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  <p:sldMasterId id="2147483672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73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Hilton" initials="" lastIdx="2" clrIdx="0"/>
  <p:cmAuthor id="1" name="Claire Le Goue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5AD74C-9E48-4C46-94A4-D9DD909259E0}">
  <a:tblStyle styleId="{6D5AD74C-9E48-4C46-94A4-D9DD90925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4"/>
    <p:restoredTop sz="94682"/>
  </p:normalViewPr>
  <p:slideViewPr>
    <p:cSldViewPr snapToGrid="0" snapToObjects="1">
      <p:cViewPr>
        <p:scale>
          <a:sx n="79" d="100"/>
          <a:sy n="79" d="100"/>
        </p:scale>
        <p:origin x="160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16T01:22:07.287" idx="2">
    <p:pos x="6000" y="0"/>
    <p:text>+claire.legoues@gmail.com are you doing this part?</p:text>
  </p:cm>
  <p:cm authorId="1" dt="2018-01-16T01:22:07.287" idx="1">
    <p:pos x="6000" y="100"/>
    <p:text>I think so!  Can you just put the Dronuts logo in here and I'll riff on that?  Google is not letting me do anything...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Overlap with 313</a:t>
            </a:r>
            <a:endParaRPr sz="32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457200" y="3429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00548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500"/>
              </a:spcBef>
              <a:spcAft>
                <a:spcPts val="0"/>
              </a:spcAft>
              <a:buClr>
                <a:srgbClr val="005481"/>
              </a:buClr>
              <a:buSzPts val="2500"/>
              <a:buFont typeface="Times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260075" y="6214625"/>
            <a:ext cx="31758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183875" y="6180425"/>
            <a:ext cx="11910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17-356</a:t>
            </a:r>
            <a:endParaRPr sz="2400" b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005481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005481"/>
              </a:buClr>
              <a:buSzPts val="1000"/>
              <a:buFont typeface="Time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005481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005481"/>
              </a:buClr>
              <a:buSzPts val="1000"/>
              <a:buFont typeface="Time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jpg"/><Relationship Id="rId1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wordmark3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28600"/>
            <a:ext cx="1478757" cy="246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 descr="isr_logo_308_r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0800" y="1676400"/>
            <a:ext cx="2914647" cy="106203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1" name="Shape 61" descr="isr_logo_308_r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91400" y="6096000"/>
            <a:ext cx="1200150" cy="436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 descr="CMU_logo_horiz_187 red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96850" y="153987"/>
            <a:ext cx="2802729" cy="2512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457200" y="559215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Michael Hilton &amp; Claire Le Goues</a:t>
            </a:r>
            <a:endParaRPr sz="3600" b="1" i="0" u="none" strike="noStrike" cap="none">
              <a:solidFill>
                <a:srgbClr val="0054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450" y="665150"/>
            <a:ext cx="7004275" cy="47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163225"/>
            <a:ext cx="7772400" cy="253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Help us understand more about you. </a:t>
            </a:r>
            <a:r>
              <a:rPr lang="en-US" dirty="0" smtClean="0"/>
              <a:t>No startup experiences expected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Agile method </a:t>
            </a:r>
            <a:r>
              <a:rPr lang="en-US" dirty="0" smtClean="0"/>
              <a:t>of </a:t>
            </a:r>
            <a:r>
              <a:rPr lang="en" dirty="0" smtClean="0"/>
              <a:t>doing </a:t>
            </a:r>
            <a:r>
              <a:rPr lang="en" dirty="0"/>
              <a:t>requirements analysis.  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Each user story represents a conversation between a developer and a stakeholder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Lighter weight than other techniques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Stakeholders should write them (or at least understand them).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 smtClean="0"/>
              <a:t>Use </a:t>
            </a:r>
            <a:r>
              <a:rPr lang="en" dirty="0"/>
              <a:t>the simplest tools (or no tools at all).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Remember non-functional requirements.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Indicate the estimated </a:t>
            </a:r>
            <a:r>
              <a:rPr lang="en" dirty="0" smtClean="0"/>
              <a:t>size</a:t>
            </a:r>
            <a:r>
              <a:rPr lang="en-US" dirty="0" smtClean="0"/>
              <a:t> and priority</a:t>
            </a:r>
            <a:r>
              <a:rPr lang="en" dirty="0" smtClean="0"/>
              <a:t>.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Break </a:t>
            </a:r>
            <a:r>
              <a:rPr lang="en" dirty="0"/>
              <a:t>down “epic </a:t>
            </a:r>
            <a:r>
              <a:rPr lang="en" dirty="0" err="1"/>
              <a:t>stories”into</a:t>
            </a:r>
            <a:r>
              <a:rPr lang="en" dirty="0"/>
              <a:t> smaller user stories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019" y="1866900"/>
            <a:ext cx="6896469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3291025" y="6308650"/>
            <a:ext cx="36453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1063025" y="6134100"/>
            <a:ext cx="68964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Img source: https://flic.kr/p/5a5d3b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C’s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Card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	“As a &lt;user&gt;, I want &lt;feature&gt;, so that &lt;benefit&gt;”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Conversation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	Details needed to implement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Confirmation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	How we will know we are done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Benefits</a:t>
            </a: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User stories keep the focus on the user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Emphasize delivering value to the user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User stories keep everyone on the same page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Easy to work with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</a:t>
            </a: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List of known tasks of features needed for a project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Collection of user stories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Hilton</a:t>
            </a:r>
            <a:endParaRPr sz="4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</a:pPr>
            <a:r>
              <a:rPr lang="en" dirty="0"/>
              <a:t>Teaching Professor </a:t>
            </a:r>
            <a:endParaRPr lang="en-US" dirty="0" smtClean="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</a:pPr>
            <a:r>
              <a:rPr lang="en-US" dirty="0"/>
              <a:t>	</a:t>
            </a:r>
            <a:r>
              <a:rPr lang="en" dirty="0" smtClean="0"/>
              <a:t>at </a:t>
            </a:r>
            <a:r>
              <a:rPr lang="en" dirty="0"/>
              <a:t>CMU</a:t>
            </a:r>
            <a:endParaRPr dirty="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</a:pPr>
            <a:r>
              <a:rPr lang="en" dirty="0"/>
              <a:t>9 years at DoD</a:t>
            </a:r>
            <a:endParaRPr dirty="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</a:pPr>
            <a:r>
              <a:rPr lang="en" dirty="0"/>
              <a:t>9 months as </a:t>
            </a:r>
            <a:r>
              <a:rPr lang="en" dirty="0" smtClean="0"/>
              <a:t>engineer</a:t>
            </a:r>
            <a:endParaRPr lang="en-US" dirty="0" smtClean="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</a:pPr>
            <a:r>
              <a:rPr lang="en" dirty="0" smtClean="0"/>
              <a:t> </a:t>
            </a:r>
            <a:r>
              <a:rPr lang="en" dirty="0"/>
              <a:t>at startup </a:t>
            </a:r>
            <a:r>
              <a:rPr lang="en" dirty="0" smtClean="0"/>
              <a:t>Squid</a:t>
            </a:r>
            <a:endParaRPr dirty="0"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975" y="1844500"/>
            <a:ext cx="3338399" cy="245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4616254" y="4495649"/>
            <a:ext cx="3706500" cy="142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516" y="4625353"/>
            <a:ext cx="2999976" cy="1164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Claire Le Goues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Assistant Professor at CMU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2 years as a SE at IBM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5 years as a Professor...</a:t>
            </a:r>
            <a:endParaRPr dirty="0"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025" y="2862975"/>
            <a:ext cx="2842165" cy="315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</a:t>
            </a:r>
            <a:endParaRPr/>
          </a:p>
        </p:txBody>
      </p:sp>
      <p:graphicFrame>
        <p:nvGraphicFramePr>
          <p:cNvPr id="125" name="Shape 125"/>
          <p:cNvGraphicFramePr/>
          <p:nvPr>
            <p:extLst>
              <p:ext uri="{D42A27DB-BD31-4B8C-83A1-F6EECF244321}">
                <p14:modId xmlns:p14="http://schemas.microsoft.com/office/powerpoint/2010/main" val="1035937933"/>
              </p:ext>
            </p:extLst>
          </p:nvPr>
        </p:nvGraphicFramePr>
        <p:xfrm>
          <a:off x="952500" y="1645275"/>
          <a:ext cx="7239000" cy="4389090"/>
        </p:xfrm>
        <a:graphic>
          <a:graphicData uri="http://schemas.openxmlformats.org/drawingml/2006/table">
            <a:tbl>
              <a:tblPr>
                <a:noFill/>
                <a:tableStyleId>{6D5AD74C-9E48-4C46-94A4-D9DD909259E0}</a:tableStyleId>
              </a:tblPr>
              <a:tblGrid>
                <a:gridCol w="3619500"/>
                <a:gridCol w="3619500"/>
              </a:tblGrid>
              <a:tr h="40240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200" dirty="0" err="1">
                          <a:solidFill>
                            <a:schemeClr val="dk1"/>
                          </a:solidFill>
                        </a:rPr>
                        <a:t>Afsoon</a:t>
                      </a:r>
                      <a:r>
                        <a:rPr lang="en" sz="3200" dirty="0">
                          <a:solidFill>
                            <a:schemeClr val="dk1"/>
                          </a:solidFill>
                        </a:rPr>
                        <a:t> Afzal</a:t>
                      </a:r>
                      <a:endParaRPr sz="3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0" u="none" dirty="0">
                          <a:solidFill>
                            <a:schemeClr val="tx1"/>
                          </a:solidFill>
                        </a:rPr>
                        <a:t>afsoona@cs.cmu.edu</a:t>
                      </a:r>
                      <a:endParaRPr sz="18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</a:rPr>
                        <a:t>Office Hours/Location: </a:t>
                      </a:r>
                      <a:r>
                        <a:rPr lang="en" sz="1800" dirty="0" err="1">
                          <a:solidFill>
                            <a:schemeClr val="dk1"/>
                          </a:solidFill>
                        </a:rPr>
                        <a:t>Th</a:t>
                      </a:r>
                      <a:r>
                        <a:rPr lang="en" sz="1800" dirty="0">
                          <a:solidFill>
                            <a:schemeClr val="dk1"/>
                          </a:solidFill>
                        </a:rPr>
                        <a:t> 13:00-15:00, WEH 4113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200" dirty="0">
                          <a:solidFill>
                            <a:schemeClr val="dk1"/>
                          </a:solidFill>
                        </a:rPr>
                        <a:t>Derek Brown</a:t>
                      </a:r>
                      <a:endParaRPr sz="3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dirty="0">
                          <a:solidFill>
                            <a:schemeClr val="tx1"/>
                          </a:solidFill>
                        </a:rPr>
                        <a:t>derekbro@andrew.cmu.edu</a:t>
                      </a:r>
                      <a:endParaRPr sz="180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</a:rPr>
                        <a:t>Office Hours/</a:t>
                      </a:r>
                      <a:r>
                        <a:rPr lang="en" sz="1800" dirty="0" err="1">
                          <a:solidFill>
                            <a:schemeClr val="dk1"/>
                          </a:solidFill>
                        </a:rPr>
                        <a:t>Location:TBD</a:t>
                      </a:r>
                      <a:endParaRPr sz="18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l="42711" r="-3598"/>
          <a:stretch/>
        </p:blipFill>
        <p:spPr>
          <a:xfrm>
            <a:off x="1458376" y="1731334"/>
            <a:ext cx="2878001" cy="26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551" y="1731333"/>
            <a:ext cx="2637500" cy="26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Software Engineering for Startups</a:t>
            </a:r>
            <a:endParaRPr sz="380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4000" dirty="0"/>
              <a:t>Our Startup definition: A company without an </a:t>
            </a:r>
            <a:r>
              <a:rPr lang="en" sz="5400" b="1" dirty="0">
                <a:solidFill>
                  <a:schemeClr val="accent1">
                    <a:lumMod val="50000"/>
                  </a:schemeClr>
                </a:solidFill>
              </a:rPr>
              <a:t>empirically validated</a:t>
            </a:r>
            <a:r>
              <a:rPr lang="en" sz="4000" b="1" dirty="0"/>
              <a:t> </a:t>
            </a:r>
            <a:r>
              <a:rPr lang="en" sz="4000" dirty="0"/>
              <a:t>business plan.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Values for this class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" dirty="0"/>
              <a:t>Realistic</a:t>
            </a:r>
            <a:endParaRPr dirty="0"/>
          </a:p>
          <a:p>
            <a:pPr indent="-457200"/>
            <a:r>
              <a:rPr lang="en" dirty="0"/>
              <a:t>Useful</a:t>
            </a:r>
            <a:endParaRPr dirty="0"/>
          </a:p>
          <a:p>
            <a:pPr indent="-457200"/>
            <a:r>
              <a:rPr lang="en" dirty="0"/>
              <a:t>Principled</a:t>
            </a:r>
            <a:endParaRPr dirty="0"/>
          </a:p>
          <a:p>
            <a:pPr indent="-457200"/>
            <a:r>
              <a:rPr lang="en" dirty="0"/>
              <a:t>Sustainable</a:t>
            </a:r>
            <a:endParaRPr dirty="0"/>
          </a:p>
          <a:p>
            <a:pPr indent="-457200"/>
            <a:r>
              <a:rPr lang="en" dirty="0"/>
              <a:t>Fun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class is not about the business side of a startup</a:t>
            </a:r>
          </a:p>
          <a:p>
            <a:r>
              <a:rPr lang="en-US" dirty="0" smtClean="0"/>
              <a:t>You don’t need a great startup idea</a:t>
            </a:r>
          </a:p>
          <a:p>
            <a:r>
              <a:rPr lang="en-US" dirty="0" smtClean="0"/>
              <a:t>You will learn technical skills that will be helpful in a startup, or a startup-like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0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class is a startup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" dirty="0"/>
              <a:t>First time a class like this has been offered anywhere</a:t>
            </a:r>
            <a:endParaRPr dirty="0"/>
          </a:p>
          <a:p>
            <a:pPr indent="-457200"/>
            <a:r>
              <a:rPr lang="en" dirty="0"/>
              <a:t>There will be more uncertainty with this class than usual</a:t>
            </a:r>
            <a:endParaRPr dirty="0"/>
          </a:p>
          <a:p>
            <a:pPr indent="-457200"/>
            <a:r>
              <a:rPr lang="en" dirty="0"/>
              <a:t>We will be asking you for feedback along the way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Structure</a:t>
            </a: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Lectures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Guest Speakers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 smtClean="0"/>
              <a:t>Recitation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Weekly </a:t>
            </a:r>
            <a:r>
              <a:rPr lang="en-US" dirty="0" smtClean="0"/>
              <a:t>reports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Midterm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 smtClean="0"/>
              <a:t>Homework</a:t>
            </a:r>
            <a:r>
              <a:rPr lang="en-US" dirty="0" smtClean="0"/>
              <a:t>s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Final </a:t>
            </a:r>
            <a:r>
              <a:rPr lang="en" dirty="0" smtClean="0"/>
              <a:t>Project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298</Words>
  <Application>Microsoft Macintosh PowerPoint</Application>
  <PresentationFormat>On-screen Show (4:3)</PresentationFormat>
  <Paragraphs>100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</vt:lpstr>
      <vt:lpstr>Simple Light</vt:lpstr>
      <vt:lpstr>1_Blank Presentation</vt:lpstr>
      <vt:lpstr>Blank Presentation</vt:lpstr>
      <vt:lpstr>Michael Hilton &amp; Claire Le Goues</vt:lpstr>
      <vt:lpstr>Michael Hilton</vt:lpstr>
      <vt:lpstr>Claire Le Goues</vt:lpstr>
      <vt:lpstr>TAs</vt:lpstr>
      <vt:lpstr>Software Engineering for Startups</vt:lpstr>
      <vt:lpstr>Our Values for this class</vt:lpstr>
      <vt:lpstr>Expectations</vt:lpstr>
      <vt:lpstr>This class is a startup</vt:lpstr>
      <vt:lpstr>Class Structure</vt:lpstr>
      <vt:lpstr>PowerPoint Presentation</vt:lpstr>
      <vt:lpstr>Survey</vt:lpstr>
      <vt:lpstr>User Stories</vt:lpstr>
      <vt:lpstr>User Stories</vt:lpstr>
      <vt:lpstr>User Stories</vt:lpstr>
      <vt:lpstr>The three C’s</vt:lpstr>
      <vt:lpstr>User Story Benefits</vt:lpstr>
      <vt:lpstr>Backlog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Hilton &amp; Claire Le Goues</dc:title>
  <cp:lastModifiedBy>mhilton</cp:lastModifiedBy>
  <cp:revision>5</cp:revision>
  <dcterms:modified xsi:type="dcterms:W3CDTF">2018-01-16T18:21:49Z</dcterms:modified>
</cp:coreProperties>
</file>