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abbe6ad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fabbe6ad9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abbe6ad9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abbe6ad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abbe6ad9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abbe6ad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abbe6ad9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abbe6ad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abbe6ad9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abbe6ad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abbe6ad9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abbe6ad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aee6ba6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aee6ba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aeb0fa2d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aeb0fa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aeb0fa2d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aeb0fa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abbe6ad9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fabbe6ad9_2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abbe6ad9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abbe6ad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abbe6ad9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abbe6a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f58577a7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f58577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abbe6ad9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abbe6a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abbe6ad9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abbe6a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abbe6ad9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abbe6a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abbe6ad9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abbe6a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Overlap with 313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457200" y="3429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548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1371600" y="4343400"/>
            <a:ext cx="6400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500"/>
              </a:spcBef>
              <a:spcAft>
                <a:spcPts val="0"/>
              </a:spcAft>
              <a:buClr>
                <a:srgbClr val="005481"/>
              </a:buClr>
              <a:buSzPts val="2500"/>
              <a:buFont typeface="Times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260075" y="6214625"/>
            <a:ext cx="31758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/>
        </p:nvSpPr>
        <p:spPr>
          <a:xfrm>
            <a:off x="183875" y="6180425"/>
            <a:ext cx="11910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17-356</a:t>
            </a:r>
            <a:endParaRPr b="1" sz="2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 rot="5400000">
            <a:off x="4781550" y="2343150"/>
            <a:ext cx="5410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 rot="5400000">
            <a:off x="819150" y="476250"/>
            <a:ext cx="5410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005481"/>
              </a:buClr>
              <a:buSzPts val="1200"/>
              <a:buFont typeface="Time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00548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005481"/>
              </a:buClr>
              <a:buSzPts val="1200"/>
              <a:buFont typeface="Time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005481"/>
              </a:buClr>
              <a:buSzPts val="1000"/>
              <a:buFont typeface="Time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005481"/>
              </a:buClr>
              <a:buSzPts val="900"/>
              <a:buFont typeface="Time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5481"/>
              </a:buClr>
              <a:buSzPts val="1800"/>
              <a:buFont typeface="Time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548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005481"/>
              </a:buClr>
              <a:buSzPts val="1400"/>
              <a:buFont typeface="Time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mark3r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228600"/>
            <a:ext cx="1478757" cy="24645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85800" y="188715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sr_logo_308_r2" id="60" name="Google Shape;60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91400" y="6096000"/>
            <a:ext cx="1200150" cy="436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MU_logo_horiz_187 red.jpg"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850" y="153987"/>
            <a:ext cx="2802729" cy="2512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ctrTitle"/>
          </p:nvPr>
        </p:nvSpPr>
        <p:spPr>
          <a:xfrm>
            <a:off x="457200" y="559215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Michael Hilton &amp; Heather Miller</a:t>
            </a:r>
            <a:endParaRPr b="1" i="0" sz="3600" u="none" cap="none" strike="noStrike">
              <a:solidFill>
                <a:srgbClr val="0054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072" y="1274325"/>
            <a:ext cx="5488249" cy="385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001200"/>
            <a:ext cx="7772400" cy="253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sp>
        <p:nvSpPr>
          <p:cNvPr id="168" name="Google Shape;168;p36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Help us understand more about you. Please fill out teamwork survey in the teamwork section of the syllabus.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74" name="Google Shape;174;p37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Agile method doing </a:t>
            </a:r>
            <a:r>
              <a:rPr lang="en"/>
              <a:t>requirements</a:t>
            </a:r>
            <a:r>
              <a:rPr lang="en"/>
              <a:t> analysis.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Each user story represents a conversation between a developer and a stakeholder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Lighter weight than other techniques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80" name="Google Shape;180;p38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Stakeholders should write them (or at least understand them).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User the simplest tools (or no tools at all).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Remember non-functional requirements.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Indicate the estimated size.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Indicate the priority.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Break down “epic stories”into smaller user stories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86" name="Google Shape;186;p39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019" y="1866900"/>
            <a:ext cx="6896469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9"/>
          <p:cNvSpPr txBox="1"/>
          <p:nvPr/>
        </p:nvSpPr>
        <p:spPr>
          <a:xfrm>
            <a:off x="3291025" y="6308650"/>
            <a:ext cx="36453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9"/>
          <p:cNvSpPr txBox="1"/>
          <p:nvPr/>
        </p:nvSpPr>
        <p:spPr>
          <a:xfrm>
            <a:off x="1063025" y="6134100"/>
            <a:ext cx="68964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Img source: https://flic.kr/p/5a5d3b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three C’s</a:t>
            </a:r>
            <a:endParaRPr/>
          </a:p>
        </p:txBody>
      </p:sp>
      <p:sp>
        <p:nvSpPr>
          <p:cNvPr id="195" name="Google Shape;195;p40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/>
              <a:t>Card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	“As a &lt;user&gt;, I want &lt;feature&gt;, so that &lt;benefit&gt;”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/>
              <a:t>Conversation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	Details needed to implement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/>
              <a:t>Confirmation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	How we will know we are done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Benefits</a:t>
            </a:r>
            <a:endParaRPr/>
          </a:p>
        </p:txBody>
      </p:sp>
      <p:sp>
        <p:nvSpPr>
          <p:cNvPr id="201" name="Google Shape;201;p41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User stories keep the focus on the user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Emphasize delivering value to the user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User stories keep everyone on the same page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Easy to work with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</a:t>
            </a:r>
            <a:endParaRPr/>
          </a:p>
        </p:txBody>
      </p:sp>
      <p:sp>
        <p:nvSpPr>
          <p:cNvPr id="207" name="Google Shape;207;p42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List of known tasks of features needed for a project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Collection of user stories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Hilton</a:t>
            </a: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7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</a:pPr>
            <a:r>
              <a:rPr lang="en" sz="2400"/>
              <a:t>Teaching </a:t>
            </a:r>
            <a:r>
              <a:rPr lang="en" sz="2400"/>
              <a:t>Professor at CMU</a:t>
            </a:r>
            <a:endParaRPr sz="2400"/>
          </a:p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</a:pPr>
            <a:r>
              <a:rPr lang="en" sz="2400"/>
              <a:t>9 years at DoD</a:t>
            </a:r>
            <a:endParaRPr sz="2400"/>
          </a:p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</a:pPr>
            <a:r>
              <a:rPr lang="en" sz="2400"/>
              <a:t>9 months as engineer at startup Squid</a:t>
            </a:r>
            <a:endParaRPr sz="2400"/>
          </a:p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</a:pPr>
            <a:r>
              <a:t/>
            </a:r>
            <a:endParaRPr sz="2400"/>
          </a:p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</a:pPr>
            <a:r>
              <a:t/>
            </a:r>
            <a:endParaRPr sz="2400"/>
          </a:p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</a:pPr>
            <a:r>
              <a:t/>
            </a:r>
            <a:endParaRPr sz="2400"/>
          </a:p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</a:pPr>
            <a:r>
              <a:t/>
            </a:r>
            <a:endParaRPr sz="2400"/>
          </a:p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</a:pPr>
            <a:r>
              <a:rPr lang="en" sz="2400"/>
              <a:t>Office: Wean 5122</a:t>
            </a:r>
            <a:endParaRPr sz="2400"/>
          </a:p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None/>
            </a:pPr>
            <a:r>
              <a:rPr lang="en" sz="2400"/>
              <a:t>Twitter: @michaelhilton</a:t>
            </a:r>
            <a:endParaRPr sz="2400"/>
          </a:p>
        </p:txBody>
      </p:sp>
      <p:pic>
        <p:nvPicPr>
          <p:cNvPr id="109" name="Google Shape;1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975" y="1844500"/>
            <a:ext cx="3338399" cy="245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7"/>
          <p:cNvSpPr/>
          <p:nvPr/>
        </p:nvSpPr>
        <p:spPr>
          <a:xfrm>
            <a:off x="4366875" y="4595400"/>
            <a:ext cx="3706500" cy="142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147" y="4725107"/>
            <a:ext cx="2999976" cy="1164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Heather Miller</a:t>
            </a:r>
            <a:endParaRPr/>
          </a:p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Assistant Professor at CMU</a:t>
            </a:r>
            <a:endParaRPr/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2 years as the founder of </a:t>
            </a:r>
            <a:br>
              <a:rPr lang="en"/>
            </a:br>
            <a:r>
              <a:rPr lang="en"/>
              <a:t>a startup-ey non-profit </a:t>
            </a:r>
            <a:br>
              <a:rPr lang="en"/>
            </a:br>
            <a:r>
              <a:rPr lang="en"/>
              <a:t>focused on sustaining </a:t>
            </a:r>
            <a:br>
              <a:rPr lang="en"/>
            </a:br>
            <a:r>
              <a:rPr lang="en"/>
              <a:t>open source Scala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4 months at Databricks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years contracting for </a:t>
            </a:r>
            <a:br>
              <a:rPr lang="en"/>
            </a:br>
            <a:r>
              <a:rPr lang="en"/>
              <a:t>various startups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300" y="2689150"/>
            <a:ext cx="2953026" cy="295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8675" y="1440475"/>
            <a:ext cx="1098450" cy="17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</a:t>
            </a:r>
            <a:endParaRPr/>
          </a:p>
        </p:txBody>
      </p:sp>
      <p:sp>
        <p:nvSpPr>
          <p:cNvPr id="125" name="Google Shape;125;p29"/>
          <p:cNvSpPr txBox="1"/>
          <p:nvPr/>
        </p:nvSpPr>
        <p:spPr>
          <a:xfrm>
            <a:off x="3072000" y="22891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Zeeshan Lakhani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zlakhani@cs.cmu.edu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Office Hours/Location: TBA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400" y="2045400"/>
            <a:ext cx="2767200" cy="27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Smoking	</a:t>
            </a:r>
            <a:endParaRPr/>
          </a:p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699" y="1981199"/>
            <a:ext cx="40386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Software Engineering for Startups</a:t>
            </a:r>
            <a:endParaRPr sz="3800"/>
          </a:p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Our Startup definition: A company without an empirically validated </a:t>
            </a:r>
            <a:r>
              <a:rPr lang="en"/>
              <a:t>business</a:t>
            </a:r>
            <a:r>
              <a:rPr lang="en"/>
              <a:t> plan.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Values for this class</a:t>
            </a:r>
            <a:endParaRPr/>
          </a:p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Realistic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Useful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Principled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Sustainable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Fun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class is a startup</a:t>
            </a:r>
            <a:endParaRPr/>
          </a:p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One of the only classes of its kind (2nd time we’ve run it)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There will be more uncertainty with this class than usual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We will be asking you for feedback along the way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Structure</a:t>
            </a:r>
            <a:endParaRPr/>
          </a:p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Lectures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Guest Speakers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Recitation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Midterm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Homeworks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Weekly reports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