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9144000"/>
  <p:notesSz cx="6858000" cy="9144000"/>
  <p:embeddedFontLst>
    <p:embeddedFont>
      <p:font typeface="Open Sans SemiBold"/>
      <p:regular r:id="rId36"/>
      <p:bold r:id="rId37"/>
      <p:italic r:id="rId38"/>
      <p:boldItalic r:id="rId39"/>
    </p:embeddedFont>
    <p:embeddedFont>
      <p:font typeface="Open Sans Light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Light-italic.fntdata"/><Relationship Id="rId41" Type="http://schemas.openxmlformats.org/officeDocument/2006/relationships/font" Target="fonts/OpenSansLight-bold.fntdata"/><Relationship Id="rId22" Type="http://schemas.openxmlformats.org/officeDocument/2006/relationships/slide" Target="slides/slide18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7.xml"/><Relationship Id="rId43" Type="http://schemas.openxmlformats.org/officeDocument/2006/relationships/font" Target="fonts/OpenSansLight-boldItalic.fntdata"/><Relationship Id="rId24" Type="http://schemas.openxmlformats.org/officeDocument/2006/relationships/slide" Target="slides/slide20.xml"/><Relationship Id="rId46" Type="http://schemas.openxmlformats.org/officeDocument/2006/relationships/font" Target="fonts/OpenSans-italic.fntdata"/><Relationship Id="rId23" Type="http://schemas.openxmlformats.org/officeDocument/2006/relationships/slide" Target="slides/slide19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10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900d8afe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900d8a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900d8afe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900d8afe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d900d8afe_0_2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c1d5957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fc1d59576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c1d595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fc1d59576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c1d595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fc1d59576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c1d5957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fc1d5957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c1d5957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fc1d59576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c2e43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fc2e436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d900d8afe_0_15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d900d8af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c32d639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c32d6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fc32d639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c32d639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fc32d639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teams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does everything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fc32d639b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c32d639b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c32d63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fc32d639b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c32d639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c32d63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fc32d639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c32d63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fc32d639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c1d59576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c1d595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fc1d59576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c299af3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c299af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fc299af3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c299af3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fc299a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fc299af3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c1d5957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c1d5957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fc1d59576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d900d8afe_0_1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d900d8af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c1d5957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c1d59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fc1d5957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fc32d639b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fc32d639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teams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does everything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fc32d639b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900d8afe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900d8af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900d8afe_0_1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900d8af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900d8afe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900d8af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d900d8afe_0_1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900d8afe_0_2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900d8a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4d900d8afe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900d8afe_0_2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900d8af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d900d8afe_0_2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900d8afe_0_2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900d8af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d900d8afe_0_2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5903000"/>
            <a:ext cx="9144000" cy="9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058167"/>
            <a:ext cx="3015266" cy="36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1929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91929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>
                <a:solidFill>
                  <a:srgbClr val="91929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271500"/>
            <a:ext cx="2203360" cy="2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852800"/>
            <a:ext cx="28080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b="1" sz="4800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5285033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1980034" cy="23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311700" y="1444067"/>
            <a:ext cx="85206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2: Process, Estimation, and Agile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311700" y="37873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Michael Hilton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 for Startups</a:t>
            </a:r>
            <a:endParaRPr sz="1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1/17/2018</a:t>
            </a:r>
            <a:endParaRPr sz="14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Agile principles are well-suited for startup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Simplicity—the art of maximizing the amount  of work not done—is essential.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The best architectures, requirements, and designs  emerge from self-organizing teams.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At regular intervals, the team reflects on how  to become more effective, then tunes and adjusts  its behavior accordingly.</a:t>
            </a:r>
            <a:endParaRPr sz="2400"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PRINCIPLES ARE NICE, BUT A BIT HIGH-LEVEL…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91929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Agile Practices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Backlogs (Product and Sprint)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Behavior-driven development (BDD)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Cross-functional team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integration (CI)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Domain-driven design (DDD)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radiators (Kanban board, Task board, Burndown chart)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test-driven development (ATDD)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and incremental development (IID)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programming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poker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meetings (Sprint planning, Daily scrum, Sprint review and retrospective)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releases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design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Test-driven development (TDD)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testing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Timeboxing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Story-driven modeling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Retrospective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On-site customer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Agile Modeling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40-hour weeks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development cycles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ownership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workspace</a:t>
            </a:r>
            <a:endParaRPr/>
          </a:p>
          <a:p>
            <a:pPr indent="-347472" lvl="0" marL="347472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Velocity tracking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472" lvl="0" marL="347472" marR="0" rtl="0" algn="l"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PROCESS INTERVENTIONS ARE USEFUL INASMUCH AS THEY PREVENT PROBLEMS.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91929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Collective Ownership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latin typeface="Calibri"/>
                <a:ea typeface="Calibri"/>
                <a:cs typeface="Calibri"/>
                <a:sym typeface="Calibri"/>
              </a:rPr>
              <a:t>Every programmer improves any code anywhere in the system at any time if they see the opportunity.</a:t>
            </a:r>
            <a:endParaRPr b="0" i="0" sz="36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Test-driven development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latin typeface="Open Sans"/>
                <a:ea typeface="Open Sans"/>
                <a:cs typeface="Open Sans"/>
                <a:sym typeface="Open Sans"/>
              </a:rPr>
              <a:t>Programmers write unit tests minute by minute. These tests are collected and they must all run correctly. Customers write functional tests for the stories in an iteration. </a:t>
            </a:r>
            <a:endParaRPr sz="3000"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Short development cycle</a:t>
            </a:r>
            <a:endParaRPr>
              <a:solidFill>
                <a:srgbClr val="AE0000"/>
              </a:solidFill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latin typeface="Open Sans"/>
                <a:ea typeface="Open Sans"/>
                <a:cs typeface="Open Sans"/>
                <a:sym typeface="Open Sans"/>
              </a:rPr>
              <a:t>The software development process is organized in a way in which the full software development cycle—from design phase to implementation phase to test and deployment phase—is performed within a short timespan, usually several months or even weeks.</a:t>
            </a:r>
            <a:endParaRPr i="0" sz="3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Continuous Integration (CI)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0" lang="en-US" sz="3600" u="none" cap="none" strike="noStrike">
                <a:latin typeface="Open Sans"/>
                <a:ea typeface="Open Sans"/>
                <a:cs typeface="Open Sans"/>
                <a:sym typeface="Open Sans"/>
              </a:rPr>
              <a:t>New code is integrated with the current system after no more than a few hours. When integrating, the system is built from scratch and all tests must pass or the changes are discarded.</a:t>
            </a:r>
            <a:endParaRPr/>
          </a:p>
          <a:p>
            <a:pPr indent="0" lvl="0" marL="0" marR="0" rtl="0" algn="l">
              <a:spcBef>
                <a:spcPts val="72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i="0" sz="36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Small Releases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i="0" lang="en-US" sz="3000" u="none" cap="none" strike="noStrike">
                <a:latin typeface="Open Sans"/>
                <a:ea typeface="Open Sans"/>
                <a:cs typeface="Open Sans"/>
                <a:sym typeface="Open Sans"/>
              </a:rPr>
              <a:t>The system is put into production in a few months, before solving the whole problem. New releases are made often—anywhere from daily to monthly.</a:t>
            </a:r>
            <a:endParaRPr i="0" sz="30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lang="en-US"/>
              <a:t>Continuous</a:t>
            </a:r>
            <a:r>
              <a:rPr lang="en-US"/>
              <a:t> Delivery (CD)</a:t>
            </a:r>
            <a:endParaRPr b="1" i="0" sz="4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000"/>
              <a:t>New releases are deployed </a:t>
            </a:r>
            <a:r>
              <a:rPr lang="en-US" sz="3000"/>
              <a:t>automatically </a:t>
            </a:r>
            <a:r>
              <a:rPr lang="en-US" sz="3000"/>
              <a:t>(not </a:t>
            </a:r>
            <a:r>
              <a:rPr lang="en-US" sz="3000"/>
              <a:t>necessarily</a:t>
            </a:r>
            <a:r>
              <a:rPr lang="en-US" sz="3000"/>
              <a:t> to production, but in a production-like environment) for early adopters to use and assess. </a:t>
            </a:r>
            <a:endParaRPr i="0" sz="3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Administrivia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Fill out the schedule quiz, linked from Canvas, so we can assign teams.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Apologies for the out-of-cycle deadline; we need to assign the teams by Tuesday, so we need the info before then.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Have you confirmed Canvas access yet?</a:t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i="0" lang="en-US" u="none" cap="none" strike="noStrike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rPr>
              <a:t>Scrum: Structure and Communication</a:t>
            </a:r>
            <a:endParaRPr i="0" u="none" cap="none" strike="noStrike">
              <a:solidFill>
                <a:srgbClr val="AE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0" y="1509267"/>
            <a:ext cx="8160098" cy="459005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/>
          <p:nvPr/>
        </p:nvSpPr>
        <p:spPr>
          <a:xfrm>
            <a:off x="762000" y="2277525"/>
            <a:ext cx="2031900" cy="2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planning: estimation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200" y="1623950"/>
            <a:ext cx="467812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Question: Why is this so hard?</a:t>
            </a:r>
            <a:endParaRPr b="1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91929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Burndown charts: now you’ve seen one</a:t>
            </a:r>
            <a:endParaRPr sz="3800"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" y="2108200"/>
            <a:ext cx="9143999" cy="373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realistic...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98" y="673875"/>
            <a:ext cx="5711425" cy="57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Calibri"/>
              <a:buNone/>
            </a:pPr>
            <a:r>
              <a:rPr b="1" i="0" lang="en-US" sz="432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Roles: product owner, team, scrum master</a:t>
            </a:r>
            <a:endParaRPr b="1" i="0" sz="432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50" y="1509267"/>
            <a:ext cx="8160098" cy="459005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/>
          <p:nvPr/>
        </p:nvSpPr>
        <p:spPr>
          <a:xfrm>
            <a:off x="762000" y="2277525"/>
            <a:ext cx="2031900" cy="2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Product Backlog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List of user stories for the product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All entries should add value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It is a living document (should be groomed)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No low level tasks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Backlog is ordered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Sprint</a:t>
            </a:r>
            <a:r>
              <a:rPr b="1" lang="en-US" sz="2400"/>
              <a:t> Backlog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400"/>
              <a:t>	</a:t>
            </a:r>
            <a:r>
              <a:rPr lang="en-US" sz="2400"/>
              <a:t>Tasks to be done that sprint.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Features (user stories, broken into features and tasks)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Bugs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Technical work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	Knowledge acquisition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75" y="997687"/>
            <a:ext cx="5327624" cy="50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review and retrospective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Sprint Review: End of sprint meeting: inspect increment, adapt the backlog. Based on changes to backlog, attendees decide what could be done next to optimize value.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Discuss what has been done, effect on backlog; team demonstrates what has been done.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Discusses what went well and what problems were solved, and how.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Discussion of what to do next (including potential changes in the product use case or market).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Sprint retrospective: team inspects itself and creates a plan for self-improvement for the next Sprint. 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Occurs after the review, before planning.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Team discusses: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What went well in the Sprint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What could be improved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What will we commit to improve in the next Sprint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600"/>
              <a:t>The Scrum Master encourages the Scrum Team to improve its development process and practices to make it more effective and enjoyable for the next Sprint. </a:t>
            </a:r>
            <a:endParaRPr sz="1600"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Process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/>
              <a:t>“The set of activities and associated results that produce a software product”</a:t>
            </a:r>
            <a:endParaRPr sz="4800"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Scrum meetings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“stand-ups”, strictly time-boxed to 15 minutes, where each team member answers three questions: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did you do yesterday?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What will you do today?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Are there any impediments in your way?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Question: Why? And how can you simulate that in your teams?</a:t>
            </a:r>
            <a:endParaRPr b="1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rgbClr val="91929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92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STARTUP-SPECIFIC </a:t>
            </a:r>
            <a:r>
              <a:rPr b="1" lang="en-US" sz="4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1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CONCERNS?</a:t>
            </a:r>
            <a:endParaRPr b="1" i="0" sz="4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“Agile” Software Development Is …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Both: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3000"/>
              <a:t>a set of software engineering principles and best practices (allowing for rapid delivery of high quality software) 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3000"/>
              <a:t>a business approach (aligning development with customer needs and goals</a:t>
            </a:r>
            <a:endParaRPr sz="3000"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Agile in a nutshell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A project management approach that seeks to respond to change and unpredictability, primarily using incremental, iterative work sequences (often called “sprints”).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/>
              <a:t>Also: a collection of practices to facility that approach.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600"/>
              <a:t>All predicated on the principles outlined in “The Manifesto for Agile Software Development.”</a:t>
            </a:r>
            <a:endParaRPr sz="26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Agile principles are well-suited for startup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Our highest priority is to satisfy the customer through early and continuous delivery of valuable software.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Welcome changing requirements, even late in  development. Agile processes harness change for  the customer's competitive advantage.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Deliver working software frequently, from a  couple of weeks to a couple of months, with a  preference to the shorter timescale.</a:t>
            </a:r>
            <a:endParaRPr sz="2400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Agile principles are well-suited for startup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Business people and developers must work  together daily throughout the project.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Build projects around motivated individuals.  Give them the environment and support they need, and trust them to get the job done.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The most efficient and effective method of  conveying information to and within a development team is face-to-face conversation.</a:t>
            </a:r>
            <a:endParaRPr sz="240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Agile principles are well-suited for startup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Working software is the primary measure of progress.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Agile processes promote sustainable development.  The sponsors, developers, and users should be able  to maintain a constant pace indefinitely.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/>
              <a:t>Continuous attention to technical excellence  and good design enhances agility.</a:t>
            </a:r>
            <a:endParaRPr sz="2400"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