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.jpeg" ContentType="image/jpeg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mu-17-356.github.io/" TargetMode="Externa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2200CC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https://cmu-17-356.github.io/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Ask the class for ways which we might prove that a product is viable.  Answers we are looking for:</a:t>
            </a:r>
          </a:p>
          <a:p>
            <a:pPr>
              <a:defRPr sz="1100"/>
            </a:pP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Do people want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Metrics (Daily active users, registered users, waiting lists)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Business Partnerships (Client agreements, etc)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Market Capitalization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build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Demonstrate your team has done similar things before.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MVP.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Outside estimates / analysis.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Regulatory Approval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Patents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Can you make money doing it?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Sales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Potential ad opportunities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Value of similar competitors</a:t>
            </a:r>
          </a:p>
          <a:p>
            <a:pPr lvl="1" marL="914400" indent="-298450">
              <a:buClr>
                <a:srgbClr val="000000"/>
              </a:buClr>
              <a:buSzPts val="1100"/>
              <a:buFont typeface="Arial"/>
              <a:buChar char="○"/>
              <a:defRPr sz="1100"/>
            </a:pPr>
            <a:r>
              <a:t>User studies / surveys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Ask the class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Waterfall works good when problem is known, solution in known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Agile works great when the problem is known, soln is not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Lean startup is when problem and soln are unknown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No one cares is the worst outcome.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Test if they actually want it, not just tell you they want it.</a:t>
            </a: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Remember our definition of a startup: a company without an empirically validated business plan...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Do people want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Market Demand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User Testing</a:t>
            </a:r>
            <a:br/>
            <a:endParaRPr sz="1100"/>
          </a:p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Can You build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Technology Challenges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Team Ability to Deliver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Ethical/Regulatory Concerns</a:t>
            </a:r>
            <a:br/>
            <a:endParaRPr sz="1100"/>
          </a:p>
          <a:p>
            <a:pPr marL="457200" indent="-342900">
              <a:lnSpc>
                <a:spcPct val="115000"/>
              </a:lnSpc>
              <a:buClr>
                <a:srgbClr val="158158"/>
              </a:buClr>
              <a:buSzPts val="1800"/>
              <a:buAutoNum type="arabicPeriod" startAt="1"/>
              <a:defRPr sz="1800"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Can you make money doing it?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Monetization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Selling Out</a:t>
            </a:r>
          </a:p>
          <a:p>
            <a:pPr lvl="1" marL="914400" indent="-317500">
              <a:lnSpc>
                <a:spcPct val="115000"/>
              </a:lnSpc>
              <a:buClr>
                <a:srgbClr val="158158"/>
              </a:buClr>
              <a:buSzPts val="1400"/>
              <a:buAutoNum type="alphaLcPeriod" startAt="1"/>
              <a:defRPr>
                <a:solidFill>
                  <a:srgbClr val="15815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Costs/Risks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/>
          <p:cNvSpPr/>
          <p:nvPr/>
        </p:nvSpPr>
        <p:spPr>
          <a:xfrm>
            <a:off x="0" y="5903000"/>
            <a:ext cx="9144000" cy="9549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4" name="Shape 11" descr="Shap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058167"/>
            <a:ext cx="4020353" cy="48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/>
          <p:nvPr>
            <p:ph type="title"/>
          </p:nvPr>
        </p:nvSpPr>
        <p:spPr>
          <a:xfrm>
            <a:off x="311708" y="992767"/>
            <a:ext cx="8520601" cy="27369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311699" y="3778832"/>
            <a:ext cx="8520602" cy="10569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8680393" y="6250849"/>
            <a:ext cx="340782" cy="360651"/>
          </a:xfrm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/>
          <p:nvPr>
            <p:ph type="title"/>
          </p:nvPr>
        </p:nvSpPr>
        <p:spPr>
          <a:xfrm>
            <a:off x="311699" y="1474833"/>
            <a:ext cx="8520602" cy="2618101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half" idx="1"/>
          </p:nvPr>
        </p:nvSpPr>
        <p:spPr>
          <a:xfrm>
            <a:off x="311699" y="4202967"/>
            <a:ext cx="8520602" cy="17343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HEADER">
    <p:bg>
      <p:bgPr>
        <a:solidFill>
          <a:schemeClr val="accent2">
            <a:lumOff val="21764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25" descr="Shape 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271500"/>
            <a:ext cx="2937818" cy="3532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11699" y="1536633"/>
            <a:ext cx="3999902" cy="42417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28"/>
          <p:cNvSpPr txBox="1"/>
          <p:nvPr>
            <p:ph type="body" sz="half" idx="13"/>
          </p:nvPr>
        </p:nvSpPr>
        <p:spPr>
          <a:xfrm>
            <a:off x="4832399" y="1536633"/>
            <a:ext cx="3999902" cy="42417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5" name="Shape 29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" name="Shape 31" descr="Shap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311699" y="740799"/>
            <a:ext cx="2808001" cy="1007702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quarter" idx="1"/>
          </p:nvPr>
        </p:nvSpPr>
        <p:spPr>
          <a:xfrm>
            <a:off x="311699" y="1852800"/>
            <a:ext cx="2808001" cy="39315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490250" y="600199"/>
            <a:ext cx="6367801" cy="5454302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47"/>
          <p:cNvSpPr/>
          <p:nvPr/>
        </p:nvSpPr>
        <p:spPr>
          <a:xfrm>
            <a:off x="4572000" y="-167"/>
            <a:ext cx="4572000" cy="68580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265500" y="1644232"/>
            <a:ext cx="4045200" cy="19764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265500" y="3737433"/>
            <a:ext cx="4045200" cy="16467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50"/>
          <p:cNvSpPr txBox="1"/>
          <p:nvPr>
            <p:ph type="body" sz="half" idx="13"/>
          </p:nvPr>
        </p:nvSpPr>
        <p:spPr>
          <a:xfrm>
            <a:off x="4939500" y="965433"/>
            <a:ext cx="3837000" cy="4926901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83" name="Shape 51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84" name="Shape 52" descr="Shape 5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sz="quarter" idx="1"/>
          </p:nvPr>
        </p:nvSpPr>
        <p:spPr>
          <a:xfrm>
            <a:off x="311699" y="5285032"/>
            <a:ext cx="5998802" cy="8067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9"/>
          <p:cNvSpPr/>
          <p:nvPr/>
        </p:nvSpPr>
        <p:spPr>
          <a:xfrm>
            <a:off x="0" y="6170333"/>
            <a:ext cx="9144000" cy="687601"/>
          </a:xfrm>
          <a:prstGeom prst="rect">
            <a:avLst/>
          </a:prstGeom>
          <a:solidFill>
            <a:schemeClr val="accent2">
              <a:lumOff val="21764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" name="Shape 20" descr="Shape 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074" y="6302533"/>
            <a:ext cx="2640050" cy="317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AE0000"/>
          </a:solidFill>
          <a:uFillTx/>
          <a:latin typeface="Open Sans SemiBold"/>
          <a:ea typeface="Open Sans SemiBold"/>
          <a:cs typeface="Open Sans SemiBold"/>
          <a:sym typeface="Open Sans SemiBo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●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○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Open Sans Light"/>
        <a:buChar char="■"/>
        <a:tabLst/>
        <a:defRPr b="0" baseline="0" cap="none" i="0" spc="0" strike="noStrike" sz="1800" u="none">
          <a:ln>
            <a:noFill/>
          </a:ln>
          <a:solidFill>
            <a:schemeClr val="accent2">
              <a:lumOff val="21764"/>
            </a:schemeClr>
          </a:solidFill>
          <a:uFillTx/>
          <a:latin typeface="Open Sans Light"/>
          <a:ea typeface="Open Sans Light"/>
          <a:cs typeface="Open Sans Light"/>
          <a:sym typeface="Open Sa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Regular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outube.com/watch?v=iAnJjXriIcw" TargetMode="External"/><Relationship Id="rId3" Type="http://schemas.openxmlformats.org/officeDocument/2006/relationships/image" Target="../media/image2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mu-17-356.github.io/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hyperlink" Target="https://www.slideshare.net/startuplessonslearned/minimum-viable-product/6-Minimize_TOTAL_time_through_th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73"/>
          <p:cNvSpPr txBox="1"/>
          <p:nvPr>
            <p:ph type="ctrTitle"/>
          </p:nvPr>
        </p:nvSpPr>
        <p:spPr>
          <a:xfrm>
            <a:off x="311699" y="1444066"/>
            <a:ext cx="8520602" cy="2139901"/>
          </a:xfrm>
          <a:prstGeom prst="rect">
            <a:avLst/>
          </a:prstGeom>
        </p:spPr>
        <p:txBody>
          <a:bodyPr/>
          <a:lstStyle/>
          <a:p>
            <a:pPr defTabSz="868680">
              <a:defRPr sz="9025"/>
            </a:pPr>
            <a:r>
              <a:t>Viable</a:t>
            </a:r>
          </a:p>
          <a:p>
            <a:pPr defTabSz="868680">
              <a:defRPr sz="2280">
                <a:solidFill>
                  <a:schemeClr val="accent2">
                    <a:lumOff val="21764"/>
                  </a:scheme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Putting the “V” in MVP</a:t>
            </a:r>
          </a:p>
        </p:txBody>
      </p:sp>
      <p:sp>
        <p:nvSpPr>
          <p:cNvPr id="119" name="Shape 74"/>
          <p:cNvSpPr txBox="1"/>
          <p:nvPr>
            <p:ph type="subTitle" sz="quarter" idx="1"/>
          </p:nvPr>
        </p:nvSpPr>
        <p:spPr>
          <a:xfrm>
            <a:off x="311699" y="3787366"/>
            <a:ext cx="8520602" cy="1056901"/>
          </a:xfrm>
          <a:prstGeom prst="rect">
            <a:avLst/>
          </a:prstGeom>
        </p:spPr>
        <p:txBody>
          <a:bodyPr/>
          <a:lstStyle/>
          <a:p>
            <a:pPr marL="0" indent="0">
              <a:defRPr sz="1800">
                <a:solidFill>
                  <a:srgbClr val="666666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r>
              <a:t>Michael Hilton</a:t>
            </a:r>
          </a:p>
          <a:p>
            <a:pPr marL="0" indent="0">
              <a:defRPr sz="1400">
                <a:solidFill>
                  <a:srgbClr val="666666"/>
                </a:solidFill>
              </a:defRPr>
            </a:pPr>
            <a:r>
              <a:t>Assistant Professor</a:t>
            </a:r>
          </a:p>
          <a:p>
            <a:pPr marL="0" indent="0">
              <a:defRPr sz="1400">
                <a:solidFill>
                  <a:srgbClr val="666666"/>
                </a:solidFill>
              </a:defRPr>
            </a:pPr>
            <a:r>
              <a:t>Carnegie Mellon University</a:t>
            </a:r>
          </a:p>
        </p:txBody>
      </p:sp>
      <p:sp>
        <p:nvSpPr>
          <p:cNvPr id="120" name="Shape 75"/>
          <p:cNvSpPr txBox="1"/>
          <p:nvPr>
            <p:ph type="sldNum" sz="quarter" idx="2"/>
          </p:nvPr>
        </p:nvSpPr>
        <p:spPr>
          <a:xfrm>
            <a:off x="8753009" y="6250848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38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The Lean Startup suggested techniques</a:t>
            </a:r>
          </a:p>
        </p:txBody>
      </p:sp>
      <p:sp>
        <p:nvSpPr>
          <p:cNvPr id="165" name="Shape 139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Smoke Test with landing pages, AdWords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$5 on Search Engine Marketing a day.  How will you convert these to customers?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In-product split testing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Paper prototypes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Customer discovery/validation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Remove features</a:t>
            </a:r>
          </a:p>
        </p:txBody>
      </p:sp>
      <p:sp>
        <p:nvSpPr>
          <p:cNvPr id="166" name="Shape 140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45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Fears</a:t>
            </a:r>
          </a:p>
        </p:txBody>
      </p:sp>
      <p:sp>
        <p:nvSpPr>
          <p:cNvPr id="169" name="Shape 146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indent="-381000">
              <a:buSzPts val="2400"/>
              <a:buChar char="-"/>
              <a:defRPr sz="2400"/>
            </a:pPr>
            <a:r>
              <a:t>False Negative: “customers would have liked the full product, but the MVP sucks, so we abandoned the vision”</a:t>
            </a:r>
          </a:p>
          <a:p>
            <a:pPr indent="-381000">
              <a:buSzPts val="2400"/>
              <a:buChar char="-"/>
              <a:defRPr sz="2400"/>
            </a:pPr>
            <a:r>
              <a:t>Visionary complex: “but customers don’t know what they want!”</a:t>
            </a:r>
          </a:p>
          <a:p>
            <a:pPr indent="-381000">
              <a:buSzPts val="2400"/>
              <a:buChar char="-"/>
              <a:defRPr sz="2400"/>
            </a:pPr>
            <a:r>
              <a:t>Too busy to learn: “it would be</a:t>
            </a:r>
            <a:br/>
            <a:r>
              <a:t> faster to just build it right, all </a:t>
            </a:r>
            <a:br/>
            <a:r>
              <a:t>the measuring distracts from </a:t>
            </a:r>
            <a:br/>
            <a:r>
              <a:t>delighting customers” </a:t>
            </a:r>
          </a:p>
        </p:txBody>
      </p:sp>
      <p:sp>
        <p:nvSpPr>
          <p:cNvPr id="170" name="Shape 147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1" name="Shape 148" descr="Shape 14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22274" y="3457171"/>
            <a:ext cx="3768326" cy="2509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  <p:bldP build="whole" bldLvl="1" animBg="1" rev="0" advAuto="0" spid="171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53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54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sp>
        <p:nvSpPr>
          <p:cNvPr id="177" name="Shape 155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8" name="Shape 156" descr="Shape 1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643" y="593375"/>
            <a:ext cx="6820707" cy="5172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58"/>
          <p:cNvSpPr txBox="1"/>
          <p:nvPr/>
        </p:nvSpPr>
        <p:spPr>
          <a:xfrm>
            <a:off x="2458524" y="5736575"/>
            <a:ext cx="3342601" cy="4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800">
                <a:solidFill>
                  <a:srgbClr val="D9D9D9"/>
                </a:solidFill>
              </a:defRPr>
            </a:lvl1pPr>
          </a:lstStyle>
          <a:p>
            <a:pPr/>
            <a:r>
              <a:t>https://speckycdn-sdm.netdna-ssl.com/wp-content/uploads/2014/09/building_minimum_viable_products_spotify_02.png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Early Iterations of MV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Early Iterations of MVP</a:t>
            </a:r>
          </a:p>
        </p:txBody>
      </p:sp>
      <p:sp>
        <p:nvSpPr>
          <p:cNvPr id="182" name="Smokescreen MV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ts val="5700"/>
              <a:defRPr sz="5700"/>
            </a:pPr>
            <a:r>
              <a:t>Smokescreen MVP </a:t>
            </a:r>
          </a:p>
          <a:p>
            <a:pPr>
              <a:buSzPts val="5700"/>
              <a:defRPr sz="5700"/>
            </a:pPr>
            <a:r>
              <a:t>Concierge MVP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63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Example MVP Video (smokescreen)</a:t>
            </a:r>
          </a:p>
        </p:txBody>
      </p:sp>
      <p:sp>
        <p:nvSpPr>
          <p:cNvPr id="186" name="Shape 164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sp>
        <p:nvSpPr>
          <p:cNvPr id="187" name="Shape 165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Dropbox Original MVP Explainer VideoShape 166">
            <a:hlinkClick r:id="rId2" invalidUrl="" action="" tgtFrame="" tooltip="" history="1" highlightClick="0" endSnd="0"/>
          </p:cNvPr>
          <p:cNvSpPr/>
          <p:nvPr/>
        </p:nvSpPr>
        <p:spPr>
          <a:xfrm>
            <a:off x="1752200" y="1536625"/>
            <a:ext cx="5639600" cy="42297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ncierge MV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Concierge MVP</a:t>
            </a:r>
          </a:p>
        </p:txBody>
      </p:sp>
      <p:sp>
        <p:nvSpPr>
          <p:cNvPr id="191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3" name="Screen Shot 2018-02-13 at 10.04.40 AM.png" descr="Screen Shot 2018-02-13 at 10.04.4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319" y="1536633"/>
            <a:ext cx="6231362" cy="422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71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The Lean Startup startup definition:</a:t>
            </a:r>
          </a:p>
        </p:txBody>
      </p:sp>
      <p:sp>
        <p:nvSpPr>
          <p:cNvPr id="196" name="Shape 172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 defTabSz="804672">
              <a:buSzTx/>
              <a:buNone/>
              <a:defRPr sz="2640"/>
            </a:pPr>
            <a:r>
              <a:t>“A startup’s job is to </a:t>
            </a:r>
          </a:p>
          <a:p>
            <a:pPr marL="0" indent="0" defTabSz="804672">
              <a:spcBef>
                <a:spcPts val="1400"/>
              </a:spcBef>
              <a:buSzTx/>
              <a:buNone/>
              <a:defRPr sz="2640"/>
            </a:pPr>
            <a:r>
              <a:t>(1) rigorously measure where it is right now, confronting the hard truths the assessment reveals, and then </a:t>
            </a:r>
          </a:p>
          <a:p>
            <a:pPr marL="0" indent="0" defTabSz="804672">
              <a:spcBef>
                <a:spcPts val="1400"/>
              </a:spcBef>
              <a:buSzTx/>
              <a:buNone/>
              <a:defRPr sz="2640"/>
            </a:pPr>
            <a:r>
              <a:t>(2) devise experiments to learn how to move the real number closer to the ideal reflected in the business plan.  </a:t>
            </a:r>
          </a:p>
        </p:txBody>
      </p:sp>
      <p:sp>
        <p:nvSpPr>
          <p:cNvPr id="197" name="Shape 173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178"/>
          <p:cNvSpPr txBox="1"/>
          <p:nvPr>
            <p:ph type="title"/>
          </p:nvPr>
        </p:nvSpPr>
        <p:spPr>
          <a:xfrm>
            <a:off x="311699" y="340067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Proving Viability: Three Questions</a:t>
            </a:r>
          </a:p>
        </p:txBody>
      </p:sp>
      <p:sp>
        <p:nvSpPr>
          <p:cNvPr id="202" name="Shape 179"/>
          <p:cNvSpPr txBox="1"/>
          <p:nvPr>
            <p:ph type="body" idx="1"/>
          </p:nvPr>
        </p:nvSpPr>
        <p:spPr>
          <a:xfrm>
            <a:off x="311699" y="1254133"/>
            <a:ext cx="8520602" cy="4229701"/>
          </a:xfrm>
          <a:prstGeom prst="rect">
            <a:avLst/>
          </a:prstGeom>
        </p:spPr>
        <p:txBody>
          <a:bodyPr/>
          <a:lstStyle/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Do people want It?</a:t>
            </a:r>
          </a:p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Can You build It?</a:t>
            </a:r>
          </a:p>
          <a:p>
            <a:pPr marL="804672" indent="-536447" defTabSz="804672">
              <a:buSzPts val="5200"/>
              <a:buFontTx/>
              <a:buAutoNum type="arabicPeriod" startAt="1"/>
              <a:defRPr sz="5280"/>
            </a:pPr>
            <a:r>
              <a:t>Can you make money doing it?</a:t>
            </a:r>
          </a:p>
        </p:txBody>
      </p:sp>
      <p:sp>
        <p:nvSpPr>
          <p:cNvPr id="203" name="Shape 180"/>
          <p:cNvSpPr txBox="1"/>
          <p:nvPr>
            <p:ph type="sldNum" sz="quarter" idx="2"/>
          </p:nvPr>
        </p:nvSpPr>
        <p:spPr>
          <a:xfrm>
            <a:off x="8680376" y="6333747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85"/>
          <p:cNvSpPr txBox="1"/>
          <p:nvPr>
            <p:ph type="title"/>
          </p:nvPr>
        </p:nvSpPr>
        <p:spPr>
          <a:xfrm>
            <a:off x="311699" y="2867799"/>
            <a:ext cx="8520602" cy="1122301"/>
          </a:xfrm>
          <a:prstGeom prst="rect">
            <a:avLst/>
          </a:prstGeom>
        </p:spPr>
        <p:txBody>
          <a:bodyPr/>
          <a:lstStyle>
            <a:lvl1pPr defTabSz="676655">
              <a:defRPr sz="2664"/>
            </a:lvl1pPr>
          </a:lstStyle>
          <a:p>
            <a:pPr/>
            <a:r>
              <a:t>What are some ways that software companies make money?</a:t>
            </a:r>
          </a:p>
        </p:txBody>
      </p:sp>
      <p:sp>
        <p:nvSpPr>
          <p:cNvPr id="208" name="Shape 186"/>
          <p:cNvSpPr txBox="1"/>
          <p:nvPr>
            <p:ph type="sldNum" sz="quarter" idx="2"/>
          </p:nvPr>
        </p:nvSpPr>
        <p:spPr>
          <a:xfrm>
            <a:off x="8680376" y="6401246"/>
            <a:ext cx="340782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80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Administrivia</a:t>
            </a:r>
          </a:p>
        </p:txBody>
      </p:sp>
      <p:sp>
        <p:nvSpPr>
          <p:cNvPr id="123" name="Shape 81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“Offline Standup” due today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Feedback from last week:</a:t>
            </a:r>
          </a:p>
          <a:p>
            <a:pPr lvl="1" marL="0" indent="1005114">
              <a:spcBef>
                <a:spcPts val="1600"/>
              </a:spcBef>
              <a:buSzTx/>
              <a:buNone/>
            </a:pPr>
            <a:r>
              <a:t>More class schedule info</a:t>
            </a:r>
          </a:p>
          <a:p>
            <a:pPr lvl="1" marL="0" indent="1005114">
              <a:spcBef>
                <a:spcPts val="1600"/>
              </a:spcBef>
              <a:buSzTx/>
              <a:buNone/>
            </a:pPr>
            <a:r>
              <a:t> Recitation code posted</a:t>
            </a:r>
          </a:p>
          <a:p>
            <a:pPr lvl="1" marL="0" indent="1005114">
              <a:spcBef>
                <a:spcPts val="1600"/>
              </a:spcBef>
              <a:buSzTx/>
              <a:buNone/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https://cmu-17-356.github.io/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Sprint 1 due today</a:t>
            </a:r>
          </a:p>
        </p:txBody>
      </p:sp>
      <p:sp>
        <p:nvSpPr>
          <p:cNvPr id="124" name="Shape 82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87"/>
          <p:cNvSpPr txBox="1"/>
          <p:nvPr>
            <p:ph type="title"/>
          </p:nvPr>
        </p:nvSpPr>
        <p:spPr>
          <a:xfrm>
            <a:off x="311699" y="2868499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What does it mean for an idea to be viable?</a:t>
            </a:r>
          </a:p>
        </p:txBody>
      </p:sp>
      <p:sp>
        <p:nvSpPr>
          <p:cNvPr id="129" name="Shape 88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93"/>
          <p:cNvSpPr txBox="1"/>
          <p:nvPr>
            <p:ph type="title"/>
          </p:nvPr>
        </p:nvSpPr>
        <p:spPr>
          <a:xfrm>
            <a:off x="311699" y="1474833"/>
            <a:ext cx="8520602" cy="26181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pPr/>
            <a:r>
              <a:t>Minimum Viable Product</a:t>
            </a:r>
          </a:p>
        </p:txBody>
      </p:sp>
      <p:sp>
        <p:nvSpPr>
          <p:cNvPr id="134" name="Shape 94"/>
          <p:cNvSpPr txBox="1"/>
          <p:nvPr>
            <p:ph type="body" sz="quarter" idx="1"/>
          </p:nvPr>
        </p:nvSpPr>
        <p:spPr>
          <a:xfrm>
            <a:off x="2010524" y="4202974"/>
            <a:ext cx="4983002" cy="1734301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</a:pPr>
            <a:r>
              <a:t>Inspired by presentation from </a:t>
            </a:r>
          </a:p>
          <a:p>
            <a:pPr marL="0" indent="0" algn="l">
              <a:spcBef>
                <a:spcPts val="1600"/>
              </a:spcBef>
              <a:buSzTx/>
              <a:buNone/>
            </a:pPr>
            <a:r>
              <a:t>Eric Reis, author or “The Lean Startup”</a:t>
            </a:r>
          </a:p>
        </p:txBody>
      </p:sp>
      <p:sp>
        <p:nvSpPr>
          <p:cNvPr id="135" name="Shape 95"/>
          <p:cNvSpPr txBox="1"/>
          <p:nvPr>
            <p:ph type="sldNum" sz="quarter" idx="2"/>
          </p:nvPr>
        </p:nvSpPr>
        <p:spPr>
          <a:xfrm>
            <a:off x="8752992" y="6401246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6" name="Shape 96" descr="Shape 9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4275" y="4202984"/>
            <a:ext cx="1012551" cy="1526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01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What is an MVP?</a:t>
            </a:r>
          </a:p>
        </p:txBody>
      </p:sp>
      <p:sp>
        <p:nvSpPr>
          <p:cNvPr id="139" name="Shape 102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hape 103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3600"/>
            </a:pPr>
            <a:r>
              <a:t>“The minimum viable product is that version of a new product which allows a team to collect the maximum amount of validated learning about customers with the least effort.”  </a:t>
            </a:r>
            <a:r>
              <a:rPr sz="1800"/>
              <a:t>-Eric Reis, author of The Lean Startup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08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Why do we build products?</a:t>
            </a:r>
          </a:p>
        </p:txBody>
      </p:sp>
      <p:sp>
        <p:nvSpPr>
          <p:cNvPr id="143" name="Shape 109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1600"/>
              </a:spcBef>
              <a:buSzPts val="2400"/>
              <a:defRPr sz="2400"/>
            </a:pPr>
            <a:r>
              <a:t>Delight customers?</a:t>
            </a:r>
          </a:p>
          <a:p>
            <a:pPr indent="-381000">
              <a:spcBef>
                <a:spcPts val="1600"/>
              </a:spcBef>
              <a:buSzPts val="2400"/>
              <a:defRPr sz="2400"/>
            </a:pPr>
            <a:r>
              <a:t>Sign lots of users up?</a:t>
            </a:r>
          </a:p>
          <a:p>
            <a:pPr indent="-381000">
              <a:spcBef>
                <a:spcPts val="1600"/>
              </a:spcBef>
              <a:buSzPts val="2400"/>
              <a:defRPr sz="2400"/>
            </a:pPr>
            <a:r>
              <a:t>Make a lot of Money?</a:t>
            </a:r>
          </a:p>
          <a:p>
            <a:pPr indent="-381000">
              <a:spcBef>
                <a:spcPts val="1600"/>
              </a:spcBef>
              <a:buSzPts val="2400"/>
              <a:defRPr sz="2400"/>
            </a:pPr>
            <a:r>
              <a:t>Realize a big vision; change the world?</a:t>
            </a:r>
          </a:p>
          <a:p>
            <a:pPr indent="-381000">
              <a:spcBef>
                <a:spcPts val="1600"/>
              </a:spcBef>
              <a:buSzPts val="2400"/>
              <a:defRPr sz="2400"/>
            </a:pPr>
            <a:r>
              <a:t>Learn to predict the future?</a:t>
            </a:r>
          </a:p>
        </p:txBody>
      </p:sp>
      <p:sp>
        <p:nvSpPr>
          <p:cNvPr id="144" name="Shape 110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15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Traditional delivery approaches</a:t>
            </a:r>
          </a:p>
        </p:txBody>
      </p:sp>
      <p:sp>
        <p:nvSpPr>
          <p:cNvPr id="149" name="Shape 116"/>
          <p:cNvSpPr txBox="1"/>
          <p:nvPr>
            <p:ph type="body" idx="1"/>
          </p:nvPr>
        </p:nvSpPr>
        <p:spPr>
          <a:xfrm>
            <a:off x="311699" y="14731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“Maximize chance of success”</a:t>
            </a:r>
          </a:p>
          <a:p>
            <a:pPr>
              <a:spcBef>
                <a:spcPts val="1600"/>
              </a:spcBef>
              <a:buChar char="-"/>
            </a:pPr>
            <a:r>
              <a:t>Build a great product that people will want.</a:t>
            </a:r>
          </a:p>
          <a:p>
            <a:pPr>
              <a:buChar char="-"/>
            </a:pPr>
            <a:r>
              <a:t>Problem:  no feedback till the end, might be too late to adjust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“Release early, release often”</a:t>
            </a:r>
          </a:p>
          <a:p>
            <a:pPr>
              <a:spcBef>
                <a:spcPts val="1600"/>
              </a:spcBef>
              <a:buChar char="-"/>
            </a:pPr>
            <a:r>
              <a:t>Get as much feedback as possible, as soon as possible</a:t>
            </a:r>
          </a:p>
          <a:p>
            <a:pPr>
              <a:buChar char="-"/>
            </a:pPr>
            <a:r>
              <a:t>Run in circles, chasing what customers think they want</a:t>
            </a:r>
          </a:p>
        </p:txBody>
      </p:sp>
      <p:sp>
        <p:nvSpPr>
          <p:cNvPr id="150" name="Shape 117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22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MVP</a:t>
            </a:r>
          </a:p>
        </p:txBody>
      </p:sp>
      <p:sp>
        <p:nvSpPr>
          <p:cNvPr id="155" name="Shape 123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 defTabSz="877823">
              <a:buSzTx/>
              <a:buNone/>
              <a:defRPr sz="1727"/>
            </a:pPr>
            <a:r>
              <a:t>The minimum set of features needed to learn from visionary early adopters.</a:t>
            </a:r>
          </a:p>
          <a:p>
            <a:pPr marL="438911" indent="-329184" defTabSz="877823">
              <a:spcBef>
                <a:spcPts val="1500"/>
              </a:spcBef>
              <a:buSzPts val="1700"/>
              <a:buChar char="-"/>
              <a:defRPr sz="1727"/>
            </a:pPr>
            <a:r>
              <a:t>Avoid building a product no one wants</a:t>
            </a:r>
          </a:p>
          <a:p>
            <a:pPr marL="438911" indent="-329184" defTabSz="877823">
              <a:buSzPts val="1700"/>
              <a:buChar char="-"/>
              <a:defRPr sz="1727"/>
            </a:pPr>
            <a:r>
              <a:t>Maximize the learning per dollar spent</a:t>
            </a:r>
          </a:p>
          <a:p>
            <a:pPr marL="0" indent="0" defTabSz="877823">
              <a:spcBef>
                <a:spcPts val="1500"/>
              </a:spcBef>
              <a:buSzTx/>
              <a:buNone/>
              <a:defRPr sz="1727"/>
            </a:pPr>
            <a:r>
              <a:t>Probably more minimal than you think.</a:t>
            </a:r>
          </a:p>
          <a:p>
            <a:pPr marL="0" indent="0" defTabSz="877823">
              <a:spcBef>
                <a:spcPts val="1500"/>
              </a:spcBef>
              <a:buSzTx/>
              <a:buNone/>
              <a:defRPr sz="1727"/>
            </a:pPr>
            <a:r>
              <a:t>Visionary customers can “fill in the gaps” on missing features, if the product solves a real problem for them.</a:t>
            </a:r>
          </a:p>
          <a:p>
            <a:pPr marL="438911" indent="-329184" defTabSz="877823">
              <a:spcBef>
                <a:spcPts val="1500"/>
              </a:spcBef>
              <a:buSzPts val="1700"/>
              <a:buChar char="-"/>
              <a:defRPr sz="1727"/>
            </a:pPr>
            <a:r>
              <a:t>Show them a real product, get them to react</a:t>
            </a:r>
          </a:p>
          <a:p>
            <a:pPr marL="438911" indent="-329184" defTabSz="877823">
              <a:buSzPts val="1700"/>
              <a:buChar char="-"/>
              <a:defRPr sz="1727"/>
            </a:pPr>
            <a:r>
              <a:t>Charge them money, if they pay, they really want it</a:t>
            </a:r>
          </a:p>
          <a:p>
            <a:pPr marL="0" indent="0" defTabSz="877823">
              <a:spcBef>
                <a:spcPts val="1500"/>
              </a:spcBef>
              <a:buSzTx/>
              <a:buNone/>
              <a:defRPr sz="1727"/>
            </a:pPr>
            <a:r>
              <a:t>Pivot to a new MVP if not getting a positive signal from customers</a:t>
            </a:r>
          </a:p>
        </p:txBody>
      </p:sp>
      <p:sp>
        <p:nvSpPr>
          <p:cNvPr id="156" name="Shape 124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29"/>
          <p:cNvSpPr txBox="1"/>
          <p:nvPr>
            <p:ph type="title"/>
          </p:nvPr>
        </p:nvSpPr>
        <p:spPr>
          <a:xfrm>
            <a:off x="311699" y="593366"/>
            <a:ext cx="8520602" cy="763501"/>
          </a:xfrm>
          <a:prstGeom prst="rect">
            <a:avLst/>
          </a:prstGeom>
        </p:spPr>
        <p:txBody>
          <a:bodyPr/>
          <a:lstStyle/>
          <a:p>
            <a:pPr/>
            <a:r>
              <a:t>Minimize time in the MVP loop</a:t>
            </a:r>
          </a:p>
        </p:txBody>
      </p:sp>
      <p:sp>
        <p:nvSpPr>
          <p:cNvPr id="159" name="Shape 130"/>
          <p:cNvSpPr txBox="1"/>
          <p:nvPr>
            <p:ph type="body" idx="1"/>
          </p:nvPr>
        </p:nvSpPr>
        <p:spPr>
          <a:xfrm>
            <a:off x="311699" y="1536633"/>
            <a:ext cx="8520602" cy="4229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</a:pPr>
          </a:p>
        </p:txBody>
      </p:sp>
      <p:sp>
        <p:nvSpPr>
          <p:cNvPr id="160" name="Shape 131"/>
          <p:cNvSpPr txBox="1"/>
          <p:nvPr>
            <p:ph type="sldNum" sz="quarter" idx="2"/>
          </p:nvPr>
        </p:nvSpPr>
        <p:spPr>
          <a:xfrm>
            <a:off x="8752992" y="6333747"/>
            <a:ext cx="268166" cy="3606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Shape 132" descr="Shape 132"/>
          <p:cNvPicPr>
            <a:picLocks noChangeAspect="1"/>
          </p:cNvPicPr>
          <p:nvPr/>
        </p:nvPicPr>
        <p:blipFill>
          <a:blip r:embed="rId2">
            <a:extLst/>
          </a:blip>
          <a:srcRect l="22229" t="13653" r="23841" b="15384"/>
          <a:stretch>
            <a:fillRect/>
          </a:stretch>
        </p:blipFill>
        <p:spPr>
          <a:xfrm>
            <a:off x="2303449" y="1536624"/>
            <a:ext cx="4285929" cy="422970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Shape 133"/>
          <p:cNvSpPr txBox="1"/>
          <p:nvPr/>
        </p:nvSpPr>
        <p:spPr>
          <a:xfrm>
            <a:off x="817674" y="5766325"/>
            <a:ext cx="7608601" cy="31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000">
                <a:solidFill>
                  <a:srgbClr val="CCCCCC"/>
                </a:solidFill>
              </a:defRPr>
            </a:pPr>
            <a:r>
              <a:t>Img source: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https://www.slideshare.net/startuplessonslearned/minimum-viable-product/6-Minimize_TOTAL_time_through_the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595959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