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9" r:id="rId3"/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emotions are unhelpful- CLG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grandpas packing technique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457200" y="34290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00548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1371600" y="4343400"/>
            <a:ext cx="640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500"/>
              </a:spcBef>
              <a:spcAft>
                <a:spcPts val="0"/>
              </a:spcAft>
              <a:buClr>
                <a:srgbClr val="005481"/>
              </a:buClr>
              <a:buSzPts val="2500"/>
              <a:buFont typeface="Times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720"/>
              </a:spcBef>
              <a:spcAft>
                <a:spcPts val="0"/>
              </a:spcAft>
              <a:buClr>
                <a:srgbClr val="919292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640"/>
              </a:spcBef>
              <a:spcAft>
                <a:spcPts val="0"/>
              </a:spcAft>
              <a:buClr>
                <a:srgbClr val="91929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60"/>
              </a:spcBef>
              <a:spcAft>
                <a:spcPts val="0"/>
              </a:spcAft>
              <a:buClr>
                <a:srgbClr val="91929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80"/>
              </a:spcBef>
              <a:spcAft>
                <a:spcPts val="0"/>
              </a:spcAft>
              <a:buClr>
                <a:srgbClr val="9192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80"/>
              </a:spcBef>
              <a:spcAft>
                <a:spcPts val="0"/>
              </a:spcAft>
              <a:buClr>
                <a:srgbClr val="91929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91929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1929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74638"/>
            <a:ext cx="8229600" cy="5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292"/>
              </a:buClr>
              <a:buSzPts val="1200"/>
              <a:buFont typeface="Calibri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292"/>
              </a:buClr>
              <a:buSzPts val="1200"/>
              <a:buFont typeface="Calibri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Shape 10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9292"/>
              </a:buClr>
              <a:buSzPts val="1200"/>
              <a:buFont typeface="Calibri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3r" id="51" name="Shape 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" y="228600"/>
            <a:ext cx="1478757" cy="24645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188715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5481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5481"/>
              </a:buClr>
              <a:buSzPts val="2800"/>
              <a:buFont typeface="Times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548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548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sr_logo.jpg" id="63" name="Shape 6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15200" y="6248400"/>
            <a:ext cx="1358900" cy="495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457200" y="559215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Michael Hilton &amp; Claire Le Goues</a:t>
            </a:r>
            <a:endParaRPr b="1" i="0" sz="3600" u="none" cap="none" strike="noStrike">
              <a:solidFill>
                <a:srgbClr val="00548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72" y="1274325"/>
            <a:ext cx="5488249" cy="385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Embrace Constraints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720"/>
              </a:spcBef>
              <a:spcAft>
                <a:spcPts val="0"/>
              </a:spcAft>
              <a:buNone/>
            </a:pPr>
            <a:r>
              <a:rPr lang="en" sz="10000"/>
              <a:t>Constraints breed creativity</a:t>
            </a:r>
            <a:endParaRPr sz="10000"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Big Idea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You should have a single sentence description of what you are building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What is your product’s reason for existing?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What makes your product different than others?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Ignore details early on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“Perfect is the enemy of done”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Deciding details upfront leads to sunk cost fallacy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Use representations that abstract away details early in the design process, more details later in process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 about tomorrow	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It’s not a problem till it is a problem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Don’t waste time on problems you don’t have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Worry about getting today right, worry about tomorrow tomorrow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Don’t worry about scale before you have users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Half, not Half-baked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Only build what is essential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Start with half the features you think you need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What you do implement, implement well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say “NO”	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Say NO to new features by default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“Innovation is not about saying yes to everything. It’s about saying NO to all but the most crucial features.” -Steve Jobs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hidden costs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With each new feature you need to: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lang="en" sz="2400"/>
              <a:t>Gather </a:t>
            </a:r>
            <a:r>
              <a:rPr lang="en" sz="2400"/>
              <a:t>Requirements</a:t>
            </a:r>
            <a:endParaRPr sz="2400"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	-Manage in backlog</a:t>
            </a:r>
            <a:endParaRPr sz="2400"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	-Design UI</a:t>
            </a:r>
            <a:endParaRPr sz="2400"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	-Design backend</a:t>
            </a:r>
            <a:endParaRPr sz="2400"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	-Code it</a:t>
            </a:r>
            <a:endParaRPr sz="2400"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-Test it</a:t>
            </a:r>
            <a:endParaRPr sz="2400"/>
          </a:p>
          <a:p>
            <a:pPr indent="0" lvl="0" marL="45720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-Document it</a:t>
            </a:r>
            <a:endParaRPr sz="2400"/>
          </a:p>
          <a:p>
            <a:pPr indent="0" lvl="0" marL="45720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-Deploy it</a:t>
            </a:r>
            <a:endParaRPr sz="2400"/>
          </a:p>
          <a:p>
            <a:pPr indent="0" lvl="0" marL="45720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 sz="2400"/>
              <a:t>- ...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your interface first	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This is how users will interface with your application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All features in the back-end should support the interface somehow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As soon as you have your interface you can start “hallway usability testing”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Epicenter Design	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Start by designing the core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Design the most important part first (page, UI element, etc)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If something is “below the line” of features that make the cut, it should be less important than everything above 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	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What is the minimal feature set for snow removal application?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What features should we say NO to?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How can we design it using “epicenter design”?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457200" y="3429000"/>
            <a:ext cx="83820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 Prioritization and Estimation</a:t>
            </a:r>
            <a:endParaRPr/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371600" y="4343400"/>
            <a:ext cx="64008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700" y="1268925"/>
            <a:ext cx="5327624" cy="50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we prioritize features?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HiPPO - Highest Paid Person’s opinion?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MoSCoW - </a:t>
            </a:r>
            <a:endParaRPr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Must have </a:t>
            </a:r>
            <a:endParaRPr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Should have</a:t>
            </a:r>
            <a:endParaRPr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Could have</a:t>
            </a:r>
            <a:endParaRPr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Won’t have?</a:t>
            </a:r>
            <a:endParaRPr/>
          </a:p>
          <a:p>
            <a:pPr indent="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Minimum Viable Product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Prioritize features to be developed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Estimate one user story, feature, and 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Considerations</a:t>
            </a:r>
            <a:endParaRPr/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Many of these taken from “Getting Real” by 37signals.com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Less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Focus, focus, focus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Less today means: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	Less Time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	Less </a:t>
            </a:r>
            <a:r>
              <a:rPr lang="en"/>
              <a:t>Maintenance</a:t>
            </a:r>
            <a:endParaRPr/>
          </a:p>
          <a:p>
            <a:pPr indent="457200" lvl="0" marL="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Less Support</a:t>
            </a:r>
            <a:endParaRPr/>
          </a:p>
          <a:p>
            <a:pPr indent="0" lvl="0" marL="457200" rt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Less Testing</a:t>
            </a:r>
            <a:endParaRPr/>
          </a:p>
          <a:p>
            <a:pPr indent="0" lvl="0" marL="45720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your cost of change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If you can easily change, you don’t have to get it right the first time.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Small modifications are easier than 100% correct guesses on the first attempt.</a:t>
            </a:r>
            <a:endParaRPr/>
          </a:p>
          <a:p>
            <a:pPr indent="0" lvl="0" marL="0">
              <a:spcBef>
                <a:spcPts val="720"/>
              </a:spcBef>
              <a:spcAft>
                <a:spcPts val="0"/>
              </a:spcAft>
              <a:buNone/>
            </a:pPr>
            <a:r>
              <a:rPr lang="en"/>
              <a:t>Even if you are correct, the world around you might change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ire-isr-theme">
  <a:themeElements>
    <a:clrScheme name="CMU">
      <a:dk1>
        <a:srgbClr val="424545"/>
      </a:dk1>
      <a:lt1>
        <a:srgbClr val="FFFFFF"/>
      </a:lt1>
      <a:dk2>
        <a:srgbClr val="990000"/>
      </a:dk2>
      <a:lt2>
        <a:srgbClr val="F3F0E9"/>
      </a:lt2>
      <a:accent1>
        <a:srgbClr val="674C56"/>
      </a:accent1>
      <a:accent2>
        <a:srgbClr val="7493A2"/>
      </a:accent2>
      <a:accent3>
        <a:srgbClr val="C1A562"/>
      </a:accent3>
      <a:accent4>
        <a:srgbClr val="936241"/>
      </a:accent4>
      <a:accent5>
        <a:srgbClr val="D17702"/>
      </a:accent5>
      <a:accent6>
        <a:srgbClr val="99993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