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13"/>
  </p:notesMasterIdLst>
  <p:handoutMasterIdLst>
    <p:handoutMasterId r:id="rId14"/>
  </p:handoutMasterIdLst>
  <p:sldIdLst>
    <p:sldId id="256" r:id="rId2"/>
    <p:sldId id="257" r:id="rId3"/>
    <p:sldId id="258" r:id="rId4"/>
    <p:sldId id="260" r:id="rId5"/>
    <p:sldId id="261" r:id="rId6"/>
    <p:sldId id="278" r:id="rId7"/>
    <p:sldId id="262" r:id="rId8"/>
    <p:sldId id="264" r:id="rId9"/>
    <p:sldId id="280" r:id="rId10"/>
    <p:sldId id="266" r:id="rId11"/>
    <p:sldId id="28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4848"/>
    <a:srgbClr val="F896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8"/>
    <p:restoredTop sz="81077" autoAdjust="0"/>
  </p:normalViewPr>
  <p:slideViewPr>
    <p:cSldViewPr snapToGrid="0" snapToObjects="1">
      <p:cViewPr varScale="1">
        <p:scale>
          <a:sx n="107" d="100"/>
          <a:sy n="107" d="100"/>
        </p:scale>
        <p:origin x="100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9F8D9F-59D8-4AD6-8BCC-635F0345BE75}" type="doc">
      <dgm:prSet loTypeId="urn:microsoft.com/office/officeart/2018/2/layout/Icon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A77D317-1242-43E1-9E97-3F5ACD55E2D3}">
      <dgm:prSet/>
      <dgm:spPr/>
      <dgm:t>
        <a:bodyPr/>
        <a:lstStyle/>
        <a:p>
          <a:pPr>
            <a:lnSpc>
              <a:spcPct val="100000"/>
            </a:lnSpc>
          </a:pPr>
          <a:r>
            <a:rPr lang="en-US"/>
            <a:t>Node Package Manager</a:t>
          </a:r>
        </a:p>
      </dgm:t>
    </dgm:pt>
    <dgm:pt modelId="{E5263699-8F3C-49BC-8B1B-2B5A818932A0}" type="parTrans" cxnId="{41DF4B25-F57E-44C4-8F59-01973AE7F5CA}">
      <dgm:prSet/>
      <dgm:spPr/>
      <dgm:t>
        <a:bodyPr/>
        <a:lstStyle/>
        <a:p>
          <a:endParaRPr lang="en-US"/>
        </a:p>
      </dgm:t>
    </dgm:pt>
    <dgm:pt modelId="{D31313B2-9377-4386-B3F9-5F477D90D751}" type="sibTrans" cxnId="{41DF4B25-F57E-44C4-8F59-01973AE7F5CA}">
      <dgm:prSet/>
      <dgm:spPr/>
      <dgm:t>
        <a:bodyPr/>
        <a:lstStyle/>
        <a:p>
          <a:endParaRPr lang="en-US"/>
        </a:p>
      </dgm:t>
    </dgm:pt>
    <dgm:pt modelId="{2ADEBF68-F0CC-4CF7-8D59-8DD1BBEC76D7}">
      <dgm:prSet/>
      <dgm:spPr/>
      <dgm:t>
        <a:bodyPr/>
        <a:lstStyle/>
        <a:p>
          <a:pPr>
            <a:lnSpc>
              <a:spcPct val="100000"/>
            </a:lnSpc>
          </a:pPr>
          <a:r>
            <a:rPr lang="en-US" dirty="0"/>
            <a:t>The largest ecosystem of open-source libraries in the world</a:t>
          </a:r>
        </a:p>
      </dgm:t>
    </dgm:pt>
    <dgm:pt modelId="{C04AC074-7448-4502-8A10-31AE52BF3D27}" type="parTrans" cxnId="{76B24A4A-7B1E-4F6A-B7D1-695F66DBF2D3}">
      <dgm:prSet/>
      <dgm:spPr/>
      <dgm:t>
        <a:bodyPr/>
        <a:lstStyle/>
        <a:p>
          <a:endParaRPr lang="en-US"/>
        </a:p>
      </dgm:t>
    </dgm:pt>
    <dgm:pt modelId="{DE8FB345-B006-4774-8005-196E7345FED0}" type="sibTrans" cxnId="{76B24A4A-7B1E-4F6A-B7D1-695F66DBF2D3}">
      <dgm:prSet/>
      <dgm:spPr/>
      <dgm:t>
        <a:bodyPr/>
        <a:lstStyle/>
        <a:p>
          <a:endParaRPr lang="en-US"/>
        </a:p>
      </dgm:t>
    </dgm:pt>
    <dgm:pt modelId="{98C532EB-F91B-4CCA-B793-2BDD7C6783B3}" type="pres">
      <dgm:prSet presAssocID="{E39F8D9F-59D8-4AD6-8BCC-635F0345BE75}" presName="root" presStyleCnt="0">
        <dgm:presLayoutVars>
          <dgm:dir/>
          <dgm:resizeHandles val="exact"/>
        </dgm:presLayoutVars>
      </dgm:prSet>
      <dgm:spPr/>
    </dgm:pt>
    <dgm:pt modelId="{0DC2E51B-4AAD-4070-9033-5F26EEDE5BC8}" type="pres">
      <dgm:prSet presAssocID="{5A77D317-1242-43E1-9E97-3F5ACD55E2D3}" presName="compNode" presStyleCnt="0"/>
      <dgm:spPr/>
    </dgm:pt>
    <dgm:pt modelId="{95351038-2D11-4F35-B2D9-AAE6DBF505CE}" type="pres">
      <dgm:prSet presAssocID="{5A77D317-1242-43E1-9E97-3F5ACD55E2D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EC144084-8CE8-4210-BAC0-058CDD99C33F}" type="pres">
      <dgm:prSet presAssocID="{5A77D317-1242-43E1-9E97-3F5ACD55E2D3}" presName="spaceRect" presStyleCnt="0"/>
      <dgm:spPr/>
    </dgm:pt>
    <dgm:pt modelId="{43AA69FC-F92D-4A30-BB75-896C8C961B83}" type="pres">
      <dgm:prSet presAssocID="{5A77D317-1242-43E1-9E97-3F5ACD55E2D3}" presName="textRect" presStyleLbl="revTx" presStyleIdx="0" presStyleCnt="2">
        <dgm:presLayoutVars>
          <dgm:chMax val="1"/>
          <dgm:chPref val="1"/>
        </dgm:presLayoutVars>
      </dgm:prSet>
      <dgm:spPr/>
    </dgm:pt>
    <dgm:pt modelId="{A1C3BCBB-4F24-454F-8436-EDF26AE67C93}" type="pres">
      <dgm:prSet presAssocID="{D31313B2-9377-4386-B3F9-5F477D90D751}" presName="sibTrans" presStyleCnt="0"/>
      <dgm:spPr/>
    </dgm:pt>
    <dgm:pt modelId="{3DC23CE3-0661-419D-A598-6AA6EF52A6DE}" type="pres">
      <dgm:prSet presAssocID="{2ADEBF68-F0CC-4CF7-8D59-8DD1BBEC76D7}" presName="compNode" presStyleCnt="0"/>
      <dgm:spPr/>
    </dgm:pt>
    <dgm:pt modelId="{10E288E6-1C4D-4D3E-8719-7DD8375F3BB7}" type="pres">
      <dgm:prSet presAssocID="{2ADEBF68-F0CC-4CF7-8D59-8DD1BBEC76D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on Shelf"/>
        </a:ext>
      </dgm:extLst>
    </dgm:pt>
    <dgm:pt modelId="{39A775C1-7F80-4CDC-BAFF-51934A261C63}" type="pres">
      <dgm:prSet presAssocID="{2ADEBF68-F0CC-4CF7-8D59-8DD1BBEC76D7}" presName="spaceRect" presStyleCnt="0"/>
      <dgm:spPr/>
    </dgm:pt>
    <dgm:pt modelId="{2D07D960-3E70-4AA4-AE59-E37A9A1933A8}" type="pres">
      <dgm:prSet presAssocID="{2ADEBF68-F0CC-4CF7-8D59-8DD1BBEC76D7}" presName="textRect" presStyleLbl="revTx" presStyleIdx="1" presStyleCnt="2">
        <dgm:presLayoutVars>
          <dgm:chMax val="1"/>
          <dgm:chPref val="1"/>
        </dgm:presLayoutVars>
      </dgm:prSet>
      <dgm:spPr/>
    </dgm:pt>
  </dgm:ptLst>
  <dgm:cxnLst>
    <dgm:cxn modelId="{6586690A-E0CF-41D7-AF58-A783D77B8E9A}" type="presOf" srcId="{5A77D317-1242-43E1-9E97-3F5ACD55E2D3}" destId="{43AA69FC-F92D-4A30-BB75-896C8C961B83}" srcOrd="0" destOrd="0" presId="urn:microsoft.com/office/officeart/2018/2/layout/IconLabelList"/>
    <dgm:cxn modelId="{41DF4B25-F57E-44C4-8F59-01973AE7F5CA}" srcId="{E39F8D9F-59D8-4AD6-8BCC-635F0345BE75}" destId="{5A77D317-1242-43E1-9E97-3F5ACD55E2D3}" srcOrd="0" destOrd="0" parTransId="{E5263699-8F3C-49BC-8B1B-2B5A818932A0}" sibTransId="{D31313B2-9377-4386-B3F9-5F477D90D751}"/>
    <dgm:cxn modelId="{9FE85A3E-570E-4B14-8DFD-9C1FEAD37EA4}" type="presOf" srcId="{2ADEBF68-F0CC-4CF7-8D59-8DD1BBEC76D7}" destId="{2D07D960-3E70-4AA4-AE59-E37A9A1933A8}" srcOrd="0" destOrd="0" presId="urn:microsoft.com/office/officeart/2018/2/layout/IconLabelList"/>
    <dgm:cxn modelId="{76B24A4A-7B1E-4F6A-B7D1-695F66DBF2D3}" srcId="{E39F8D9F-59D8-4AD6-8BCC-635F0345BE75}" destId="{2ADEBF68-F0CC-4CF7-8D59-8DD1BBEC76D7}" srcOrd="1" destOrd="0" parTransId="{C04AC074-7448-4502-8A10-31AE52BF3D27}" sibTransId="{DE8FB345-B006-4774-8005-196E7345FED0}"/>
    <dgm:cxn modelId="{49657484-0D67-451B-9681-ADC8D268C284}" type="presOf" srcId="{E39F8D9F-59D8-4AD6-8BCC-635F0345BE75}" destId="{98C532EB-F91B-4CCA-B793-2BDD7C6783B3}" srcOrd="0" destOrd="0" presId="urn:microsoft.com/office/officeart/2018/2/layout/IconLabelList"/>
    <dgm:cxn modelId="{0DA4F13F-378A-44CF-91A7-E38A5FCDB99A}" type="presParOf" srcId="{98C532EB-F91B-4CCA-B793-2BDD7C6783B3}" destId="{0DC2E51B-4AAD-4070-9033-5F26EEDE5BC8}" srcOrd="0" destOrd="0" presId="urn:microsoft.com/office/officeart/2018/2/layout/IconLabelList"/>
    <dgm:cxn modelId="{E88965D3-DE98-434B-843F-C333FD19CB07}" type="presParOf" srcId="{0DC2E51B-4AAD-4070-9033-5F26EEDE5BC8}" destId="{95351038-2D11-4F35-B2D9-AAE6DBF505CE}" srcOrd="0" destOrd="0" presId="urn:microsoft.com/office/officeart/2018/2/layout/IconLabelList"/>
    <dgm:cxn modelId="{2DF3E7F1-901A-424B-B239-1F9EAA70C087}" type="presParOf" srcId="{0DC2E51B-4AAD-4070-9033-5F26EEDE5BC8}" destId="{EC144084-8CE8-4210-BAC0-058CDD99C33F}" srcOrd="1" destOrd="0" presId="urn:microsoft.com/office/officeart/2018/2/layout/IconLabelList"/>
    <dgm:cxn modelId="{A93AE156-30E1-49FB-8A00-C9A4F807E95B}" type="presParOf" srcId="{0DC2E51B-4AAD-4070-9033-5F26EEDE5BC8}" destId="{43AA69FC-F92D-4A30-BB75-896C8C961B83}" srcOrd="2" destOrd="0" presId="urn:microsoft.com/office/officeart/2018/2/layout/IconLabelList"/>
    <dgm:cxn modelId="{DD9228F8-3461-47E0-8BC0-88B6A7A5268D}" type="presParOf" srcId="{98C532EB-F91B-4CCA-B793-2BDD7C6783B3}" destId="{A1C3BCBB-4F24-454F-8436-EDF26AE67C93}" srcOrd="1" destOrd="0" presId="urn:microsoft.com/office/officeart/2018/2/layout/IconLabelList"/>
    <dgm:cxn modelId="{A61B720A-C07D-4083-90B9-136CD234EC53}" type="presParOf" srcId="{98C532EB-F91B-4CCA-B793-2BDD7C6783B3}" destId="{3DC23CE3-0661-419D-A598-6AA6EF52A6DE}" srcOrd="2" destOrd="0" presId="urn:microsoft.com/office/officeart/2018/2/layout/IconLabelList"/>
    <dgm:cxn modelId="{6C7491E0-4AB0-45F3-84D6-1DCCF6731102}" type="presParOf" srcId="{3DC23CE3-0661-419D-A598-6AA6EF52A6DE}" destId="{10E288E6-1C4D-4D3E-8719-7DD8375F3BB7}" srcOrd="0" destOrd="0" presId="urn:microsoft.com/office/officeart/2018/2/layout/IconLabelList"/>
    <dgm:cxn modelId="{B9018D85-D1E3-408C-BE13-7464600EFD44}" type="presParOf" srcId="{3DC23CE3-0661-419D-A598-6AA6EF52A6DE}" destId="{39A775C1-7F80-4CDC-BAFF-51934A261C63}" srcOrd="1" destOrd="0" presId="urn:microsoft.com/office/officeart/2018/2/layout/IconLabelList"/>
    <dgm:cxn modelId="{548047E8-B6C3-4BDB-9468-081D78170C63}" type="presParOf" srcId="{3DC23CE3-0661-419D-A598-6AA6EF52A6DE}" destId="{2D07D960-3E70-4AA4-AE59-E37A9A1933A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51038-2D11-4F35-B2D9-AAE6DBF505CE}">
      <dsp:nvSpPr>
        <dsp:cNvPr id="0" name=""/>
        <dsp:cNvSpPr/>
      </dsp:nvSpPr>
      <dsp:spPr>
        <a:xfrm>
          <a:off x="923437" y="565469"/>
          <a:ext cx="1483312" cy="1483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AA69FC-F92D-4A30-BB75-896C8C961B83}">
      <dsp:nvSpPr>
        <dsp:cNvPr id="0" name=""/>
        <dsp:cNvSpPr/>
      </dsp:nvSpPr>
      <dsp:spPr>
        <a:xfrm>
          <a:off x="16968" y="2437757"/>
          <a:ext cx="329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Node Package Manager</a:t>
          </a:r>
        </a:p>
      </dsp:txBody>
      <dsp:txXfrm>
        <a:off x="16968" y="2437757"/>
        <a:ext cx="3296250" cy="720000"/>
      </dsp:txXfrm>
    </dsp:sp>
    <dsp:sp modelId="{10E288E6-1C4D-4D3E-8719-7DD8375F3BB7}">
      <dsp:nvSpPr>
        <dsp:cNvPr id="0" name=""/>
        <dsp:cNvSpPr/>
      </dsp:nvSpPr>
      <dsp:spPr>
        <a:xfrm>
          <a:off x="4796531" y="565469"/>
          <a:ext cx="1483312" cy="1483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07D960-3E70-4AA4-AE59-E37A9A1933A8}">
      <dsp:nvSpPr>
        <dsp:cNvPr id="0" name=""/>
        <dsp:cNvSpPr/>
      </dsp:nvSpPr>
      <dsp:spPr>
        <a:xfrm>
          <a:off x="3890062" y="2437757"/>
          <a:ext cx="329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The largest ecosystem of open-source libraries in the world</a:t>
          </a:r>
        </a:p>
      </dsp:txBody>
      <dsp:txXfrm>
        <a:off x="3890062" y="2437757"/>
        <a:ext cx="3296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7F4F7614-0E73-F34F-A865-F13798EE24CB}" type="datetimeFigureOut">
              <a:rPr lang="en-US"/>
              <a:pPr>
                <a:defRPr/>
              </a:pPr>
              <a:t>2/9/2021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B6CC3866-F3F3-8B49-8A08-B142D41563BB}" type="slidenum">
              <a:rPr lang="en-US"/>
              <a:pPr>
                <a:defRPr/>
              </a:pPr>
              <a:t>‹#›</a:t>
            </a:fld>
            <a:endParaRPr lang="en-US"/>
          </a:p>
        </p:txBody>
      </p:sp>
    </p:spTree>
    <p:extLst>
      <p:ext uri="{BB962C8B-B14F-4D97-AF65-F5344CB8AC3E}">
        <p14:creationId xmlns:p14="http://schemas.microsoft.com/office/powerpoint/2010/main" val="36687867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311D74F5-3FA1-2042-9B05-4D2BA9A152CF}" type="datetimeFigureOut">
              <a:rPr lang="en-US"/>
              <a:pPr>
                <a:defRPr/>
              </a:pPr>
              <a:t>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055DBDB7-DF86-E04C-BDBC-2FBD9752C9C2}" type="slidenum">
              <a:rPr lang="en-US"/>
              <a:pPr>
                <a:defRPr/>
              </a:pPr>
              <a:t>‹#›</a:t>
            </a:fld>
            <a:endParaRPr lang="en-US"/>
          </a:p>
        </p:txBody>
      </p:sp>
    </p:spTree>
    <p:extLst>
      <p:ext uri="{BB962C8B-B14F-4D97-AF65-F5344CB8AC3E}">
        <p14:creationId xmlns:p14="http://schemas.microsoft.com/office/powerpoint/2010/main" val="3657107973"/>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just some of the levels of the tech stack that you will encounter when completing your projects in this class, but different rolls differ in what they consider part of a full-stack developer’s responsibilities</a:t>
            </a:r>
          </a:p>
        </p:txBody>
      </p:sp>
      <p:sp>
        <p:nvSpPr>
          <p:cNvPr id="4" name="Slide Number Placeholder 3"/>
          <p:cNvSpPr>
            <a:spLocks noGrp="1"/>
          </p:cNvSpPr>
          <p:nvPr>
            <p:ph type="sldNum" sz="quarter" idx="5"/>
          </p:nvPr>
        </p:nvSpPr>
        <p:spPr/>
        <p:txBody>
          <a:bodyPr/>
          <a:lstStyle/>
          <a:p>
            <a:pPr>
              <a:defRPr/>
            </a:pPr>
            <a:fld id="{055DBDB7-DF86-E04C-BDBC-2FBD9752C9C2}" type="slidenum">
              <a:rPr lang="en-US" smtClean="0"/>
              <a:pPr>
                <a:defRPr/>
              </a:pPr>
              <a:t>2</a:t>
            </a:fld>
            <a:endParaRPr lang="en-US"/>
          </a:p>
        </p:txBody>
      </p:sp>
    </p:spTree>
    <p:extLst>
      <p:ext uri="{BB962C8B-B14F-4D97-AF65-F5344CB8AC3E}">
        <p14:creationId xmlns:p14="http://schemas.microsoft.com/office/powerpoint/2010/main" val="2270571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JavaScript runtime – The virtual machine in which JavaScript code is executed</a:t>
            </a:r>
          </a:p>
          <a:p>
            <a:r>
              <a:rPr lang="en-US" dirty="0"/>
              <a:t>Event driven – functions (callbacks) are executed when an event occurs</a:t>
            </a:r>
          </a:p>
          <a:p>
            <a:r>
              <a:rPr lang="en-US" dirty="0"/>
              <a:t>Non-blocking I/O Model – When no connections are coming into node, it sleeps. Very few of node’s operations perform disk or network I/O, so very few node operations block</a:t>
            </a:r>
          </a:p>
        </p:txBody>
      </p:sp>
      <p:sp>
        <p:nvSpPr>
          <p:cNvPr id="4" name="Slide Number Placeholder 3"/>
          <p:cNvSpPr>
            <a:spLocks noGrp="1"/>
          </p:cNvSpPr>
          <p:nvPr>
            <p:ph type="sldNum" sz="quarter" idx="5"/>
          </p:nvPr>
        </p:nvSpPr>
        <p:spPr/>
        <p:txBody>
          <a:bodyPr/>
          <a:lstStyle/>
          <a:p>
            <a:pPr>
              <a:defRPr/>
            </a:pPr>
            <a:fld id="{055DBDB7-DF86-E04C-BDBC-2FBD9752C9C2}" type="slidenum">
              <a:rPr lang="en-US" smtClean="0"/>
              <a:pPr>
                <a:defRPr/>
              </a:pPr>
              <a:t>4</a:t>
            </a:fld>
            <a:endParaRPr lang="en-US"/>
          </a:p>
        </p:txBody>
      </p:sp>
    </p:spTree>
    <p:extLst>
      <p:ext uri="{BB962C8B-B14F-4D97-AF65-F5344CB8AC3E}">
        <p14:creationId xmlns:p14="http://schemas.microsoft.com/office/powerpoint/2010/main" val="1625279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 Synchronous objects returned from asynchronous code, that can be acted on once they’re fulfilled</a:t>
            </a:r>
          </a:p>
        </p:txBody>
      </p:sp>
      <p:sp>
        <p:nvSpPr>
          <p:cNvPr id="4" name="Slide Number Placeholder 3"/>
          <p:cNvSpPr>
            <a:spLocks noGrp="1"/>
          </p:cNvSpPr>
          <p:nvPr>
            <p:ph type="sldNum" sz="quarter" idx="5"/>
          </p:nvPr>
        </p:nvSpPr>
        <p:spPr/>
        <p:txBody>
          <a:bodyPr/>
          <a:lstStyle/>
          <a:p>
            <a:pPr>
              <a:defRPr/>
            </a:pPr>
            <a:fld id="{055DBDB7-DF86-E04C-BDBC-2FBD9752C9C2}" type="slidenum">
              <a:rPr lang="en-US" smtClean="0"/>
              <a:pPr>
                <a:defRPr/>
              </a:pPr>
              <a:t>6</a:t>
            </a:fld>
            <a:endParaRPr lang="en-US"/>
          </a:p>
        </p:txBody>
      </p:sp>
    </p:spTree>
    <p:extLst>
      <p:ext uri="{BB962C8B-B14F-4D97-AF65-F5344CB8AC3E}">
        <p14:creationId xmlns:p14="http://schemas.microsoft.com/office/powerpoint/2010/main" val="2341973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Npm</a:t>
            </a:r>
            <a:r>
              <a:rPr lang="en-US" dirty="0"/>
              <a:t> will be used for installing packages and bootstrapping node projects. It’s analogous to </a:t>
            </a:r>
            <a:r>
              <a:rPr lang="en-US" dirty="0" err="1"/>
              <a:t>PyPi</a:t>
            </a:r>
            <a:r>
              <a:rPr lang="en-US" dirty="0"/>
              <a:t> for python, Ruby Gems for ruby, </a:t>
            </a:r>
          </a:p>
        </p:txBody>
      </p:sp>
      <p:sp>
        <p:nvSpPr>
          <p:cNvPr id="4" name="Slide Number Placeholder 3"/>
          <p:cNvSpPr>
            <a:spLocks noGrp="1"/>
          </p:cNvSpPr>
          <p:nvPr>
            <p:ph type="sldNum" sz="quarter" idx="5"/>
          </p:nvPr>
        </p:nvSpPr>
        <p:spPr/>
        <p:txBody>
          <a:bodyPr/>
          <a:lstStyle/>
          <a:p>
            <a:pPr>
              <a:defRPr/>
            </a:pPr>
            <a:fld id="{055DBDB7-DF86-E04C-BDBC-2FBD9752C9C2}" type="slidenum">
              <a:rPr lang="en-US" smtClean="0"/>
              <a:pPr>
                <a:defRPr/>
              </a:pPr>
              <a:t>7</a:t>
            </a:fld>
            <a:endParaRPr lang="en-US"/>
          </a:p>
        </p:txBody>
      </p:sp>
    </p:spTree>
    <p:extLst>
      <p:ext uri="{BB962C8B-B14F-4D97-AF65-F5344CB8AC3E}">
        <p14:creationId xmlns:p14="http://schemas.microsoft.com/office/powerpoint/2010/main" val="973030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ＭＳ Ｐゴシック" charset="0"/>
                <a:cs typeface="ＭＳ Ｐゴシック" charset="0"/>
              </a:rPr>
              <a:t>Model-View-</a:t>
            </a:r>
            <a:r>
              <a:rPr lang="en-US" sz="1200" b="0" i="0" kern="1200" dirty="0" err="1">
                <a:solidFill>
                  <a:schemeClr val="tx1"/>
                </a:solidFill>
                <a:effectLst/>
                <a:latin typeface="+mn-lt"/>
                <a:ea typeface="ＭＳ Ｐゴシック" charset="0"/>
                <a:cs typeface="ＭＳ Ｐゴシック" charset="0"/>
              </a:rPr>
              <a:t>ViewModel</a:t>
            </a:r>
            <a:r>
              <a:rPr lang="en-US" sz="1200" b="0" i="0" kern="1200" dirty="0">
                <a:solidFill>
                  <a:schemeClr val="tx1"/>
                </a:solidFill>
                <a:effectLst/>
                <a:latin typeface="+mn-lt"/>
                <a:ea typeface="ＭＳ Ｐゴシック" charset="0"/>
                <a:cs typeface="ＭＳ Ｐゴシック" charset="0"/>
              </a:rPr>
              <a:t> (MVVM) is a structural design pattern that separates objects into three distinct groups:</a:t>
            </a:r>
          </a:p>
          <a:p>
            <a:r>
              <a:rPr lang="en-US" sz="1200" b="1" i="0" kern="1200" dirty="0">
                <a:solidFill>
                  <a:schemeClr val="tx1"/>
                </a:solidFill>
                <a:effectLst/>
                <a:latin typeface="+mn-lt"/>
                <a:ea typeface="ＭＳ Ｐゴシック" charset="0"/>
                <a:cs typeface="ＭＳ Ｐゴシック" charset="0"/>
              </a:rPr>
              <a:t>- Models</a:t>
            </a:r>
            <a:r>
              <a:rPr lang="en-US" sz="1200" b="0" i="0" kern="1200" dirty="0">
                <a:solidFill>
                  <a:schemeClr val="tx1"/>
                </a:solidFill>
                <a:effectLst/>
                <a:latin typeface="+mn-lt"/>
                <a:ea typeface="ＭＳ Ｐゴシック" charset="0"/>
                <a:cs typeface="ＭＳ Ｐゴシック" charset="0"/>
              </a:rPr>
              <a:t> hold application data. They’re usually structs or simple classes.</a:t>
            </a:r>
          </a:p>
          <a:p>
            <a:r>
              <a:rPr lang="en-US" sz="1200" b="1" i="0" kern="1200" dirty="0">
                <a:solidFill>
                  <a:schemeClr val="tx1"/>
                </a:solidFill>
                <a:effectLst/>
                <a:latin typeface="+mn-lt"/>
                <a:ea typeface="ＭＳ Ｐゴシック" charset="0"/>
                <a:cs typeface="ＭＳ Ｐゴシック" charset="0"/>
              </a:rPr>
              <a:t>- Views</a:t>
            </a:r>
            <a:r>
              <a:rPr lang="en-US" sz="1200" b="0" i="0" kern="1200" dirty="0">
                <a:solidFill>
                  <a:schemeClr val="tx1"/>
                </a:solidFill>
                <a:effectLst/>
                <a:latin typeface="+mn-lt"/>
                <a:ea typeface="ＭＳ Ｐゴシック" charset="0"/>
                <a:cs typeface="ＭＳ Ｐゴシック" charset="0"/>
              </a:rPr>
              <a:t> display visual elements and controls on the screen. They’re typically subclasses of </a:t>
            </a:r>
            <a:r>
              <a:rPr lang="en-US" sz="1200" b="0" i="0" kern="1200" dirty="0" err="1">
                <a:solidFill>
                  <a:schemeClr val="tx1"/>
                </a:solidFill>
                <a:effectLst/>
                <a:latin typeface="+mn-lt"/>
                <a:ea typeface="ＭＳ Ｐゴシック" charset="0"/>
                <a:cs typeface="ＭＳ Ｐゴシック" charset="0"/>
              </a:rPr>
              <a:t>UIView</a:t>
            </a:r>
            <a:r>
              <a:rPr lang="en-US" sz="1200" b="0" i="0" kern="1200" dirty="0">
                <a:solidFill>
                  <a:schemeClr val="tx1"/>
                </a:solidFill>
                <a:effectLst/>
                <a:latin typeface="+mn-lt"/>
                <a:ea typeface="ＭＳ Ｐゴシック" charset="0"/>
                <a:cs typeface="ＭＳ Ｐゴシック" charset="0"/>
              </a:rPr>
              <a:t>.</a:t>
            </a:r>
          </a:p>
          <a:p>
            <a:r>
              <a:rPr lang="en-US" sz="1200" b="1" i="0" kern="1200" dirty="0">
                <a:solidFill>
                  <a:schemeClr val="tx1"/>
                </a:solidFill>
                <a:effectLst/>
                <a:latin typeface="+mn-lt"/>
                <a:ea typeface="ＭＳ Ｐゴシック" charset="0"/>
                <a:cs typeface="ＭＳ Ｐゴシック" charset="0"/>
              </a:rPr>
              <a:t>- View models</a:t>
            </a:r>
            <a:r>
              <a:rPr lang="en-US" sz="1200" b="0" i="0" kern="1200" dirty="0">
                <a:solidFill>
                  <a:schemeClr val="tx1"/>
                </a:solidFill>
                <a:effectLst/>
                <a:latin typeface="+mn-lt"/>
                <a:ea typeface="ＭＳ Ｐゴシック" charset="0"/>
                <a:cs typeface="ＭＳ Ｐゴシック" charset="0"/>
              </a:rPr>
              <a:t> transform model information into values that can be displayed on a view. They’re usually classes, so they can be passed around as references.</a:t>
            </a:r>
          </a:p>
          <a:p>
            <a:endParaRPr lang="en-US" dirty="0"/>
          </a:p>
        </p:txBody>
      </p:sp>
      <p:sp>
        <p:nvSpPr>
          <p:cNvPr id="4" name="Slide Number Placeholder 3"/>
          <p:cNvSpPr>
            <a:spLocks noGrp="1"/>
          </p:cNvSpPr>
          <p:nvPr>
            <p:ph type="sldNum" sz="quarter" idx="5"/>
          </p:nvPr>
        </p:nvSpPr>
        <p:spPr/>
        <p:txBody>
          <a:bodyPr/>
          <a:lstStyle/>
          <a:p>
            <a:pPr>
              <a:defRPr/>
            </a:pPr>
            <a:fld id="{055DBDB7-DF86-E04C-BDBC-2FBD9752C9C2}" type="slidenum">
              <a:rPr lang="en-US" smtClean="0"/>
              <a:pPr>
                <a:defRPr/>
              </a:pPr>
              <a:t>10</a:t>
            </a:fld>
            <a:endParaRPr lang="en-US"/>
          </a:p>
        </p:txBody>
      </p:sp>
    </p:spTree>
    <p:extLst>
      <p:ext uri="{BB962C8B-B14F-4D97-AF65-F5344CB8AC3E}">
        <p14:creationId xmlns:p14="http://schemas.microsoft.com/office/powerpoint/2010/main" val="885767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2E12372B-E5E6-5743-9E92-05190A9BA38F}" type="datetime1">
              <a:rPr lang="en-US" smtClean="0"/>
              <a:pPr>
                <a:defRPr/>
              </a:pPr>
              <a:t>2/9/2021</a:t>
            </a:fld>
            <a:endParaRPr lang="en-US"/>
          </a:p>
        </p:txBody>
      </p:sp>
      <p:sp>
        <p:nvSpPr>
          <p:cNvPr id="5" name="Footer Placeholder 4"/>
          <p:cNvSpPr>
            <a:spLocks noGrp="1"/>
          </p:cNvSpPr>
          <p:nvPr>
            <p:ph type="ftr" sz="quarter" idx="11"/>
          </p:nvPr>
        </p:nvSpPr>
        <p:spPr>
          <a:xfrm>
            <a:off x="2396319" y="329308"/>
            <a:ext cx="3086292" cy="309201"/>
          </a:xfrm>
        </p:spPr>
        <p:txBody>
          <a:bodyPr/>
          <a:lstStyle/>
          <a:p>
            <a:pPr>
              <a:defRPr/>
            </a:pPr>
            <a:r>
              <a:rPr lang="en-US"/>
              <a:t>17-356: Software for Startups </a:t>
            </a:r>
          </a:p>
        </p:txBody>
      </p:sp>
      <p:sp>
        <p:nvSpPr>
          <p:cNvPr id="6" name="Slide Number Placeholder 5"/>
          <p:cNvSpPr>
            <a:spLocks noGrp="1"/>
          </p:cNvSpPr>
          <p:nvPr>
            <p:ph type="sldNum" sz="quarter" idx="12"/>
          </p:nvPr>
        </p:nvSpPr>
        <p:spPr>
          <a:xfrm>
            <a:off x="1434703" y="798973"/>
            <a:ext cx="802005" cy="503578"/>
          </a:xfrm>
        </p:spPr>
        <p:txBody>
          <a:bodyPr/>
          <a:lstStyle/>
          <a:p>
            <a:pPr>
              <a:defRPr/>
            </a:pPr>
            <a:fld id="{06B0FE17-B45F-C34D-9400-5C6B6CA906B5}" type="slidenum">
              <a:rPr lang="en-US" smtClean="0"/>
              <a:pPr>
                <a:defRPr/>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7063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5DB7A054-201C-A846-B3F8-1302DA7C347D}" type="datetime1">
              <a:rPr lang="en-US" smtClean="0"/>
              <a:pPr>
                <a:defRPr/>
              </a:pPr>
              <a:t>2/9/2021</a:t>
            </a:fld>
            <a:endParaRPr lang="en-US"/>
          </a:p>
        </p:txBody>
      </p:sp>
      <p:sp>
        <p:nvSpPr>
          <p:cNvPr id="5" name="Footer Placeholder 4"/>
          <p:cNvSpPr>
            <a:spLocks noGrp="1"/>
          </p:cNvSpPr>
          <p:nvPr>
            <p:ph type="ftr" sz="quarter" idx="11"/>
          </p:nvPr>
        </p:nvSpPr>
        <p:spPr/>
        <p:txBody>
          <a:bodyPr/>
          <a:lstStyle/>
          <a:p>
            <a:pPr>
              <a:defRPr/>
            </a:pPr>
            <a:r>
              <a:rPr lang="en-US"/>
              <a:t>17-356: Software for Startups </a:t>
            </a:r>
          </a:p>
        </p:txBody>
      </p:sp>
      <p:sp>
        <p:nvSpPr>
          <p:cNvPr id="6" name="Slide Number Placeholder 5"/>
          <p:cNvSpPr>
            <a:spLocks noGrp="1"/>
          </p:cNvSpPr>
          <p:nvPr>
            <p:ph type="sldNum" sz="quarter" idx="12"/>
          </p:nvPr>
        </p:nvSpPr>
        <p:spPr/>
        <p:txBody>
          <a:bodyPr/>
          <a:lstStyle/>
          <a:p>
            <a:pPr>
              <a:defRPr/>
            </a:pPr>
            <a:fld id="{A1362967-A91F-0749-8BF0-CBB2DD9004FA}" type="slidenum">
              <a:rPr lang="en-US" smtClean="0"/>
              <a:pPr>
                <a:defRPr/>
              </a:pPr>
              <a:t>‹#›</a:t>
            </a:fld>
            <a:endParaRPr lang="en-US"/>
          </a:p>
        </p:txBody>
      </p:sp>
    </p:spTree>
    <p:extLst>
      <p:ext uri="{BB962C8B-B14F-4D97-AF65-F5344CB8AC3E}">
        <p14:creationId xmlns:p14="http://schemas.microsoft.com/office/powerpoint/2010/main" val="2672242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F98A874-6C50-994F-9097-9E2CDDAEF171}" type="datetime1">
              <a:rPr lang="en-US" smtClean="0"/>
              <a:pPr>
                <a:defRPr/>
              </a:pPr>
              <a:t>2/9/2021</a:t>
            </a:fld>
            <a:endParaRPr lang="en-US"/>
          </a:p>
        </p:txBody>
      </p:sp>
      <p:sp>
        <p:nvSpPr>
          <p:cNvPr id="5" name="Footer Placeholder 4"/>
          <p:cNvSpPr>
            <a:spLocks noGrp="1"/>
          </p:cNvSpPr>
          <p:nvPr>
            <p:ph type="ftr" sz="quarter" idx="11"/>
          </p:nvPr>
        </p:nvSpPr>
        <p:spPr/>
        <p:txBody>
          <a:bodyPr/>
          <a:lstStyle/>
          <a:p>
            <a:pPr>
              <a:defRPr/>
            </a:pPr>
            <a:r>
              <a:rPr lang="en-US"/>
              <a:t>17-356: Software for Startups </a:t>
            </a:r>
          </a:p>
        </p:txBody>
      </p:sp>
      <p:sp>
        <p:nvSpPr>
          <p:cNvPr id="6" name="Slide Number Placeholder 5"/>
          <p:cNvSpPr>
            <a:spLocks noGrp="1"/>
          </p:cNvSpPr>
          <p:nvPr>
            <p:ph type="sldNum" sz="quarter" idx="12"/>
          </p:nvPr>
        </p:nvSpPr>
        <p:spPr/>
        <p:txBody>
          <a:bodyPr/>
          <a:lstStyle/>
          <a:p>
            <a:pPr>
              <a:defRPr/>
            </a:pPr>
            <a:fld id="{CD4DC949-3341-2344-8C02-EDF056949CCB}" type="slidenum">
              <a:rPr lang="en-US" smtClean="0"/>
              <a:pPr>
                <a:defRPr/>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223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627E5D9D-7A79-A24A-AD72-D729B0E51266}" type="datetime1">
              <a:rPr lang="en-US" smtClean="0"/>
              <a:pPr>
                <a:defRPr/>
              </a:pPr>
              <a:t>2/9/2021</a:t>
            </a:fld>
            <a:endParaRPr lang="en-US"/>
          </a:p>
        </p:txBody>
      </p:sp>
      <p:sp>
        <p:nvSpPr>
          <p:cNvPr id="5" name="Footer Placeholder 4"/>
          <p:cNvSpPr>
            <a:spLocks noGrp="1"/>
          </p:cNvSpPr>
          <p:nvPr>
            <p:ph type="ftr" sz="quarter" idx="11"/>
          </p:nvPr>
        </p:nvSpPr>
        <p:spPr/>
        <p:txBody>
          <a:bodyPr/>
          <a:lstStyle/>
          <a:p>
            <a:pPr>
              <a:defRPr/>
            </a:pPr>
            <a:r>
              <a:rPr lang="en-US"/>
              <a:t>17-356: Software for Startups </a:t>
            </a:r>
          </a:p>
        </p:txBody>
      </p:sp>
      <p:sp>
        <p:nvSpPr>
          <p:cNvPr id="6" name="Slide Number Placeholder 5"/>
          <p:cNvSpPr>
            <a:spLocks noGrp="1"/>
          </p:cNvSpPr>
          <p:nvPr>
            <p:ph type="sldNum" sz="quarter" idx="12"/>
          </p:nvPr>
        </p:nvSpPr>
        <p:spPr/>
        <p:txBody>
          <a:bodyPr/>
          <a:lstStyle/>
          <a:p>
            <a:pPr>
              <a:defRPr/>
            </a:pPr>
            <a:fld id="{1B362531-089A-6440-9AEC-97BDCD265B2D}" type="slidenum">
              <a:rPr lang="en-US" smtClean="0"/>
              <a:pPr>
                <a:defRPr/>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2563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E4DAB82-7E7A-CD4E-8830-C4EA8E6F627B}" type="datetime1">
              <a:rPr lang="en-US" smtClean="0"/>
              <a:pPr>
                <a:defRPr/>
              </a:pPr>
              <a:t>2/9/2021</a:t>
            </a:fld>
            <a:endParaRPr lang="en-US"/>
          </a:p>
        </p:txBody>
      </p:sp>
      <p:sp>
        <p:nvSpPr>
          <p:cNvPr id="5" name="Footer Placeholder 4"/>
          <p:cNvSpPr>
            <a:spLocks noGrp="1"/>
          </p:cNvSpPr>
          <p:nvPr>
            <p:ph type="ftr" sz="quarter" idx="11"/>
          </p:nvPr>
        </p:nvSpPr>
        <p:spPr/>
        <p:txBody>
          <a:bodyPr/>
          <a:lstStyle/>
          <a:p>
            <a:pPr>
              <a:defRPr/>
            </a:pPr>
            <a:r>
              <a:rPr lang="en-US"/>
              <a:t>17-356: Software for Startups </a:t>
            </a:r>
          </a:p>
        </p:txBody>
      </p:sp>
      <p:sp>
        <p:nvSpPr>
          <p:cNvPr id="6" name="Slide Number Placeholder 5"/>
          <p:cNvSpPr>
            <a:spLocks noGrp="1"/>
          </p:cNvSpPr>
          <p:nvPr>
            <p:ph type="sldNum" sz="quarter" idx="12"/>
          </p:nvPr>
        </p:nvSpPr>
        <p:spPr/>
        <p:txBody>
          <a:bodyPr/>
          <a:lstStyle/>
          <a:p>
            <a:pPr>
              <a:defRPr/>
            </a:pPr>
            <a:fld id="{7E552508-5859-0146-83EC-F84781CF9A10}" type="slidenum">
              <a:rPr lang="en-US" smtClean="0"/>
              <a:pPr>
                <a:defRPr/>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9727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A5C42693-6485-C84D-9422-7D309ADB6DF3}" type="datetime1">
              <a:rPr lang="en-US" smtClean="0"/>
              <a:pPr>
                <a:defRPr/>
              </a:pPr>
              <a:t>2/9/2021</a:t>
            </a:fld>
            <a:endParaRPr lang="en-US"/>
          </a:p>
        </p:txBody>
      </p:sp>
      <p:sp>
        <p:nvSpPr>
          <p:cNvPr id="6" name="Footer Placeholder 5"/>
          <p:cNvSpPr>
            <a:spLocks noGrp="1"/>
          </p:cNvSpPr>
          <p:nvPr>
            <p:ph type="ftr" sz="quarter" idx="11"/>
          </p:nvPr>
        </p:nvSpPr>
        <p:spPr/>
        <p:txBody>
          <a:bodyPr/>
          <a:lstStyle/>
          <a:p>
            <a:pPr>
              <a:defRPr/>
            </a:pPr>
            <a:r>
              <a:rPr lang="en-US"/>
              <a:t>17-356: Software for Startups </a:t>
            </a:r>
          </a:p>
        </p:txBody>
      </p:sp>
      <p:sp>
        <p:nvSpPr>
          <p:cNvPr id="7" name="Slide Number Placeholder 6"/>
          <p:cNvSpPr>
            <a:spLocks noGrp="1"/>
          </p:cNvSpPr>
          <p:nvPr>
            <p:ph type="sldNum" sz="quarter" idx="12"/>
          </p:nvPr>
        </p:nvSpPr>
        <p:spPr/>
        <p:txBody>
          <a:bodyPr/>
          <a:lstStyle/>
          <a:p>
            <a:pPr>
              <a:defRPr/>
            </a:pPr>
            <a:fld id="{044C705B-74B2-D843-9927-16D4151B249A}" type="slidenum">
              <a:rPr lang="en-US" smtClean="0"/>
              <a:pPr>
                <a:defRPr/>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853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19A2392B-4E33-6240-8502-10F3CD35E339}" type="datetime1">
              <a:rPr lang="en-US" smtClean="0"/>
              <a:pPr>
                <a:defRPr/>
              </a:pPr>
              <a:t>2/9/2021</a:t>
            </a:fld>
            <a:endParaRPr lang="en-US"/>
          </a:p>
        </p:txBody>
      </p:sp>
      <p:sp>
        <p:nvSpPr>
          <p:cNvPr id="8" name="Footer Placeholder 7"/>
          <p:cNvSpPr>
            <a:spLocks noGrp="1"/>
          </p:cNvSpPr>
          <p:nvPr>
            <p:ph type="ftr" sz="quarter" idx="11"/>
          </p:nvPr>
        </p:nvSpPr>
        <p:spPr/>
        <p:txBody>
          <a:bodyPr/>
          <a:lstStyle/>
          <a:p>
            <a:pPr>
              <a:defRPr/>
            </a:pPr>
            <a:r>
              <a:rPr lang="en-US"/>
              <a:t>17-356: Software for Startups </a:t>
            </a:r>
          </a:p>
        </p:txBody>
      </p:sp>
      <p:sp>
        <p:nvSpPr>
          <p:cNvPr id="9" name="Slide Number Placeholder 8"/>
          <p:cNvSpPr>
            <a:spLocks noGrp="1"/>
          </p:cNvSpPr>
          <p:nvPr>
            <p:ph type="sldNum" sz="quarter" idx="12"/>
          </p:nvPr>
        </p:nvSpPr>
        <p:spPr/>
        <p:txBody>
          <a:bodyPr/>
          <a:lstStyle/>
          <a:p>
            <a:pPr>
              <a:defRPr/>
            </a:pPr>
            <a:fld id="{09B8C55E-F4F5-7F4B-9623-25EAA357BAC1}" type="slidenum">
              <a:rPr lang="en-US" smtClean="0"/>
              <a:pPr>
                <a:defRPr/>
              </a:pPr>
              <a:t>‹#›</a:t>
            </a:fld>
            <a:endParaRPr lang="en-US"/>
          </a:p>
        </p:txBody>
      </p:sp>
    </p:spTree>
    <p:extLst>
      <p:ext uri="{BB962C8B-B14F-4D97-AF65-F5344CB8AC3E}">
        <p14:creationId xmlns:p14="http://schemas.microsoft.com/office/powerpoint/2010/main" val="2879200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A30BA721-B30F-7547-923D-5FC6C03B34F0}" type="datetime1">
              <a:rPr lang="en-US" smtClean="0"/>
              <a:pPr>
                <a:defRPr/>
              </a:pPr>
              <a:t>2/9/2021</a:t>
            </a:fld>
            <a:endParaRPr lang="en-US"/>
          </a:p>
        </p:txBody>
      </p:sp>
      <p:sp>
        <p:nvSpPr>
          <p:cNvPr id="4" name="Footer Placeholder 3"/>
          <p:cNvSpPr>
            <a:spLocks noGrp="1"/>
          </p:cNvSpPr>
          <p:nvPr>
            <p:ph type="ftr" sz="quarter" idx="11"/>
          </p:nvPr>
        </p:nvSpPr>
        <p:spPr/>
        <p:txBody>
          <a:bodyPr/>
          <a:lstStyle/>
          <a:p>
            <a:pPr>
              <a:defRPr/>
            </a:pPr>
            <a:r>
              <a:rPr lang="en-US"/>
              <a:t>17-356: Software for Startups </a:t>
            </a:r>
          </a:p>
        </p:txBody>
      </p:sp>
      <p:sp>
        <p:nvSpPr>
          <p:cNvPr id="5" name="Slide Number Placeholder 4"/>
          <p:cNvSpPr>
            <a:spLocks noGrp="1"/>
          </p:cNvSpPr>
          <p:nvPr>
            <p:ph type="sldNum" sz="quarter" idx="12"/>
          </p:nvPr>
        </p:nvSpPr>
        <p:spPr/>
        <p:txBody>
          <a:bodyPr/>
          <a:lstStyle/>
          <a:p>
            <a:pPr>
              <a:defRPr/>
            </a:pPr>
            <a:fld id="{070C1F9C-375B-C140-AA5E-66C0BFC910EC}" type="slidenum">
              <a:rPr lang="en-US" smtClean="0"/>
              <a:pPr>
                <a:defRPr/>
              </a:pPr>
              <a:t>‹#›</a:t>
            </a:fld>
            <a:endParaRPr lang="en-US"/>
          </a:p>
        </p:txBody>
      </p:sp>
    </p:spTree>
    <p:extLst>
      <p:ext uri="{BB962C8B-B14F-4D97-AF65-F5344CB8AC3E}">
        <p14:creationId xmlns:p14="http://schemas.microsoft.com/office/powerpoint/2010/main" val="1155444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610DE49-0C58-624B-B622-2C62ADA2B9F2}" type="datetime1">
              <a:rPr lang="en-US" smtClean="0"/>
              <a:pPr>
                <a:defRPr/>
              </a:pPr>
              <a:t>2/9/2021</a:t>
            </a:fld>
            <a:endParaRPr lang="en-US"/>
          </a:p>
        </p:txBody>
      </p:sp>
      <p:sp>
        <p:nvSpPr>
          <p:cNvPr id="3" name="Footer Placeholder 2"/>
          <p:cNvSpPr>
            <a:spLocks noGrp="1"/>
          </p:cNvSpPr>
          <p:nvPr>
            <p:ph type="ftr" sz="quarter" idx="11"/>
          </p:nvPr>
        </p:nvSpPr>
        <p:spPr/>
        <p:txBody>
          <a:bodyPr/>
          <a:lstStyle/>
          <a:p>
            <a:pPr>
              <a:defRPr/>
            </a:pPr>
            <a:r>
              <a:rPr lang="en-US"/>
              <a:t>17-356: Software for Startups </a:t>
            </a:r>
          </a:p>
        </p:txBody>
      </p:sp>
      <p:sp>
        <p:nvSpPr>
          <p:cNvPr id="4" name="Slide Number Placeholder 3"/>
          <p:cNvSpPr>
            <a:spLocks noGrp="1"/>
          </p:cNvSpPr>
          <p:nvPr>
            <p:ph type="sldNum" sz="quarter" idx="12"/>
          </p:nvPr>
        </p:nvSpPr>
        <p:spPr/>
        <p:txBody>
          <a:bodyPr/>
          <a:lstStyle/>
          <a:p>
            <a:pPr>
              <a:defRPr/>
            </a:pPr>
            <a:fld id="{8885D7AF-628E-D04E-A700-963E66F14723}" type="slidenum">
              <a:rPr lang="en-US" smtClean="0"/>
              <a:pPr>
                <a:defRPr/>
              </a:pPr>
              <a:t>‹#›</a:t>
            </a:fld>
            <a:endParaRPr lang="en-US"/>
          </a:p>
        </p:txBody>
      </p:sp>
    </p:spTree>
    <p:extLst>
      <p:ext uri="{BB962C8B-B14F-4D97-AF65-F5344CB8AC3E}">
        <p14:creationId xmlns:p14="http://schemas.microsoft.com/office/powerpoint/2010/main" val="1689749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C4F476E-5A5E-B746-916E-7B2B1D38219D}" type="datetime1">
              <a:rPr lang="en-US" smtClean="0"/>
              <a:pPr>
                <a:defRPr/>
              </a:pPr>
              <a:t>2/9/2021</a:t>
            </a:fld>
            <a:endParaRPr lang="en-US"/>
          </a:p>
        </p:txBody>
      </p:sp>
      <p:sp>
        <p:nvSpPr>
          <p:cNvPr id="6" name="Footer Placeholder 5"/>
          <p:cNvSpPr>
            <a:spLocks noGrp="1"/>
          </p:cNvSpPr>
          <p:nvPr>
            <p:ph type="ftr" sz="quarter" idx="11"/>
          </p:nvPr>
        </p:nvSpPr>
        <p:spPr/>
        <p:txBody>
          <a:bodyPr/>
          <a:lstStyle/>
          <a:p>
            <a:pPr>
              <a:defRPr/>
            </a:pPr>
            <a:r>
              <a:rPr lang="en-US"/>
              <a:t>17-356: Software for Startups </a:t>
            </a:r>
          </a:p>
        </p:txBody>
      </p:sp>
      <p:sp>
        <p:nvSpPr>
          <p:cNvPr id="7" name="Slide Number Placeholder 6"/>
          <p:cNvSpPr>
            <a:spLocks noGrp="1"/>
          </p:cNvSpPr>
          <p:nvPr>
            <p:ph type="sldNum" sz="quarter" idx="12"/>
          </p:nvPr>
        </p:nvSpPr>
        <p:spPr/>
        <p:txBody>
          <a:bodyPr/>
          <a:lstStyle/>
          <a:p>
            <a:pPr>
              <a:defRPr/>
            </a:pPr>
            <a:fld id="{8736B893-0B02-7C44-95D5-8CCDAD1DC8A8}" type="slidenum">
              <a:rPr lang="en-US" smtClean="0"/>
              <a:pPr>
                <a:defRPr/>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051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pPr>
              <a:defRPr/>
            </a:pPr>
            <a:fld id="{78FAAA22-0FBA-C14B-B571-E16D342F7D37}" type="datetime1">
              <a:rPr lang="en-US" smtClean="0"/>
              <a:pPr>
                <a:defRPr/>
              </a:pPr>
              <a:t>2/9/2021</a:t>
            </a:fld>
            <a:endParaRPr lang="en-US"/>
          </a:p>
        </p:txBody>
      </p:sp>
      <p:sp>
        <p:nvSpPr>
          <p:cNvPr id="6" name="Footer Placeholder 5"/>
          <p:cNvSpPr>
            <a:spLocks noGrp="1"/>
          </p:cNvSpPr>
          <p:nvPr>
            <p:ph type="ftr" sz="quarter" idx="11"/>
          </p:nvPr>
        </p:nvSpPr>
        <p:spPr>
          <a:xfrm>
            <a:off x="1437530" y="318641"/>
            <a:ext cx="3251553" cy="320931"/>
          </a:xfrm>
        </p:spPr>
        <p:txBody>
          <a:bodyPr/>
          <a:lstStyle/>
          <a:p>
            <a:pPr>
              <a:defRPr/>
            </a:pPr>
            <a:r>
              <a:rPr lang="en-US"/>
              <a:t>17-356: Software for Startups </a:t>
            </a:r>
          </a:p>
        </p:txBody>
      </p:sp>
      <p:sp>
        <p:nvSpPr>
          <p:cNvPr id="7" name="Slide Number Placeholder 6"/>
          <p:cNvSpPr>
            <a:spLocks noGrp="1"/>
          </p:cNvSpPr>
          <p:nvPr>
            <p:ph type="sldNum" sz="quarter" idx="12"/>
          </p:nvPr>
        </p:nvSpPr>
        <p:spPr/>
        <p:txBody>
          <a:bodyPr/>
          <a:lstStyle/>
          <a:p>
            <a:pPr>
              <a:defRPr/>
            </a:pPr>
            <a:fld id="{F38A66ED-76E4-3142-8DC6-023D955E15CC}" type="slidenum">
              <a:rPr lang="en-US" smtClean="0"/>
              <a:pPr>
                <a:defRPr/>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4236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fld id="{CB6DD6DB-4070-DD4D-92CC-8B2A94454AA4}" type="datetime1">
              <a:rPr lang="en-US" smtClean="0"/>
              <a:pPr>
                <a:defRPr/>
              </a:pPr>
              <a:t>2/9/2021</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r>
              <a:rPr lang="en-US"/>
              <a:t>17-356: Software for Startups </a:t>
            </a:r>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pPr>
              <a:defRPr/>
            </a:pPr>
            <a:fld id="{1F7C0D68-B910-CD4A-BE12-80A7516FBEBD}" type="slidenum">
              <a:rPr lang="en-US" smtClean="0"/>
              <a:pPr>
                <a:defRPr/>
              </a:pPr>
              <a:t>‹#›</a:t>
            </a:fld>
            <a:endParaRPr lang="en-US"/>
          </a:p>
        </p:txBody>
      </p:sp>
    </p:spTree>
    <p:extLst>
      <p:ext uri="{BB962C8B-B14F-4D97-AF65-F5344CB8AC3E}">
        <p14:creationId xmlns:p14="http://schemas.microsoft.com/office/powerpoint/2010/main" val="247073365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nodejs.org/en/docs/guides/blocking-vs-non-block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callbackhell.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48D226DA-E368-46E4-BF0C-D467A1E86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7" name="Title 1"/>
          <p:cNvSpPr>
            <a:spLocks noGrp="1"/>
          </p:cNvSpPr>
          <p:nvPr>
            <p:ph type="ctrTitle"/>
          </p:nvPr>
        </p:nvSpPr>
        <p:spPr>
          <a:xfrm>
            <a:off x="1774271" y="938717"/>
            <a:ext cx="6516868" cy="3541837"/>
          </a:xfrm>
        </p:spPr>
        <p:txBody>
          <a:bodyPr>
            <a:normAutofit/>
          </a:bodyPr>
          <a:lstStyle/>
          <a:p>
            <a:r>
              <a:rPr lang="en-US">
                <a:latin typeface="Rockwell" charset="0"/>
              </a:rPr>
              <a:t>Recitation 2: Full-Stack Development</a:t>
            </a:r>
            <a:endParaRPr lang="en-US" dirty="0">
              <a:latin typeface="Rockwell" charset="0"/>
            </a:endParaRPr>
          </a:p>
        </p:txBody>
      </p:sp>
      <p:sp>
        <p:nvSpPr>
          <p:cNvPr id="3" name="Subtitle 2"/>
          <p:cNvSpPr>
            <a:spLocks noGrp="1"/>
          </p:cNvSpPr>
          <p:nvPr>
            <p:ph type="subTitle" idx="1"/>
          </p:nvPr>
        </p:nvSpPr>
        <p:spPr>
          <a:xfrm>
            <a:off x="1860864" y="4941662"/>
            <a:ext cx="6478764" cy="977621"/>
          </a:xfrm>
        </p:spPr>
        <p:txBody>
          <a:bodyPr rtlCol="0">
            <a:normAutofit/>
          </a:bodyPr>
          <a:lstStyle/>
          <a:p>
            <a:pPr fontAlgn="auto">
              <a:spcAft>
                <a:spcPts val="0"/>
              </a:spcAft>
              <a:buFont typeface="Arial"/>
              <a:buNone/>
              <a:defRPr/>
            </a:pPr>
            <a:r>
              <a:rPr lang="en-US" sz="1400">
                <a:ea typeface="+mn-ea"/>
              </a:rPr>
              <a:t>February 9, 2021</a:t>
            </a:r>
          </a:p>
        </p:txBody>
      </p:sp>
      <p:sp>
        <p:nvSpPr>
          <p:cNvPr id="5" name="Footer Placeholder 4"/>
          <p:cNvSpPr>
            <a:spLocks noGrp="1"/>
          </p:cNvSpPr>
          <p:nvPr>
            <p:ph type="ftr" sz="quarter" idx="11"/>
          </p:nvPr>
        </p:nvSpPr>
        <p:spPr>
          <a:xfrm>
            <a:off x="1860864" y="411195"/>
            <a:ext cx="3730436" cy="309201"/>
          </a:xfrm>
        </p:spPr>
        <p:txBody>
          <a:bodyPr>
            <a:normAutofit/>
          </a:bodyPr>
          <a:lstStyle/>
          <a:p>
            <a:pPr>
              <a:spcAft>
                <a:spcPts val="600"/>
              </a:spcAft>
              <a:defRPr/>
            </a:pPr>
            <a:r>
              <a:rPr lang="en-US"/>
              <a:t>17-356: Software for Startups </a:t>
            </a:r>
          </a:p>
        </p:txBody>
      </p:sp>
      <p:sp>
        <p:nvSpPr>
          <p:cNvPr id="4" name="Slide Number Placeholder 3"/>
          <p:cNvSpPr>
            <a:spLocks noGrp="1"/>
          </p:cNvSpPr>
          <p:nvPr>
            <p:ph type="sldNum" sz="quarter" idx="12"/>
          </p:nvPr>
        </p:nvSpPr>
        <p:spPr>
          <a:xfrm>
            <a:off x="592646" y="4483739"/>
            <a:ext cx="608264" cy="503578"/>
          </a:xfrm>
        </p:spPr>
        <p:txBody>
          <a:bodyPr>
            <a:normAutofit/>
          </a:bodyPr>
          <a:lstStyle/>
          <a:p>
            <a:pPr>
              <a:lnSpc>
                <a:spcPct val="90000"/>
              </a:lnSpc>
              <a:spcAft>
                <a:spcPts val="600"/>
              </a:spcAft>
              <a:defRPr/>
            </a:pPr>
            <a:fld id="{AA5A0402-6253-9440-A3A2-5906F3BE00D0}" type="slidenum">
              <a:rPr lang="en-US" smtClean="0"/>
              <a:pPr>
                <a:lnSpc>
                  <a:spcPct val="90000"/>
                </a:lnSpc>
                <a:spcAft>
                  <a:spcPts val="600"/>
                </a:spcAft>
                <a:defRPr/>
              </a:pPr>
              <a:t>1</a:t>
            </a:fld>
            <a:endParaRPr lang="en-US"/>
          </a:p>
        </p:txBody>
      </p:sp>
      <p:cxnSp>
        <p:nvCxnSpPr>
          <p:cNvPr id="72" name="Straight Connector 71">
            <a:extLst>
              <a:ext uri="{FF2B5EF4-FFF2-40B4-BE49-F238E27FC236}">
                <a16:creationId xmlns:a16="http://schemas.microsoft.com/office/drawing/2014/main" id="{7105F2EF-F4AA-488F-8E74-484FA00785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32546" y="4735528"/>
            <a:ext cx="6482257"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5" name="Straight Connector 14">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E2FB3747-BFEC-4D0B-A987-BC9568F0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8AB78F9-B968-493D-B697-514F1A20D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itle 1">
            <a:extLst>
              <a:ext uri="{FF2B5EF4-FFF2-40B4-BE49-F238E27FC236}">
                <a16:creationId xmlns:a16="http://schemas.microsoft.com/office/drawing/2014/main" id="{7A6E57AC-C1D1-EB48-840B-5B569D3E1FBC}"/>
              </a:ext>
            </a:extLst>
          </p:cNvPr>
          <p:cNvSpPr txBox="1">
            <a:spLocks/>
          </p:cNvSpPr>
          <p:nvPr/>
        </p:nvSpPr>
        <p:spPr>
          <a:xfrm>
            <a:off x="1332546" y="4613198"/>
            <a:ext cx="6490891" cy="844697"/>
          </a:xfrm>
          <a:prstGeom prst="rect">
            <a:avLst/>
          </a:prstGeom>
        </p:spPr>
        <p:txBody>
          <a:bodyPr vert="horz" lIns="91440" tIns="45720" rIns="91440" bIns="45720" rtlCol="0" anchor="t">
            <a:normAutofit/>
          </a:bodyPr>
          <a:lstStyle>
            <a:lvl1pPr algn="ctr" defTabSz="457200" rtl="0" eaLnBrk="1" fontAlgn="base" hangingPunct="1">
              <a:spcBef>
                <a:spcPct val="0"/>
              </a:spcBef>
              <a:spcAft>
                <a:spcPct val="0"/>
              </a:spcAft>
              <a:defRPr sz="4400" kern="1200">
                <a:solidFill>
                  <a:schemeClr val="tx1"/>
                </a:solidFill>
                <a:latin typeface="Rockwell"/>
                <a:ea typeface="ＭＳ Ｐゴシック" charset="0"/>
                <a:cs typeface="Rockwell"/>
              </a:defRPr>
            </a:lvl1pPr>
            <a:lvl2pPr algn="ctr" defTabSz="457200" rtl="0" eaLnBrk="1" fontAlgn="base" hangingPunct="1">
              <a:spcBef>
                <a:spcPct val="0"/>
              </a:spcBef>
              <a:spcAft>
                <a:spcPct val="0"/>
              </a:spcAft>
              <a:defRPr sz="4400">
                <a:solidFill>
                  <a:schemeClr val="tx1"/>
                </a:solidFill>
                <a:latin typeface="Rockwell" charset="0"/>
                <a:ea typeface="ＭＳ Ｐゴシック" charset="0"/>
              </a:defRPr>
            </a:lvl2pPr>
            <a:lvl3pPr algn="ctr" defTabSz="457200" rtl="0" eaLnBrk="1" fontAlgn="base" hangingPunct="1">
              <a:spcBef>
                <a:spcPct val="0"/>
              </a:spcBef>
              <a:spcAft>
                <a:spcPct val="0"/>
              </a:spcAft>
              <a:defRPr sz="4400">
                <a:solidFill>
                  <a:schemeClr val="tx1"/>
                </a:solidFill>
                <a:latin typeface="Rockwell" charset="0"/>
                <a:ea typeface="ＭＳ Ｐゴシック" charset="0"/>
              </a:defRPr>
            </a:lvl3pPr>
            <a:lvl4pPr algn="ctr" defTabSz="457200" rtl="0" eaLnBrk="1" fontAlgn="base" hangingPunct="1">
              <a:spcBef>
                <a:spcPct val="0"/>
              </a:spcBef>
              <a:spcAft>
                <a:spcPct val="0"/>
              </a:spcAft>
              <a:defRPr sz="4400">
                <a:solidFill>
                  <a:schemeClr val="tx1"/>
                </a:solidFill>
                <a:latin typeface="Rockwell" charset="0"/>
                <a:ea typeface="ＭＳ Ｐゴシック" charset="0"/>
              </a:defRPr>
            </a:lvl4pPr>
            <a:lvl5pPr algn="ctr" defTabSz="457200" rtl="0" eaLnBrk="1" fontAlgn="base" hangingPunct="1">
              <a:spcBef>
                <a:spcPct val="0"/>
              </a:spcBef>
              <a:spcAft>
                <a:spcPct val="0"/>
              </a:spcAft>
              <a:defRPr sz="4400">
                <a:solidFill>
                  <a:schemeClr val="tx1"/>
                </a:solidFill>
                <a:latin typeface="Rockwell" charset="0"/>
                <a:ea typeface="ＭＳ Ｐゴシック" charset="0"/>
              </a:defRPr>
            </a:lvl5pPr>
            <a:lvl6pPr marL="457200" algn="ctr" defTabSz="457200" rtl="0" eaLnBrk="1" fontAlgn="base" hangingPunct="1">
              <a:spcBef>
                <a:spcPct val="0"/>
              </a:spcBef>
              <a:spcAft>
                <a:spcPct val="0"/>
              </a:spcAft>
              <a:defRPr sz="4400">
                <a:solidFill>
                  <a:schemeClr val="tx1"/>
                </a:solidFill>
                <a:latin typeface="Rockwell" charset="0"/>
                <a:ea typeface="ＭＳ Ｐゴシック" charset="0"/>
              </a:defRPr>
            </a:lvl6pPr>
            <a:lvl7pPr marL="914400" algn="ctr" defTabSz="457200" rtl="0" eaLnBrk="1" fontAlgn="base" hangingPunct="1">
              <a:spcBef>
                <a:spcPct val="0"/>
              </a:spcBef>
              <a:spcAft>
                <a:spcPct val="0"/>
              </a:spcAft>
              <a:defRPr sz="4400">
                <a:solidFill>
                  <a:schemeClr val="tx1"/>
                </a:solidFill>
                <a:latin typeface="Rockwell" charset="0"/>
                <a:ea typeface="ＭＳ Ｐゴシック" charset="0"/>
              </a:defRPr>
            </a:lvl7pPr>
            <a:lvl8pPr marL="1371600" algn="ctr" defTabSz="457200" rtl="0" eaLnBrk="1" fontAlgn="base" hangingPunct="1">
              <a:spcBef>
                <a:spcPct val="0"/>
              </a:spcBef>
              <a:spcAft>
                <a:spcPct val="0"/>
              </a:spcAft>
              <a:defRPr sz="4400">
                <a:solidFill>
                  <a:schemeClr val="tx1"/>
                </a:solidFill>
                <a:latin typeface="Rockwell" charset="0"/>
                <a:ea typeface="ＭＳ Ｐゴシック" charset="0"/>
              </a:defRPr>
            </a:lvl8pPr>
            <a:lvl9pPr marL="1828800" algn="ctr" defTabSz="457200" rtl="0" eaLnBrk="1" fontAlgn="base" hangingPunct="1">
              <a:spcBef>
                <a:spcPct val="0"/>
              </a:spcBef>
              <a:spcAft>
                <a:spcPct val="0"/>
              </a:spcAft>
              <a:defRPr sz="4400">
                <a:solidFill>
                  <a:schemeClr val="tx1"/>
                </a:solidFill>
                <a:latin typeface="Rockwell" charset="0"/>
                <a:ea typeface="ＭＳ Ｐゴシック" charset="0"/>
              </a:defRPr>
            </a:lvl9pPr>
          </a:lstStyle>
          <a:p>
            <a:pPr algn="l" defTabSz="914400">
              <a:lnSpc>
                <a:spcPct val="90000"/>
              </a:lnSpc>
              <a:spcAft>
                <a:spcPts val="600"/>
              </a:spcAft>
            </a:pPr>
            <a:r>
              <a:rPr lang="en-US" sz="3200" cap="all">
                <a:latin typeface="+mj-lt"/>
                <a:ea typeface="+mj-ea"/>
                <a:cs typeface="+mj-cs"/>
              </a:rPr>
              <a:t>MVVM</a:t>
            </a:r>
          </a:p>
        </p:txBody>
      </p:sp>
      <p:sp>
        <p:nvSpPr>
          <p:cNvPr id="3" name="Slide Number Placeholder 2"/>
          <p:cNvSpPr>
            <a:spLocks noGrp="1"/>
          </p:cNvSpPr>
          <p:nvPr>
            <p:ph type="sldNum" sz="quarter" idx="12"/>
          </p:nvPr>
        </p:nvSpPr>
        <p:spPr>
          <a:xfrm>
            <a:off x="360045" y="798973"/>
            <a:ext cx="608264" cy="503578"/>
          </a:xfrm>
        </p:spPr>
        <p:txBody>
          <a:bodyPr vert="horz" lIns="91440" tIns="45720" rIns="91440" bIns="45720" rtlCol="0" anchor="t">
            <a:normAutofit/>
          </a:bodyPr>
          <a:lstStyle/>
          <a:p>
            <a:pPr>
              <a:lnSpc>
                <a:spcPct val="90000"/>
              </a:lnSpc>
              <a:spcAft>
                <a:spcPts val="600"/>
              </a:spcAft>
              <a:defRPr/>
            </a:pPr>
            <a:fld id="{8885D7AF-628E-D04E-A700-963E66F14723}" type="slidenum">
              <a:rPr lang="en-US" smtClean="0"/>
              <a:pPr>
                <a:lnSpc>
                  <a:spcPct val="90000"/>
                </a:lnSpc>
                <a:spcAft>
                  <a:spcPts val="600"/>
                </a:spcAft>
                <a:defRPr/>
              </a:pPr>
              <a:t>10</a:t>
            </a:fld>
            <a:endParaRPr lang="en-US"/>
          </a:p>
        </p:txBody>
      </p:sp>
      <p:grpSp>
        <p:nvGrpSpPr>
          <p:cNvPr id="23" name="Group 22">
            <a:extLst>
              <a:ext uri="{FF2B5EF4-FFF2-40B4-BE49-F238E27FC236}">
                <a16:creationId xmlns:a16="http://schemas.microsoft.com/office/drawing/2014/main" id="{BF428797-2897-4987-97AE-CC7E760B80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253" y="323836"/>
            <a:ext cx="6974974" cy="3652791"/>
            <a:chOff x="7639235" y="600024"/>
            <a:chExt cx="3898557" cy="5222486"/>
          </a:xfrm>
        </p:grpSpPr>
        <p:sp>
          <p:nvSpPr>
            <p:cNvPr id="24" name="Rectangle 23">
              <a:extLst>
                <a:ext uri="{FF2B5EF4-FFF2-40B4-BE49-F238E27FC236}">
                  <a16:creationId xmlns:a16="http://schemas.microsoft.com/office/drawing/2014/main" id="{ACAF60A3-79CC-4912-B61B-707CC2B99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522248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04482E0-41D8-43A7-99E0-0DB9E2320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429234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D60E242A-498E-AB49-979F-FB477805E90E}"/>
              </a:ext>
            </a:extLst>
          </p:cNvPr>
          <p:cNvPicPr>
            <a:picLocks noChangeAspect="1"/>
          </p:cNvPicPr>
          <p:nvPr/>
        </p:nvPicPr>
        <p:blipFill>
          <a:blip r:embed="rId4"/>
          <a:stretch>
            <a:fillRect/>
          </a:stretch>
        </p:blipFill>
        <p:spPr>
          <a:xfrm>
            <a:off x="1559949" y="1564201"/>
            <a:ext cx="6015490" cy="1168297"/>
          </a:xfrm>
          <a:prstGeom prst="rect">
            <a:avLst/>
          </a:prstGeom>
        </p:spPr>
      </p:pic>
      <p:cxnSp>
        <p:nvCxnSpPr>
          <p:cNvPr id="27" name="Straight Connector 26">
            <a:extLst>
              <a:ext uri="{FF2B5EF4-FFF2-40B4-BE49-F238E27FC236}">
                <a16:creationId xmlns:a16="http://schemas.microsoft.com/office/drawing/2014/main" id="{4219D19D-C57A-4EBD-A668-7EF1F6C13F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32546" y="4460798"/>
            <a:ext cx="6482257"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Footer Placeholder 1"/>
          <p:cNvSpPr>
            <a:spLocks noGrp="1"/>
          </p:cNvSpPr>
          <p:nvPr>
            <p:ph type="ftr" sz="quarter" idx="11"/>
          </p:nvPr>
        </p:nvSpPr>
        <p:spPr>
          <a:xfrm>
            <a:off x="1332318" y="5457799"/>
            <a:ext cx="3903303" cy="309201"/>
          </a:xfrm>
        </p:spPr>
        <p:txBody>
          <a:bodyPr vert="horz" lIns="91440" tIns="45720" rIns="91440" bIns="45720" rtlCol="0" anchor="ctr">
            <a:normAutofit/>
          </a:bodyPr>
          <a:lstStyle/>
          <a:p>
            <a:pPr>
              <a:spcAft>
                <a:spcPts val="600"/>
              </a:spcAft>
              <a:defRPr/>
            </a:pPr>
            <a:r>
              <a:rPr lang="en-US"/>
              <a:t>17-356: Software for Startups </a:t>
            </a:r>
          </a:p>
        </p:txBody>
      </p:sp>
      <p:pic>
        <p:nvPicPr>
          <p:cNvPr id="29" name="Picture 28">
            <a:extLst>
              <a:ext uri="{FF2B5EF4-FFF2-40B4-BE49-F238E27FC236}">
                <a16:creationId xmlns:a16="http://schemas.microsoft.com/office/drawing/2014/main" id="{2CFE85CD-CC1B-43AE-A37A-0C06606F48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31" name="Straight Connector 30">
            <a:extLst>
              <a:ext uri="{FF2B5EF4-FFF2-40B4-BE49-F238E27FC236}">
                <a16:creationId xmlns:a16="http://schemas.microsoft.com/office/drawing/2014/main" id="{44497725-2883-4D3A-91E2-180A9DF1DA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624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D226DA-E368-46E4-BF0C-D467A1E86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8A1E5-1E37-4A3F-8BE0-150947FE08C2}"/>
              </a:ext>
            </a:extLst>
          </p:cNvPr>
          <p:cNvSpPr>
            <a:spLocks noGrp="1"/>
          </p:cNvSpPr>
          <p:nvPr>
            <p:ph type="ctrTitle"/>
          </p:nvPr>
        </p:nvSpPr>
        <p:spPr>
          <a:xfrm>
            <a:off x="1620949" y="927572"/>
            <a:ext cx="6958593" cy="3541837"/>
          </a:xfrm>
        </p:spPr>
        <p:txBody>
          <a:bodyPr>
            <a:normAutofit/>
          </a:bodyPr>
          <a:lstStyle/>
          <a:p>
            <a:r>
              <a:rPr lang="en-US" dirty="0"/>
              <a:t>A coding example</a:t>
            </a:r>
          </a:p>
        </p:txBody>
      </p:sp>
      <p:sp>
        <p:nvSpPr>
          <p:cNvPr id="3" name="Content Placeholder 2">
            <a:extLst>
              <a:ext uri="{FF2B5EF4-FFF2-40B4-BE49-F238E27FC236}">
                <a16:creationId xmlns:a16="http://schemas.microsoft.com/office/drawing/2014/main" id="{2D1CD73C-0D8C-4692-BD00-F939C3373776}"/>
              </a:ext>
            </a:extLst>
          </p:cNvPr>
          <p:cNvSpPr>
            <a:spLocks noGrp="1"/>
          </p:cNvSpPr>
          <p:nvPr>
            <p:ph type="subTitle" idx="1"/>
          </p:nvPr>
        </p:nvSpPr>
        <p:spPr>
          <a:xfrm>
            <a:off x="1860864" y="4941662"/>
            <a:ext cx="6478764" cy="977621"/>
          </a:xfrm>
        </p:spPr>
        <p:txBody>
          <a:bodyPr>
            <a:normAutofit/>
          </a:bodyPr>
          <a:lstStyle/>
          <a:p>
            <a:pPr marL="0" indent="0">
              <a:buNone/>
            </a:pPr>
            <a:r>
              <a:rPr lang="en-US" sz="2000" dirty="0"/>
              <a:t>A simple To-Do app</a:t>
            </a:r>
          </a:p>
        </p:txBody>
      </p:sp>
      <p:sp>
        <p:nvSpPr>
          <p:cNvPr id="4" name="Footer Placeholder 3">
            <a:extLst>
              <a:ext uri="{FF2B5EF4-FFF2-40B4-BE49-F238E27FC236}">
                <a16:creationId xmlns:a16="http://schemas.microsoft.com/office/drawing/2014/main" id="{5EFB08EE-7C85-467F-9054-6A372941681F}"/>
              </a:ext>
            </a:extLst>
          </p:cNvPr>
          <p:cNvSpPr>
            <a:spLocks noGrp="1"/>
          </p:cNvSpPr>
          <p:nvPr>
            <p:ph type="ftr" sz="quarter" idx="11"/>
          </p:nvPr>
        </p:nvSpPr>
        <p:spPr>
          <a:xfrm>
            <a:off x="1860864" y="411195"/>
            <a:ext cx="3730436" cy="309201"/>
          </a:xfrm>
        </p:spPr>
        <p:txBody>
          <a:bodyPr>
            <a:normAutofit/>
          </a:bodyPr>
          <a:lstStyle/>
          <a:p>
            <a:pPr>
              <a:spcAft>
                <a:spcPts val="600"/>
              </a:spcAft>
              <a:defRPr/>
            </a:pPr>
            <a:r>
              <a:rPr lang="en-US"/>
              <a:t>17-356: Software for Startups </a:t>
            </a:r>
          </a:p>
        </p:txBody>
      </p:sp>
      <p:sp>
        <p:nvSpPr>
          <p:cNvPr id="5" name="Slide Number Placeholder 4">
            <a:extLst>
              <a:ext uri="{FF2B5EF4-FFF2-40B4-BE49-F238E27FC236}">
                <a16:creationId xmlns:a16="http://schemas.microsoft.com/office/drawing/2014/main" id="{8C0DE825-B51B-4A19-899C-A924A5C2A8C1}"/>
              </a:ext>
            </a:extLst>
          </p:cNvPr>
          <p:cNvSpPr>
            <a:spLocks noGrp="1"/>
          </p:cNvSpPr>
          <p:nvPr>
            <p:ph type="sldNum" sz="quarter" idx="12"/>
          </p:nvPr>
        </p:nvSpPr>
        <p:spPr>
          <a:xfrm>
            <a:off x="592646" y="4483739"/>
            <a:ext cx="608264" cy="503578"/>
          </a:xfrm>
        </p:spPr>
        <p:txBody>
          <a:bodyPr>
            <a:normAutofit/>
          </a:bodyPr>
          <a:lstStyle/>
          <a:p>
            <a:pPr>
              <a:lnSpc>
                <a:spcPct val="90000"/>
              </a:lnSpc>
              <a:spcAft>
                <a:spcPts val="600"/>
              </a:spcAft>
              <a:defRPr/>
            </a:pPr>
            <a:fld id="{1B362531-089A-6440-9AEC-97BDCD265B2D}" type="slidenum">
              <a:rPr lang="en-US" smtClean="0"/>
              <a:pPr>
                <a:lnSpc>
                  <a:spcPct val="90000"/>
                </a:lnSpc>
                <a:spcAft>
                  <a:spcPts val="600"/>
                </a:spcAft>
                <a:defRPr/>
              </a:pPr>
              <a:t>11</a:t>
            </a:fld>
            <a:endParaRPr lang="en-US"/>
          </a:p>
        </p:txBody>
      </p:sp>
      <p:cxnSp>
        <p:nvCxnSpPr>
          <p:cNvPr id="12" name="Straight Connector 11">
            <a:extLst>
              <a:ext uri="{FF2B5EF4-FFF2-40B4-BE49-F238E27FC236}">
                <a16:creationId xmlns:a16="http://schemas.microsoft.com/office/drawing/2014/main" id="{7105F2EF-F4AA-488F-8E74-484FA00785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32546" y="4735528"/>
            <a:ext cx="648225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30718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8684" y="804519"/>
            <a:ext cx="7202456" cy="1049235"/>
          </a:xfrm>
        </p:spPr>
        <p:txBody>
          <a:bodyPr>
            <a:normAutofit/>
          </a:bodyPr>
          <a:lstStyle/>
          <a:p>
            <a:r>
              <a:rPr lang="en-US" dirty="0"/>
              <a:t>The levels of the stack</a:t>
            </a:r>
          </a:p>
        </p:txBody>
      </p:sp>
      <p:sp>
        <p:nvSpPr>
          <p:cNvPr id="3" name="Content Placeholder 2"/>
          <p:cNvSpPr>
            <a:spLocks noGrp="1"/>
          </p:cNvSpPr>
          <p:nvPr>
            <p:ph idx="1"/>
          </p:nvPr>
        </p:nvSpPr>
        <p:spPr>
          <a:xfrm>
            <a:off x="1088684" y="2015732"/>
            <a:ext cx="7202456" cy="3450613"/>
          </a:xfrm>
        </p:spPr>
        <p:txBody>
          <a:bodyPr>
            <a:normAutofit/>
          </a:bodyPr>
          <a:lstStyle/>
          <a:p>
            <a:r>
              <a:rPr lang="en-US" dirty="0"/>
              <a:t>Backend</a:t>
            </a:r>
          </a:p>
          <a:p>
            <a:r>
              <a:rPr lang="en-US" dirty="0"/>
              <a:t>Frontend</a:t>
            </a:r>
          </a:p>
          <a:p>
            <a:r>
              <a:rPr lang="en-US" dirty="0"/>
              <a:t>Deployment</a:t>
            </a:r>
          </a:p>
          <a:p>
            <a:r>
              <a:rPr lang="en-US" dirty="0"/>
              <a:t>Testing</a:t>
            </a:r>
          </a:p>
          <a:p>
            <a:r>
              <a:rPr lang="en-US" dirty="0"/>
              <a:t>Database</a:t>
            </a:r>
          </a:p>
          <a:p>
            <a:pPr marL="0" indent="0">
              <a:buNone/>
            </a:pPr>
            <a:r>
              <a:rPr lang="en-US" dirty="0"/>
              <a:t>And more</a:t>
            </a:r>
          </a:p>
        </p:txBody>
      </p:sp>
      <p:sp>
        <p:nvSpPr>
          <p:cNvPr id="4" name="Footer Placeholder 3"/>
          <p:cNvSpPr>
            <a:spLocks noGrp="1"/>
          </p:cNvSpPr>
          <p:nvPr>
            <p:ph type="ftr" sz="quarter" idx="11"/>
          </p:nvPr>
        </p:nvSpPr>
        <p:spPr>
          <a:xfrm>
            <a:off x="1088684" y="329307"/>
            <a:ext cx="4454127" cy="309201"/>
          </a:xfrm>
        </p:spPr>
        <p:txBody>
          <a:bodyPr>
            <a:normAutofit/>
          </a:bodyPr>
          <a:lstStyle/>
          <a:p>
            <a:pPr>
              <a:spcAft>
                <a:spcPts val="600"/>
              </a:spcAft>
              <a:defRPr/>
            </a:pPr>
            <a:r>
              <a:rPr lang="en-US"/>
              <a:t>17-356: Software for Startups </a:t>
            </a:r>
          </a:p>
        </p:txBody>
      </p:sp>
      <p:sp>
        <p:nvSpPr>
          <p:cNvPr id="5" name="Slide Number Placeholder 4"/>
          <p:cNvSpPr>
            <a:spLocks noGrp="1"/>
          </p:cNvSpPr>
          <p:nvPr>
            <p:ph type="sldNum" sz="quarter" idx="12"/>
          </p:nvPr>
        </p:nvSpPr>
        <p:spPr>
          <a:xfrm>
            <a:off x="360045" y="798973"/>
            <a:ext cx="608264" cy="503578"/>
          </a:xfrm>
        </p:spPr>
        <p:txBody>
          <a:bodyPr>
            <a:normAutofit/>
          </a:bodyPr>
          <a:lstStyle/>
          <a:p>
            <a:pPr>
              <a:lnSpc>
                <a:spcPct val="90000"/>
              </a:lnSpc>
              <a:spcAft>
                <a:spcPts val="600"/>
              </a:spcAft>
              <a:defRPr/>
            </a:pPr>
            <a:fld id="{1B362531-089A-6440-9AEC-97BDCD265B2D}" type="slidenum">
              <a:rPr lang="en-US" smtClean="0"/>
              <a:pPr>
                <a:lnSpc>
                  <a:spcPct val="90000"/>
                </a:lnSpc>
                <a:spcAft>
                  <a:spcPts val="600"/>
                </a:spcAft>
                <a:defRPr/>
              </a:pPr>
              <a:t>2</a:t>
            </a:fld>
            <a:endParaRPr lang="en-US"/>
          </a:p>
        </p:txBody>
      </p:sp>
      <p:sp>
        <p:nvSpPr>
          <p:cNvPr id="6" name="TextBox 5">
            <a:extLst>
              <a:ext uri="{FF2B5EF4-FFF2-40B4-BE49-F238E27FC236}">
                <a16:creationId xmlns:a16="http://schemas.microsoft.com/office/drawing/2014/main" id="{698271A1-C5DD-495F-A1A3-B175F1623CDC}"/>
              </a:ext>
            </a:extLst>
          </p:cNvPr>
          <p:cNvSpPr txBox="1"/>
          <p:nvPr/>
        </p:nvSpPr>
        <p:spPr>
          <a:xfrm>
            <a:off x="2241176" y="2051591"/>
            <a:ext cx="2814918" cy="400110"/>
          </a:xfrm>
          <a:prstGeom prst="rect">
            <a:avLst/>
          </a:prstGeom>
          <a:noFill/>
        </p:spPr>
        <p:txBody>
          <a:bodyPr wrap="square" rtlCol="0">
            <a:spAutoFit/>
          </a:bodyPr>
          <a:lstStyle/>
          <a:p>
            <a:r>
              <a:rPr lang="en-US" sz="2000" dirty="0"/>
              <a:t>← Today’s Focus</a:t>
            </a:r>
          </a:p>
        </p:txBody>
      </p:sp>
    </p:spTree>
    <p:extLst>
      <p:ext uri="{BB962C8B-B14F-4D97-AF65-F5344CB8AC3E}">
        <p14:creationId xmlns:p14="http://schemas.microsoft.com/office/powerpoint/2010/main" val="42079584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4" name="Straight Connector 13">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3528542"/>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48D226DA-E368-46E4-BF0C-D467A1E86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774271" y="938717"/>
            <a:ext cx="6516868" cy="3541837"/>
          </a:xfrm>
        </p:spPr>
        <p:txBody>
          <a:bodyPr vert="horz" lIns="91440" tIns="45720" rIns="91440" bIns="0" rtlCol="0" anchor="b">
            <a:normAutofit/>
          </a:bodyPr>
          <a:lstStyle/>
          <a:p>
            <a:pPr defTabSz="914400"/>
            <a:r>
              <a:rPr lang="en-US" sz="6600"/>
              <a:t>Node.js</a:t>
            </a:r>
          </a:p>
        </p:txBody>
      </p:sp>
      <p:sp>
        <p:nvSpPr>
          <p:cNvPr id="4" name="Footer Placeholder 3"/>
          <p:cNvSpPr>
            <a:spLocks noGrp="1"/>
          </p:cNvSpPr>
          <p:nvPr>
            <p:ph type="ftr" sz="quarter" idx="11"/>
          </p:nvPr>
        </p:nvSpPr>
        <p:spPr>
          <a:xfrm>
            <a:off x="1860864" y="411195"/>
            <a:ext cx="3730436" cy="309201"/>
          </a:xfrm>
        </p:spPr>
        <p:txBody>
          <a:bodyPr vert="horz" lIns="91440" tIns="45720" rIns="91440" bIns="45720" rtlCol="0" anchor="ctr">
            <a:normAutofit/>
          </a:bodyPr>
          <a:lstStyle/>
          <a:p>
            <a:pPr>
              <a:spcAft>
                <a:spcPts val="600"/>
              </a:spcAft>
              <a:defRPr/>
            </a:pPr>
            <a:r>
              <a:rPr lang="en-US" kern="1200" dirty="0">
                <a:solidFill>
                  <a:schemeClr val="tx1">
                    <a:tint val="75000"/>
                  </a:schemeClr>
                </a:solidFill>
                <a:latin typeface="+mn-lt"/>
                <a:ea typeface="+mn-ea"/>
                <a:cs typeface="+mn-cs"/>
              </a:rPr>
              <a:t>17-356: Software for Startups </a:t>
            </a:r>
          </a:p>
        </p:txBody>
      </p:sp>
      <p:sp>
        <p:nvSpPr>
          <p:cNvPr id="5" name="Slide Number Placeholder 4"/>
          <p:cNvSpPr>
            <a:spLocks noGrp="1"/>
          </p:cNvSpPr>
          <p:nvPr>
            <p:ph type="sldNum" sz="quarter" idx="12"/>
          </p:nvPr>
        </p:nvSpPr>
        <p:spPr>
          <a:xfrm>
            <a:off x="592646" y="4483739"/>
            <a:ext cx="608264" cy="503578"/>
          </a:xfrm>
        </p:spPr>
        <p:txBody>
          <a:bodyPr vert="horz" lIns="91440" tIns="45720" rIns="91440" bIns="45720" rtlCol="0" anchor="t">
            <a:normAutofit/>
          </a:bodyPr>
          <a:lstStyle/>
          <a:p>
            <a:pPr>
              <a:lnSpc>
                <a:spcPct val="90000"/>
              </a:lnSpc>
              <a:spcAft>
                <a:spcPts val="600"/>
              </a:spcAft>
              <a:defRPr/>
            </a:pPr>
            <a:fld id="{7E552508-5859-0146-83EC-F84781CF9A10}" type="slidenum">
              <a:rPr lang="en-US" kern="1200" dirty="0">
                <a:solidFill>
                  <a:schemeClr val="accent1"/>
                </a:solidFill>
                <a:latin typeface="+mn-lt"/>
                <a:ea typeface="+mn-ea"/>
                <a:cs typeface="+mn-cs"/>
              </a:rPr>
              <a:pPr>
                <a:lnSpc>
                  <a:spcPct val="90000"/>
                </a:lnSpc>
                <a:spcAft>
                  <a:spcPts val="600"/>
                </a:spcAft>
                <a:defRPr/>
              </a:pPr>
              <a:t>3</a:t>
            </a:fld>
            <a:endParaRPr lang="en-US" kern="1200" dirty="0">
              <a:solidFill>
                <a:schemeClr val="accent1"/>
              </a:solidFill>
              <a:latin typeface="+mn-lt"/>
              <a:ea typeface="+mn-ea"/>
              <a:cs typeface="+mn-cs"/>
            </a:endParaRPr>
          </a:p>
        </p:txBody>
      </p:sp>
      <p:cxnSp>
        <p:nvCxnSpPr>
          <p:cNvPr id="20" name="Straight Connector 19">
            <a:extLst>
              <a:ext uri="{FF2B5EF4-FFF2-40B4-BE49-F238E27FC236}">
                <a16:creationId xmlns:a16="http://schemas.microsoft.com/office/drawing/2014/main" id="{7105F2EF-F4AA-488F-8E74-484FA00785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32546" y="4735528"/>
            <a:ext cx="648225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300235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8684" y="804519"/>
            <a:ext cx="7202456" cy="1049235"/>
          </a:xfrm>
        </p:spPr>
        <p:txBody>
          <a:bodyPr>
            <a:normAutofit/>
          </a:bodyPr>
          <a:lstStyle/>
          <a:p>
            <a:r>
              <a:rPr lang="en-US" dirty="0"/>
              <a:t>What is Node?</a:t>
            </a:r>
          </a:p>
        </p:txBody>
      </p:sp>
      <p:sp>
        <p:nvSpPr>
          <p:cNvPr id="4" name="Footer Placeholder 3"/>
          <p:cNvSpPr>
            <a:spLocks noGrp="1"/>
          </p:cNvSpPr>
          <p:nvPr>
            <p:ph type="ftr" sz="quarter" idx="11"/>
          </p:nvPr>
        </p:nvSpPr>
        <p:spPr>
          <a:xfrm>
            <a:off x="1088684" y="329307"/>
            <a:ext cx="4454127" cy="309201"/>
          </a:xfrm>
        </p:spPr>
        <p:txBody>
          <a:bodyPr>
            <a:normAutofit/>
          </a:bodyPr>
          <a:lstStyle/>
          <a:p>
            <a:pPr>
              <a:spcAft>
                <a:spcPts val="600"/>
              </a:spcAft>
              <a:defRPr/>
            </a:pPr>
            <a:r>
              <a:rPr lang="en-US"/>
              <a:t>17-356: Software for Startups </a:t>
            </a:r>
          </a:p>
        </p:txBody>
      </p:sp>
      <p:sp>
        <p:nvSpPr>
          <p:cNvPr id="5" name="Slide Number Placeholder 4"/>
          <p:cNvSpPr>
            <a:spLocks noGrp="1"/>
          </p:cNvSpPr>
          <p:nvPr>
            <p:ph type="sldNum" sz="quarter" idx="12"/>
          </p:nvPr>
        </p:nvSpPr>
        <p:spPr>
          <a:xfrm>
            <a:off x="360045" y="798973"/>
            <a:ext cx="608264" cy="503578"/>
          </a:xfrm>
        </p:spPr>
        <p:txBody>
          <a:bodyPr>
            <a:normAutofit/>
          </a:bodyPr>
          <a:lstStyle/>
          <a:p>
            <a:pPr>
              <a:lnSpc>
                <a:spcPct val="90000"/>
              </a:lnSpc>
              <a:spcAft>
                <a:spcPts val="600"/>
              </a:spcAft>
              <a:defRPr/>
            </a:pPr>
            <a:fld id="{1B362531-089A-6440-9AEC-97BDCD265B2D}" type="slidenum">
              <a:rPr lang="en-US" smtClean="0"/>
              <a:pPr>
                <a:lnSpc>
                  <a:spcPct val="90000"/>
                </a:lnSpc>
                <a:spcAft>
                  <a:spcPts val="600"/>
                </a:spcAft>
                <a:defRPr/>
              </a:pPr>
              <a:t>4</a:t>
            </a:fld>
            <a:endParaRPr lang="en-US"/>
          </a:p>
        </p:txBody>
      </p:sp>
      <p:sp>
        <p:nvSpPr>
          <p:cNvPr id="3" name="Content Placeholder 2"/>
          <p:cNvSpPr>
            <a:spLocks noGrp="1"/>
          </p:cNvSpPr>
          <p:nvPr>
            <p:ph idx="1"/>
          </p:nvPr>
        </p:nvSpPr>
        <p:spPr>
          <a:xfrm>
            <a:off x="1088684" y="2015732"/>
            <a:ext cx="7202456" cy="3450613"/>
          </a:xfrm>
        </p:spPr>
        <p:txBody>
          <a:bodyPr>
            <a:normAutofit/>
          </a:bodyPr>
          <a:lstStyle/>
          <a:p>
            <a:r>
              <a:rPr lang="en-US" dirty="0"/>
              <a:t>JavaScript runtime built on the open source V8 JavaScript engine, which also powers Chrome</a:t>
            </a:r>
          </a:p>
          <a:p>
            <a:r>
              <a:rPr lang="en-US" dirty="0"/>
              <a:t>JavaScript that runs on server</a:t>
            </a:r>
          </a:p>
          <a:p>
            <a:r>
              <a:rPr lang="en-US" dirty="0"/>
              <a:t>Used to build powerful, fast, scalable web applications</a:t>
            </a:r>
          </a:p>
          <a:p>
            <a:r>
              <a:rPr lang="en-US" dirty="0"/>
              <a:t>Uses event-driven, non-blocking I/O model --- built to handle </a:t>
            </a:r>
            <a:r>
              <a:rPr lang="en-US" dirty="0" err="1"/>
              <a:t>async</a:t>
            </a:r>
            <a:r>
              <a:rPr lang="en-US" dirty="0"/>
              <a:t> </a:t>
            </a:r>
            <a:r>
              <a:rPr lang="en-US" dirty="0" err="1"/>
              <a:t>Javascript</a:t>
            </a:r>
            <a:r>
              <a:rPr lang="en-US" dirty="0"/>
              <a:t> via a callback system (classically)</a:t>
            </a:r>
          </a:p>
        </p:txBody>
      </p:sp>
    </p:spTree>
    <p:extLst>
      <p:ext uri="{BB962C8B-B14F-4D97-AF65-F5344CB8AC3E}">
        <p14:creationId xmlns:p14="http://schemas.microsoft.com/office/powerpoint/2010/main" val="14896191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8684" y="804519"/>
            <a:ext cx="7202456" cy="1049235"/>
          </a:xfrm>
        </p:spPr>
        <p:txBody>
          <a:bodyPr>
            <a:normAutofit/>
          </a:bodyPr>
          <a:lstStyle/>
          <a:p>
            <a:r>
              <a:rPr lang="en-US" dirty="0"/>
              <a:t>Non-blocking I/O</a:t>
            </a:r>
          </a:p>
        </p:txBody>
      </p:sp>
      <p:sp>
        <p:nvSpPr>
          <p:cNvPr id="4" name="Footer Placeholder 3"/>
          <p:cNvSpPr>
            <a:spLocks noGrp="1"/>
          </p:cNvSpPr>
          <p:nvPr>
            <p:ph type="ftr" sz="quarter" idx="11"/>
          </p:nvPr>
        </p:nvSpPr>
        <p:spPr>
          <a:xfrm>
            <a:off x="1088684" y="329307"/>
            <a:ext cx="4454127" cy="309201"/>
          </a:xfrm>
        </p:spPr>
        <p:txBody>
          <a:bodyPr>
            <a:normAutofit/>
          </a:bodyPr>
          <a:lstStyle/>
          <a:p>
            <a:pPr>
              <a:spcAft>
                <a:spcPts val="600"/>
              </a:spcAft>
              <a:defRPr/>
            </a:pPr>
            <a:r>
              <a:rPr lang="en-US"/>
              <a:t>17-356: Software for Startups </a:t>
            </a:r>
          </a:p>
        </p:txBody>
      </p:sp>
      <p:sp>
        <p:nvSpPr>
          <p:cNvPr id="5" name="Slide Number Placeholder 4"/>
          <p:cNvSpPr>
            <a:spLocks noGrp="1"/>
          </p:cNvSpPr>
          <p:nvPr>
            <p:ph type="sldNum" sz="quarter" idx="12"/>
          </p:nvPr>
        </p:nvSpPr>
        <p:spPr>
          <a:xfrm>
            <a:off x="360045" y="798973"/>
            <a:ext cx="608264" cy="503578"/>
          </a:xfrm>
        </p:spPr>
        <p:txBody>
          <a:bodyPr>
            <a:normAutofit/>
          </a:bodyPr>
          <a:lstStyle/>
          <a:p>
            <a:pPr>
              <a:lnSpc>
                <a:spcPct val="90000"/>
              </a:lnSpc>
              <a:spcAft>
                <a:spcPts val="600"/>
              </a:spcAft>
              <a:defRPr/>
            </a:pPr>
            <a:fld id="{1B362531-089A-6440-9AEC-97BDCD265B2D}" type="slidenum">
              <a:rPr lang="en-US" smtClean="0"/>
              <a:pPr>
                <a:lnSpc>
                  <a:spcPct val="90000"/>
                </a:lnSpc>
                <a:spcAft>
                  <a:spcPts val="600"/>
                </a:spcAft>
                <a:defRPr/>
              </a:pPr>
              <a:t>5</a:t>
            </a:fld>
            <a:endParaRPr lang="en-US"/>
          </a:p>
        </p:txBody>
      </p:sp>
      <p:sp>
        <p:nvSpPr>
          <p:cNvPr id="3" name="Content Placeholder 2"/>
          <p:cNvSpPr>
            <a:spLocks noGrp="1"/>
          </p:cNvSpPr>
          <p:nvPr>
            <p:ph idx="1"/>
          </p:nvPr>
        </p:nvSpPr>
        <p:spPr>
          <a:xfrm>
            <a:off x="1088684" y="2015732"/>
            <a:ext cx="7202456" cy="3450613"/>
          </a:xfrm>
        </p:spPr>
        <p:txBody>
          <a:bodyPr>
            <a:normAutofit/>
          </a:bodyPr>
          <a:lstStyle/>
          <a:p>
            <a:r>
              <a:rPr lang="en-US" dirty="0"/>
              <a:t>Single threaded</a:t>
            </a:r>
          </a:p>
          <a:p>
            <a:r>
              <a:rPr lang="en-US" dirty="0"/>
              <a:t>Asynchronous function calls</a:t>
            </a:r>
          </a:p>
          <a:p>
            <a:r>
              <a:rPr lang="en-US" dirty="0"/>
              <a:t>Concurrency (in Node) refers to the Event Loop’s capacity to execute </a:t>
            </a:r>
            <a:r>
              <a:rPr lang="en-US" dirty="0" err="1"/>
              <a:t>Javascript</a:t>
            </a:r>
            <a:r>
              <a:rPr lang="en-US" dirty="0"/>
              <a:t> “callback” functions after completing other work</a:t>
            </a:r>
          </a:p>
          <a:p>
            <a:r>
              <a:rPr lang="en-US" dirty="0">
                <a:hlinkClick r:id="rId2"/>
              </a:rPr>
              <a:t>Dangers of mixing blocking and non-blocking code</a:t>
            </a:r>
            <a:endParaRPr lang="en-US" dirty="0"/>
          </a:p>
          <a:p>
            <a:endParaRPr lang="en-US" dirty="0"/>
          </a:p>
        </p:txBody>
      </p:sp>
    </p:spTree>
    <p:extLst>
      <p:ext uri="{BB962C8B-B14F-4D97-AF65-F5344CB8AC3E}">
        <p14:creationId xmlns:p14="http://schemas.microsoft.com/office/powerpoint/2010/main" val="361409309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8684" y="804519"/>
            <a:ext cx="7202456" cy="1049235"/>
          </a:xfrm>
        </p:spPr>
        <p:txBody>
          <a:bodyPr>
            <a:normAutofit/>
          </a:bodyPr>
          <a:lstStyle/>
          <a:p>
            <a:r>
              <a:rPr lang="en-US" dirty="0" err="1"/>
              <a:t>Async</a:t>
            </a:r>
            <a:r>
              <a:rPr lang="en-US" dirty="0"/>
              <a:t> Options?</a:t>
            </a:r>
          </a:p>
        </p:txBody>
      </p:sp>
      <p:sp>
        <p:nvSpPr>
          <p:cNvPr id="4" name="Footer Placeholder 3"/>
          <p:cNvSpPr>
            <a:spLocks noGrp="1"/>
          </p:cNvSpPr>
          <p:nvPr>
            <p:ph type="ftr" sz="quarter" idx="11"/>
          </p:nvPr>
        </p:nvSpPr>
        <p:spPr>
          <a:xfrm>
            <a:off x="1088684" y="329307"/>
            <a:ext cx="4454127" cy="309201"/>
          </a:xfrm>
        </p:spPr>
        <p:txBody>
          <a:bodyPr>
            <a:normAutofit/>
          </a:bodyPr>
          <a:lstStyle/>
          <a:p>
            <a:pPr>
              <a:spcAft>
                <a:spcPts val="600"/>
              </a:spcAft>
              <a:defRPr/>
            </a:pPr>
            <a:r>
              <a:rPr lang="en-US"/>
              <a:t>17-356: Software for Startups </a:t>
            </a:r>
          </a:p>
        </p:txBody>
      </p:sp>
      <p:sp>
        <p:nvSpPr>
          <p:cNvPr id="5" name="Slide Number Placeholder 4"/>
          <p:cNvSpPr>
            <a:spLocks noGrp="1"/>
          </p:cNvSpPr>
          <p:nvPr>
            <p:ph type="sldNum" sz="quarter" idx="12"/>
          </p:nvPr>
        </p:nvSpPr>
        <p:spPr>
          <a:xfrm>
            <a:off x="360045" y="798973"/>
            <a:ext cx="608264" cy="503578"/>
          </a:xfrm>
        </p:spPr>
        <p:txBody>
          <a:bodyPr>
            <a:normAutofit/>
          </a:bodyPr>
          <a:lstStyle/>
          <a:p>
            <a:pPr>
              <a:lnSpc>
                <a:spcPct val="90000"/>
              </a:lnSpc>
              <a:spcAft>
                <a:spcPts val="600"/>
              </a:spcAft>
              <a:defRPr/>
            </a:pPr>
            <a:fld id="{1B362531-089A-6440-9AEC-97BDCD265B2D}" type="slidenum">
              <a:rPr lang="en-US" smtClean="0"/>
              <a:pPr>
                <a:lnSpc>
                  <a:spcPct val="90000"/>
                </a:lnSpc>
                <a:spcAft>
                  <a:spcPts val="600"/>
                </a:spcAft>
                <a:defRPr/>
              </a:pPr>
              <a:t>6</a:t>
            </a:fld>
            <a:endParaRPr lang="en-US"/>
          </a:p>
        </p:txBody>
      </p:sp>
      <p:sp>
        <p:nvSpPr>
          <p:cNvPr id="3" name="Content Placeholder 2"/>
          <p:cNvSpPr>
            <a:spLocks noGrp="1"/>
          </p:cNvSpPr>
          <p:nvPr>
            <p:ph idx="1"/>
          </p:nvPr>
        </p:nvSpPr>
        <p:spPr>
          <a:xfrm>
            <a:off x="1088684" y="2015732"/>
            <a:ext cx="7202456" cy="3450613"/>
          </a:xfrm>
        </p:spPr>
        <p:txBody>
          <a:bodyPr>
            <a:normAutofit/>
          </a:bodyPr>
          <a:lstStyle/>
          <a:p>
            <a:r>
              <a:rPr lang="en-US" dirty="0"/>
              <a:t>Callbacks: functions passed to another functions ~ </a:t>
            </a:r>
            <a:r>
              <a:rPr lang="en-US" dirty="0">
                <a:hlinkClick r:id="rId3"/>
              </a:rPr>
              <a:t>CALLBACK HELL</a:t>
            </a:r>
            <a:r>
              <a:rPr lang="en-US" dirty="0"/>
              <a:t>!</a:t>
            </a:r>
          </a:p>
          <a:p>
            <a:r>
              <a:rPr lang="en-US" dirty="0"/>
              <a:t>Promises (and promise chains): structured callbacks</a:t>
            </a:r>
          </a:p>
          <a:p>
            <a:r>
              <a:rPr lang="en-US" dirty="0"/>
              <a:t>Generators: functions which can be exited/paused and later re-entered</a:t>
            </a:r>
          </a:p>
          <a:p>
            <a:r>
              <a:rPr lang="en-US" dirty="0" err="1"/>
              <a:t>Async</a:t>
            </a:r>
            <a:r>
              <a:rPr lang="en-US" dirty="0"/>
              <a:t>/Await: combining generators and promises ~ </a:t>
            </a:r>
            <a:r>
              <a:rPr lang="en-US" i="1" dirty="0" err="1"/>
              <a:t>async</a:t>
            </a:r>
            <a:r>
              <a:rPr lang="en-US" i="1" dirty="0"/>
              <a:t> code ”made” imperative</a:t>
            </a:r>
          </a:p>
        </p:txBody>
      </p:sp>
    </p:spTree>
    <p:extLst>
      <p:ext uri="{BB962C8B-B14F-4D97-AF65-F5344CB8AC3E}">
        <p14:creationId xmlns:p14="http://schemas.microsoft.com/office/powerpoint/2010/main" val="341561551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8684" y="804519"/>
            <a:ext cx="7202456" cy="1049235"/>
          </a:xfrm>
        </p:spPr>
        <p:txBody>
          <a:bodyPr>
            <a:normAutofit/>
          </a:bodyPr>
          <a:lstStyle/>
          <a:p>
            <a:r>
              <a:rPr lang="en-US" dirty="0"/>
              <a:t>NPM</a:t>
            </a:r>
          </a:p>
        </p:txBody>
      </p:sp>
      <p:sp>
        <p:nvSpPr>
          <p:cNvPr id="4" name="Footer Placeholder 3"/>
          <p:cNvSpPr>
            <a:spLocks noGrp="1"/>
          </p:cNvSpPr>
          <p:nvPr>
            <p:ph type="ftr" sz="quarter" idx="11"/>
          </p:nvPr>
        </p:nvSpPr>
        <p:spPr>
          <a:xfrm>
            <a:off x="1088684" y="329307"/>
            <a:ext cx="4454127" cy="309201"/>
          </a:xfrm>
        </p:spPr>
        <p:txBody>
          <a:bodyPr>
            <a:normAutofit/>
          </a:bodyPr>
          <a:lstStyle/>
          <a:p>
            <a:pPr>
              <a:spcAft>
                <a:spcPts val="600"/>
              </a:spcAft>
              <a:defRPr/>
            </a:pPr>
            <a:r>
              <a:rPr lang="en-US"/>
              <a:t>17-356: Software for Startups </a:t>
            </a:r>
          </a:p>
        </p:txBody>
      </p:sp>
      <p:sp>
        <p:nvSpPr>
          <p:cNvPr id="5" name="Slide Number Placeholder 4"/>
          <p:cNvSpPr>
            <a:spLocks noGrp="1"/>
          </p:cNvSpPr>
          <p:nvPr>
            <p:ph type="sldNum" sz="quarter" idx="12"/>
          </p:nvPr>
        </p:nvSpPr>
        <p:spPr>
          <a:xfrm>
            <a:off x="360045" y="798973"/>
            <a:ext cx="608264" cy="503578"/>
          </a:xfrm>
        </p:spPr>
        <p:txBody>
          <a:bodyPr>
            <a:normAutofit/>
          </a:bodyPr>
          <a:lstStyle/>
          <a:p>
            <a:pPr>
              <a:lnSpc>
                <a:spcPct val="90000"/>
              </a:lnSpc>
              <a:spcAft>
                <a:spcPts val="600"/>
              </a:spcAft>
              <a:defRPr/>
            </a:pPr>
            <a:fld id="{1B362531-089A-6440-9AEC-97BDCD265B2D}" type="slidenum">
              <a:rPr lang="en-US" smtClean="0"/>
              <a:pPr>
                <a:lnSpc>
                  <a:spcPct val="90000"/>
                </a:lnSpc>
                <a:spcAft>
                  <a:spcPts val="600"/>
                </a:spcAft>
                <a:defRPr/>
              </a:pPr>
              <a:t>7</a:t>
            </a:fld>
            <a:endParaRPr lang="en-US"/>
          </a:p>
        </p:txBody>
      </p:sp>
      <p:graphicFrame>
        <p:nvGraphicFramePr>
          <p:cNvPr id="22" name="Content Placeholder 2">
            <a:extLst>
              <a:ext uri="{FF2B5EF4-FFF2-40B4-BE49-F238E27FC236}">
                <a16:creationId xmlns:a16="http://schemas.microsoft.com/office/drawing/2014/main" id="{0BA97F32-0D32-41E7-A340-08310314EE83}"/>
              </a:ext>
            </a:extLst>
          </p:cNvPr>
          <p:cNvGraphicFramePr>
            <a:graphicFrameLocks/>
          </p:cNvGraphicFramePr>
          <p:nvPr>
            <p:extLst>
              <p:ext uri="{D42A27DB-BD31-4B8C-83A1-F6EECF244321}">
                <p14:modId xmlns:p14="http://schemas.microsoft.com/office/powerpoint/2010/main" val="227732889"/>
              </p:ext>
            </p:extLst>
          </p:nvPr>
        </p:nvGraphicFramePr>
        <p:xfrm>
          <a:off x="968309" y="2019765"/>
          <a:ext cx="7203281" cy="3723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98203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4" name="Straight Connector 13">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3528542"/>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48D226DA-E368-46E4-BF0C-D467A1E86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774271" y="938717"/>
            <a:ext cx="6516868" cy="3541837"/>
          </a:xfrm>
        </p:spPr>
        <p:txBody>
          <a:bodyPr vert="horz" lIns="91440" tIns="45720" rIns="91440" bIns="0" rtlCol="0" anchor="b">
            <a:normAutofit/>
          </a:bodyPr>
          <a:lstStyle/>
          <a:p>
            <a:pPr defTabSz="914400"/>
            <a:r>
              <a:rPr lang="en-US" sz="6600"/>
              <a:t>MVC and MVVM</a:t>
            </a:r>
          </a:p>
        </p:txBody>
      </p:sp>
      <p:sp>
        <p:nvSpPr>
          <p:cNvPr id="4" name="Footer Placeholder 3"/>
          <p:cNvSpPr>
            <a:spLocks noGrp="1"/>
          </p:cNvSpPr>
          <p:nvPr>
            <p:ph type="ftr" sz="quarter" idx="11"/>
          </p:nvPr>
        </p:nvSpPr>
        <p:spPr>
          <a:xfrm>
            <a:off x="1860864" y="411195"/>
            <a:ext cx="3730436" cy="309201"/>
          </a:xfrm>
        </p:spPr>
        <p:txBody>
          <a:bodyPr vert="horz" lIns="91440" tIns="45720" rIns="91440" bIns="45720" rtlCol="0" anchor="ctr">
            <a:normAutofit/>
          </a:bodyPr>
          <a:lstStyle/>
          <a:p>
            <a:pPr>
              <a:spcAft>
                <a:spcPts val="600"/>
              </a:spcAft>
              <a:defRPr/>
            </a:pPr>
            <a:r>
              <a:rPr lang="en-US" kern="1200" dirty="0">
                <a:solidFill>
                  <a:schemeClr val="tx1">
                    <a:tint val="75000"/>
                  </a:schemeClr>
                </a:solidFill>
                <a:latin typeface="+mn-lt"/>
                <a:ea typeface="+mn-ea"/>
                <a:cs typeface="+mn-cs"/>
              </a:rPr>
              <a:t>17-356: Software for Startups </a:t>
            </a:r>
          </a:p>
        </p:txBody>
      </p:sp>
      <p:sp>
        <p:nvSpPr>
          <p:cNvPr id="5" name="Slide Number Placeholder 4"/>
          <p:cNvSpPr>
            <a:spLocks noGrp="1"/>
          </p:cNvSpPr>
          <p:nvPr>
            <p:ph type="sldNum" sz="quarter" idx="12"/>
          </p:nvPr>
        </p:nvSpPr>
        <p:spPr>
          <a:xfrm>
            <a:off x="592646" y="4483739"/>
            <a:ext cx="608264" cy="503578"/>
          </a:xfrm>
        </p:spPr>
        <p:txBody>
          <a:bodyPr vert="horz" lIns="91440" tIns="45720" rIns="91440" bIns="45720" rtlCol="0" anchor="t">
            <a:normAutofit/>
          </a:bodyPr>
          <a:lstStyle/>
          <a:p>
            <a:pPr>
              <a:lnSpc>
                <a:spcPct val="90000"/>
              </a:lnSpc>
              <a:spcAft>
                <a:spcPts val="600"/>
              </a:spcAft>
              <a:defRPr/>
            </a:pPr>
            <a:fld id="{7E552508-5859-0146-83EC-F84781CF9A10}" type="slidenum">
              <a:rPr lang="en-US" kern="1200" dirty="0">
                <a:solidFill>
                  <a:schemeClr val="accent1"/>
                </a:solidFill>
                <a:latin typeface="+mn-lt"/>
                <a:ea typeface="+mn-ea"/>
                <a:cs typeface="+mn-cs"/>
              </a:rPr>
              <a:pPr>
                <a:lnSpc>
                  <a:spcPct val="90000"/>
                </a:lnSpc>
                <a:spcAft>
                  <a:spcPts val="600"/>
                </a:spcAft>
                <a:defRPr/>
              </a:pPr>
              <a:t>8</a:t>
            </a:fld>
            <a:endParaRPr lang="en-US" kern="1200" dirty="0">
              <a:solidFill>
                <a:schemeClr val="accent1"/>
              </a:solidFill>
              <a:latin typeface="+mn-lt"/>
              <a:ea typeface="+mn-ea"/>
              <a:cs typeface="+mn-cs"/>
            </a:endParaRPr>
          </a:p>
        </p:txBody>
      </p:sp>
      <p:cxnSp>
        <p:nvCxnSpPr>
          <p:cNvPr id="20" name="Straight Connector 19">
            <a:extLst>
              <a:ext uri="{FF2B5EF4-FFF2-40B4-BE49-F238E27FC236}">
                <a16:creationId xmlns:a16="http://schemas.microsoft.com/office/drawing/2014/main" id="{7105F2EF-F4AA-488F-8E74-484FA00785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32546" y="4735528"/>
            <a:ext cx="648225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206830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85" name="Picture 8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87" name="Straight Connector 8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3528542"/>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91" name="Rectangle 90">
            <a:extLst>
              <a:ext uri="{FF2B5EF4-FFF2-40B4-BE49-F238E27FC236}">
                <a16:creationId xmlns:a16="http://schemas.microsoft.com/office/drawing/2014/main" id="{0D0E8AF8-C639-4EDE-B950-F70474BF6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2B256950-CF0A-41AA-BA3D-B1D2A0793B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1332546" y="4459039"/>
            <a:ext cx="6482259" cy="551528"/>
          </a:xfrm>
        </p:spPr>
        <p:txBody>
          <a:bodyPr vert="horz" lIns="91440" tIns="45720" rIns="91440" bIns="0" rtlCol="0" anchor="b">
            <a:normAutofit/>
          </a:bodyPr>
          <a:lstStyle/>
          <a:p>
            <a:pPr defTabSz="914400"/>
            <a:r>
              <a:rPr lang="en-US" sz="3100"/>
              <a:t>MVC</a:t>
            </a:r>
          </a:p>
        </p:txBody>
      </p:sp>
      <p:sp>
        <p:nvSpPr>
          <p:cNvPr id="5" name="Slide Number Placeholder 4"/>
          <p:cNvSpPr>
            <a:spLocks noGrp="1"/>
          </p:cNvSpPr>
          <p:nvPr>
            <p:ph type="sldNum" sz="quarter" idx="12"/>
          </p:nvPr>
        </p:nvSpPr>
        <p:spPr>
          <a:xfrm>
            <a:off x="354375" y="798973"/>
            <a:ext cx="608265" cy="503579"/>
          </a:xfrm>
        </p:spPr>
        <p:txBody>
          <a:bodyPr vert="horz" lIns="91440" tIns="45720" rIns="91440" bIns="45720" rtlCol="0" anchor="t">
            <a:normAutofit/>
          </a:bodyPr>
          <a:lstStyle/>
          <a:p>
            <a:pPr>
              <a:lnSpc>
                <a:spcPct val="90000"/>
              </a:lnSpc>
              <a:spcAft>
                <a:spcPts val="600"/>
              </a:spcAft>
              <a:defRPr/>
            </a:pPr>
            <a:fld id="{1B362531-089A-6440-9AEC-97BDCD265B2D}" type="slidenum">
              <a:rPr lang="en-US" smtClean="0"/>
              <a:pPr>
                <a:lnSpc>
                  <a:spcPct val="90000"/>
                </a:lnSpc>
                <a:spcAft>
                  <a:spcPts val="600"/>
                </a:spcAft>
                <a:defRPr/>
              </a:pPr>
              <a:t>9</a:t>
            </a:fld>
            <a:endParaRPr lang="en-US"/>
          </a:p>
        </p:txBody>
      </p:sp>
      <p:grpSp>
        <p:nvGrpSpPr>
          <p:cNvPr id="95" name="Group 94">
            <a:extLst>
              <a:ext uri="{FF2B5EF4-FFF2-40B4-BE49-F238E27FC236}">
                <a16:creationId xmlns:a16="http://schemas.microsoft.com/office/drawing/2014/main" id="{C45331A6-8E3C-49B7-9F6F-5C5A4B9CF4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00737" y="323838"/>
            <a:ext cx="5539383" cy="3652791"/>
            <a:chOff x="2400983" y="323838"/>
            <a:chExt cx="7385844" cy="3652791"/>
          </a:xfrm>
        </p:grpSpPr>
        <p:sp>
          <p:nvSpPr>
            <p:cNvPr id="96" name="Rectangle 95">
              <a:extLst>
                <a:ext uri="{FF2B5EF4-FFF2-40B4-BE49-F238E27FC236}">
                  <a16:creationId xmlns:a16="http://schemas.microsoft.com/office/drawing/2014/main" id="{8A071EB3-6FE6-49C9-ADC1-556DF0ABA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00983" y="323838"/>
              <a:ext cx="7385844" cy="365279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618F016F-D597-42E6-89BF-4BD970873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15102" y="647445"/>
              <a:ext cx="6750882" cy="3002215"/>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9" name="Rectangle 98">
            <a:extLst>
              <a:ext uri="{FF2B5EF4-FFF2-40B4-BE49-F238E27FC236}">
                <a16:creationId xmlns:a16="http://schemas.microsoft.com/office/drawing/2014/main" id="{4DE54772-3311-4302-B3E6-2F9E249C3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62714" y="806495"/>
            <a:ext cx="4804560" cy="2678774"/>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E378EC54-5B07-9243-A5DB-56F466CE201B}"/>
              </a:ext>
            </a:extLst>
          </p:cNvPr>
          <p:cNvPicPr>
            <a:picLocks noGrp="1" noChangeAspect="1"/>
          </p:cNvPicPr>
          <p:nvPr>
            <p:ph idx="1"/>
          </p:nvPr>
        </p:nvPicPr>
        <p:blipFill>
          <a:blip r:embed="rId3"/>
          <a:stretch>
            <a:fillRect/>
          </a:stretch>
        </p:blipFill>
        <p:spPr>
          <a:xfrm>
            <a:off x="2278773" y="1204554"/>
            <a:ext cx="4575981" cy="1887592"/>
          </a:xfrm>
          <a:prstGeom prst="rect">
            <a:avLst/>
          </a:prstGeom>
        </p:spPr>
      </p:pic>
      <p:cxnSp>
        <p:nvCxnSpPr>
          <p:cNvPr id="101" name="Straight Connector 100">
            <a:extLst>
              <a:ext uri="{FF2B5EF4-FFF2-40B4-BE49-F238E27FC236}">
                <a16:creationId xmlns:a16="http://schemas.microsoft.com/office/drawing/2014/main" id="{1697B228-CE4E-458A-8EFC-8A761390BB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32546" y="5027185"/>
            <a:ext cx="648225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Footer Placeholder 3"/>
          <p:cNvSpPr>
            <a:spLocks noGrp="1"/>
          </p:cNvSpPr>
          <p:nvPr>
            <p:ph type="ftr" sz="quarter" idx="11"/>
          </p:nvPr>
        </p:nvSpPr>
        <p:spPr>
          <a:xfrm>
            <a:off x="1332547" y="5474328"/>
            <a:ext cx="3905105" cy="309201"/>
          </a:xfrm>
        </p:spPr>
        <p:txBody>
          <a:bodyPr vert="horz" lIns="91440" tIns="45720" rIns="91440" bIns="45720" rtlCol="0" anchor="ctr">
            <a:normAutofit/>
          </a:bodyPr>
          <a:lstStyle/>
          <a:p>
            <a:pPr>
              <a:spcAft>
                <a:spcPts val="600"/>
              </a:spcAft>
              <a:defRPr/>
            </a:pPr>
            <a:r>
              <a:rPr lang="en-US"/>
              <a:t>17-356: Software for Startups </a:t>
            </a:r>
          </a:p>
        </p:txBody>
      </p:sp>
      <p:pic>
        <p:nvPicPr>
          <p:cNvPr id="103" name="Picture 102">
            <a:extLst>
              <a:ext uri="{FF2B5EF4-FFF2-40B4-BE49-F238E27FC236}">
                <a16:creationId xmlns:a16="http://schemas.microsoft.com/office/drawing/2014/main" id="{0243CC66-0301-4619-A2B1-D7DCB72635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05" name="Straight Connector 104">
            <a:extLst>
              <a:ext uri="{FF2B5EF4-FFF2-40B4-BE49-F238E27FC236}">
                <a16:creationId xmlns:a16="http://schemas.microsoft.com/office/drawing/2014/main" id="{7D0E8823-8EF8-4E99-BB0F-8CAF95610B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08162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TotalTime>
  <Words>480</Words>
  <Application>Microsoft Office PowerPoint</Application>
  <PresentationFormat>On-screen Show (4:3)</PresentationFormat>
  <Paragraphs>71</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Rockwell</vt:lpstr>
      <vt:lpstr>Gallery</vt:lpstr>
      <vt:lpstr>Recitation 2: Full-Stack Development</vt:lpstr>
      <vt:lpstr>The levels of the stack</vt:lpstr>
      <vt:lpstr>Node.js</vt:lpstr>
      <vt:lpstr>What is Node?</vt:lpstr>
      <vt:lpstr>Non-blocking I/O</vt:lpstr>
      <vt:lpstr>Async Options?</vt:lpstr>
      <vt:lpstr>NPM</vt:lpstr>
      <vt:lpstr>MVC and MVVM</vt:lpstr>
      <vt:lpstr>MVC</vt:lpstr>
      <vt:lpstr>PowerPoint Presentation</vt:lpstr>
      <vt:lpstr>A coding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Recitation 2: Full-Stack Development</dc:title>
  <dc:creator>king.prendi@gmail.com</dc:creator>
  <cp:lastModifiedBy>king.prendi@gmail.com</cp:lastModifiedBy>
  <cp:revision>1</cp:revision>
  <dcterms:created xsi:type="dcterms:W3CDTF">2021-02-09T14:52:21Z</dcterms:created>
  <dcterms:modified xsi:type="dcterms:W3CDTF">2021-02-09T14:57:12Z</dcterms:modified>
</cp:coreProperties>
</file>