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1"/>
  </p:sldMasterIdLst>
  <p:notesMasterIdLst>
    <p:notesMasterId r:id="rId47"/>
  </p:notesMasterIdLst>
  <p:sldIdLst>
    <p:sldId id="256" r:id="rId2"/>
    <p:sldId id="260" r:id="rId3"/>
    <p:sldId id="267" r:id="rId4"/>
    <p:sldId id="270" r:id="rId5"/>
    <p:sldId id="271" r:id="rId6"/>
    <p:sldId id="273" r:id="rId7"/>
    <p:sldId id="274" r:id="rId8"/>
    <p:sldId id="275" r:id="rId9"/>
    <p:sldId id="277" r:id="rId10"/>
    <p:sldId id="285" r:id="rId11"/>
    <p:sldId id="300" r:id="rId12"/>
    <p:sldId id="304" r:id="rId13"/>
    <p:sldId id="305" r:id="rId14"/>
    <p:sldId id="306" r:id="rId15"/>
    <p:sldId id="307" r:id="rId16"/>
    <p:sldId id="308" r:id="rId17"/>
    <p:sldId id="313" r:id="rId18"/>
    <p:sldId id="371" r:id="rId19"/>
    <p:sldId id="377" r:id="rId20"/>
    <p:sldId id="372" r:id="rId21"/>
    <p:sldId id="373" r:id="rId22"/>
    <p:sldId id="375" r:id="rId23"/>
    <p:sldId id="376" r:id="rId24"/>
    <p:sldId id="378" r:id="rId25"/>
    <p:sldId id="374" r:id="rId26"/>
    <p:sldId id="381" r:id="rId27"/>
    <p:sldId id="379" r:id="rId28"/>
    <p:sldId id="382" r:id="rId29"/>
    <p:sldId id="380" r:id="rId30"/>
    <p:sldId id="383" r:id="rId31"/>
    <p:sldId id="454" r:id="rId32"/>
    <p:sldId id="391" r:id="rId33"/>
    <p:sldId id="392" r:id="rId34"/>
    <p:sldId id="393" r:id="rId35"/>
    <p:sldId id="396" r:id="rId36"/>
    <p:sldId id="398" r:id="rId37"/>
    <p:sldId id="401" r:id="rId38"/>
    <p:sldId id="402" r:id="rId39"/>
    <p:sldId id="404" r:id="rId40"/>
    <p:sldId id="408" r:id="rId41"/>
    <p:sldId id="410" r:id="rId42"/>
    <p:sldId id="411" r:id="rId43"/>
    <p:sldId id="418" r:id="rId44"/>
    <p:sldId id="456" r:id="rId45"/>
    <p:sldId id="45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stability in general" id="{D72756B7-B996-FF44-B45F-CB98B85745DE}">
          <p14:sldIdLst>
            <p14:sldId id="256"/>
            <p14:sldId id="260"/>
            <p14:sldId id="267"/>
            <p14:sldId id="270"/>
            <p14:sldId id="271"/>
            <p14:sldId id="273"/>
            <p14:sldId id="274"/>
            <p14:sldId id="275"/>
            <p14:sldId id="277"/>
            <p14:sldId id="285"/>
            <p14:sldId id="300"/>
            <p14:sldId id="304"/>
            <p14:sldId id="305"/>
            <p14:sldId id="306"/>
            <p14:sldId id="307"/>
            <p14:sldId id="308"/>
            <p14:sldId id="313"/>
            <p14:sldId id="371"/>
          </p14:sldIdLst>
        </p14:section>
        <p14:section name="for javascript especially" id="{154FCEB3-351C-F84E-BF8E-0C53A989AC08}">
          <p14:sldIdLst>
            <p14:sldId id="377"/>
            <p14:sldId id="372"/>
            <p14:sldId id="373"/>
            <p14:sldId id="375"/>
            <p14:sldId id="376"/>
            <p14:sldId id="378"/>
            <p14:sldId id="374"/>
            <p14:sldId id="381"/>
            <p14:sldId id="379"/>
            <p14:sldId id="382"/>
            <p14:sldId id="380"/>
            <p14:sldId id="383"/>
            <p14:sldId id="454"/>
          </p14:sldIdLst>
        </p14:section>
        <p14:section name="inspections and reviews" id="{56E02A18-BBEF-354F-8D69-7D4930585E65}">
          <p14:sldIdLst>
            <p14:sldId id="391"/>
            <p14:sldId id="392"/>
            <p14:sldId id="393"/>
            <p14:sldId id="396"/>
            <p14:sldId id="398"/>
            <p14:sldId id="401"/>
            <p14:sldId id="402"/>
            <p14:sldId id="404"/>
            <p14:sldId id="408"/>
            <p14:sldId id="410"/>
            <p14:sldId id="411"/>
            <p14:sldId id="418"/>
            <p14:sldId id="456"/>
            <p14:sldId id="45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425" autoAdjust="0"/>
  </p:normalViewPr>
  <p:slideViewPr>
    <p:cSldViewPr snapToGrid="0" snapToObjects="1">
      <p:cViewPr varScale="1">
        <p:scale>
          <a:sx n="104" d="100"/>
          <a:sy n="104" d="100"/>
        </p:scale>
        <p:origin x="188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B8F26-C7B0-034A-8348-41CF28E5E6FB}" type="datetimeFigureOut">
              <a:rPr lang="en-US" smtClean="0"/>
              <a:t>2/27/18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12D9BA-5F5E-D24E-BBEF-BA44C7834AAD}" type="slidenum">
              <a:rPr lang="en-US" smtClean="0"/>
              <a:t>‹#›</a:t>
            </a:fld>
            <a:endParaRPr lang="en-US"/>
          </a:p>
        </p:txBody>
      </p:sp>
    </p:spTree>
    <p:extLst>
      <p:ext uri="{BB962C8B-B14F-4D97-AF65-F5344CB8AC3E}">
        <p14:creationId xmlns:p14="http://schemas.microsoft.com/office/powerpoint/2010/main" val="3270298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Applies to OO software in particular... but generalizable... </a:t>
            </a:r>
            <a:endParaRPr lang="en-US" dirty="0">
              <a:effectLst/>
            </a:endParaRPr>
          </a:p>
          <a:p>
            <a:r>
              <a:rPr lang="en-US" dirty="0"/>
              <a:t>LSP: Subclasses should be substitutable for their base classes </a:t>
            </a:r>
          </a:p>
          <a:p>
            <a:pPr lvl="1"/>
            <a:r>
              <a:rPr lang="en-US" dirty="0"/>
              <a:t>If B inherits from A, then code that uses an instance of class A should continue to function properly if passed an instance of class B </a:t>
            </a:r>
          </a:p>
          <a:p>
            <a:pPr lvl="1"/>
            <a:endParaRPr lang="en-US" dirty="0"/>
          </a:p>
          <a:p>
            <a:pPr lvl="1"/>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96D0014-CB4A-9645-92BF-3A11AB7E0289}" type="slidenum">
              <a:rPr lang="en-US" smtClean="0"/>
              <a:t>4</a:t>
            </a:fld>
            <a:endParaRPr lang="en-US"/>
          </a:p>
        </p:txBody>
      </p:sp>
    </p:spTree>
    <p:extLst>
      <p:ext uri="{BB962C8B-B14F-4D97-AF65-F5344CB8AC3E}">
        <p14:creationId xmlns:p14="http://schemas.microsoft.com/office/powerpoint/2010/main" val="1063708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to why it is important, in short: changes are risky, and by depending on a concept instead of on an implementation, you reduce the need for change at call sites.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Reduces coupling</a:t>
            </a:r>
            <a:endParaRPr lang="en-US" dirty="0"/>
          </a:p>
        </p:txBody>
      </p:sp>
      <p:sp>
        <p:nvSpPr>
          <p:cNvPr id="4" name="Slide Number Placeholder 3"/>
          <p:cNvSpPr>
            <a:spLocks noGrp="1"/>
          </p:cNvSpPr>
          <p:nvPr>
            <p:ph type="sldNum" sz="quarter" idx="10"/>
          </p:nvPr>
        </p:nvSpPr>
        <p:spPr/>
        <p:txBody>
          <a:bodyPr/>
          <a:lstStyle/>
          <a:p>
            <a:fld id="{596D0014-CB4A-9645-92BF-3A11AB7E0289}" type="slidenum">
              <a:rPr lang="en-US" smtClean="0"/>
              <a:t>14</a:t>
            </a:fld>
            <a:endParaRPr lang="en-US"/>
          </a:p>
        </p:txBody>
      </p:sp>
    </p:spTree>
    <p:extLst>
      <p:ext uri="{BB962C8B-B14F-4D97-AF65-F5344CB8AC3E}">
        <p14:creationId xmlns:p14="http://schemas.microsoft.com/office/powerpoint/2010/main" val="1816789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each! 1:</a:t>
            </a:r>
            <a:r>
              <a:rPr lang="en-US" baseline="0" dirty="0"/>
              <a:t> </a:t>
            </a:r>
            <a:r>
              <a:rPr lang="en-US" baseline="0" dirty="0" err="1"/>
              <a:t>document.ready</a:t>
            </a:r>
            <a:r>
              <a:rPr lang="en-US" baseline="0" dirty="0"/>
              <a:t>() callback, anonymous functions; submit handler; pending (in a closure), $.</a:t>
            </a:r>
            <a:r>
              <a:rPr lang="en-US" baseline="0" dirty="0" err="1"/>
              <a:t>ajax</a:t>
            </a:r>
            <a:r>
              <a:rPr lang="en-US" baseline="0" dirty="0"/>
              <a:t> success handler has direct access to the DOM</a:t>
            </a:r>
            <a:endParaRPr lang="en-US" dirty="0"/>
          </a:p>
        </p:txBody>
      </p:sp>
      <p:sp>
        <p:nvSpPr>
          <p:cNvPr id="4" name="Slide Number Placeholder 3"/>
          <p:cNvSpPr>
            <a:spLocks noGrp="1"/>
          </p:cNvSpPr>
          <p:nvPr>
            <p:ph type="sldNum" sz="quarter" idx="10"/>
          </p:nvPr>
        </p:nvSpPr>
        <p:spPr/>
        <p:txBody>
          <a:bodyPr/>
          <a:lstStyle/>
          <a:p>
            <a:fld id="{D312D9BA-5F5E-D24E-BBEF-BA44C7834AAD}" type="slidenum">
              <a:rPr lang="en-US" smtClean="0"/>
              <a:t>25</a:t>
            </a:fld>
            <a:endParaRPr lang="en-US"/>
          </a:p>
        </p:txBody>
      </p:sp>
    </p:spTree>
    <p:extLst>
      <p:ext uri="{BB962C8B-B14F-4D97-AF65-F5344CB8AC3E}">
        <p14:creationId xmlns:p14="http://schemas.microsoft.com/office/powerpoint/2010/main" val="1208098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Annotate your code </a:t>
            </a:r>
          </a:p>
        </p:txBody>
      </p:sp>
      <p:sp>
        <p:nvSpPr>
          <p:cNvPr id="4" name="Slide Number Placeholder 3"/>
          <p:cNvSpPr>
            <a:spLocks noGrp="1"/>
          </p:cNvSpPr>
          <p:nvPr>
            <p:ph type="sldNum" sz="quarter" idx="10"/>
          </p:nvPr>
        </p:nvSpPr>
        <p:spPr/>
        <p:txBody>
          <a:bodyPr/>
          <a:lstStyle/>
          <a:p>
            <a:fld id="{D312D9BA-5F5E-D24E-BBEF-BA44C7834AAD}" type="slidenum">
              <a:rPr lang="en-US" smtClean="0"/>
              <a:t>27</a:t>
            </a:fld>
            <a:endParaRPr lang="en-US"/>
          </a:p>
        </p:txBody>
      </p:sp>
    </p:spTree>
    <p:extLst>
      <p:ext uri="{BB962C8B-B14F-4D97-AF65-F5344CB8AC3E}">
        <p14:creationId xmlns:p14="http://schemas.microsoft.com/office/powerpoint/2010/main" val="3618067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Hints:</a:t>
            </a:r>
          </a:p>
          <a:p>
            <a:pPr lvl="1"/>
            <a:r>
              <a:rPr lang="en-US" dirty="0"/>
              <a:t>Separate object for likes and search results</a:t>
            </a:r>
          </a:p>
          <a:p>
            <a:r>
              <a:rPr lang="en-US" dirty="0"/>
              <a:t>Use document as a global message bus.</a:t>
            </a:r>
          </a:p>
        </p:txBody>
      </p:sp>
      <p:sp>
        <p:nvSpPr>
          <p:cNvPr id="4" name="Slide Number Placeholder 3"/>
          <p:cNvSpPr>
            <a:spLocks noGrp="1"/>
          </p:cNvSpPr>
          <p:nvPr>
            <p:ph type="sldNum" sz="quarter" idx="10"/>
          </p:nvPr>
        </p:nvSpPr>
        <p:spPr/>
        <p:txBody>
          <a:bodyPr/>
          <a:lstStyle/>
          <a:p>
            <a:fld id="{D312D9BA-5F5E-D24E-BBEF-BA44C7834AAD}" type="slidenum">
              <a:rPr lang="en-US" smtClean="0"/>
              <a:t>30</a:t>
            </a:fld>
            <a:endParaRPr lang="en-US"/>
          </a:p>
        </p:txBody>
      </p:sp>
    </p:spTree>
    <p:extLst>
      <p:ext uri="{BB962C8B-B14F-4D97-AF65-F5344CB8AC3E}">
        <p14:creationId xmlns:p14="http://schemas.microsoft.com/office/powerpoint/2010/main" val="3278312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examples https://github.com/twbs/bootstrap/pulls</a:t>
            </a:r>
          </a:p>
        </p:txBody>
      </p:sp>
      <p:sp>
        <p:nvSpPr>
          <p:cNvPr id="4" name="Slide Number Placeholder 3"/>
          <p:cNvSpPr>
            <a:spLocks noGrp="1"/>
          </p:cNvSpPr>
          <p:nvPr>
            <p:ph type="sldNum" sz="quarter" idx="10"/>
          </p:nvPr>
        </p:nvSpPr>
        <p:spPr/>
        <p:txBody>
          <a:bodyPr/>
          <a:lstStyle/>
          <a:p>
            <a:fld id="{4AAF2B32-B658-4BF7-8F9F-7BC64B42D566}" type="slidenum">
              <a:rPr lang="en-US" smtClean="0"/>
              <a:pPr/>
              <a:t>33</a:t>
            </a:fld>
            <a:endParaRPr lang="en-US"/>
          </a:p>
        </p:txBody>
      </p:sp>
    </p:spTree>
    <p:extLst>
      <p:ext uri="{BB962C8B-B14F-4D97-AF65-F5344CB8AC3E}">
        <p14:creationId xmlns:p14="http://schemas.microsoft.com/office/powerpoint/2010/main" val="1432636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which students know</a:t>
            </a:r>
            <a:r>
              <a:rPr lang="en-US" baseline="0" dirty="0"/>
              <a:t> this or one of the next tools.</a:t>
            </a:r>
          </a:p>
          <a:p>
            <a:endParaRPr lang="en-US" baseline="0" dirty="0"/>
          </a:p>
          <a:p>
            <a:r>
              <a:rPr lang="en-US" baseline="0" dirty="0"/>
              <a:t>let them explain the workflow</a:t>
            </a:r>
          </a:p>
          <a:p>
            <a:endParaRPr lang="en-US" baseline="0" dirty="0"/>
          </a:p>
          <a:p>
            <a:r>
              <a:rPr lang="en-US" baseline="0" dirty="0"/>
              <a:t>afterward collect why companies may use this</a:t>
            </a:r>
            <a:endParaRPr lang="en-US" dirty="0"/>
          </a:p>
        </p:txBody>
      </p:sp>
      <p:sp>
        <p:nvSpPr>
          <p:cNvPr id="4" name="Slide Number Placeholder 3"/>
          <p:cNvSpPr>
            <a:spLocks noGrp="1"/>
          </p:cNvSpPr>
          <p:nvPr>
            <p:ph type="sldNum" sz="quarter" idx="10"/>
          </p:nvPr>
        </p:nvSpPr>
        <p:spPr/>
        <p:txBody>
          <a:bodyPr/>
          <a:lstStyle/>
          <a:p>
            <a:fld id="{4AAF2B32-B658-4BF7-8F9F-7BC64B42D566}" type="slidenum">
              <a:rPr lang="en-US" smtClean="0"/>
              <a:pPr/>
              <a:t>34</a:t>
            </a:fld>
            <a:endParaRPr lang="en-US"/>
          </a:p>
        </p:txBody>
      </p:sp>
    </p:spTree>
    <p:extLst>
      <p:ext uri="{BB962C8B-B14F-4D97-AF65-F5344CB8AC3E}">
        <p14:creationId xmlns:p14="http://schemas.microsoft.com/office/powerpoint/2010/main" val="3670091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named after </a:t>
            </a:r>
            <a:r>
              <a:rPr lang="en-US" dirty="0" err="1"/>
              <a:t>Gerrit</a:t>
            </a:r>
            <a:r>
              <a:rPr lang="en-US" dirty="0"/>
              <a:t> </a:t>
            </a:r>
            <a:r>
              <a:rPr lang="en-US" dirty="0" err="1"/>
              <a:t>Rietveld</a:t>
            </a:r>
            <a:r>
              <a:rPr lang="en-US" dirty="0"/>
              <a:t> when</a:t>
            </a:r>
            <a:r>
              <a:rPr lang="en-US" baseline="0" dirty="0"/>
              <a:t> </a:t>
            </a:r>
            <a:r>
              <a:rPr lang="en-US" baseline="0" dirty="0" err="1"/>
              <a:t>froking</a:t>
            </a:r>
            <a:r>
              <a:rPr lang="en-US" baseline="0" dirty="0"/>
              <a:t> the tool </a:t>
            </a:r>
            <a:r>
              <a:rPr lang="en-US" dirty="0" err="1"/>
              <a:t>Rietveld</a:t>
            </a:r>
            <a:r>
              <a:rPr lang="en-US" dirty="0"/>
              <a:t> (another </a:t>
            </a:r>
            <a:r>
              <a:rPr lang="en-US" dirty="0" err="1"/>
              <a:t>dutch</a:t>
            </a:r>
            <a:r>
              <a:rPr lang="en-US" dirty="0"/>
              <a:t> artist known</a:t>
            </a:r>
            <a:r>
              <a:rPr lang="en-US" baseline="0" dirty="0"/>
              <a:t> for furniture and architecture</a:t>
            </a:r>
            <a:r>
              <a:rPr lang="en-US" dirty="0"/>
              <a:t>; </a:t>
            </a:r>
            <a:r>
              <a:rPr lang="en-US" dirty="0" err="1"/>
              <a:t>Rietveld</a:t>
            </a:r>
            <a:r>
              <a:rPr lang="en-US" dirty="0"/>
              <a:t> </a:t>
            </a:r>
            <a:r>
              <a:rPr lang="en-US" baseline="0" dirty="0"/>
              <a:t>named by the same guy who developed Mondrian</a:t>
            </a:r>
            <a:r>
              <a:rPr lang="en-US" dirty="0"/>
              <a:t>)</a:t>
            </a:r>
          </a:p>
        </p:txBody>
      </p:sp>
      <p:sp>
        <p:nvSpPr>
          <p:cNvPr id="4" name="Slide Number Placeholder 3"/>
          <p:cNvSpPr>
            <a:spLocks noGrp="1"/>
          </p:cNvSpPr>
          <p:nvPr>
            <p:ph type="sldNum" sz="quarter" idx="10"/>
          </p:nvPr>
        </p:nvSpPr>
        <p:spPr/>
        <p:txBody>
          <a:bodyPr/>
          <a:lstStyle/>
          <a:p>
            <a:fld id="{4AAF2B32-B658-4BF7-8F9F-7BC64B42D566}" type="slidenum">
              <a:rPr lang="en-US" smtClean="0"/>
              <a:pPr/>
              <a:t>36</a:t>
            </a:fld>
            <a:endParaRPr lang="en-US"/>
          </a:p>
        </p:txBody>
      </p:sp>
    </p:spTree>
    <p:extLst>
      <p:ext uri="{BB962C8B-B14F-4D97-AF65-F5344CB8AC3E}">
        <p14:creationId xmlns:p14="http://schemas.microsoft.com/office/powerpoint/2010/main" val="2934893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back to pull request discuss differences</a:t>
            </a:r>
          </a:p>
        </p:txBody>
      </p:sp>
      <p:sp>
        <p:nvSpPr>
          <p:cNvPr id="4" name="Slide Number Placeholder 3"/>
          <p:cNvSpPr>
            <a:spLocks noGrp="1"/>
          </p:cNvSpPr>
          <p:nvPr>
            <p:ph type="sldNum" sz="quarter" idx="10"/>
          </p:nvPr>
        </p:nvSpPr>
        <p:spPr/>
        <p:txBody>
          <a:bodyPr/>
          <a:lstStyle/>
          <a:p>
            <a:fld id="{4AAF2B32-B658-4BF7-8F9F-7BC64B42D566}" type="slidenum">
              <a:rPr lang="en-US" smtClean="0"/>
              <a:pPr/>
              <a:t>37</a:t>
            </a:fld>
            <a:endParaRPr lang="en-US"/>
          </a:p>
        </p:txBody>
      </p:sp>
    </p:spTree>
    <p:extLst>
      <p:ext uri="{BB962C8B-B14F-4D97-AF65-F5344CB8AC3E}">
        <p14:creationId xmlns:p14="http://schemas.microsoft.com/office/powerpoint/2010/main" val="1432636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US" dirty="0"/>
          </a:p>
        </p:txBody>
      </p:sp>
      <p:sp>
        <p:nvSpPr>
          <p:cNvPr id="4" name="Slide Number Placeholder 3"/>
          <p:cNvSpPr>
            <a:spLocks noGrp="1"/>
          </p:cNvSpPr>
          <p:nvPr>
            <p:ph type="sldNum" sz="quarter" idx="10"/>
          </p:nvPr>
        </p:nvSpPr>
        <p:spPr/>
        <p:txBody>
          <a:bodyPr/>
          <a:lstStyle/>
          <a:p>
            <a:fld id="{596D0014-CB4A-9645-92BF-3A11AB7E0289}" type="slidenum">
              <a:rPr lang="en-US" smtClean="0"/>
              <a:t>5</a:t>
            </a:fld>
            <a:endParaRPr lang="en-US"/>
          </a:p>
        </p:txBody>
      </p:sp>
    </p:spTree>
    <p:extLst>
      <p:ext uri="{BB962C8B-B14F-4D97-AF65-F5344CB8AC3E}">
        <p14:creationId xmlns:p14="http://schemas.microsoft.com/office/powerpoint/2010/main" val="202745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you tell</a:t>
            </a:r>
            <a:r>
              <a:rPr lang="en-US" baseline="0" dirty="0"/>
              <a:t> what caused the fault?</a:t>
            </a:r>
            <a:endParaRPr lang="en-US" dirty="0"/>
          </a:p>
        </p:txBody>
      </p:sp>
      <p:sp>
        <p:nvSpPr>
          <p:cNvPr id="4" name="Slide Number Placeholder 3"/>
          <p:cNvSpPr>
            <a:spLocks noGrp="1"/>
          </p:cNvSpPr>
          <p:nvPr>
            <p:ph type="sldNum" sz="quarter" idx="10"/>
          </p:nvPr>
        </p:nvSpPr>
        <p:spPr/>
        <p:txBody>
          <a:bodyPr/>
          <a:lstStyle/>
          <a:p>
            <a:fld id="{596D0014-CB4A-9645-92BF-3A11AB7E0289}" type="slidenum">
              <a:rPr lang="en-US" smtClean="0"/>
              <a:t>6</a:t>
            </a:fld>
            <a:endParaRPr lang="en-US"/>
          </a:p>
        </p:txBody>
      </p:sp>
    </p:spTree>
    <p:extLst>
      <p:ext uri="{BB962C8B-B14F-4D97-AF65-F5344CB8AC3E}">
        <p14:creationId xmlns:p14="http://schemas.microsoft.com/office/powerpoint/2010/main" val="914001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a shape to draw in the bad example</a:t>
            </a:r>
            <a:r>
              <a:rPr lang="en-US" baseline="0" dirty="0"/>
              <a:t> requires editing to </a:t>
            </a:r>
            <a:r>
              <a:rPr lang="en-US" baseline="0" dirty="0" err="1"/>
              <a:t>GraphicsEditor</a:t>
            </a:r>
            <a:r>
              <a:rPr lang="en-US" baseline="0" dirty="0"/>
              <a:t>.  And then circle extends shape</a:t>
            </a:r>
          </a:p>
          <a:p>
            <a:endParaRPr lang="en-US" dirty="0"/>
          </a:p>
        </p:txBody>
      </p:sp>
      <p:sp>
        <p:nvSpPr>
          <p:cNvPr id="4" name="Slide Number Placeholder 3"/>
          <p:cNvSpPr>
            <a:spLocks noGrp="1"/>
          </p:cNvSpPr>
          <p:nvPr>
            <p:ph type="sldNum" sz="quarter" idx="10"/>
          </p:nvPr>
        </p:nvSpPr>
        <p:spPr/>
        <p:txBody>
          <a:bodyPr/>
          <a:lstStyle/>
          <a:p>
            <a:fld id="{596D0014-CB4A-9645-92BF-3A11AB7E0289}" type="slidenum">
              <a:rPr lang="en-US" smtClean="0"/>
              <a:t>8</a:t>
            </a:fld>
            <a:endParaRPr lang="en-US"/>
          </a:p>
        </p:txBody>
      </p:sp>
    </p:spTree>
    <p:extLst>
      <p:ext uri="{BB962C8B-B14F-4D97-AF65-F5344CB8AC3E}">
        <p14:creationId xmlns:p14="http://schemas.microsoft.com/office/powerpoint/2010/main" val="978364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Test doubles:</a:t>
            </a:r>
          </a:p>
          <a:p>
            <a:pPr lvl="1"/>
            <a:r>
              <a:rPr lang="en-US" sz="2000" dirty="0"/>
              <a:t>isolate the code under test</a:t>
            </a:r>
          </a:p>
          <a:p>
            <a:pPr lvl="1"/>
            <a:r>
              <a:rPr lang="en-US" sz="2000" dirty="0"/>
              <a:t>focus our tests on real objects of interest </a:t>
            </a:r>
          </a:p>
          <a:p>
            <a:pPr lvl="1"/>
            <a:r>
              <a:rPr lang="en-US" sz="2000" dirty="0"/>
              <a:t>speed up test execution</a:t>
            </a:r>
          </a:p>
          <a:p>
            <a:pPr lvl="1"/>
            <a:r>
              <a:rPr lang="en-US" sz="2000" dirty="0"/>
              <a:t>make execution deterministic</a:t>
            </a:r>
          </a:p>
          <a:p>
            <a:pPr lvl="1"/>
            <a:r>
              <a:rPr lang="en-US" sz="2000" dirty="0"/>
              <a:t>simulate special conditions</a:t>
            </a:r>
          </a:p>
          <a:p>
            <a:pPr lvl="1"/>
            <a:r>
              <a:rPr lang="en-US" sz="2000" dirty="0"/>
              <a:t>gain access to hidden information </a:t>
            </a:r>
          </a:p>
          <a:p>
            <a:pPr lvl="1"/>
            <a:endParaRPr lang="en-US" sz="2000" dirty="0">
              <a:effectLst/>
            </a:endParaRPr>
          </a:p>
          <a:p>
            <a:r>
              <a:rPr lang="en-US" sz="3200" dirty="0"/>
              <a:t>Consider a Route class that uses a complex search algorithm to find shortest path between two GPS locations </a:t>
            </a:r>
          </a:p>
          <a:p>
            <a:pPr lvl="1"/>
            <a:r>
              <a:rPr lang="en-US" sz="2800" dirty="0"/>
              <a:t>The algorithm is slow </a:t>
            </a:r>
          </a:p>
          <a:p>
            <a:pPr lvl="1"/>
            <a:r>
              <a:rPr lang="en-US" sz="2800" dirty="0"/>
              <a:t>We’re not interested in testing whether this algorithm is correct; we’re really interested performance, so we just need some directions to give to a Car object </a:t>
            </a:r>
          </a:p>
          <a:p>
            <a:pPr lvl="1"/>
            <a:r>
              <a:rPr lang="en-US" sz="2800" dirty="0"/>
              <a:t>From internet, simulate special conditions</a:t>
            </a:r>
          </a:p>
          <a:p>
            <a:pPr lvl="1"/>
            <a:r>
              <a:rPr lang="en-US" sz="2800" dirty="0"/>
              <a:t>Expose hidden information</a:t>
            </a:r>
          </a:p>
          <a:p>
            <a:r>
              <a:rPr lang="en-US" dirty="0"/>
              <a:t>Route relies on real-time information to return directions (time of day, traffic conditions, etc.) </a:t>
            </a:r>
          </a:p>
          <a:p>
            <a:endParaRPr lang="en-US" dirty="0">
              <a:effectLst/>
            </a:endParaRPr>
          </a:p>
          <a:p>
            <a:r>
              <a:rPr lang="en-US" sz="3200" dirty="0"/>
              <a:t>We can have a Route class double return canned directions for testing Car</a:t>
            </a:r>
          </a:p>
          <a:p>
            <a:pPr marL="0" indent="0">
              <a:buNone/>
            </a:pPr>
            <a:endParaRPr lang="en-US" sz="3200" dirty="0"/>
          </a:p>
          <a:p>
            <a:endParaRPr lang="en-US" sz="3200" dirty="0"/>
          </a:p>
          <a:p>
            <a:pPr lvl="1"/>
            <a:endParaRPr lang="en-US" sz="2000" dirty="0">
              <a:effectLst/>
            </a:endParaRPr>
          </a:p>
          <a:p>
            <a:pPr lvl="1"/>
            <a:endParaRPr lang="en-US" sz="2000" dirty="0"/>
          </a:p>
          <a:p>
            <a:endParaRPr lang="en-US" dirty="0"/>
          </a:p>
        </p:txBody>
      </p:sp>
      <p:sp>
        <p:nvSpPr>
          <p:cNvPr id="4" name="Slide Number Placeholder 3"/>
          <p:cNvSpPr>
            <a:spLocks noGrp="1"/>
          </p:cNvSpPr>
          <p:nvPr>
            <p:ph type="sldNum" sz="quarter" idx="10"/>
          </p:nvPr>
        </p:nvSpPr>
        <p:spPr/>
        <p:txBody>
          <a:bodyPr/>
          <a:lstStyle/>
          <a:p>
            <a:fld id="{D312D9BA-5F5E-D24E-BBEF-BA44C7834AAD}" type="slidenum">
              <a:rPr lang="en-US" smtClean="0"/>
              <a:t>9</a:t>
            </a:fld>
            <a:endParaRPr lang="en-US"/>
          </a:p>
        </p:txBody>
      </p:sp>
    </p:spTree>
    <p:extLst>
      <p:ext uri="{BB962C8B-B14F-4D97-AF65-F5344CB8AC3E}">
        <p14:creationId xmlns:p14="http://schemas.microsoft.com/office/powerpoint/2010/main" val="3470175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schemeClr val="accent2"/>
                </a:solidFill>
              </a:rPr>
              <a:t>Mock</a:t>
            </a:r>
            <a:r>
              <a:rPr lang="en-US" sz="1200" dirty="0">
                <a:solidFill>
                  <a:schemeClr val="accent2"/>
                </a:solidFill>
              </a:rPr>
              <a:t> </a:t>
            </a:r>
            <a:r>
              <a:rPr lang="en-US" sz="1200" dirty="0"/>
              <a:t>if you care about certain interactions between two objects </a:t>
            </a:r>
          </a:p>
          <a:p>
            <a:r>
              <a:rPr lang="en-US" sz="1200" b="1" dirty="0">
                <a:solidFill>
                  <a:schemeClr val="accent2"/>
                </a:solidFill>
              </a:rPr>
              <a:t>Spy</a:t>
            </a:r>
            <a:r>
              <a:rPr lang="en-US" sz="1200" dirty="0">
                <a:solidFill>
                  <a:schemeClr val="accent2"/>
                </a:solidFill>
              </a:rPr>
              <a:t> </a:t>
            </a:r>
            <a:r>
              <a:rPr lang="en-US" sz="1200" dirty="0"/>
              <a:t>if mocks turn out to be too complex or if object internals inaccessible </a:t>
            </a:r>
          </a:p>
          <a:p>
            <a:r>
              <a:rPr lang="en-US" sz="1200" b="1" dirty="0">
                <a:solidFill>
                  <a:schemeClr val="accent2"/>
                </a:solidFill>
              </a:rPr>
              <a:t>Stub</a:t>
            </a:r>
            <a:r>
              <a:rPr lang="en-US" sz="1200" dirty="0">
                <a:solidFill>
                  <a:schemeClr val="accent2"/>
                </a:solidFill>
              </a:rPr>
              <a:t> </a:t>
            </a:r>
            <a:r>
              <a:rPr lang="en-US" sz="1200" dirty="0"/>
              <a:t>if you just want collaborators to be there and feed canned responses to tests </a:t>
            </a:r>
          </a:p>
          <a:p>
            <a:r>
              <a:rPr lang="en-US" sz="1200" b="1" dirty="0">
                <a:solidFill>
                  <a:schemeClr val="accent2"/>
                </a:solidFill>
              </a:rPr>
              <a:t>Fake</a:t>
            </a:r>
            <a:r>
              <a:rPr lang="en-US" sz="1200" dirty="0">
                <a:solidFill>
                  <a:schemeClr val="accent2"/>
                </a:solidFill>
              </a:rPr>
              <a:t> </a:t>
            </a:r>
            <a:r>
              <a:rPr lang="en-US" sz="1200" dirty="0"/>
              <a:t>if you test a complex scenario that relies on a service or component that’s unavailable or unusable for your test’s purposes, and stubbing does not do the job </a:t>
            </a:r>
          </a:p>
          <a:p>
            <a:endParaRPr lang="en-US" sz="1200" dirty="0"/>
          </a:p>
          <a:p>
            <a:endParaRPr lang="en-US" dirty="0"/>
          </a:p>
        </p:txBody>
      </p:sp>
      <p:sp>
        <p:nvSpPr>
          <p:cNvPr id="4" name="Slide Number Placeholder 3"/>
          <p:cNvSpPr>
            <a:spLocks noGrp="1"/>
          </p:cNvSpPr>
          <p:nvPr>
            <p:ph type="sldNum" sz="quarter" idx="10"/>
          </p:nvPr>
        </p:nvSpPr>
        <p:spPr/>
        <p:txBody>
          <a:bodyPr/>
          <a:lstStyle/>
          <a:p>
            <a:fld id="{D312D9BA-5F5E-D24E-BBEF-BA44C7834AAD}" type="slidenum">
              <a:rPr lang="en-US" smtClean="0"/>
              <a:t>10</a:t>
            </a:fld>
            <a:endParaRPr lang="en-US"/>
          </a:p>
        </p:txBody>
      </p:sp>
    </p:spTree>
    <p:extLst>
      <p:ext uri="{BB962C8B-B14F-4D97-AF65-F5344CB8AC3E}">
        <p14:creationId xmlns:p14="http://schemas.microsoft.com/office/powerpoint/2010/main" val="3741146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Functions that use pointers or references to base classes must be able to use objects of derived classes without knowing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This basically means that anything you use as a dependency should have similar behavior as seen by the dependent class.</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Bottom line – easy to substitute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Discuss test doubles example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a short example, say you have an </a:t>
            </a:r>
            <a:r>
              <a:rPr lang="en-US" sz="1200" b="0" i="0" kern="1200" dirty="0" err="1">
                <a:solidFill>
                  <a:schemeClr val="tx1"/>
                </a:solidFill>
                <a:effectLst/>
                <a:latin typeface="+mn-lt"/>
                <a:ea typeface="+mn-ea"/>
                <a:cs typeface="+mn-cs"/>
              </a:rPr>
              <a:t>IWriter</a:t>
            </a:r>
            <a:r>
              <a:rPr lang="en-US" sz="1200" b="0" i="0" kern="1200" dirty="0">
                <a:solidFill>
                  <a:schemeClr val="tx1"/>
                </a:solidFill>
                <a:effectLst/>
                <a:latin typeface="+mn-lt"/>
                <a:ea typeface="+mn-ea"/>
                <a:cs typeface="+mn-cs"/>
              </a:rPr>
              <a:t> interface that exposes Write(string), which is implemented by </a:t>
            </a:r>
            <a:r>
              <a:rPr lang="en-US" sz="1200" b="0" i="0" kern="1200" dirty="0" err="1">
                <a:solidFill>
                  <a:schemeClr val="tx1"/>
                </a:solidFill>
                <a:effectLst/>
                <a:latin typeface="+mn-lt"/>
                <a:ea typeface="+mn-ea"/>
                <a:cs typeface="+mn-cs"/>
              </a:rPr>
              <a:t>ConsoleWriter</a:t>
            </a:r>
            <a:r>
              <a:rPr lang="en-US" sz="1200" b="0" i="0" kern="1200" dirty="0">
                <a:solidFill>
                  <a:schemeClr val="tx1"/>
                </a:solidFill>
                <a:effectLst/>
                <a:latin typeface="+mn-lt"/>
                <a:ea typeface="+mn-ea"/>
                <a:cs typeface="+mn-cs"/>
              </a:rPr>
              <a:t>. Now you have to write to a file instead, so you create </a:t>
            </a:r>
            <a:r>
              <a:rPr lang="en-US" sz="1200" b="0" i="0" kern="1200" dirty="0" err="1">
                <a:solidFill>
                  <a:schemeClr val="tx1"/>
                </a:solidFill>
                <a:effectLst/>
                <a:latin typeface="+mn-lt"/>
                <a:ea typeface="+mn-ea"/>
                <a:cs typeface="+mn-cs"/>
              </a:rPr>
              <a:t>FileWriter</a:t>
            </a:r>
            <a:r>
              <a:rPr lang="en-US" sz="1200" b="0" i="0" kern="1200" dirty="0">
                <a:solidFill>
                  <a:schemeClr val="tx1"/>
                </a:solidFill>
                <a:effectLst/>
                <a:latin typeface="+mn-lt"/>
                <a:ea typeface="+mn-ea"/>
                <a:cs typeface="+mn-cs"/>
              </a:rPr>
              <a:t>. In doing so, you must make sure that </a:t>
            </a:r>
            <a:r>
              <a:rPr lang="en-US" sz="1200" b="0" i="0" kern="1200" dirty="0" err="1">
                <a:solidFill>
                  <a:schemeClr val="tx1"/>
                </a:solidFill>
                <a:effectLst/>
                <a:latin typeface="+mn-lt"/>
                <a:ea typeface="+mn-ea"/>
                <a:cs typeface="+mn-cs"/>
              </a:rPr>
              <a:t>FileWriter</a:t>
            </a:r>
            <a:r>
              <a:rPr lang="en-US" sz="1200" b="0" i="0" kern="1200" dirty="0">
                <a:solidFill>
                  <a:schemeClr val="tx1"/>
                </a:solidFill>
                <a:effectLst/>
                <a:latin typeface="+mn-lt"/>
                <a:ea typeface="+mn-ea"/>
                <a:cs typeface="+mn-cs"/>
              </a:rPr>
              <a:t> can be used the same way </a:t>
            </a:r>
            <a:r>
              <a:rPr lang="en-US" sz="1200" b="0" i="0" kern="1200" dirty="0" err="1">
                <a:solidFill>
                  <a:schemeClr val="tx1"/>
                </a:solidFill>
                <a:effectLst/>
                <a:latin typeface="+mn-lt"/>
                <a:ea typeface="+mn-ea"/>
                <a:cs typeface="+mn-cs"/>
              </a:rPr>
              <a:t>ConsoleWriter</a:t>
            </a:r>
            <a:r>
              <a:rPr lang="en-US" sz="1200" b="0" i="0" kern="1200" dirty="0">
                <a:solidFill>
                  <a:schemeClr val="tx1"/>
                </a:solidFill>
                <a:effectLst/>
                <a:latin typeface="+mn-lt"/>
                <a:ea typeface="+mn-ea"/>
                <a:cs typeface="+mn-cs"/>
              </a:rPr>
              <a:t> did (meaning that the only way the dependent can interact with it is by calling Write(string)), and so additional information that </a:t>
            </a:r>
            <a:r>
              <a:rPr lang="en-US" sz="1200" b="0" i="0" kern="1200" dirty="0" err="1">
                <a:solidFill>
                  <a:schemeClr val="tx1"/>
                </a:solidFill>
                <a:effectLst/>
                <a:latin typeface="+mn-lt"/>
                <a:ea typeface="+mn-ea"/>
                <a:cs typeface="+mn-cs"/>
              </a:rPr>
              <a:t>FileWriter</a:t>
            </a:r>
            <a:r>
              <a:rPr lang="en-US" sz="1200" b="0" i="0" kern="1200" dirty="0">
                <a:solidFill>
                  <a:schemeClr val="tx1"/>
                </a:solidFill>
                <a:effectLst/>
                <a:latin typeface="+mn-lt"/>
                <a:ea typeface="+mn-ea"/>
                <a:cs typeface="+mn-cs"/>
              </a:rPr>
              <a:t> may need to do that job (like the path and file to write to) must be provided from somewhere else than the dependent.</a:t>
            </a:r>
            <a:endParaRPr lang="en-US" dirty="0"/>
          </a:p>
        </p:txBody>
      </p:sp>
      <p:sp>
        <p:nvSpPr>
          <p:cNvPr id="4" name="Slide Number Placeholder 3"/>
          <p:cNvSpPr>
            <a:spLocks noGrp="1"/>
          </p:cNvSpPr>
          <p:nvPr>
            <p:ph type="sldNum" sz="quarter" idx="10"/>
          </p:nvPr>
        </p:nvSpPr>
        <p:spPr/>
        <p:txBody>
          <a:bodyPr/>
          <a:lstStyle/>
          <a:p>
            <a:fld id="{596D0014-CB4A-9645-92BF-3A11AB7E0289}" type="slidenum">
              <a:rPr lang="en-US" smtClean="0"/>
              <a:t>11</a:t>
            </a:fld>
            <a:endParaRPr lang="en-US"/>
          </a:p>
        </p:txBody>
      </p:sp>
    </p:spTree>
    <p:extLst>
      <p:ext uri="{BB962C8B-B14F-4D97-AF65-F5344CB8AC3E}">
        <p14:creationId xmlns:p14="http://schemas.microsoft.com/office/powerpoint/2010/main" val="398560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12D9BA-5F5E-D24E-BBEF-BA44C7834AAD}" type="slidenum">
              <a:rPr lang="en-US" smtClean="0"/>
              <a:t>12</a:t>
            </a:fld>
            <a:endParaRPr lang="en-US"/>
          </a:p>
        </p:txBody>
      </p:sp>
    </p:spTree>
    <p:extLst>
      <p:ext uri="{BB962C8B-B14F-4D97-AF65-F5344CB8AC3E}">
        <p14:creationId xmlns:p14="http://schemas.microsoft.com/office/powerpoint/2010/main" val="4126796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Bloated,</a:t>
            </a:r>
            <a:r>
              <a:rPr lang="en-US" baseline="0" dirty="0"/>
              <a:t> fat, or polluted interfaces</a:t>
            </a:r>
            <a:endParaRPr lang="en-US" dirty="0"/>
          </a:p>
        </p:txBody>
      </p:sp>
      <p:sp>
        <p:nvSpPr>
          <p:cNvPr id="4" name="Slide Number Placeholder 3"/>
          <p:cNvSpPr>
            <a:spLocks noGrp="1"/>
          </p:cNvSpPr>
          <p:nvPr>
            <p:ph type="sldNum" sz="quarter" idx="10"/>
          </p:nvPr>
        </p:nvSpPr>
        <p:spPr/>
        <p:txBody>
          <a:bodyPr/>
          <a:lstStyle/>
          <a:p>
            <a:fld id="{596D0014-CB4A-9645-92BF-3A11AB7E0289}" type="slidenum">
              <a:rPr lang="en-US" smtClean="0"/>
              <a:t>13</a:t>
            </a:fld>
            <a:endParaRPr lang="en-US"/>
          </a:p>
        </p:txBody>
      </p:sp>
    </p:spTree>
    <p:extLst>
      <p:ext uri="{BB962C8B-B14F-4D97-AF65-F5344CB8AC3E}">
        <p14:creationId xmlns:p14="http://schemas.microsoft.com/office/powerpoint/2010/main" val="392469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15A9DE-A875-F04F-890E-4BA2F70E6483}" type="datetimeFigureOut">
              <a:rPr lang="en-US" smtClean="0"/>
              <a:t>2/27/18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A190-C54D-254D-8890-F41974EEF87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15A9DE-A875-F04F-890E-4BA2F70E6483}" type="datetimeFigureOut">
              <a:rPr lang="en-US" smtClean="0"/>
              <a:t>2/27/18</a:t>
            </a:fld>
            <a:endParaRPr lang="en-US"/>
          </a:p>
        </p:txBody>
      </p:sp>
      <p:sp>
        <p:nvSpPr>
          <p:cNvPr id="8" name="Slide Number Placeholder 7"/>
          <p:cNvSpPr>
            <a:spLocks noGrp="1"/>
          </p:cNvSpPr>
          <p:nvPr>
            <p:ph type="sldNum" sz="quarter" idx="11"/>
          </p:nvPr>
        </p:nvSpPr>
        <p:spPr/>
        <p:txBody>
          <a:bodyPr/>
          <a:lstStyle/>
          <a:p>
            <a:fld id="{0937A190-C54D-254D-8890-F41974EEF87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15A9DE-A875-F04F-890E-4BA2F70E6483}" type="datetimeFigureOut">
              <a:rPr lang="en-US" smtClean="0"/>
              <a:t>2/27/18</a:t>
            </a:fld>
            <a:endParaRPr lang="en-US"/>
          </a:p>
        </p:txBody>
      </p:sp>
      <p:sp>
        <p:nvSpPr>
          <p:cNvPr id="8" name="Slide Number Placeholder 7"/>
          <p:cNvSpPr>
            <a:spLocks noGrp="1"/>
          </p:cNvSpPr>
          <p:nvPr>
            <p:ph type="sldNum" sz="quarter" idx="11"/>
          </p:nvPr>
        </p:nvSpPr>
        <p:spPr/>
        <p:txBody>
          <a:bodyPr/>
          <a:lstStyle/>
          <a:p>
            <a:fld id="{0937A190-C54D-254D-8890-F41974EEF87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47229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15A9DE-A875-F04F-890E-4BA2F70E6483}" type="datetimeFigureOut">
              <a:rPr lang="en-US" smtClean="0"/>
              <a:t>2/27/18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7A190-C54D-254D-8890-F41974EEF87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fld id="{E215A9DE-A875-F04F-890E-4BA2F70E6483}" type="datetimeFigureOut">
              <a:rPr lang="en-US" smtClean="0"/>
              <a:t>2/27/18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A190-C54D-254D-8890-F41974EEF87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fld id="{E215A9DE-A875-F04F-890E-4BA2F70E6483}" type="datetimeFigureOut">
              <a:rPr lang="en-US" smtClean="0"/>
              <a:t>2/27/18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37A190-C54D-254D-8890-F41974EEF87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fld id="{E215A9DE-A875-F04F-890E-4BA2F70E6483}" type="datetimeFigureOut">
              <a:rPr lang="en-US" smtClean="0"/>
              <a:t>2/27/18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37A190-C54D-254D-8890-F41974EEF8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5A9DE-A875-F04F-890E-4BA2F70E6483}" type="datetimeFigureOut">
              <a:rPr lang="en-US" smtClean="0"/>
              <a:t>2/27/18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37A190-C54D-254D-8890-F41974EEF87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15A9DE-A875-F04F-890E-4BA2F70E6483}" type="datetimeFigureOut">
              <a:rPr lang="en-US" smtClean="0"/>
              <a:t>2/27/18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7A190-C54D-254D-8890-F41974EEF87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5A9DE-A875-F04F-890E-4BA2F70E6483}" type="datetimeFigureOut">
              <a:rPr lang="en-US" smtClean="0"/>
              <a:t>2/27/18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l">
              <a:defRPr sz="1200" b="0">
                <a:solidFill>
                  <a:schemeClr val="tx1">
                    <a:tint val="75000"/>
                  </a:schemeClr>
                </a:solidFill>
              </a:defRPr>
            </a:lvl1pPr>
          </a:lstStyle>
          <a:p>
            <a:fld id="{0937A190-C54D-254D-8890-F41974EEF875}" type="slidenum">
              <a:rPr lang="en-US" smtClean="0"/>
              <a:t>‹#›</a:t>
            </a:fld>
            <a:endParaRPr lang="en-US"/>
          </a:p>
        </p:txBody>
      </p:sp>
      <p:pic>
        <p:nvPicPr>
          <p:cNvPr id="7" name="Picture 6" descr="isr_logo.jpg"/>
          <p:cNvPicPr>
            <a:picLocks noChangeAspect="1"/>
          </p:cNvPicPr>
          <p:nvPr/>
        </p:nvPicPr>
        <p:blipFill>
          <a:blip r:embed="rId11" cstate="print"/>
          <a:stretch>
            <a:fillRect/>
          </a:stretch>
        </p:blipFill>
        <p:spPr>
          <a:xfrm>
            <a:off x="7315200" y="6248400"/>
            <a:ext cx="1358900" cy="495300"/>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quora.com/What-is-Googles-internal-code-review-policy-proces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oodesign.com/open-close-principle.html"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 Testing, testability, and code review</a:t>
            </a:r>
          </a:p>
        </p:txBody>
      </p:sp>
      <p:sp>
        <p:nvSpPr>
          <p:cNvPr id="3" name="Subtitle 2"/>
          <p:cNvSpPr>
            <a:spLocks noGrp="1"/>
          </p:cNvSpPr>
          <p:nvPr>
            <p:ph type="subTitle" idx="1"/>
          </p:nvPr>
        </p:nvSpPr>
        <p:spPr/>
        <p:txBody>
          <a:bodyPr/>
          <a:lstStyle/>
          <a:p>
            <a:r>
              <a:rPr lang="en-US" dirty="0"/>
              <a:t>SE </a:t>
            </a:r>
            <a:r>
              <a:rPr lang="en-US"/>
              <a:t>for Startups</a:t>
            </a:r>
          </a:p>
          <a:p>
            <a:r>
              <a:rPr lang="en-US" dirty="0"/>
              <a:t>February 8, 2018</a:t>
            </a:r>
          </a:p>
        </p:txBody>
      </p:sp>
    </p:spTree>
    <p:extLst>
      <p:ext uri="{BB962C8B-B14F-4D97-AF65-F5344CB8AC3E}">
        <p14:creationId xmlns:p14="http://schemas.microsoft.com/office/powerpoint/2010/main" val="3665736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test doubles</a:t>
            </a:r>
          </a:p>
        </p:txBody>
      </p:sp>
      <p:sp>
        <p:nvSpPr>
          <p:cNvPr id="3" name="Content Placeholder 2"/>
          <p:cNvSpPr>
            <a:spLocks noGrp="1"/>
          </p:cNvSpPr>
          <p:nvPr>
            <p:ph idx="1"/>
          </p:nvPr>
        </p:nvSpPr>
        <p:spPr/>
        <p:txBody>
          <a:bodyPr>
            <a:normAutofit/>
          </a:bodyPr>
          <a:lstStyle/>
          <a:p>
            <a:r>
              <a:rPr lang="en-US" sz="2200" b="1" dirty="0"/>
              <a:t>Stubs: </a:t>
            </a:r>
            <a:r>
              <a:rPr lang="en-US" sz="2200" dirty="0"/>
              <a:t>A dummy stand-in for the real collaborator for testing purposes </a:t>
            </a:r>
          </a:p>
          <a:p>
            <a:pPr marL="342900" lvl="1" indent="-342900">
              <a:buFont typeface="Arial" pitchFamily="34" charset="0"/>
              <a:buChar char="•"/>
            </a:pPr>
            <a:r>
              <a:rPr lang="en-US" sz="2200" b="1" dirty="0"/>
              <a:t>Fakes: </a:t>
            </a:r>
            <a:r>
              <a:rPr lang="en-US" sz="2200" dirty="0"/>
              <a:t>An optimized, thinned-down version of the real thing that replicates the behavior of the real thing, but without the side effects and other –[undesirable] consequences of using the real thing. </a:t>
            </a:r>
          </a:p>
          <a:p>
            <a:r>
              <a:rPr lang="en-US" sz="2200" b="1" dirty="0"/>
              <a:t>Spies: </a:t>
            </a:r>
            <a:r>
              <a:rPr lang="en-US" sz="2200" dirty="0"/>
              <a:t>Use a spy when the state of a collaborator is a secret, and you need to access that state to test an object </a:t>
            </a:r>
          </a:p>
          <a:p>
            <a:r>
              <a:rPr lang="en-US" sz="2200" b="1" dirty="0"/>
              <a:t>Mocks: </a:t>
            </a:r>
            <a:r>
              <a:rPr lang="en-US" sz="2200" dirty="0"/>
              <a:t>Object configured at runtime to behave in a certain way under certain circumstances </a:t>
            </a:r>
          </a:p>
          <a:p>
            <a:endParaRPr lang="en-US" sz="2200" dirty="0"/>
          </a:p>
        </p:txBody>
      </p:sp>
      <p:sp>
        <p:nvSpPr>
          <p:cNvPr id="4" name="Slide Number Placeholder 3"/>
          <p:cNvSpPr>
            <a:spLocks noGrp="1"/>
          </p:cNvSpPr>
          <p:nvPr>
            <p:ph type="sldNum" sz="quarter" idx="11"/>
          </p:nvPr>
        </p:nvSpPr>
        <p:spPr/>
        <p:txBody>
          <a:bodyPr/>
          <a:lstStyle/>
          <a:p>
            <a:fld id="{45F8D15B-5E4E-1A45-A883-01470AFDB3FA}" type="slidenum">
              <a:rPr lang="en-US" smtClean="0"/>
              <a:t>10</a:t>
            </a:fld>
            <a:endParaRPr lang="en-US"/>
          </a:p>
        </p:txBody>
      </p:sp>
      <p:sp>
        <p:nvSpPr>
          <p:cNvPr id="5" name="TextBox 4"/>
          <p:cNvSpPr txBox="1"/>
          <p:nvPr/>
        </p:nvSpPr>
        <p:spPr>
          <a:xfrm>
            <a:off x="1341582" y="6350414"/>
            <a:ext cx="3767866" cy="369332"/>
          </a:xfrm>
          <a:prstGeom prst="rect">
            <a:avLst/>
          </a:prstGeom>
          <a:noFill/>
        </p:spPr>
        <p:txBody>
          <a:bodyPr wrap="none" rtlCol="0">
            <a:spAutoFit/>
          </a:bodyPr>
          <a:lstStyle/>
          <a:p>
            <a:r>
              <a:rPr lang="en-US" dirty="0"/>
              <a:t>For </a:t>
            </a:r>
            <a:r>
              <a:rPr lang="en-US" dirty="0" err="1"/>
              <a:t>javascript</a:t>
            </a:r>
            <a:r>
              <a:rPr lang="en-US" dirty="0"/>
              <a:t>: </a:t>
            </a:r>
            <a:r>
              <a:rPr lang="en-US" dirty="0" err="1"/>
              <a:t>sinon.js</a:t>
            </a:r>
            <a:r>
              <a:rPr lang="en-US" dirty="0"/>
              <a:t> (among others)</a:t>
            </a:r>
          </a:p>
        </p:txBody>
      </p:sp>
    </p:spTree>
    <p:extLst>
      <p:ext uri="{BB962C8B-B14F-4D97-AF65-F5344CB8AC3E}">
        <p14:creationId xmlns:p14="http://schemas.microsoft.com/office/powerpoint/2010/main" val="4012157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Liskov’s Substitution Principle (LSP) </a:t>
            </a:r>
            <a:endParaRPr lang="en-US" dirty="0"/>
          </a:p>
        </p:txBody>
      </p:sp>
      <p:sp>
        <p:nvSpPr>
          <p:cNvPr id="3" name="Content Placeholder 2"/>
          <p:cNvSpPr>
            <a:spLocks noGrp="1"/>
          </p:cNvSpPr>
          <p:nvPr>
            <p:ph idx="1"/>
          </p:nvPr>
        </p:nvSpPr>
        <p:spPr/>
        <p:txBody>
          <a:bodyPr>
            <a:normAutofit/>
          </a:bodyPr>
          <a:lstStyle/>
          <a:p>
            <a:r>
              <a:rPr lang="en-US" dirty="0"/>
              <a:t>Subclasses should be substitutable for their base classes </a:t>
            </a:r>
          </a:p>
          <a:p>
            <a:pPr lvl="1"/>
            <a:r>
              <a:rPr lang="en-US" dirty="0"/>
              <a:t>If B inherits from A, then code that uses an instance of class A should continue to function properly if passed an instance of class B </a:t>
            </a:r>
          </a:p>
          <a:p>
            <a:pPr lvl="1"/>
            <a:endParaRPr lang="en-US" dirty="0"/>
          </a:p>
          <a:p>
            <a:pPr lvl="1"/>
            <a:endParaRPr lang="en-US" dirty="0"/>
          </a:p>
          <a:p>
            <a:endParaRPr lang="en-US" dirty="0"/>
          </a:p>
        </p:txBody>
      </p:sp>
      <p:sp>
        <p:nvSpPr>
          <p:cNvPr id="4" name="Slide Number Placeholder 3"/>
          <p:cNvSpPr>
            <a:spLocks noGrp="1"/>
          </p:cNvSpPr>
          <p:nvPr>
            <p:ph type="sldNum" sz="quarter" idx="11"/>
          </p:nvPr>
        </p:nvSpPr>
        <p:spPr/>
        <p:txBody>
          <a:bodyPr/>
          <a:lstStyle/>
          <a:p>
            <a:fld id="{45F8D15B-5E4E-1A45-A883-01470AFDB3FA}" type="slidenum">
              <a:rPr lang="en-US" smtClean="0"/>
              <a:pPr/>
              <a:t>11</a:t>
            </a:fld>
            <a:endParaRPr lang="en-US"/>
          </a:p>
        </p:txBody>
      </p:sp>
    </p:spTree>
    <p:extLst>
      <p:ext uri="{BB962C8B-B14F-4D97-AF65-F5344CB8AC3E}">
        <p14:creationId xmlns:p14="http://schemas.microsoft.com/office/powerpoint/2010/main" val="263620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LSP testing implications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If production code obeys LSP, tests should not have nasty surprises resulting from abuse of inheritance </a:t>
            </a:r>
          </a:p>
          <a:p>
            <a:r>
              <a:rPr lang="en-US" dirty="0"/>
              <a:t>Test doubles are created using LSP </a:t>
            </a:r>
          </a:p>
          <a:p>
            <a:pPr lvl="1"/>
            <a:r>
              <a:rPr lang="en-US" dirty="0"/>
              <a:t>If the test double and real class implement or extend the same superclass; they can be substituted for superclass in any context that expects the superclass</a:t>
            </a:r>
          </a:p>
          <a:p>
            <a:r>
              <a:rPr lang="en-US" dirty="0"/>
              <a:t>Class hierarchies that follow LSP contribute to testability by enabling the use of contract tests </a:t>
            </a:r>
          </a:p>
          <a:p>
            <a:pPr lvl="1"/>
            <a:r>
              <a:rPr lang="en-US" dirty="0"/>
              <a:t>tests written for an interface can be executed against all implementations of that interface </a:t>
            </a:r>
          </a:p>
          <a:p>
            <a:endParaRPr lang="en-US" dirty="0"/>
          </a:p>
        </p:txBody>
      </p:sp>
      <p:sp>
        <p:nvSpPr>
          <p:cNvPr id="4" name="Slide Number Placeholder 3"/>
          <p:cNvSpPr>
            <a:spLocks noGrp="1"/>
          </p:cNvSpPr>
          <p:nvPr>
            <p:ph type="sldNum" sz="quarter" idx="11"/>
          </p:nvPr>
        </p:nvSpPr>
        <p:spPr/>
        <p:txBody>
          <a:bodyPr/>
          <a:lstStyle/>
          <a:p>
            <a:fld id="{45F8D15B-5E4E-1A45-A883-01470AFDB3FA}" type="slidenum">
              <a:rPr lang="en-US" smtClean="0"/>
              <a:pPr/>
              <a:t>12</a:t>
            </a:fld>
            <a:endParaRPr lang="en-US"/>
          </a:p>
        </p:txBody>
      </p:sp>
    </p:spTree>
    <p:extLst>
      <p:ext uri="{BB962C8B-B14F-4D97-AF65-F5344CB8AC3E}">
        <p14:creationId xmlns:p14="http://schemas.microsoft.com/office/powerpoint/2010/main" val="366893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Interface Segregation Principle (ISP) </a:t>
            </a:r>
          </a:p>
        </p:txBody>
      </p:sp>
      <p:sp>
        <p:nvSpPr>
          <p:cNvPr id="3" name="Content Placeholder 2"/>
          <p:cNvSpPr>
            <a:spLocks noGrp="1"/>
          </p:cNvSpPr>
          <p:nvPr>
            <p:ph idx="1"/>
          </p:nvPr>
        </p:nvSpPr>
        <p:spPr/>
        <p:txBody>
          <a:bodyPr>
            <a:normAutofit lnSpcReduction="10000"/>
          </a:bodyPr>
          <a:lstStyle/>
          <a:p>
            <a:r>
              <a:rPr lang="en-US" sz="3200" dirty="0"/>
              <a:t>Small interfaces improve testability by making it easier to write and use test doubles </a:t>
            </a:r>
          </a:p>
          <a:p>
            <a:r>
              <a:rPr lang="en-US" sz="3200" dirty="0"/>
              <a:t> Example:</a:t>
            </a:r>
          </a:p>
          <a:p>
            <a:pPr lvl="1"/>
            <a:r>
              <a:rPr lang="en-US" sz="2800" dirty="0"/>
              <a:t>One test might want to stub collaborator A, fake collaborator B, and substitute a spy for collaborator C</a:t>
            </a:r>
          </a:p>
          <a:p>
            <a:pPr lvl="1"/>
            <a:r>
              <a:rPr lang="en-US" sz="2800" dirty="0"/>
              <a:t>With each collaborator having its own small interface, it’s straightforward to implement the test doubles </a:t>
            </a:r>
          </a:p>
          <a:p>
            <a:pPr lvl="1"/>
            <a:r>
              <a:rPr lang="en-US" sz="2800" dirty="0"/>
              <a:t>Otherwise we many need many test doubles</a:t>
            </a:r>
          </a:p>
        </p:txBody>
      </p:sp>
      <p:sp>
        <p:nvSpPr>
          <p:cNvPr id="4" name="Slide Number Placeholder 3"/>
          <p:cNvSpPr>
            <a:spLocks noGrp="1"/>
          </p:cNvSpPr>
          <p:nvPr>
            <p:ph type="sldNum" sz="quarter" idx="11"/>
          </p:nvPr>
        </p:nvSpPr>
        <p:spPr/>
        <p:txBody>
          <a:bodyPr/>
          <a:lstStyle/>
          <a:p>
            <a:fld id="{45F8D15B-5E4E-1A45-A883-01470AFDB3FA}" type="slidenum">
              <a:rPr lang="en-US" smtClean="0"/>
              <a:pPr/>
              <a:t>13</a:t>
            </a:fld>
            <a:endParaRPr lang="en-US"/>
          </a:p>
        </p:txBody>
      </p:sp>
    </p:spTree>
    <p:extLst>
      <p:ext uri="{BB962C8B-B14F-4D97-AF65-F5344CB8AC3E}">
        <p14:creationId xmlns:p14="http://schemas.microsoft.com/office/powerpoint/2010/main" val="1972868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Dependency Inversion Principle (DIP) </a:t>
            </a:r>
          </a:p>
        </p:txBody>
      </p:sp>
      <p:sp>
        <p:nvSpPr>
          <p:cNvPr id="3" name="Content Placeholder 2"/>
          <p:cNvSpPr>
            <a:spLocks noGrp="1"/>
          </p:cNvSpPr>
          <p:nvPr>
            <p:ph idx="1"/>
          </p:nvPr>
        </p:nvSpPr>
        <p:spPr>
          <a:xfrm>
            <a:off x="457200" y="1261140"/>
            <a:ext cx="8229600" cy="4865024"/>
          </a:xfrm>
        </p:spPr>
        <p:txBody>
          <a:bodyPr>
            <a:normAutofit fontScale="92500" lnSpcReduction="10000"/>
          </a:bodyPr>
          <a:lstStyle/>
          <a:p>
            <a:r>
              <a:rPr lang="en-US" sz="2400" dirty="0"/>
              <a:t>Complex high-level elements should not directly depend on low-level elements that are likely to change: instead both should depend on abstractions.</a:t>
            </a:r>
          </a:p>
          <a:p>
            <a:r>
              <a:rPr lang="en-US" sz="2400" dirty="0"/>
              <a:t>Abstractions should not depend on details; details should depend on abstractions.</a:t>
            </a:r>
          </a:p>
          <a:p>
            <a:r>
              <a:rPr lang="en-US" sz="2400" dirty="0"/>
              <a:t>An object should not have to know what it is; is should instead care about what it does.</a:t>
            </a:r>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t>
            </a:r>
          </a:p>
        </p:txBody>
      </p:sp>
      <p:sp>
        <p:nvSpPr>
          <p:cNvPr id="4" name="Slide Number Placeholder 3"/>
          <p:cNvSpPr>
            <a:spLocks noGrp="1"/>
          </p:cNvSpPr>
          <p:nvPr>
            <p:ph type="sldNum" sz="quarter" idx="11"/>
          </p:nvPr>
        </p:nvSpPr>
        <p:spPr/>
        <p:txBody>
          <a:bodyPr/>
          <a:lstStyle/>
          <a:p>
            <a:fld id="{45F8D15B-5E4E-1A45-A883-01470AFDB3FA}" type="slidenum">
              <a:rPr lang="en-US" smtClean="0"/>
              <a:pPr/>
              <a:t>14</a:t>
            </a:fld>
            <a:endParaRPr lang="en-US"/>
          </a:p>
        </p:txBody>
      </p:sp>
      <p:sp>
        <p:nvSpPr>
          <p:cNvPr id="6" name="TextBox 5"/>
          <p:cNvSpPr txBox="1"/>
          <p:nvPr/>
        </p:nvSpPr>
        <p:spPr>
          <a:xfrm>
            <a:off x="6381750" y="4494848"/>
            <a:ext cx="2009775" cy="1754327"/>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t>Introducing </a:t>
            </a:r>
            <a:r>
              <a:rPr lang="en-US" dirty="0" err="1"/>
              <a:t>SuperWorker</a:t>
            </a:r>
            <a:r>
              <a:rPr lang="en-US" dirty="0"/>
              <a:t> may require changes to Manager and/or rewrite of unit tests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425" y="3752258"/>
            <a:ext cx="4486275" cy="2786655"/>
          </a:xfrm>
          <a:prstGeom prst="rect">
            <a:avLst/>
          </a:prstGeom>
          <a:ln>
            <a:solidFill>
              <a:schemeClr val="bg2"/>
            </a:solidFill>
          </a:ln>
          <a:effectLst>
            <a:outerShdw blurRad="50800" dist="38100" dir="2700000" algn="tl" rotWithShape="0">
              <a:prstClr val="black">
                <a:alpha val="40000"/>
              </a:prstClr>
            </a:outerShdw>
          </a:effectLst>
        </p:spPr>
      </p:pic>
      <p:sp>
        <p:nvSpPr>
          <p:cNvPr id="12" name="Rectangle 11"/>
          <p:cNvSpPr/>
          <p:nvPr/>
        </p:nvSpPr>
        <p:spPr>
          <a:xfrm>
            <a:off x="1452563" y="6596900"/>
            <a:ext cx="4572000" cy="246221"/>
          </a:xfrm>
          <a:prstGeom prst="rect">
            <a:avLst/>
          </a:prstGeom>
        </p:spPr>
        <p:txBody>
          <a:bodyPr>
            <a:spAutoFit/>
          </a:bodyPr>
          <a:lstStyle/>
          <a:p>
            <a:r>
              <a:rPr lang="en-US" sz="1000" b="1"/>
              <a:t>Example from: http</a:t>
            </a:r>
            <a:r>
              <a:rPr lang="en-US" sz="1000" b="1" dirty="0"/>
              <a:t>://</a:t>
            </a:r>
            <a:r>
              <a:rPr lang="en-US" sz="1000" b="1" dirty="0" err="1"/>
              <a:t>www.oodesign.com</a:t>
            </a:r>
            <a:r>
              <a:rPr lang="en-US" sz="1000" b="1" dirty="0"/>
              <a:t>/dependency-inversion-</a:t>
            </a:r>
            <a:r>
              <a:rPr lang="en-US" sz="1000" b="1" dirty="0" err="1"/>
              <a:t>principle.html</a:t>
            </a:r>
            <a:endParaRPr lang="en-US" sz="1000" b="1" dirty="0"/>
          </a:p>
        </p:txBody>
      </p:sp>
    </p:spTree>
    <p:extLst>
      <p:ext uri="{BB962C8B-B14F-4D97-AF65-F5344CB8AC3E}">
        <p14:creationId xmlns:p14="http://schemas.microsoft.com/office/powerpoint/2010/main" val="789414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Improved design</a:t>
            </a:r>
          </a:p>
        </p:txBody>
      </p:sp>
      <p:sp>
        <p:nvSpPr>
          <p:cNvPr id="4" name="Slide Number Placeholder 3"/>
          <p:cNvSpPr>
            <a:spLocks noGrp="1"/>
          </p:cNvSpPr>
          <p:nvPr>
            <p:ph type="sldNum" sz="quarter" idx="12"/>
          </p:nvPr>
        </p:nvSpPr>
        <p:spPr/>
        <p:txBody>
          <a:bodyPr/>
          <a:lstStyle/>
          <a:p>
            <a:fld id="{45F8D15B-5E4E-1A45-A883-01470AFDB3FA}" type="slidenum">
              <a:rPr lang="en-US" smtClean="0"/>
              <a:t>15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1435101"/>
            <a:ext cx="2930038" cy="5211233"/>
          </a:xfrm>
          <a:prstGeom prst="rect">
            <a:avLst/>
          </a:prstGeom>
          <a:ln>
            <a:solidFill>
              <a:schemeClr val="bg2"/>
            </a:solidFill>
          </a:ln>
          <a:effectLst>
            <a:outerShdw blurRad="50800" dist="38100" dir="2700000" algn="tl" rotWithShape="0">
              <a:prstClr val="black">
                <a:alpha val="40000"/>
              </a:prstClr>
            </a:outerShdw>
          </a:effectLst>
        </p:spPr>
      </p:pic>
      <p:sp>
        <p:nvSpPr>
          <p:cNvPr id="6" name="TextBox 5"/>
          <p:cNvSpPr txBox="1"/>
          <p:nvPr/>
        </p:nvSpPr>
        <p:spPr>
          <a:xfrm>
            <a:off x="4038600" y="2832100"/>
            <a:ext cx="2886075" cy="2308324"/>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t>New </a:t>
            </a:r>
            <a:r>
              <a:rPr lang="en-US" dirty="0" err="1"/>
              <a:t>IWorker</a:t>
            </a:r>
            <a:r>
              <a:rPr lang="en-US" dirty="0"/>
              <a:t> interface adds a layer of abstraction between Manager and worker types</a:t>
            </a:r>
          </a:p>
          <a:p>
            <a:endParaRPr lang="en-US" dirty="0"/>
          </a:p>
          <a:p>
            <a:r>
              <a:rPr lang="en-US" dirty="0"/>
              <a:t>Manager class no longer needs changes when adding </a:t>
            </a:r>
            <a:r>
              <a:rPr lang="en-US" dirty="0" err="1"/>
              <a:t>SuperWorkers</a:t>
            </a:r>
            <a:r>
              <a:rPr lang="en-US" dirty="0"/>
              <a:t>.</a:t>
            </a:r>
          </a:p>
        </p:txBody>
      </p:sp>
    </p:spTree>
    <p:extLst>
      <p:ext uri="{BB962C8B-B14F-4D97-AF65-F5344CB8AC3E}">
        <p14:creationId xmlns:p14="http://schemas.microsoft.com/office/powerpoint/2010/main" val="2167855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Testability Inhibitors</a:t>
            </a:r>
          </a:p>
        </p:txBody>
      </p:sp>
      <p:sp>
        <p:nvSpPr>
          <p:cNvPr id="3" name="Content Placeholder 2"/>
          <p:cNvSpPr>
            <a:spLocks noGrp="1"/>
          </p:cNvSpPr>
          <p:nvPr>
            <p:ph idx="1"/>
          </p:nvPr>
        </p:nvSpPr>
        <p:spPr/>
        <p:txBody>
          <a:bodyPr>
            <a:normAutofit fontScale="92500" lnSpcReduction="10000"/>
          </a:bodyPr>
          <a:lstStyle/>
          <a:p>
            <a:r>
              <a:rPr lang="en-US" sz="4000" dirty="0"/>
              <a:t>Restrictions on</a:t>
            </a:r>
          </a:p>
          <a:p>
            <a:pPr lvl="1"/>
            <a:r>
              <a:rPr lang="en-US" sz="3600" dirty="0"/>
              <a:t>Instantiation (especially reliance on environment)</a:t>
            </a:r>
          </a:p>
          <a:p>
            <a:pPr lvl="1"/>
            <a:r>
              <a:rPr lang="en-US" sz="3600" dirty="0"/>
              <a:t>Invocation (private methods)</a:t>
            </a:r>
          </a:p>
          <a:p>
            <a:pPr lvl="1"/>
            <a:r>
              <a:rPr lang="en-US" sz="3600" dirty="0"/>
              <a:t>Observation (methods with no return values)</a:t>
            </a:r>
          </a:p>
          <a:p>
            <a:pPr lvl="1"/>
            <a:r>
              <a:rPr lang="en-US" sz="3600" dirty="0"/>
              <a:t>Substitution (hard coded collaborators)</a:t>
            </a:r>
          </a:p>
          <a:p>
            <a:pPr lvl="1"/>
            <a:r>
              <a:rPr lang="en-US" sz="3600" dirty="0"/>
              <a:t>Overriding (complicates doubles)</a:t>
            </a:r>
          </a:p>
          <a:p>
            <a:endParaRPr lang="en-US" sz="4000" dirty="0"/>
          </a:p>
        </p:txBody>
      </p:sp>
      <p:sp>
        <p:nvSpPr>
          <p:cNvPr id="4" name="Slide Number Placeholder 3"/>
          <p:cNvSpPr>
            <a:spLocks noGrp="1"/>
          </p:cNvSpPr>
          <p:nvPr>
            <p:ph type="sldNum" sz="quarter" idx="11"/>
          </p:nvPr>
        </p:nvSpPr>
        <p:spPr/>
        <p:txBody>
          <a:bodyPr/>
          <a:lstStyle/>
          <a:p>
            <a:fld id="{45F8D15B-5E4E-1A45-A883-01470AFDB3FA}" type="slidenum">
              <a:rPr lang="en-US" smtClean="0"/>
              <a:t>16</a:t>
            </a:fld>
            <a:endParaRPr lang="en-US"/>
          </a:p>
        </p:txBody>
      </p:sp>
    </p:spTree>
    <p:extLst>
      <p:ext uri="{BB962C8B-B14F-4D97-AF65-F5344CB8AC3E}">
        <p14:creationId xmlns:p14="http://schemas.microsoft.com/office/powerpoint/2010/main" val="545602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guidelines</a:t>
            </a:r>
          </a:p>
        </p:txBody>
      </p:sp>
      <p:sp>
        <p:nvSpPr>
          <p:cNvPr id="3" name="Content Placeholder 2"/>
          <p:cNvSpPr>
            <a:spLocks noGrp="1"/>
          </p:cNvSpPr>
          <p:nvPr>
            <p:ph idx="1"/>
          </p:nvPr>
        </p:nvSpPr>
        <p:spPr/>
        <p:txBody>
          <a:bodyPr>
            <a:normAutofit lnSpcReduction="10000"/>
          </a:bodyPr>
          <a:lstStyle/>
          <a:p>
            <a:r>
              <a:rPr lang="en-US" sz="3200" dirty="0"/>
              <a:t>Carefully consider the use of </a:t>
            </a:r>
            <a:r>
              <a:rPr lang="is-IS" sz="3200" dirty="0"/>
              <a:t>…</a:t>
            </a:r>
            <a:endParaRPr lang="en-US" sz="3200" dirty="0"/>
          </a:p>
          <a:p>
            <a:pPr lvl="1"/>
            <a:r>
              <a:rPr lang="en-US" sz="2800" dirty="0"/>
              <a:t>Private methods</a:t>
            </a:r>
          </a:p>
          <a:p>
            <a:pPr lvl="1"/>
            <a:r>
              <a:rPr lang="en-US" sz="2800" dirty="0"/>
              <a:t>Final methods</a:t>
            </a:r>
          </a:p>
          <a:p>
            <a:pPr lvl="1"/>
            <a:r>
              <a:rPr lang="en-US" sz="2800" dirty="0"/>
              <a:t>Static methods </a:t>
            </a:r>
          </a:p>
          <a:p>
            <a:pPr lvl="1"/>
            <a:r>
              <a:rPr lang="en-US" sz="2800" dirty="0"/>
              <a:t>Instantiation/Reflection</a:t>
            </a:r>
          </a:p>
          <a:p>
            <a:pPr lvl="1"/>
            <a:r>
              <a:rPr lang="en-US" sz="2800" dirty="0"/>
              <a:t>Logic in constructors</a:t>
            </a:r>
          </a:p>
          <a:p>
            <a:pPr lvl="1"/>
            <a:r>
              <a:rPr lang="en-US" sz="2800" dirty="0"/>
              <a:t>Singletons</a:t>
            </a:r>
          </a:p>
          <a:p>
            <a:pPr lvl="1"/>
            <a:r>
              <a:rPr lang="en-US" sz="2800" dirty="0"/>
              <a:t>Composition/delegation vs. inheritance </a:t>
            </a:r>
          </a:p>
          <a:p>
            <a:pPr lvl="1"/>
            <a:r>
              <a:rPr lang="en-US" sz="2800" dirty="0"/>
              <a:t>Wrapping </a:t>
            </a:r>
          </a:p>
        </p:txBody>
      </p:sp>
      <p:sp>
        <p:nvSpPr>
          <p:cNvPr id="4" name="Slide Number Placeholder 3"/>
          <p:cNvSpPr>
            <a:spLocks noGrp="1"/>
          </p:cNvSpPr>
          <p:nvPr>
            <p:ph type="sldNum" sz="quarter" idx="11"/>
          </p:nvPr>
        </p:nvSpPr>
        <p:spPr/>
        <p:txBody>
          <a:bodyPr/>
          <a:lstStyle/>
          <a:p>
            <a:fld id="{45F8D15B-5E4E-1A45-A883-01470AFDB3FA}" type="slidenum">
              <a:rPr lang="en-US" smtClean="0"/>
              <a:t>17</a:t>
            </a:fld>
            <a:endParaRPr lang="en-US"/>
          </a:p>
        </p:txBody>
      </p:sp>
    </p:spTree>
    <p:extLst>
      <p:ext uri="{BB962C8B-B14F-4D97-AF65-F5344CB8AC3E}">
        <p14:creationId xmlns:p14="http://schemas.microsoft.com/office/powerpoint/2010/main" val="1751081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resident developer says:</a:t>
            </a:r>
          </a:p>
        </p:txBody>
      </p:sp>
      <p:pic>
        <p:nvPicPr>
          <p:cNvPr id="4" name="Content Placeholder 3" descr="Screen Shot 2018-02-07 at 5.12.29 PM.png"/>
          <p:cNvPicPr>
            <a:picLocks noGrp="1" noChangeAspect="1"/>
          </p:cNvPicPr>
          <p:nvPr>
            <p:ph idx="1"/>
          </p:nvPr>
        </p:nvPicPr>
        <p:blipFill>
          <a:blip r:embed="rId2">
            <a:extLst>
              <a:ext uri="{28A0092B-C50C-407E-A947-70E740481C1C}">
                <a14:useLocalDpi xmlns:a14="http://schemas.microsoft.com/office/drawing/2010/main" val="0"/>
              </a:ext>
            </a:extLst>
          </a:blip>
          <a:srcRect t="-39160" b="-39160"/>
          <a:stretch>
            <a:fillRect/>
          </a:stretch>
        </p:blipFill>
        <p:spPr/>
      </p:pic>
    </p:spTree>
    <p:extLst>
      <p:ext uri="{BB962C8B-B14F-4D97-AF65-F5344CB8AC3E}">
        <p14:creationId xmlns:p14="http://schemas.microsoft.com/office/powerpoint/2010/main" val="3131719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Testability principles in </a:t>
            </a:r>
            <a:r>
              <a:rPr lang="en-US" dirty="0" err="1"/>
              <a:t>javascript</a:t>
            </a:r>
            <a:r>
              <a:rPr lang="en-US" dirty="0"/>
              <a:t>.</a:t>
            </a:r>
          </a:p>
        </p:txBody>
      </p:sp>
      <p:sp>
        <p:nvSpPr>
          <p:cNvPr id="5" name="Content Placeholder 4"/>
          <p:cNvSpPr>
            <a:spLocks noGrp="1"/>
          </p:cNvSpPr>
          <p:nvPr>
            <p:ph idx="1"/>
          </p:nvPr>
        </p:nvSpPr>
        <p:spPr/>
        <p:txBody>
          <a:bodyPr/>
          <a:lstStyle/>
          <a:p>
            <a:r>
              <a:rPr lang="en-US" dirty="0"/>
              <a:t>Use constructors.</a:t>
            </a:r>
          </a:p>
          <a:p>
            <a:r>
              <a:rPr lang="en-US" dirty="0"/>
              <a:t>Support configurability.</a:t>
            </a:r>
          </a:p>
          <a:p>
            <a:r>
              <a:rPr lang="en-US" dirty="0"/>
              <a:t>Keep methods simple.</a:t>
            </a:r>
          </a:p>
          <a:p>
            <a:r>
              <a:rPr lang="en-US" dirty="0"/>
              <a:t>Keep state </a:t>
            </a:r>
            <a:r>
              <a:rPr lang="en-US" dirty="0" err="1"/>
              <a:t>inspectable</a:t>
            </a:r>
            <a:r>
              <a:rPr lang="en-US" dirty="0"/>
              <a:t>.</a:t>
            </a:r>
          </a:p>
          <a:p>
            <a:r>
              <a:rPr lang="en-US" dirty="0"/>
              <a:t>Don’t intermingle responsibilities. </a:t>
            </a:r>
          </a:p>
        </p:txBody>
      </p:sp>
      <p:sp>
        <p:nvSpPr>
          <p:cNvPr id="6" name="TextBox 5"/>
          <p:cNvSpPr txBox="1"/>
          <p:nvPr/>
        </p:nvSpPr>
        <p:spPr>
          <a:xfrm>
            <a:off x="1823142" y="6346388"/>
            <a:ext cx="5381777" cy="369332"/>
          </a:xfrm>
          <a:prstGeom prst="rect">
            <a:avLst/>
          </a:prstGeom>
          <a:noFill/>
        </p:spPr>
        <p:txBody>
          <a:bodyPr wrap="none" rtlCol="0">
            <a:spAutoFit/>
          </a:bodyPr>
          <a:lstStyle/>
          <a:p>
            <a:r>
              <a:rPr lang="en-US" dirty="0"/>
              <a:t>http://</a:t>
            </a:r>
            <a:r>
              <a:rPr lang="en-US" dirty="0" err="1"/>
              <a:t>alistapart.com</a:t>
            </a:r>
            <a:r>
              <a:rPr lang="en-US" dirty="0"/>
              <a:t>/article/writing-testable-</a:t>
            </a:r>
            <a:r>
              <a:rPr lang="en-US" dirty="0" err="1"/>
              <a:t>javascript</a:t>
            </a:r>
            <a:endParaRPr lang="en-US" dirty="0"/>
          </a:p>
        </p:txBody>
      </p:sp>
    </p:spTree>
    <p:extLst>
      <p:ext uri="{BB962C8B-B14F-4D97-AF65-F5344CB8AC3E}">
        <p14:creationId xmlns:p14="http://schemas.microsoft.com/office/powerpoint/2010/main" val="559821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Testability: Discuss</a:t>
            </a:r>
          </a:p>
        </p:txBody>
      </p:sp>
      <p:sp>
        <p:nvSpPr>
          <p:cNvPr id="3" name="Content Placeholder 2"/>
          <p:cNvSpPr>
            <a:spLocks noGrp="1"/>
          </p:cNvSpPr>
          <p:nvPr>
            <p:ph idx="1"/>
          </p:nvPr>
        </p:nvSpPr>
        <p:spPr/>
        <p:txBody>
          <a:bodyPr>
            <a:normAutofit/>
          </a:bodyPr>
          <a:lstStyle/>
          <a:p>
            <a:r>
              <a:rPr lang="en-US" sz="4000" dirty="0">
                <a:solidFill>
                  <a:srgbClr val="424545"/>
                </a:solidFill>
              </a:rPr>
              <a:t>What is testability?</a:t>
            </a:r>
          </a:p>
          <a:p>
            <a:r>
              <a:rPr lang="en-US" sz="4000" dirty="0">
                <a:solidFill>
                  <a:srgbClr val="424545"/>
                </a:solidFill>
              </a:rPr>
              <a:t>What makes software testable?</a:t>
            </a:r>
          </a:p>
        </p:txBody>
      </p:sp>
      <p:sp>
        <p:nvSpPr>
          <p:cNvPr id="4" name="Slide Number Placeholder 3"/>
          <p:cNvSpPr>
            <a:spLocks noGrp="1"/>
          </p:cNvSpPr>
          <p:nvPr>
            <p:ph type="sldNum" sz="quarter" idx="11"/>
          </p:nvPr>
        </p:nvSpPr>
        <p:spPr/>
        <p:txBody>
          <a:bodyPr/>
          <a:lstStyle/>
          <a:p>
            <a:fld id="{45F8D15B-5E4E-1A45-A883-01470AFDB3FA}" type="slidenum">
              <a:rPr lang="en-US" smtClean="0"/>
              <a:t>2</a:t>
            </a:fld>
            <a:endParaRPr lang="en-US"/>
          </a:p>
        </p:txBody>
      </p:sp>
    </p:spTree>
    <p:extLst>
      <p:ext uri="{BB962C8B-B14F-4D97-AF65-F5344CB8AC3E}">
        <p14:creationId xmlns:p14="http://schemas.microsoft.com/office/powerpoint/2010/main" val="3629491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2-07 at 5.44.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258"/>
            <a:ext cx="9144000" cy="6767742"/>
          </a:xfrm>
          <a:prstGeom prst="rect">
            <a:avLst/>
          </a:prstGeom>
        </p:spPr>
      </p:pic>
    </p:spTree>
    <p:extLst>
      <p:ext uri="{BB962C8B-B14F-4D97-AF65-F5344CB8AC3E}">
        <p14:creationId xmlns:p14="http://schemas.microsoft.com/office/powerpoint/2010/main" val="3314446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&lt;look at code we just handed out&gt;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180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Aside: integration tests</a:t>
            </a:r>
          </a:p>
        </p:txBody>
      </p:sp>
      <p:sp>
        <p:nvSpPr>
          <p:cNvPr id="5" name="Content Placeholder 4"/>
          <p:cNvSpPr>
            <a:spLocks noGrp="1"/>
          </p:cNvSpPr>
          <p:nvPr>
            <p:ph idx="1"/>
          </p:nvPr>
        </p:nvSpPr>
        <p:spPr/>
        <p:txBody>
          <a:bodyPr/>
          <a:lstStyle/>
          <a:p>
            <a:r>
              <a:rPr lang="en-US" dirty="0"/>
              <a:t>Unit test: “given input x, is the output y?”</a:t>
            </a:r>
          </a:p>
          <a:p>
            <a:endParaRPr lang="en-US" dirty="0"/>
          </a:p>
          <a:p>
            <a:r>
              <a:rPr lang="en-US" dirty="0"/>
              <a:t>Integration test: do the pieces work together as expected?</a:t>
            </a:r>
          </a:p>
          <a:p>
            <a:pPr lvl="1"/>
            <a:r>
              <a:rPr lang="en-US" dirty="0"/>
              <a:t>This code is relatively integration-testable.</a:t>
            </a:r>
          </a:p>
        </p:txBody>
      </p:sp>
    </p:spTree>
    <p:extLst>
      <p:ext uri="{BB962C8B-B14F-4D97-AF65-F5344CB8AC3E}">
        <p14:creationId xmlns:p14="http://schemas.microsoft.com/office/powerpoint/2010/main" val="3712830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2-07 at 5.49.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174905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&lt;back to unit tests&gt;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7931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This code has problems.</a:t>
            </a:r>
          </a:p>
        </p:txBody>
      </p:sp>
      <p:sp>
        <p:nvSpPr>
          <p:cNvPr id="5" name="Content Placeholder 4"/>
          <p:cNvSpPr>
            <a:spLocks noGrp="1"/>
          </p:cNvSpPr>
          <p:nvPr>
            <p:ph idx="1"/>
          </p:nvPr>
        </p:nvSpPr>
        <p:spPr/>
        <p:txBody>
          <a:bodyPr/>
          <a:lstStyle/>
          <a:p>
            <a:r>
              <a:rPr lang="en-US" i="1" dirty="0"/>
              <a:t>Lack of structure</a:t>
            </a:r>
            <a:r>
              <a:rPr lang="en-US" dirty="0"/>
              <a:t>: almost everything happens in a single callback.</a:t>
            </a:r>
          </a:p>
          <a:p>
            <a:r>
              <a:rPr lang="en-US" dirty="0"/>
              <a:t>Complex functions.  Rule of thumb: if it’s more than 10 lines, it’s doing too much.</a:t>
            </a:r>
          </a:p>
          <a:p>
            <a:r>
              <a:rPr lang="en-US" dirty="0"/>
              <a:t>Hidden or shared state.</a:t>
            </a:r>
          </a:p>
          <a:p>
            <a:r>
              <a:rPr lang="en-US" dirty="0"/>
              <a:t>Tight coupling.</a:t>
            </a:r>
          </a:p>
          <a:p>
            <a:r>
              <a:rPr lang="en-US" dirty="0"/>
              <a:t>Lack of configurability.</a:t>
            </a:r>
          </a:p>
        </p:txBody>
      </p:sp>
    </p:spTree>
    <p:extLst>
      <p:ext uri="{BB962C8B-B14F-4D97-AF65-F5344CB8AC3E}">
        <p14:creationId xmlns:p14="http://schemas.microsoft.com/office/powerpoint/2010/main" val="2218297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2-07 at 9.17.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7" y="12575"/>
            <a:ext cx="9119583" cy="6858000"/>
          </a:xfrm>
          <a:prstGeom prst="rect">
            <a:avLst/>
          </a:prstGeom>
        </p:spPr>
      </p:pic>
    </p:spTree>
    <p:extLst>
      <p:ext uri="{BB962C8B-B14F-4D97-AF65-F5344CB8AC3E}">
        <p14:creationId xmlns:p14="http://schemas.microsoft.com/office/powerpoint/2010/main" val="3459252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2-07 at 9.16.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300"/>
            <a:ext cx="9144000" cy="6694550"/>
          </a:xfrm>
          <a:prstGeom prst="rect">
            <a:avLst/>
          </a:prstGeom>
        </p:spPr>
      </p:pic>
    </p:spTree>
    <p:extLst>
      <p:ext uri="{BB962C8B-B14F-4D97-AF65-F5344CB8AC3E}">
        <p14:creationId xmlns:p14="http://schemas.microsoft.com/office/powerpoint/2010/main" val="2652252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2-07 at 9.18.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0" y="0"/>
            <a:ext cx="9128740" cy="6858000"/>
          </a:xfrm>
          <a:prstGeom prst="rect">
            <a:avLst/>
          </a:prstGeom>
        </p:spPr>
      </p:pic>
    </p:spTree>
    <p:extLst>
      <p:ext uri="{BB962C8B-B14F-4D97-AF65-F5344CB8AC3E}">
        <p14:creationId xmlns:p14="http://schemas.microsoft.com/office/powerpoint/2010/main" val="2997248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reorganize:</a:t>
            </a:r>
          </a:p>
        </p:txBody>
      </p:sp>
      <p:sp>
        <p:nvSpPr>
          <p:cNvPr id="3" name="Content Placeholder 2"/>
          <p:cNvSpPr>
            <a:spLocks noGrp="1"/>
          </p:cNvSpPr>
          <p:nvPr>
            <p:ph idx="1"/>
          </p:nvPr>
        </p:nvSpPr>
        <p:spPr/>
        <p:txBody>
          <a:bodyPr>
            <a:normAutofit fontScale="92500" lnSpcReduction="20000"/>
          </a:bodyPr>
          <a:lstStyle/>
          <a:p>
            <a:r>
              <a:rPr lang="en-US" dirty="0"/>
              <a:t>Represent each piece of behavior as a separate object that falls into one of the four areas of responsibility and doesn’t need to know about other objects. </a:t>
            </a:r>
          </a:p>
          <a:p>
            <a:r>
              <a:rPr lang="en-US" dirty="0"/>
              <a:t>Support configurability, so we don’t have to replicate the entire HTML environment to write tests. </a:t>
            </a:r>
          </a:p>
          <a:p>
            <a:r>
              <a:rPr lang="en-US" dirty="0"/>
              <a:t>Keep objects’ methods simple and brief. </a:t>
            </a:r>
          </a:p>
          <a:p>
            <a:r>
              <a:rPr lang="en-US" dirty="0"/>
              <a:t>Use constructor functions to create instances of objects. </a:t>
            </a:r>
          </a:p>
        </p:txBody>
      </p:sp>
    </p:spTree>
    <p:extLst>
      <p:ext uri="{BB962C8B-B14F-4D97-AF65-F5344CB8AC3E}">
        <p14:creationId xmlns:p14="http://schemas.microsoft.com/office/powerpoint/2010/main" val="385012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 Modularity</a:t>
            </a:r>
          </a:p>
        </p:txBody>
      </p:sp>
      <p:sp>
        <p:nvSpPr>
          <p:cNvPr id="3" name="Content Placeholder 2"/>
          <p:cNvSpPr>
            <a:spLocks noGrp="1"/>
          </p:cNvSpPr>
          <p:nvPr>
            <p:ph idx="1"/>
          </p:nvPr>
        </p:nvSpPr>
        <p:spPr/>
        <p:txBody>
          <a:bodyPr>
            <a:normAutofit/>
          </a:bodyPr>
          <a:lstStyle/>
          <a:p>
            <a:r>
              <a:rPr lang="en-US" sz="2800" dirty="0"/>
              <a:t>Partitioning software into separate components in such a way that dependencies among components are minimized while dependencies within components are maximized </a:t>
            </a:r>
            <a:endParaRPr lang="en-US" sz="2800" dirty="0">
              <a:effectLst/>
            </a:endParaRPr>
          </a:p>
          <a:p>
            <a:endParaRPr lang="en-US" sz="2800" dirty="0"/>
          </a:p>
        </p:txBody>
      </p:sp>
      <p:sp>
        <p:nvSpPr>
          <p:cNvPr id="4" name="Slide Number Placeholder 3"/>
          <p:cNvSpPr>
            <a:spLocks noGrp="1"/>
          </p:cNvSpPr>
          <p:nvPr>
            <p:ph type="sldNum" sz="quarter" idx="11"/>
          </p:nvPr>
        </p:nvSpPr>
        <p:spPr/>
        <p:txBody>
          <a:bodyPr/>
          <a:lstStyle/>
          <a:p>
            <a:fld id="{45F8D15B-5E4E-1A45-A883-01470AFDB3FA}" type="slidenum">
              <a:rPr lang="en-US" smtClean="0"/>
              <a:t>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225" y="3300951"/>
            <a:ext cx="4969764" cy="3316224"/>
          </a:xfrm>
          <a:prstGeom prst="rect">
            <a:avLst/>
          </a:prstGeom>
        </p:spPr>
      </p:pic>
    </p:spTree>
    <p:extLst>
      <p:ext uri="{BB962C8B-B14F-4D97-AF65-F5344CB8AC3E}">
        <p14:creationId xmlns:p14="http://schemas.microsoft.com/office/powerpoint/2010/main" val="2676467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Rewrite the code!</a:t>
            </a:r>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9843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&lt;secretly we just did code review&gt;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2885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Code Reviews?</a:t>
            </a:r>
          </a:p>
        </p:txBody>
      </p:sp>
      <p:sp>
        <p:nvSpPr>
          <p:cNvPr id="3" name="Footer Placeholder 2"/>
          <p:cNvSpPr>
            <a:spLocks noGrp="1"/>
          </p:cNvSpPr>
          <p:nvPr>
            <p:ph type="ftr" sz="quarter" idx="11"/>
          </p:nvPr>
        </p:nvSpPr>
        <p:spPr/>
        <p:txBody>
          <a:bodyPr/>
          <a:lstStyle/>
          <a:p>
            <a:r>
              <a:rPr lang="en-US"/>
              <a:t>15-313 Software Engineering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792424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fld id="{144252F0-D17C-4770-94A1-410BB905ADF8}" type="slidenum">
              <a:rPr lang="en-US" smtClean="0"/>
              <a:pPr/>
              <a:t>33</a:t>
            </a:fld>
            <a:endParaRPr lang="en-US"/>
          </a:p>
        </p:txBody>
      </p:sp>
      <p:sp>
        <p:nvSpPr>
          <p:cNvPr id="4" name="Footer Placeholder 3"/>
          <p:cNvSpPr>
            <a:spLocks noGrp="1"/>
          </p:cNvSpPr>
          <p:nvPr>
            <p:ph type="ftr" sz="quarter" idx="12"/>
          </p:nvPr>
        </p:nvSpPr>
        <p:spPr/>
        <p:txBody>
          <a:bodyPr/>
          <a:lstStyle/>
          <a:p>
            <a:r>
              <a:rPr lang="en-US"/>
              <a:t>15-313 Software Engineering</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0"/>
            <a:ext cx="11944350" cy="7315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67000" y="6324600"/>
            <a:ext cx="5257800"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https://help.github.com/articles/using-pull-requests/</a:t>
            </a:r>
          </a:p>
        </p:txBody>
      </p:sp>
    </p:spTree>
    <p:extLst>
      <p:ext uri="{BB962C8B-B14F-4D97-AF65-F5344CB8AC3E}">
        <p14:creationId xmlns:p14="http://schemas.microsoft.com/office/powerpoint/2010/main" val="3315668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fld id="{144252F0-D17C-4770-94A1-410BB905ADF8}" type="slidenum">
              <a:rPr lang="en-US" smtClean="0"/>
              <a:pPr/>
              <a:t>34</a:t>
            </a:fld>
            <a:endParaRPr lang="en-US"/>
          </a:p>
        </p:txBody>
      </p:sp>
      <p:sp>
        <p:nvSpPr>
          <p:cNvPr id="4" name="Footer Placeholder 3"/>
          <p:cNvSpPr>
            <a:spLocks noGrp="1"/>
          </p:cNvSpPr>
          <p:nvPr>
            <p:ph type="ftr" sz="quarter" idx="12"/>
          </p:nvPr>
        </p:nvSpPr>
        <p:spPr/>
        <p:txBody>
          <a:bodyPr/>
          <a:lstStyle/>
          <a:p>
            <a:r>
              <a:rPr lang="en-US"/>
              <a:t>15-313 Software Engineering</a:t>
            </a:r>
            <a:endParaRPr lang="en-US" dirty="0"/>
          </a:p>
        </p:txBody>
      </p:sp>
      <p:pic>
        <p:nvPicPr>
          <p:cNvPr id="12185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387" t="5226" r="35680" b="13896"/>
          <a:stretch/>
        </p:blipFill>
        <p:spPr bwMode="auto">
          <a:xfrm>
            <a:off x="0" y="62883"/>
            <a:ext cx="9144000" cy="6871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356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Google's Code Review Policy</a:t>
            </a:r>
          </a:p>
        </p:txBody>
      </p:sp>
      <p:sp>
        <p:nvSpPr>
          <p:cNvPr id="3" name="Content Placeholder 2"/>
          <p:cNvSpPr>
            <a:spLocks noGrp="1"/>
          </p:cNvSpPr>
          <p:nvPr>
            <p:ph idx="1"/>
          </p:nvPr>
        </p:nvSpPr>
        <p:spPr/>
        <p:txBody>
          <a:bodyPr>
            <a:noAutofit/>
          </a:bodyPr>
          <a:lstStyle/>
          <a:p>
            <a:r>
              <a:rPr lang="en-US" sz="1800" dirty="0"/>
              <a:t>All change lists must be reviewed. Period.</a:t>
            </a:r>
          </a:p>
          <a:p>
            <a:r>
              <a:rPr lang="en-US" sz="1800" dirty="0"/>
              <a:t>Any CL can be reviewed by any engineer at Google.</a:t>
            </a:r>
          </a:p>
          <a:p>
            <a:r>
              <a:rPr lang="en-US" sz="1800" dirty="0"/>
              <a:t>Each directory has a list of owners. At least one reviewer or the author must be an owner for each file that was touched in the commit. If the author is not in the owners file, the reviewer is expected to pay extra attention to how the code fits in to the overall codebase.</a:t>
            </a:r>
          </a:p>
          <a:p>
            <a:r>
              <a:rPr lang="en-US" sz="1800" dirty="0"/>
              <a:t>[… readability review …] If the author does not have readability review, the reviewer is expected to pay extra attention to coding style (both the syntax and the proper use of libraries in that language). </a:t>
            </a:r>
          </a:p>
          <a:p>
            <a:r>
              <a:rPr lang="en-US" sz="1800" dirty="0"/>
              <a:t>One can enforce that any CLs to that directory are </a:t>
            </a:r>
            <a:r>
              <a:rPr lang="en-US" sz="1800" dirty="0" err="1"/>
              <a:t>CC'd</a:t>
            </a:r>
            <a:r>
              <a:rPr lang="en-US" sz="1800" dirty="0"/>
              <a:t> to a team mailing list.</a:t>
            </a:r>
          </a:p>
          <a:p>
            <a:r>
              <a:rPr lang="en-US" sz="1800" dirty="0"/>
              <a:t>Reviews are conducted either by email, or using a web interface called Mondrian</a:t>
            </a:r>
          </a:p>
          <a:p>
            <a:r>
              <a:rPr lang="en-US" sz="1800" dirty="0"/>
              <a:t>In general, the review must have a positive outcome before the change can be submitted (enforced by perforce hooks). However, if the author of the </a:t>
            </a:r>
            <a:r>
              <a:rPr lang="en-US" sz="1800" dirty="0" err="1"/>
              <a:t>changelist</a:t>
            </a:r>
            <a:r>
              <a:rPr lang="en-US" sz="1800" dirty="0"/>
              <a:t> meets the readability and owners checks, they can submit the change TBR, and have a post-hoc review. There is a process which will harass reviewers with very annoying emails if they do not promptly review the change.</a:t>
            </a:r>
          </a:p>
        </p:txBody>
      </p:sp>
      <p:sp>
        <p:nvSpPr>
          <p:cNvPr id="5" name="Slide Number Placeholder 4"/>
          <p:cNvSpPr>
            <a:spLocks noGrp="1"/>
          </p:cNvSpPr>
          <p:nvPr>
            <p:ph type="sldNum" sz="quarter" idx="11"/>
          </p:nvPr>
        </p:nvSpPr>
        <p:spPr/>
        <p:txBody>
          <a:bodyPr/>
          <a:lstStyle/>
          <a:p>
            <a:fld id="{144252F0-D17C-4770-94A1-410BB905ADF8}" type="slidenum">
              <a:rPr lang="en-US" smtClean="0"/>
              <a:pPr/>
              <a:t>35</a:t>
            </a:fld>
            <a:endParaRPr lang="en-US"/>
          </a:p>
        </p:txBody>
      </p:sp>
      <p:sp>
        <p:nvSpPr>
          <p:cNvPr id="4" name="Footer Placeholder 3"/>
          <p:cNvSpPr>
            <a:spLocks noGrp="1"/>
          </p:cNvSpPr>
          <p:nvPr>
            <p:ph type="ftr" sz="quarter" idx="12"/>
          </p:nvPr>
        </p:nvSpPr>
        <p:spPr/>
        <p:txBody>
          <a:bodyPr/>
          <a:lstStyle/>
          <a:p>
            <a:r>
              <a:rPr lang="en-US"/>
              <a:t>15-313 Software Engineering</a:t>
            </a:r>
            <a:endParaRPr lang="en-US" dirty="0"/>
          </a:p>
        </p:txBody>
      </p:sp>
      <p:sp>
        <p:nvSpPr>
          <p:cNvPr id="6" name="Rectangle 5"/>
          <p:cNvSpPr/>
          <p:nvPr/>
        </p:nvSpPr>
        <p:spPr>
          <a:xfrm>
            <a:off x="1143000" y="6581001"/>
            <a:ext cx="6248400" cy="276999"/>
          </a:xfrm>
          <a:prstGeom prst="rect">
            <a:avLst/>
          </a:prstGeom>
        </p:spPr>
        <p:txBody>
          <a:bodyPr wrap="square">
            <a:spAutoFit/>
          </a:bodyPr>
          <a:lstStyle/>
          <a:p>
            <a:r>
              <a:rPr lang="en-US" sz="1200" dirty="0"/>
              <a:t>source: </a:t>
            </a:r>
            <a:r>
              <a:rPr lang="en-US" sz="1200" dirty="0">
                <a:hlinkClick r:id="rId2"/>
              </a:rPr>
              <a:t>https://www.quora.com/What-is-Googles-internal-code-review-policy-process</a:t>
            </a:r>
            <a:r>
              <a:rPr lang="en-US" sz="1200" dirty="0"/>
              <a:t>, 2010</a:t>
            </a:r>
          </a:p>
        </p:txBody>
      </p:sp>
    </p:spTree>
    <p:extLst>
      <p:ext uri="{BB962C8B-B14F-4D97-AF65-F5344CB8AC3E}">
        <p14:creationId xmlns:p14="http://schemas.microsoft.com/office/powerpoint/2010/main" val="1228961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fld id="{144252F0-D17C-4770-94A1-410BB905ADF8}" type="slidenum">
              <a:rPr lang="en-US" smtClean="0"/>
              <a:pPr/>
              <a:t>36</a:t>
            </a:fld>
            <a:endParaRPr lang="en-US"/>
          </a:p>
        </p:txBody>
      </p:sp>
      <p:sp>
        <p:nvSpPr>
          <p:cNvPr id="4" name="Footer Placeholder 3"/>
          <p:cNvSpPr>
            <a:spLocks noGrp="1"/>
          </p:cNvSpPr>
          <p:nvPr>
            <p:ph type="ftr" sz="quarter" idx="12"/>
          </p:nvPr>
        </p:nvSpPr>
        <p:spPr/>
        <p:txBody>
          <a:bodyPr/>
          <a:lstStyle/>
          <a:p>
            <a:r>
              <a:rPr lang="en-US"/>
              <a:t>15-313 Software Engineering</a:t>
            </a:r>
            <a:endParaRPr lang="en-US" dirty="0"/>
          </a:p>
        </p:txBody>
      </p:sp>
      <p:pic>
        <p:nvPicPr>
          <p:cNvPr id="122882" name="Picture 2" descr="http://upload.wikimedia.org/wikipedia/mediawiki/thumb/9/94/Chrome_gerrit_9332_2.png/800px-Chrome_gerrit_9332_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1" y="-152400"/>
            <a:ext cx="9802613" cy="73152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7010400" y="1447800"/>
            <a:ext cx="1482906"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3600" b="1" dirty="0" err="1"/>
              <a:t>Gerrit</a:t>
            </a:r>
            <a:endParaRPr lang="en-US" sz="3600" b="1" dirty="0"/>
          </a:p>
          <a:p>
            <a:r>
              <a:rPr lang="en-US" dirty="0"/>
              <a:t>(open source)</a:t>
            </a:r>
          </a:p>
        </p:txBody>
      </p:sp>
    </p:spTree>
    <p:extLst>
      <p:ext uri="{BB962C8B-B14F-4D97-AF65-F5344CB8AC3E}">
        <p14:creationId xmlns:p14="http://schemas.microsoft.com/office/powerpoint/2010/main" val="3109268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fld id="{144252F0-D17C-4770-94A1-410BB905ADF8}" type="slidenum">
              <a:rPr lang="en-US" smtClean="0"/>
              <a:pPr/>
              <a:t>37</a:t>
            </a:fld>
            <a:endParaRPr lang="en-US"/>
          </a:p>
        </p:txBody>
      </p:sp>
      <p:sp>
        <p:nvSpPr>
          <p:cNvPr id="4" name="Footer Placeholder 3"/>
          <p:cNvSpPr>
            <a:spLocks noGrp="1"/>
          </p:cNvSpPr>
          <p:nvPr>
            <p:ph type="ftr" sz="quarter" idx="12"/>
          </p:nvPr>
        </p:nvSpPr>
        <p:spPr/>
        <p:txBody>
          <a:bodyPr/>
          <a:lstStyle/>
          <a:p>
            <a:r>
              <a:rPr lang="en-US"/>
              <a:t>15-313 Software Engineering</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0"/>
            <a:ext cx="11944350" cy="7315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67000" y="6324600"/>
            <a:ext cx="5257800"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https://help.github.com/articles/using-pull-requests/</a:t>
            </a:r>
          </a:p>
        </p:txBody>
      </p:sp>
    </p:spTree>
    <p:extLst>
      <p:ext uri="{BB962C8B-B14F-4D97-AF65-F5344CB8AC3E}">
        <p14:creationId xmlns:p14="http://schemas.microsoft.com/office/powerpoint/2010/main" val="2423127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15-313 Software Engineering</a:t>
            </a:r>
            <a:endParaRPr lang="en-US" dirty="0"/>
          </a:p>
        </p:txBody>
      </p:sp>
      <p:sp>
        <p:nvSpPr>
          <p:cNvPr id="5" name="Slide Number Placeholder 4"/>
          <p:cNvSpPr>
            <a:spLocks noGrp="1"/>
          </p:cNvSpPr>
          <p:nvPr>
            <p:ph type="sldNum" sz="quarter" idx="12"/>
          </p:nvPr>
        </p:nvSpPr>
        <p:spPr/>
        <p:txBody>
          <a:bodyPr/>
          <a:lstStyle/>
          <a:p>
            <a:fld id="{144252F0-D17C-4770-94A1-410BB905ADF8}" type="slidenum">
              <a:rPr lang="en-US" smtClean="0"/>
              <a:pPr/>
              <a:t>38</a:t>
            </a:fld>
            <a:endParaRPr lang="en-US"/>
          </a:p>
        </p:txBody>
      </p:sp>
      <p:sp>
        <p:nvSpPr>
          <p:cNvPr id="10" name="TextBox 9"/>
          <p:cNvSpPr txBox="1"/>
          <p:nvPr/>
        </p:nvSpPr>
        <p:spPr>
          <a:xfrm>
            <a:off x="604959" y="1066800"/>
            <a:ext cx="8234241" cy="1138773"/>
          </a:xfrm>
          <a:prstGeom prst="rect">
            <a:avLst/>
          </a:prstGeom>
          <a:noFill/>
        </p:spPr>
        <p:txBody>
          <a:bodyPr wrap="none" rtlCol="0">
            <a:spAutoFit/>
          </a:bodyPr>
          <a:lstStyle/>
          <a:p>
            <a:pPr algn="r"/>
            <a:r>
              <a:rPr lang="en-US" sz="4400" dirty="0"/>
              <a:t>“Many eyes make all bugs shallow”</a:t>
            </a:r>
          </a:p>
          <a:p>
            <a:pPr algn="r"/>
            <a:r>
              <a:rPr lang="en-US" sz="2400" dirty="0"/>
              <a:t>Standard Refrain in Open Source</a:t>
            </a:r>
          </a:p>
        </p:txBody>
      </p:sp>
      <p:sp>
        <p:nvSpPr>
          <p:cNvPr id="11" name="TextBox 10"/>
          <p:cNvSpPr txBox="1"/>
          <p:nvPr/>
        </p:nvSpPr>
        <p:spPr>
          <a:xfrm>
            <a:off x="385783" y="3137118"/>
            <a:ext cx="8451096" cy="1815882"/>
          </a:xfrm>
          <a:prstGeom prst="rect">
            <a:avLst/>
          </a:prstGeom>
          <a:noFill/>
        </p:spPr>
        <p:txBody>
          <a:bodyPr wrap="none" rtlCol="0">
            <a:spAutoFit/>
          </a:bodyPr>
          <a:lstStyle/>
          <a:p>
            <a:pPr algn="r"/>
            <a:r>
              <a:rPr lang="en-US" sz="4400" dirty="0"/>
              <a:t>“Have peers, rather than customers,</a:t>
            </a:r>
            <a:br>
              <a:rPr lang="en-US" sz="4400" dirty="0"/>
            </a:br>
            <a:r>
              <a:rPr lang="en-US" sz="4400" dirty="0"/>
              <a:t>find defects”</a:t>
            </a:r>
          </a:p>
          <a:p>
            <a:pPr algn="r"/>
            <a:r>
              <a:rPr lang="en-US" sz="2400" dirty="0"/>
              <a:t>Karl </a:t>
            </a:r>
            <a:r>
              <a:rPr lang="en-US" sz="2400" dirty="0" err="1"/>
              <a:t>Wiegers</a:t>
            </a:r>
            <a:endParaRPr lang="en-US" sz="2400" dirty="0"/>
          </a:p>
        </p:txBody>
      </p:sp>
    </p:spTree>
    <p:extLst>
      <p:ext uri="{BB962C8B-B14F-4D97-AF65-F5344CB8AC3E}">
        <p14:creationId xmlns:p14="http://schemas.microsoft.com/office/powerpoint/2010/main" val="3700808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second pair of eyes</a:t>
            </a:r>
          </a:p>
        </p:txBody>
      </p:sp>
      <p:sp>
        <p:nvSpPr>
          <p:cNvPr id="3" name="Content Placeholder 2"/>
          <p:cNvSpPr>
            <a:spLocks noGrp="1"/>
          </p:cNvSpPr>
          <p:nvPr>
            <p:ph idx="1"/>
          </p:nvPr>
        </p:nvSpPr>
        <p:spPr/>
        <p:txBody>
          <a:bodyPr/>
          <a:lstStyle/>
          <a:p>
            <a:r>
              <a:rPr lang="en-US" dirty="0"/>
              <a:t>Different background, different experience</a:t>
            </a:r>
          </a:p>
          <a:p>
            <a:r>
              <a:rPr lang="en-US" dirty="0"/>
              <a:t>No preconceived idea of correctness</a:t>
            </a:r>
          </a:p>
          <a:p>
            <a:r>
              <a:rPr lang="en-US" dirty="0"/>
              <a:t>Not biased by “what was intended”</a:t>
            </a:r>
          </a:p>
        </p:txBody>
      </p:sp>
      <p:sp>
        <p:nvSpPr>
          <p:cNvPr id="5" name="Slide Number Placeholder 4"/>
          <p:cNvSpPr>
            <a:spLocks noGrp="1"/>
          </p:cNvSpPr>
          <p:nvPr>
            <p:ph type="sldNum" sz="quarter" idx="11"/>
          </p:nvPr>
        </p:nvSpPr>
        <p:spPr/>
        <p:txBody>
          <a:bodyPr/>
          <a:lstStyle/>
          <a:p>
            <a:fld id="{144252F0-D17C-4770-94A1-410BB905ADF8}" type="slidenum">
              <a:rPr lang="en-US" smtClean="0"/>
              <a:pPr/>
              <a:t>39</a:t>
            </a:fld>
            <a:endParaRPr lang="en-US"/>
          </a:p>
        </p:txBody>
      </p:sp>
      <p:sp>
        <p:nvSpPr>
          <p:cNvPr id="4" name="Footer Placeholder 3"/>
          <p:cNvSpPr>
            <a:spLocks noGrp="1"/>
          </p:cNvSpPr>
          <p:nvPr>
            <p:ph type="ftr" sz="quarter" idx="12"/>
          </p:nvPr>
        </p:nvSpPr>
        <p:spPr/>
        <p:txBody>
          <a:bodyPr/>
          <a:lstStyle/>
          <a:p>
            <a:r>
              <a:rPr lang="en-US"/>
              <a:t>15-313 Software Engineering</a:t>
            </a:r>
            <a:endParaRPr lang="en-US" dirty="0"/>
          </a:p>
        </p:txBody>
      </p:sp>
    </p:spTree>
    <p:extLst>
      <p:ext uri="{BB962C8B-B14F-4D97-AF65-F5344CB8AC3E}">
        <p14:creationId xmlns:p14="http://schemas.microsoft.com/office/powerpoint/2010/main" val="236888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principle: SOLID</a:t>
            </a:r>
          </a:p>
        </p:txBody>
      </p:sp>
      <p:sp>
        <p:nvSpPr>
          <p:cNvPr id="3" name="Content Placeholder 2"/>
          <p:cNvSpPr>
            <a:spLocks noGrp="1"/>
          </p:cNvSpPr>
          <p:nvPr>
            <p:ph idx="1"/>
          </p:nvPr>
        </p:nvSpPr>
        <p:spPr/>
        <p:txBody>
          <a:bodyPr/>
          <a:lstStyle/>
          <a:p>
            <a:r>
              <a:rPr lang="en-US" sz="3600" b="1" dirty="0">
                <a:solidFill>
                  <a:schemeClr val="accent2"/>
                </a:solidFill>
              </a:rPr>
              <a:t>S</a:t>
            </a:r>
            <a:r>
              <a:rPr lang="en-US" sz="3600" dirty="0"/>
              <a:t>ingle Responsibility Principle (SRP) </a:t>
            </a:r>
          </a:p>
          <a:p>
            <a:r>
              <a:rPr lang="en-US" sz="3600" b="1" dirty="0">
                <a:solidFill>
                  <a:schemeClr val="accent2"/>
                </a:solidFill>
              </a:rPr>
              <a:t>O</a:t>
            </a:r>
            <a:r>
              <a:rPr lang="en-US" sz="3600" dirty="0"/>
              <a:t>pen-Closed Principle (OCP)</a:t>
            </a:r>
          </a:p>
          <a:p>
            <a:r>
              <a:rPr lang="en-US" sz="3600" b="1" dirty="0" err="1">
                <a:solidFill>
                  <a:schemeClr val="accent2"/>
                </a:solidFill>
              </a:rPr>
              <a:t>L</a:t>
            </a:r>
            <a:r>
              <a:rPr lang="en-US" sz="3600" dirty="0" err="1"/>
              <a:t>iskov</a:t>
            </a:r>
            <a:r>
              <a:rPr lang="en-US" sz="3600" dirty="0"/>
              <a:t> Substitution Principle (LSP)</a:t>
            </a:r>
          </a:p>
          <a:p>
            <a:r>
              <a:rPr lang="en-US" sz="3600" b="1" dirty="0">
                <a:solidFill>
                  <a:schemeClr val="accent2"/>
                </a:solidFill>
              </a:rPr>
              <a:t>I</a:t>
            </a:r>
            <a:r>
              <a:rPr lang="en-US" sz="3600" dirty="0"/>
              <a:t>nterface Segregation Principle (ISP) </a:t>
            </a:r>
          </a:p>
          <a:p>
            <a:r>
              <a:rPr lang="en-US" sz="3600" b="1" dirty="0">
                <a:solidFill>
                  <a:schemeClr val="accent2"/>
                </a:solidFill>
              </a:rPr>
              <a:t>D</a:t>
            </a:r>
            <a:r>
              <a:rPr lang="en-US" sz="3600" dirty="0"/>
              <a:t>ependency Inversion Principle (DIP) </a:t>
            </a:r>
            <a:endParaRPr lang="en-US" sz="3600" dirty="0">
              <a:effectLst/>
            </a:endParaRPr>
          </a:p>
          <a:p>
            <a:endParaRPr lang="en-US" dirty="0"/>
          </a:p>
        </p:txBody>
      </p:sp>
      <p:sp>
        <p:nvSpPr>
          <p:cNvPr id="4" name="Slide Number Placeholder 3"/>
          <p:cNvSpPr>
            <a:spLocks noGrp="1"/>
          </p:cNvSpPr>
          <p:nvPr>
            <p:ph type="sldNum" sz="quarter" idx="11"/>
          </p:nvPr>
        </p:nvSpPr>
        <p:spPr/>
        <p:txBody>
          <a:bodyPr/>
          <a:lstStyle/>
          <a:p>
            <a:fld id="{45F8D15B-5E4E-1A45-A883-01470AFDB3FA}" type="slidenum">
              <a:rPr lang="en-US" smtClean="0"/>
              <a:t>4</a:t>
            </a:fld>
            <a:endParaRPr lang="en-US"/>
          </a:p>
        </p:txBody>
      </p:sp>
    </p:spTree>
    <p:extLst>
      <p:ext uri="{BB962C8B-B14F-4D97-AF65-F5344CB8AC3E}">
        <p14:creationId xmlns:p14="http://schemas.microsoft.com/office/powerpoint/2010/main" val="3305107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fld id="{144252F0-D17C-4770-94A1-410BB905ADF8}" type="slidenum">
              <a:rPr lang="en-US" smtClean="0"/>
              <a:pPr/>
              <a:t>40</a:t>
            </a:fld>
            <a:endParaRPr lang="en-US"/>
          </a:p>
        </p:txBody>
      </p:sp>
      <p:sp>
        <p:nvSpPr>
          <p:cNvPr id="4" name="Footer Placeholder 3"/>
          <p:cNvSpPr>
            <a:spLocks noGrp="1"/>
          </p:cNvSpPr>
          <p:nvPr>
            <p:ph type="ftr" sz="quarter" idx="12"/>
          </p:nvPr>
        </p:nvSpPr>
        <p:spPr/>
        <p:txBody>
          <a:bodyPr/>
          <a:lstStyle/>
          <a:p>
            <a:r>
              <a:rPr lang="en-US"/>
              <a:t>15-313 Software Engineering</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228" y="0"/>
            <a:ext cx="8205572" cy="578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09600" y="5867400"/>
            <a:ext cx="8305800" cy="523220"/>
          </a:xfrm>
          <a:prstGeom prst="rect">
            <a:avLst/>
          </a:prstGeom>
        </p:spPr>
        <p:txBody>
          <a:bodyPr wrap="square">
            <a:spAutoFit/>
          </a:bodyPr>
          <a:lstStyle/>
          <a:p>
            <a:r>
              <a:rPr lang="en-US" sz="1400" dirty="0" err="1"/>
              <a:t>Bacchelli</a:t>
            </a:r>
            <a:r>
              <a:rPr lang="en-US" sz="1400" dirty="0"/>
              <a:t>, Alberto, and Christian Bird. "Expectations, outcomes, and challenges of modern code review." </a:t>
            </a:r>
            <a:r>
              <a:rPr lang="en-US" sz="1400" i="1" dirty="0"/>
              <a:t>Proceedings of the 2013 International Conference on Software Engineering</a:t>
            </a:r>
            <a:r>
              <a:rPr lang="en-US" sz="1400" dirty="0"/>
              <a:t>. IEEE Press, 2013.</a:t>
            </a:r>
          </a:p>
        </p:txBody>
      </p:sp>
    </p:spTree>
    <p:extLst>
      <p:ext uri="{BB962C8B-B14F-4D97-AF65-F5344CB8AC3E}">
        <p14:creationId xmlns:p14="http://schemas.microsoft.com/office/powerpoint/2010/main" val="1208367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t>Outcomes (Analyzing Reviews)</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fld id="{144252F0-D17C-4770-94A1-410BB905ADF8}" type="slidenum">
              <a:rPr lang="en-US" smtClean="0"/>
              <a:pPr/>
              <a:t>41</a:t>
            </a:fld>
            <a:endParaRPr lang="en-US"/>
          </a:p>
        </p:txBody>
      </p:sp>
      <p:sp>
        <p:nvSpPr>
          <p:cNvPr id="4" name="Footer Placeholder 3"/>
          <p:cNvSpPr>
            <a:spLocks noGrp="1"/>
          </p:cNvSpPr>
          <p:nvPr>
            <p:ph type="ftr" sz="quarter" idx="12"/>
          </p:nvPr>
        </p:nvSpPr>
        <p:spPr/>
        <p:txBody>
          <a:bodyPr/>
          <a:lstStyle/>
          <a:p>
            <a:r>
              <a:rPr lang="en-US"/>
              <a:t>15-313 Software Engineering</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701674"/>
            <a:ext cx="8621242" cy="5653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09600" y="6182380"/>
            <a:ext cx="83058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err="1"/>
              <a:t>Bacchelli</a:t>
            </a:r>
            <a:r>
              <a:rPr lang="en-US" sz="1400" dirty="0"/>
              <a:t>, Alberto, and Christian Bird. "Expectations, outcomes, and challenges of modern code review." </a:t>
            </a:r>
            <a:r>
              <a:rPr lang="en-US" sz="1400" i="1" dirty="0"/>
              <a:t>Proceedings of the 2013 International Conference on Software Engineering</a:t>
            </a:r>
            <a:r>
              <a:rPr lang="en-US" sz="1400" dirty="0"/>
              <a:t>. IEEE Press, 2013.</a:t>
            </a:r>
          </a:p>
        </p:txBody>
      </p:sp>
    </p:spTree>
    <p:extLst>
      <p:ext uri="{BB962C8B-B14F-4D97-AF65-F5344CB8AC3E}">
        <p14:creationId xmlns:p14="http://schemas.microsoft.com/office/powerpoint/2010/main" val="2877814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Mismatch of Expectations and Outcomes</a:t>
            </a:r>
          </a:p>
        </p:txBody>
      </p:sp>
      <p:sp>
        <p:nvSpPr>
          <p:cNvPr id="3" name="Content Placeholder 2"/>
          <p:cNvSpPr>
            <a:spLocks noGrp="1"/>
          </p:cNvSpPr>
          <p:nvPr>
            <p:ph idx="1"/>
          </p:nvPr>
        </p:nvSpPr>
        <p:spPr/>
        <p:txBody>
          <a:bodyPr>
            <a:normAutofit fontScale="92500" lnSpcReduction="20000"/>
          </a:bodyPr>
          <a:lstStyle/>
          <a:p>
            <a:r>
              <a:rPr lang="en-US" dirty="0"/>
              <a:t>Low quality of code reviews</a:t>
            </a:r>
          </a:p>
          <a:p>
            <a:pPr lvl="1"/>
            <a:r>
              <a:rPr lang="en-US" dirty="0"/>
              <a:t>Reviewers look for easy errors, as formatting issues</a:t>
            </a:r>
          </a:p>
          <a:p>
            <a:pPr lvl="1"/>
            <a:r>
              <a:rPr lang="en-US" dirty="0"/>
              <a:t>Miss serious errors</a:t>
            </a:r>
          </a:p>
          <a:p>
            <a:r>
              <a:rPr lang="en-US" dirty="0"/>
              <a:t>Understanding is the main challenge</a:t>
            </a:r>
          </a:p>
          <a:p>
            <a:pPr lvl="1"/>
            <a:r>
              <a:rPr lang="en-US" dirty="0"/>
              <a:t>Understanding the reason for a change</a:t>
            </a:r>
          </a:p>
          <a:p>
            <a:pPr lvl="1"/>
            <a:r>
              <a:rPr lang="en-US" dirty="0"/>
              <a:t>Understanding the code and its context</a:t>
            </a:r>
          </a:p>
          <a:p>
            <a:pPr lvl="1"/>
            <a:r>
              <a:rPr lang="en-US" dirty="0"/>
              <a:t>Feedback channels to ask questions often needed</a:t>
            </a:r>
          </a:p>
          <a:p>
            <a:r>
              <a:rPr lang="en-US" dirty="0"/>
              <a:t>No quality assurance on the outcome</a:t>
            </a:r>
          </a:p>
        </p:txBody>
      </p:sp>
      <p:sp>
        <p:nvSpPr>
          <p:cNvPr id="5" name="Slide Number Placeholder 4"/>
          <p:cNvSpPr>
            <a:spLocks noGrp="1"/>
          </p:cNvSpPr>
          <p:nvPr>
            <p:ph type="sldNum" sz="quarter" idx="11"/>
          </p:nvPr>
        </p:nvSpPr>
        <p:spPr/>
        <p:txBody>
          <a:bodyPr/>
          <a:lstStyle/>
          <a:p>
            <a:fld id="{144252F0-D17C-4770-94A1-410BB905ADF8}" type="slidenum">
              <a:rPr lang="en-US" smtClean="0"/>
              <a:pPr/>
              <a:t>42</a:t>
            </a:fld>
            <a:endParaRPr lang="en-US"/>
          </a:p>
        </p:txBody>
      </p:sp>
      <p:sp>
        <p:nvSpPr>
          <p:cNvPr id="4" name="Footer Placeholder 3"/>
          <p:cNvSpPr>
            <a:spLocks noGrp="1"/>
          </p:cNvSpPr>
          <p:nvPr>
            <p:ph type="ftr" sz="quarter" idx="12"/>
          </p:nvPr>
        </p:nvSpPr>
        <p:spPr/>
        <p:txBody>
          <a:bodyPr/>
          <a:lstStyle/>
          <a:p>
            <a:r>
              <a:rPr lang="en-US"/>
              <a:t>15-313 Software Engineering</a:t>
            </a:r>
            <a:endParaRPr lang="en-US" dirty="0"/>
          </a:p>
        </p:txBody>
      </p:sp>
      <p:sp>
        <p:nvSpPr>
          <p:cNvPr id="6" name="Rectangle 5"/>
          <p:cNvSpPr/>
          <p:nvPr/>
        </p:nvSpPr>
        <p:spPr>
          <a:xfrm>
            <a:off x="609600" y="6182380"/>
            <a:ext cx="83058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err="1"/>
              <a:t>Bacchelli</a:t>
            </a:r>
            <a:r>
              <a:rPr lang="en-US" sz="1400" dirty="0"/>
              <a:t>, Alberto, and Christian Bird. "Expectations, outcomes, and challenges of modern code review." </a:t>
            </a:r>
            <a:r>
              <a:rPr lang="en-US" sz="1400" i="1" dirty="0"/>
              <a:t>Proceedings of the 2013 International Conference on Software Engineering</a:t>
            </a:r>
            <a:r>
              <a:rPr lang="en-US" sz="1400" dirty="0"/>
              <a:t>. IEEE Press, 2013.</a:t>
            </a:r>
          </a:p>
        </p:txBody>
      </p:sp>
    </p:spTree>
    <p:extLst>
      <p:ext uri="{BB962C8B-B14F-4D97-AF65-F5344CB8AC3E}">
        <p14:creationId xmlns:p14="http://schemas.microsoft.com/office/powerpoint/2010/main" val="39894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Checklists</a:t>
            </a:r>
          </a:p>
        </p:txBody>
      </p:sp>
      <p:sp>
        <p:nvSpPr>
          <p:cNvPr id="3" name="Content Placeholder 2"/>
          <p:cNvSpPr>
            <a:spLocks noGrp="1"/>
          </p:cNvSpPr>
          <p:nvPr>
            <p:ph idx="1"/>
          </p:nvPr>
        </p:nvSpPr>
        <p:spPr/>
        <p:txBody>
          <a:bodyPr>
            <a:normAutofit fontScale="55000" lnSpcReduction="20000"/>
          </a:bodyPr>
          <a:lstStyle/>
          <a:p>
            <a:r>
              <a:rPr lang="en-US" dirty="0"/>
              <a:t>Reminder what to look for</a:t>
            </a:r>
          </a:p>
          <a:p>
            <a:r>
              <a:rPr lang="en-US" dirty="0"/>
              <a:t>Include issues detected in the past</a:t>
            </a:r>
          </a:p>
          <a:p>
            <a:r>
              <a:rPr lang="en-US" dirty="0"/>
              <a:t>Preferably focus on few important items</a:t>
            </a:r>
          </a:p>
          <a:p>
            <a:r>
              <a:rPr lang="en-US" dirty="0"/>
              <a:t>Examples:</a:t>
            </a:r>
          </a:p>
          <a:p>
            <a:pPr lvl="1"/>
            <a:r>
              <a:rPr lang="en-US" dirty="0"/>
              <a:t>Are all variables initialized before use?</a:t>
            </a:r>
          </a:p>
          <a:p>
            <a:pPr lvl="1"/>
            <a:r>
              <a:rPr lang="en-US" dirty="0"/>
              <a:t>Are all variables used?</a:t>
            </a:r>
          </a:p>
          <a:p>
            <a:pPr lvl="1"/>
            <a:r>
              <a:rPr lang="en-US" dirty="0"/>
              <a:t>Is the condition of each if/while statement correct?</a:t>
            </a:r>
          </a:p>
          <a:p>
            <a:pPr lvl="1"/>
            <a:r>
              <a:rPr lang="en-US" dirty="0"/>
              <a:t>Does each loop terminate?</a:t>
            </a:r>
          </a:p>
          <a:p>
            <a:pPr lvl="1"/>
            <a:r>
              <a:rPr lang="en-US" dirty="0"/>
              <a:t>Do function parameters have the right types and appear in the right order?</a:t>
            </a:r>
          </a:p>
          <a:p>
            <a:pPr lvl="1"/>
            <a:r>
              <a:rPr lang="en-US" dirty="0"/>
              <a:t>Are linked lists efficiently traversed?</a:t>
            </a:r>
          </a:p>
          <a:p>
            <a:pPr lvl="1"/>
            <a:r>
              <a:rPr lang="en-US" dirty="0"/>
              <a:t>Is dynamically allocated memory released?</a:t>
            </a:r>
          </a:p>
          <a:p>
            <a:pPr lvl="1"/>
            <a:r>
              <a:rPr lang="en-US" dirty="0"/>
              <a:t>Can unexpected inputs cause corruption?</a:t>
            </a:r>
          </a:p>
          <a:p>
            <a:pPr lvl="1"/>
            <a:r>
              <a:rPr lang="en-US" dirty="0"/>
              <a:t>Have all possible error conditions been handled?</a:t>
            </a:r>
          </a:p>
          <a:p>
            <a:pPr lvl="1"/>
            <a:r>
              <a:rPr lang="en-US" dirty="0"/>
              <a:t>Are strings correctly sanitized?</a:t>
            </a:r>
          </a:p>
        </p:txBody>
      </p:sp>
      <p:sp>
        <p:nvSpPr>
          <p:cNvPr id="5" name="Slide Number Placeholder 4"/>
          <p:cNvSpPr>
            <a:spLocks noGrp="1"/>
          </p:cNvSpPr>
          <p:nvPr>
            <p:ph type="sldNum" sz="quarter" idx="11"/>
          </p:nvPr>
        </p:nvSpPr>
        <p:spPr/>
        <p:txBody>
          <a:bodyPr/>
          <a:lstStyle/>
          <a:p>
            <a:fld id="{144252F0-D17C-4770-94A1-410BB905ADF8}" type="slidenum">
              <a:rPr lang="en-US" smtClean="0"/>
              <a:pPr/>
              <a:t>43</a:t>
            </a:fld>
            <a:endParaRPr lang="en-US"/>
          </a:p>
        </p:txBody>
      </p:sp>
      <p:sp>
        <p:nvSpPr>
          <p:cNvPr id="4" name="Footer Placeholder 3"/>
          <p:cNvSpPr>
            <a:spLocks noGrp="1"/>
          </p:cNvSpPr>
          <p:nvPr>
            <p:ph type="ftr" sz="quarter" idx="12"/>
          </p:nvPr>
        </p:nvSpPr>
        <p:spPr/>
        <p:txBody>
          <a:bodyPr/>
          <a:lstStyle/>
          <a:p>
            <a:r>
              <a:rPr lang="en-US"/>
              <a:t>15-313 Software Engineering</a:t>
            </a:r>
            <a:endParaRPr lang="en-US" dirty="0"/>
          </a:p>
        </p:txBody>
      </p:sp>
    </p:spTree>
    <p:extLst>
      <p:ext uri="{BB962C8B-B14F-4D97-AF65-F5344CB8AC3E}">
        <p14:creationId xmlns:p14="http://schemas.microsoft.com/office/powerpoint/2010/main" val="1248238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What would a good checklist be for your startup? A bad one?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78402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review summary</a:t>
            </a:r>
          </a:p>
        </p:txBody>
      </p:sp>
      <p:sp>
        <p:nvSpPr>
          <p:cNvPr id="3" name="Content Placeholder 2"/>
          <p:cNvSpPr>
            <a:spLocks noGrp="1"/>
          </p:cNvSpPr>
          <p:nvPr>
            <p:ph idx="1"/>
          </p:nvPr>
        </p:nvSpPr>
        <p:spPr/>
        <p:txBody>
          <a:bodyPr>
            <a:normAutofit fontScale="92500" lnSpcReduction="20000"/>
          </a:bodyPr>
          <a:lstStyle/>
          <a:p>
            <a:r>
              <a:rPr lang="en-US" dirty="0"/>
              <a:t>Actually not great at finding bugs, but great at many other things:</a:t>
            </a:r>
          </a:p>
          <a:p>
            <a:pPr lvl="1"/>
            <a:r>
              <a:rPr lang="en-US" dirty="0"/>
              <a:t>knowledge sharing</a:t>
            </a:r>
          </a:p>
          <a:p>
            <a:pPr lvl="1"/>
            <a:r>
              <a:rPr lang="en-US" dirty="0"/>
              <a:t>improving design/testability</a:t>
            </a:r>
          </a:p>
          <a:p>
            <a:pPr lvl="1"/>
            <a:r>
              <a:rPr lang="en-US" dirty="0"/>
              <a:t>conforming to coding standards</a:t>
            </a:r>
          </a:p>
          <a:p>
            <a:pPr lvl="1"/>
            <a:r>
              <a:rPr lang="en-US" dirty="0"/>
              <a:t>mentorship</a:t>
            </a:r>
          </a:p>
          <a:p>
            <a:r>
              <a:rPr lang="en-US" dirty="0"/>
              <a:t>Turn them on for merging pull requests for your group!</a:t>
            </a:r>
          </a:p>
          <a:p>
            <a:r>
              <a:rPr lang="en-US" dirty="0"/>
              <a:t>Develop a checklist?</a:t>
            </a:r>
          </a:p>
          <a:p>
            <a:pPr lvl="1"/>
            <a:endParaRPr lang="en-US" dirty="0"/>
          </a:p>
        </p:txBody>
      </p:sp>
    </p:spTree>
    <p:extLst>
      <p:ext uri="{BB962C8B-B14F-4D97-AF65-F5344CB8AC3E}">
        <p14:creationId xmlns:p14="http://schemas.microsoft.com/office/powerpoint/2010/main" val="251150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 Responsibility Principle (SRP)</a:t>
            </a:r>
          </a:p>
        </p:txBody>
      </p:sp>
      <p:sp>
        <p:nvSpPr>
          <p:cNvPr id="3" name="Content Placeholder 2"/>
          <p:cNvSpPr>
            <a:spLocks noGrp="1"/>
          </p:cNvSpPr>
          <p:nvPr>
            <p:ph idx="1"/>
          </p:nvPr>
        </p:nvSpPr>
        <p:spPr/>
        <p:txBody>
          <a:bodyPr>
            <a:normAutofit fontScale="85000" lnSpcReduction="10000"/>
          </a:bodyPr>
          <a:lstStyle/>
          <a:p>
            <a:r>
              <a:rPr lang="en-US" dirty="0"/>
              <a:t>Classes should be </a:t>
            </a:r>
          </a:p>
          <a:p>
            <a:pPr lvl="1"/>
            <a:r>
              <a:rPr lang="en-US" i="1" dirty="0"/>
              <a:t>Small</a:t>
            </a:r>
          </a:p>
          <a:p>
            <a:pPr lvl="1"/>
            <a:r>
              <a:rPr lang="en-US" i="1" dirty="0"/>
              <a:t>Focused </a:t>
            </a:r>
          </a:p>
          <a:p>
            <a:pPr lvl="1"/>
            <a:r>
              <a:rPr lang="en-US" i="1" dirty="0"/>
              <a:t>Cohesive </a:t>
            </a:r>
            <a:endParaRPr lang="en-US" dirty="0">
              <a:effectLst/>
            </a:endParaRPr>
          </a:p>
          <a:p>
            <a:r>
              <a:rPr lang="en-US" dirty="0"/>
              <a:t>Methods should be </a:t>
            </a:r>
          </a:p>
          <a:p>
            <a:pPr lvl="1"/>
            <a:r>
              <a:rPr lang="en-US" i="1" dirty="0"/>
              <a:t>Small</a:t>
            </a:r>
          </a:p>
          <a:p>
            <a:pPr lvl="1"/>
            <a:r>
              <a:rPr lang="en-US" i="1" dirty="0"/>
              <a:t>Focused </a:t>
            </a:r>
          </a:p>
          <a:p>
            <a:pPr lvl="1"/>
            <a:r>
              <a:rPr lang="en-US" i="1" dirty="0"/>
              <a:t>Simple </a:t>
            </a:r>
            <a:endParaRPr lang="en-US" dirty="0">
              <a:effectLst/>
            </a:endParaRPr>
          </a:p>
          <a:p>
            <a:r>
              <a:rPr lang="en-US" dirty="0"/>
              <a:t>Classes should have only one reason to change</a:t>
            </a:r>
          </a:p>
        </p:txBody>
      </p:sp>
      <p:sp>
        <p:nvSpPr>
          <p:cNvPr id="4" name="Slide Number Placeholder 3"/>
          <p:cNvSpPr>
            <a:spLocks noGrp="1"/>
          </p:cNvSpPr>
          <p:nvPr>
            <p:ph type="sldNum" sz="quarter" idx="11"/>
          </p:nvPr>
        </p:nvSpPr>
        <p:spPr/>
        <p:txBody>
          <a:bodyPr/>
          <a:lstStyle/>
          <a:p>
            <a:fld id="{45F8D15B-5E4E-1A45-A883-01470AFDB3FA}" type="slidenum">
              <a:rPr lang="en-US" smtClean="0"/>
              <a:t>5</a:t>
            </a:fld>
            <a:endParaRPr lang="en-US"/>
          </a:p>
        </p:txBody>
      </p:sp>
    </p:spTree>
    <p:extLst>
      <p:ext uri="{BB962C8B-B14F-4D97-AF65-F5344CB8AC3E}">
        <p14:creationId xmlns:p14="http://schemas.microsoft.com/office/powerpoint/2010/main" val="353255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Implication: Tests should have a single reason to fail.</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1"/>
          </p:nvPr>
        </p:nvSpPr>
        <p:spPr/>
        <p:txBody>
          <a:bodyPr/>
          <a:lstStyle/>
          <a:p>
            <a:fld id="{45F8D15B-5E4E-1A45-A883-01470AFDB3FA}" type="slidenum">
              <a:rPr lang="en-US" smtClean="0"/>
              <a:pPr/>
              <a:t>6</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50" y="2282185"/>
            <a:ext cx="6477000" cy="3169004"/>
          </a:xfrm>
          <a:prstGeom prst="rect">
            <a:avLst/>
          </a:prstGeom>
          <a:ln>
            <a:solidFill>
              <a:schemeClr val="bg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4776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a:t>
            </a:r>
            <a:r>
              <a:rPr lang="en-US" dirty="0"/>
              <a:t>pen-Closed Principle (OCP)</a:t>
            </a:r>
          </a:p>
        </p:txBody>
      </p:sp>
      <p:sp>
        <p:nvSpPr>
          <p:cNvPr id="3" name="Content Placeholder 2"/>
          <p:cNvSpPr>
            <a:spLocks noGrp="1"/>
          </p:cNvSpPr>
          <p:nvPr>
            <p:ph idx="1"/>
          </p:nvPr>
        </p:nvSpPr>
        <p:spPr/>
        <p:txBody>
          <a:bodyPr>
            <a:normAutofit fontScale="92500" lnSpcReduction="10000"/>
          </a:bodyPr>
          <a:lstStyle/>
          <a:p>
            <a:r>
              <a:rPr lang="en-US" sz="3200" dirty="0"/>
              <a:t>Designs should be </a:t>
            </a:r>
            <a:r>
              <a:rPr lang="en-US" sz="3200" dirty="0">
                <a:solidFill>
                  <a:schemeClr val="accent2"/>
                </a:solidFill>
              </a:rPr>
              <a:t>open</a:t>
            </a:r>
            <a:r>
              <a:rPr lang="en-US" sz="3200" b="1" dirty="0"/>
              <a:t> </a:t>
            </a:r>
            <a:r>
              <a:rPr lang="en-US" sz="3200" dirty="0"/>
              <a:t>for extension but, </a:t>
            </a:r>
            <a:r>
              <a:rPr lang="en-US" sz="3200" dirty="0">
                <a:solidFill>
                  <a:schemeClr val="accent2"/>
                </a:solidFill>
              </a:rPr>
              <a:t>closed</a:t>
            </a:r>
            <a:r>
              <a:rPr lang="en-US" sz="3200" b="1" dirty="0"/>
              <a:t> </a:t>
            </a:r>
            <a:r>
              <a:rPr lang="en-US" sz="3200" dirty="0"/>
              <a:t>for modification.</a:t>
            </a:r>
          </a:p>
          <a:p>
            <a:r>
              <a:rPr lang="en-US" sz="3200" dirty="0"/>
              <a:t>Extend what a class does without changing its source code:</a:t>
            </a:r>
          </a:p>
          <a:p>
            <a:pPr lvl="1"/>
            <a:r>
              <a:rPr lang="en-US" dirty="0"/>
              <a:t>E.g., reuse through inheritance or composition by swapping in or adding an alternative strategy, or through delegation</a:t>
            </a:r>
            <a:r>
              <a:rPr lang="en-US" b="1" dirty="0"/>
              <a:t> </a:t>
            </a:r>
            <a:r>
              <a:rPr lang="en-US" dirty="0"/>
              <a:t>by injecting a dependency</a:t>
            </a:r>
          </a:p>
          <a:p>
            <a:r>
              <a:rPr lang="en-US" sz="3200" dirty="0"/>
              <a:t>Some people say: </a:t>
            </a:r>
            <a:r>
              <a:rPr lang="en-US" sz="3200" i="1" dirty="0"/>
              <a:t>prefer composition over inheritance (unless going full </a:t>
            </a:r>
            <a:r>
              <a:rPr lang="en-US" sz="3200" i="1" dirty="0" err="1"/>
              <a:t>dep</a:t>
            </a:r>
            <a:r>
              <a:rPr lang="en-US" sz="3200" i="1" dirty="0"/>
              <a:t> </a:t>
            </a:r>
            <a:r>
              <a:rPr lang="en-US" sz="3200" i="1" dirty="0" err="1"/>
              <a:t>inj</a:t>
            </a:r>
            <a:r>
              <a:rPr lang="en-US" sz="3200" i="1" dirty="0"/>
              <a:t>).</a:t>
            </a:r>
          </a:p>
        </p:txBody>
      </p:sp>
      <p:sp>
        <p:nvSpPr>
          <p:cNvPr id="4" name="Slide Number Placeholder 3"/>
          <p:cNvSpPr>
            <a:spLocks noGrp="1"/>
          </p:cNvSpPr>
          <p:nvPr>
            <p:ph type="sldNum" sz="quarter" idx="11"/>
          </p:nvPr>
        </p:nvSpPr>
        <p:spPr/>
        <p:txBody>
          <a:bodyPr/>
          <a:lstStyle/>
          <a:p>
            <a:fld id="{45F8D15B-5E4E-1A45-A883-01470AFDB3FA}" type="slidenum">
              <a:rPr lang="en-US" smtClean="0"/>
              <a:t>7</a:t>
            </a:fld>
            <a:endParaRPr lang="en-US"/>
          </a:p>
        </p:txBody>
      </p:sp>
    </p:spTree>
    <p:extLst>
      <p:ext uri="{BB962C8B-B14F-4D97-AF65-F5344CB8AC3E}">
        <p14:creationId xmlns:p14="http://schemas.microsoft.com/office/powerpoint/2010/main" val="3015914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Classic OCP example</a:t>
            </a:r>
          </a:p>
        </p:txBody>
      </p:sp>
      <p:sp>
        <p:nvSpPr>
          <p:cNvPr id="8" name="Text Placeholder 7"/>
          <p:cNvSpPr>
            <a:spLocks noGrp="1"/>
          </p:cNvSpPr>
          <p:nvPr>
            <p:ph type="body" idx="1"/>
          </p:nvPr>
        </p:nvSpPr>
        <p:spPr>
          <a:xfrm>
            <a:off x="629842" y="719465"/>
            <a:ext cx="3868340" cy="823912"/>
          </a:xfrm>
        </p:spPr>
        <p:txBody>
          <a:bodyPr/>
          <a:lstStyle/>
          <a:p>
            <a:r>
              <a:rPr lang="en-US" dirty="0"/>
              <a:t>Bad Example</a:t>
            </a:r>
          </a:p>
        </p:txBody>
      </p:sp>
      <p:sp>
        <p:nvSpPr>
          <p:cNvPr id="6" name="Content Placeholder 5"/>
          <p:cNvSpPr>
            <a:spLocks noGrp="1"/>
          </p:cNvSpPr>
          <p:nvPr>
            <p:ph sz="half" idx="2"/>
          </p:nvPr>
        </p:nvSpPr>
        <p:spPr>
          <a:xfrm>
            <a:off x="629842" y="1477629"/>
            <a:ext cx="3868340" cy="5243846"/>
          </a:xfrm>
          <a:solidFill>
            <a:schemeClr val="accent3">
              <a:lumMod val="20000"/>
              <a:lumOff val="80000"/>
            </a:schemeClr>
          </a:solidFill>
          <a:effectLst>
            <a:outerShdw blurRad="50800" dist="38100" dir="2700000" algn="tl" rotWithShape="0">
              <a:prstClr val="black">
                <a:alpha val="40000"/>
              </a:prstClr>
            </a:outerShdw>
          </a:effectLst>
        </p:spPr>
        <p:txBody>
          <a:bodyPr>
            <a:noAutofit/>
          </a:bodyPr>
          <a:lstStyle/>
          <a:p>
            <a:pPr marL="0" indent="0">
              <a:buNone/>
            </a:pPr>
            <a:r>
              <a:rPr lang="en-US" sz="1400" b="1" dirty="0">
                <a:latin typeface="Courier New" charset="0"/>
                <a:ea typeface="Courier New" charset="0"/>
                <a:cs typeface="Courier New" charset="0"/>
              </a:rPr>
              <a:t>class </a:t>
            </a:r>
            <a:r>
              <a:rPr lang="en-US" sz="1400" b="1" dirty="0" err="1">
                <a:latin typeface="Courier New" charset="0"/>
                <a:ea typeface="Courier New" charset="0"/>
                <a:cs typeface="Courier New" charset="0"/>
              </a:rPr>
              <a:t>GraphicEditor</a:t>
            </a:r>
            <a:r>
              <a:rPr lang="en-US" sz="1400" b="1" dirty="0">
                <a:latin typeface="Courier New" charset="0"/>
                <a:ea typeface="Courier New" charset="0"/>
                <a:cs typeface="Courier New" charset="0"/>
              </a:rPr>
              <a:t> {</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  public void </a:t>
            </a:r>
            <a:r>
              <a:rPr lang="en-US" sz="1400" b="1" dirty="0" err="1">
                <a:latin typeface="Courier New" charset="0"/>
                <a:ea typeface="Courier New" charset="0"/>
                <a:cs typeface="Courier New" charset="0"/>
              </a:rPr>
              <a:t>drawShape</a:t>
            </a:r>
            <a:r>
              <a:rPr lang="en-US" sz="1400" b="1" dirty="0">
                <a:latin typeface="Courier New" charset="0"/>
                <a:ea typeface="Courier New" charset="0"/>
                <a:cs typeface="Courier New" charset="0"/>
              </a:rPr>
              <a:t>(Shape s) {</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    if (</a:t>
            </a:r>
            <a:r>
              <a:rPr lang="en-US" sz="1400" b="1" dirty="0" err="1">
                <a:latin typeface="Courier New" charset="0"/>
                <a:ea typeface="Courier New" charset="0"/>
                <a:cs typeface="Courier New" charset="0"/>
              </a:rPr>
              <a:t>s.m_type</a:t>
            </a:r>
            <a:r>
              <a:rPr lang="en-US" sz="1400" b="1" dirty="0">
                <a:latin typeface="Courier New" charset="0"/>
                <a:ea typeface="Courier New" charset="0"/>
                <a:cs typeface="Courier New" charset="0"/>
              </a:rPr>
              <a:t>==1) </a:t>
            </a:r>
            <a:r>
              <a:rPr lang="en-US" sz="1400" b="1" dirty="0" err="1">
                <a:latin typeface="Courier New" charset="0"/>
                <a:ea typeface="Courier New" charset="0"/>
                <a:cs typeface="Courier New" charset="0"/>
              </a:rPr>
              <a:t>drawRectangle</a:t>
            </a:r>
            <a:r>
              <a:rPr lang="en-US" sz="1400" b="1" dirty="0">
                <a:latin typeface="Courier New" charset="0"/>
                <a:ea typeface="Courier New" charset="0"/>
                <a:cs typeface="Courier New" charset="0"/>
              </a:rPr>
              <a:t>(s);</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    else if (</a:t>
            </a:r>
            <a:r>
              <a:rPr lang="en-US" sz="1400" b="1" dirty="0" err="1">
                <a:latin typeface="Courier New" charset="0"/>
                <a:ea typeface="Courier New" charset="0"/>
                <a:cs typeface="Courier New" charset="0"/>
              </a:rPr>
              <a:t>s.m_type</a:t>
            </a:r>
            <a:r>
              <a:rPr lang="en-US" sz="1400" b="1" dirty="0">
                <a:latin typeface="Courier New" charset="0"/>
                <a:ea typeface="Courier New" charset="0"/>
                <a:cs typeface="Courier New" charset="0"/>
              </a:rPr>
              <a:t>==2) </a:t>
            </a:r>
            <a:r>
              <a:rPr lang="en-US" sz="1400" b="1" dirty="0" err="1">
                <a:latin typeface="Courier New" charset="0"/>
                <a:ea typeface="Courier New" charset="0"/>
                <a:cs typeface="Courier New" charset="0"/>
              </a:rPr>
              <a:t>drawCircle</a:t>
            </a:r>
            <a:r>
              <a:rPr lang="en-US" sz="1400" b="1" dirty="0">
                <a:latin typeface="Courier New" charset="0"/>
                <a:ea typeface="Courier New" charset="0"/>
                <a:cs typeface="Courier New" charset="0"/>
              </a:rPr>
              <a:t>(s);</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  }</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  public void </a:t>
            </a:r>
            <a:r>
              <a:rPr lang="en-US" sz="1400" b="1" dirty="0" err="1">
                <a:latin typeface="Courier New" charset="0"/>
                <a:ea typeface="Courier New" charset="0"/>
                <a:cs typeface="Courier New" charset="0"/>
              </a:rPr>
              <a:t>drawCircle</a:t>
            </a:r>
            <a:r>
              <a:rPr lang="en-US" sz="1400" b="1" dirty="0">
                <a:latin typeface="Courier New" charset="0"/>
                <a:ea typeface="Courier New" charset="0"/>
                <a:cs typeface="Courier New" charset="0"/>
              </a:rPr>
              <a:t>(Circle r) {....}</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  public void </a:t>
            </a:r>
            <a:r>
              <a:rPr lang="en-US" sz="1400" b="1" dirty="0" err="1">
                <a:latin typeface="Courier New" charset="0"/>
                <a:ea typeface="Courier New" charset="0"/>
                <a:cs typeface="Courier New" charset="0"/>
              </a:rPr>
              <a:t>drawRectangle</a:t>
            </a:r>
            <a:r>
              <a:rPr lang="en-US" sz="1400" b="1" dirty="0">
                <a:latin typeface="Courier New" charset="0"/>
                <a:ea typeface="Courier New" charset="0"/>
                <a:cs typeface="Courier New" charset="0"/>
              </a:rPr>
              <a:t>(Rectangle r)   </a:t>
            </a:r>
          </a:p>
          <a:p>
            <a:pPr marL="0" indent="0">
              <a:buNone/>
            </a:pPr>
            <a:r>
              <a:rPr lang="en-US" sz="1400" b="1" dirty="0">
                <a:latin typeface="Courier New" charset="0"/>
                <a:ea typeface="Courier New" charset="0"/>
                <a:cs typeface="Courier New" charset="0"/>
              </a:rPr>
              <a:t>  {....}</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a:t>
            </a:r>
            <a:br>
              <a:rPr lang="en-US" sz="1400" b="1" dirty="0">
                <a:latin typeface="Courier New" charset="0"/>
                <a:ea typeface="Courier New" charset="0"/>
                <a:cs typeface="Courier New" charset="0"/>
              </a:rPr>
            </a:b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class Shape {</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int</a:t>
            </a:r>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m_type</a:t>
            </a:r>
            <a:r>
              <a:rPr lang="en-US" sz="1400" b="1" dirty="0">
                <a:latin typeface="Courier New" charset="0"/>
                <a:ea typeface="Courier New" charset="0"/>
                <a:cs typeface="Courier New" charset="0"/>
              </a:rPr>
              <a:t>;</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class Rectangle extends Shape {</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  Rectangle() { </a:t>
            </a:r>
            <a:r>
              <a:rPr lang="en-US" sz="1400" b="1" dirty="0" err="1">
                <a:latin typeface="Courier New" charset="0"/>
                <a:ea typeface="Courier New" charset="0"/>
                <a:cs typeface="Courier New" charset="0"/>
              </a:rPr>
              <a:t>super.m_type</a:t>
            </a:r>
            <a:r>
              <a:rPr lang="en-US" sz="1400" b="1" dirty="0">
                <a:latin typeface="Courier New" charset="0"/>
                <a:ea typeface="Courier New" charset="0"/>
                <a:cs typeface="Courier New" charset="0"/>
              </a:rPr>
              <a:t>=1; }</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a:t>
            </a:r>
            <a:br>
              <a:rPr lang="en-US" sz="1400" b="1" dirty="0">
                <a:latin typeface="Courier New" charset="0"/>
                <a:ea typeface="Courier New" charset="0"/>
                <a:cs typeface="Courier New" charset="0"/>
              </a:rPr>
            </a:b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class Circle extends Shape {</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  Circle() { </a:t>
            </a:r>
            <a:r>
              <a:rPr lang="en-US" sz="1400" b="1" dirty="0" err="1">
                <a:latin typeface="Courier New" charset="0"/>
                <a:ea typeface="Courier New" charset="0"/>
                <a:cs typeface="Courier New" charset="0"/>
              </a:rPr>
              <a:t>super.m_type</a:t>
            </a:r>
            <a:r>
              <a:rPr lang="en-US" sz="1400" b="1" dirty="0">
                <a:latin typeface="Courier New" charset="0"/>
                <a:ea typeface="Courier New" charset="0"/>
                <a:cs typeface="Courier New" charset="0"/>
              </a:rPr>
              <a:t>=2; }</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a:t>
            </a:r>
          </a:p>
        </p:txBody>
      </p:sp>
      <p:sp>
        <p:nvSpPr>
          <p:cNvPr id="9" name="Text Placeholder 8"/>
          <p:cNvSpPr>
            <a:spLocks noGrp="1"/>
          </p:cNvSpPr>
          <p:nvPr>
            <p:ph type="body" sz="quarter" idx="3"/>
          </p:nvPr>
        </p:nvSpPr>
        <p:spPr>
          <a:xfrm>
            <a:off x="4609504" y="653717"/>
            <a:ext cx="3887391" cy="823912"/>
          </a:xfrm>
        </p:spPr>
        <p:txBody>
          <a:bodyPr/>
          <a:lstStyle/>
          <a:p>
            <a:r>
              <a:rPr lang="en-US" dirty="0"/>
              <a:t>Good Example</a:t>
            </a:r>
          </a:p>
        </p:txBody>
      </p:sp>
      <p:sp>
        <p:nvSpPr>
          <p:cNvPr id="10" name="Content Placeholder 9"/>
          <p:cNvSpPr>
            <a:spLocks noGrp="1"/>
          </p:cNvSpPr>
          <p:nvPr>
            <p:ph sz="quarter" idx="4"/>
          </p:nvPr>
        </p:nvSpPr>
        <p:spPr>
          <a:xfrm>
            <a:off x="4629150" y="1477629"/>
            <a:ext cx="3887391" cy="4892501"/>
          </a:xfrm>
          <a:solidFill>
            <a:schemeClr val="accent3">
              <a:lumMod val="20000"/>
              <a:lumOff val="80000"/>
            </a:schemeClr>
          </a:solidFill>
          <a:effectLst>
            <a:outerShdw blurRad="50800" dist="38100" dir="2700000" algn="tl" rotWithShape="0">
              <a:prstClr val="black">
                <a:alpha val="40000"/>
              </a:prstClr>
            </a:outerShdw>
          </a:effectLst>
        </p:spPr>
        <p:txBody>
          <a:bodyPr>
            <a:normAutofit/>
          </a:bodyPr>
          <a:lstStyle/>
          <a:p>
            <a:pPr marL="0" indent="0">
              <a:buNone/>
            </a:pPr>
            <a:r>
              <a:rPr lang="en-US" sz="1400" b="1" dirty="0">
                <a:latin typeface="Courier New" charset="0"/>
                <a:ea typeface="Courier New" charset="0"/>
                <a:cs typeface="Courier New" charset="0"/>
              </a:rPr>
              <a:t>class </a:t>
            </a:r>
            <a:r>
              <a:rPr lang="en-US" sz="1400" b="1" dirty="0" err="1">
                <a:latin typeface="Courier New" charset="0"/>
                <a:ea typeface="Courier New" charset="0"/>
                <a:cs typeface="Courier New" charset="0"/>
              </a:rPr>
              <a:t>GraphicEditor</a:t>
            </a:r>
            <a:r>
              <a:rPr lang="en-US" sz="1400" b="1" dirty="0">
                <a:latin typeface="Courier New" charset="0"/>
                <a:ea typeface="Courier New" charset="0"/>
                <a:cs typeface="Courier New" charset="0"/>
              </a:rPr>
              <a:t> {</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  public void </a:t>
            </a:r>
            <a:r>
              <a:rPr lang="en-US" sz="1400" b="1" dirty="0" err="1">
                <a:latin typeface="Courier New" charset="0"/>
                <a:ea typeface="Courier New" charset="0"/>
                <a:cs typeface="Courier New" charset="0"/>
              </a:rPr>
              <a:t>drawShape</a:t>
            </a:r>
            <a:r>
              <a:rPr lang="en-US" sz="1400" b="1" dirty="0">
                <a:latin typeface="Courier New" charset="0"/>
                <a:ea typeface="Courier New" charset="0"/>
                <a:cs typeface="Courier New" charset="0"/>
              </a:rPr>
              <a:t>(Shape s)   </a:t>
            </a:r>
          </a:p>
          <a:p>
            <a:pPr marL="0" indent="0">
              <a:buNone/>
            </a:pPr>
            <a:r>
              <a:rPr lang="en-US" sz="1400" b="1" dirty="0">
                <a:latin typeface="Courier New" charset="0"/>
                <a:ea typeface="Courier New" charset="0"/>
                <a:cs typeface="Courier New" charset="0"/>
              </a:rPr>
              <a:t>  { </a:t>
            </a:r>
            <a:r>
              <a:rPr lang="en-US" sz="1400" b="1" dirty="0" err="1">
                <a:latin typeface="Courier New" charset="0"/>
                <a:ea typeface="Courier New" charset="0"/>
                <a:cs typeface="Courier New" charset="0"/>
              </a:rPr>
              <a:t>s.draw</a:t>
            </a:r>
            <a:r>
              <a:rPr lang="en-US" sz="1400" b="1" dirty="0">
                <a:latin typeface="Courier New" charset="0"/>
                <a:ea typeface="Courier New" charset="0"/>
                <a:cs typeface="Courier New" charset="0"/>
              </a:rPr>
              <a:t>(); }</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a:t>
            </a:r>
            <a:br>
              <a:rPr lang="en-US" sz="1400" b="1" dirty="0">
                <a:latin typeface="Courier New" charset="0"/>
                <a:ea typeface="Courier New" charset="0"/>
                <a:cs typeface="Courier New" charset="0"/>
              </a:rPr>
            </a:b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class Shape {</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  abstract void draw();</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a:t>
            </a:r>
            <a:br>
              <a:rPr lang="en-US" sz="1400" b="1" dirty="0">
                <a:latin typeface="Courier New" charset="0"/>
                <a:ea typeface="Courier New" charset="0"/>
                <a:cs typeface="Courier New" charset="0"/>
              </a:rPr>
            </a:b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class Rectangle extends Shape {</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  public void draw() {...}</a:t>
            </a:r>
            <a:br>
              <a:rPr lang="en-US" sz="1400" b="1" dirty="0">
                <a:latin typeface="Courier New" charset="0"/>
                <a:ea typeface="Courier New" charset="0"/>
                <a:cs typeface="Courier New" charset="0"/>
              </a:rPr>
            </a:br>
            <a:r>
              <a:rPr lang="en-US" sz="1400" b="1" dirty="0">
                <a:latin typeface="Courier New" charset="0"/>
                <a:ea typeface="Courier New" charset="0"/>
                <a:cs typeface="Courier New" charset="0"/>
              </a:rPr>
              <a:t>}</a:t>
            </a:r>
          </a:p>
        </p:txBody>
      </p:sp>
      <p:sp>
        <p:nvSpPr>
          <p:cNvPr id="4" name="Slide Number Placeholder 3"/>
          <p:cNvSpPr>
            <a:spLocks noGrp="1"/>
          </p:cNvSpPr>
          <p:nvPr>
            <p:ph type="sldNum" sz="quarter" idx="12"/>
          </p:nvPr>
        </p:nvSpPr>
        <p:spPr/>
        <p:txBody>
          <a:bodyPr/>
          <a:lstStyle/>
          <a:p>
            <a:fld id="{45F8D15B-5E4E-1A45-A883-01470AFDB3FA}" type="slidenum">
              <a:rPr lang="en-US" smtClean="0"/>
              <a:t>8</a:t>
            </a:fld>
            <a:endParaRPr lang="en-US"/>
          </a:p>
        </p:txBody>
      </p:sp>
      <p:sp>
        <p:nvSpPr>
          <p:cNvPr id="11" name="Rectangle 10"/>
          <p:cNvSpPr/>
          <p:nvPr/>
        </p:nvSpPr>
        <p:spPr>
          <a:xfrm>
            <a:off x="2424515" y="6488668"/>
            <a:ext cx="4068980" cy="523220"/>
          </a:xfrm>
          <a:prstGeom prst="rect">
            <a:avLst/>
          </a:prstGeom>
        </p:spPr>
        <p:txBody>
          <a:bodyPr wrap="none">
            <a:spAutoFit/>
          </a:bodyPr>
          <a:lstStyle/>
          <a:p>
            <a:r>
              <a:rPr lang="en-US" sz="1400" dirty="0">
                <a:hlinkClick r:id="rId3"/>
              </a:rPr>
              <a:t>http://www.oodesign.com/open-close-principle.html</a:t>
            </a:r>
            <a:endParaRPr lang="en-US" sz="1400" dirty="0"/>
          </a:p>
          <a:p>
            <a:endParaRPr lang="en-US" sz="1400" dirty="0"/>
          </a:p>
        </p:txBody>
      </p:sp>
    </p:spTree>
    <p:extLst>
      <p:ext uri="{BB962C8B-B14F-4D97-AF65-F5344CB8AC3E}">
        <p14:creationId xmlns:p14="http://schemas.microsoft.com/office/powerpoint/2010/main" val="347207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OCP inform testing?</a:t>
            </a:r>
          </a:p>
        </p:txBody>
      </p:sp>
      <p:sp>
        <p:nvSpPr>
          <p:cNvPr id="3" name="Content Placeholder 2"/>
          <p:cNvSpPr>
            <a:spLocks noGrp="1"/>
          </p:cNvSpPr>
          <p:nvPr>
            <p:ph idx="1"/>
          </p:nvPr>
        </p:nvSpPr>
        <p:spPr/>
        <p:txBody>
          <a:bodyPr>
            <a:normAutofit/>
          </a:bodyPr>
          <a:lstStyle/>
          <a:p>
            <a:r>
              <a:rPr lang="en-US" dirty="0">
                <a:solidFill>
                  <a:schemeClr val="accent2"/>
                </a:solidFill>
              </a:rPr>
              <a:t>Test doubles: </a:t>
            </a:r>
            <a:r>
              <a:rPr lang="en-US" dirty="0"/>
              <a:t>Elements on which the unit we’re really interested in testing depends (i.e. </a:t>
            </a:r>
            <a:r>
              <a:rPr lang="en-US" i="1" dirty="0"/>
              <a:t>collaborators</a:t>
            </a:r>
            <a:r>
              <a:rPr lang="en-US" dirty="0"/>
              <a:t>), but need to be approximated</a:t>
            </a:r>
            <a:r>
              <a:rPr lang="en-US" i="1" dirty="0"/>
              <a:t> </a:t>
            </a:r>
            <a:r>
              <a:rPr lang="en-US" dirty="0"/>
              <a:t>for various reasons.</a:t>
            </a:r>
            <a:endParaRPr lang="en-US" i="1" dirty="0"/>
          </a:p>
          <a:p>
            <a:r>
              <a:rPr lang="en-US" dirty="0"/>
              <a:t>OCP—can use test doubles for the code/class under test without having to change the code.</a:t>
            </a:r>
          </a:p>
        </p:txBody>
      </p:sp>
      <p:sp>
        <p:nvSpPr>
          <p:cNvPr id="4" name="Slide Number Placeholder 3"/>
          <p:cNvSpPr>
            <a:spLocks noGrp="1"/>
          </p:cNvSpPr>
          <p:nvPr>
            <p:ph type="sldNum" sz="quarter" idx="11"/>
          </p:nvPr>
        </p:nvSpPr>
        <p:spPr/>
        <p:txBody>
          <a:bodyPr/>
          <a:lstStyle/>
          <a:p>
            <a:fld id="{45F8D15B-5E4E-1A45-A883-01470AFDB3FA}" type="slidenum">
              <a:rPr lang="en-US" smtClean="0"/>
              <a:pPr/>
              <a:t>9</a:t>
            </a:fld>
            <a:endParaRPr lang="en-US"/>
          </a:p>
        </p:txBody>
      </p:sp>
    </p:spTree>
    <p:extLst>
      <p:ext uri="{BB962C8B-B14F-4D97-AF65-F5344CB8AC3E}">
        <p14:creationId xmlns:p14="http://schemas.microsoft.com/office/powerpoint/2010/main" val="419573091"/>
      </p:ext>
    </p:extLst>
  </p:cSld>
  <p:clrMapOvr>
    <a:masterClrMapping/>
  </p:clrMapOvr>
</p:sld>
</file>

<file path=ppt/theme/theme1.xml><?xml version="1.0" encoding="utf-8"?>
<a:theme xmlns:a="http://schemas.openxmlformats.org/drawingml/2006/main" name="claire-isr-theme">
  <a:themeElements>
    <a:clrScheme name="CMU">
      <a:dk1>
        <a:srgbClr val="424545"/>
      </a:dk1>
      <a:lt1>
        <a:sysClr val="window" lastClr="FFFFFF"/>
      </a:lt1>
      <a:dk2>
        <a:srgbClr val="990000"/>
      </a:dk2>
      <a:lt2>
        <a:srgbClr val="F3F0E9"/>
      </a:lt2>
      <a:accent1>
        <a:srgbClr val="674C56"/>
      </a:accent1>
      <a:accent2>
        <a:srgbClr val="7493A2"/>
      </a:accent2>
      <a:accent3>
        <a:srgbClr val="C1A562"/>
      </a:accent3>
      <a:accent4>
        <a:srgbClr val="936241"/>
      </a:accent4>
      <a:accent5>
        <a:srgbClr val="D17702"/>
      </a:accent5>
      <a:accent6>
        <a:srgbClr val="99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claire-isr-theme.thmx</Template>
  <TotalTime>1242</TotalTime>
  <Words>2212</Words>
  <Application>Microsoft Macintosh PowerPoint</Application>
  <PresentationFormat>On-screen Show (4:3)</PresentationFormat>
  <Paragraphs>297</Paragraphs>
  <Slides>45</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Courier New</vt:lpstr>
      <vt:lpstr>claire-isr-theme</vt:lpstr>
      <vt:lpstr>QA: Testing, testability, and code review</vt:lpstr>
      <vt:lpstr>Testability: Discuss</vt:lpstr>
      <vt:lpstr>Design principle: Modularity</vt:lpstr>
      <vt:lpstr>Design principle: SOLID</vt:lpstr>
      <vt:lpstr>Single Responsibility Principle (SRP)</vt:lpstr>
      <vt:lpstr>Implication: Tests should have a single reason to fail.</vt:lpstr>
      <vt:lpstr>Open-Closed Principle (OCP)</vt:lpstr>
      <vt:lpstr>Classic OCP example</vt:lpstr>
      <vt:lpstr>How does OCP inform testing?</vt:lpstr>
      <vt:lpstr>Types of test doubles</vt:lpstr>
      <vt:lpstr>Liskov’s Substitution Principle (LSP) </vt:lpstr>
      <vt:lpstr>LSP testing implications</vt:lpstr>
      <vt:lpstr>Interface Segregation Principle (ISP) </vt:lpstr>
      <vt:lpstr>Dependency Inversion Principle (DIP) </vt:lpstr>
      <vt:lpstr>Improved design</vt:lpstr>
      <vt:lpstr>Testability Inhibitors</vt:lpstr>
      <vt:lpstr>Final guidelines</vt:lpstr>
      <vt:lpstr>Or, resident developer says:</vt:lpstr>
      <vt:lpstr>Testability principles in javascript.</vt:lpstr>
      <vt:lpstr>PowerPoint Presentation</vt:lpstr>
      <vt:lpstr>&lt;look at code we just handed out&gt;</vt:lpstr>
      <vt:lpstr>Aside: integration tests</vt:lpstr>
      <vt:lpstr>PowerPoint Presentation</vt:lpstr>
      <vt:lpstr>&lt;back to unit tests&gt;</vt:lpstr>
      <vt:lpstr>This code has problems.</vt:lpstr>
      <vt:lpstr>PowerPoint Presentation</vt:lpstr>
      <vt:lpstr>PowerPoint Presentation</vt:lpstr>
      <vt:lpstr>PowerPoint Presentation</vt:lpstr>
      <vt:lpstr>Let’s reorganize:</vt:lpstr>
      <vt:lpstr>Rewrite the code!</vt:lpstr>
      <vt:lpstr>&lt;secretly we just did code review&gt;</vt:lpstr>
      <vt:lpstr>What are Code Reviews?</vt:lpstr>
      <vt:lpstr>PowerPoint Presentation</vt:lpstr>
      <vt:lpstr>PowerPoint Presentation</vt:lpstr>
      <vt:lpstr>Google's Code Review Policy</vt:lpstr>
      <vt:lpstr>PowerPoint Presentation</vt:lpstr>
      <vt:lpstr>PowerPoint Presentation</vt:lpstr>
      <vt:lpstr>PowerPoint Presentation</vt:lpstr>
      <vt:lpstr>A second pair of eyes</vt:lpstr>
      <vt:lpstr>PowerPoint Presentation</vt:lpstr>
      <vt:lpstr>Outcomes (Analyzing Reviews)</vt:lpstr>
      <vt:lpstr>Mismatch of Expectations and Outcomes</vt:lpstr>
      <vt:lpstr>Checklists</vt:lpstr>
      <vt:lpstr>What would a good checklist be for your startup? A bad one?</vt:lpstr>
      <vt:lpstr>Code review summary</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Claire Le Goues</dc:creator>
  <cp:lastModifiedBy>clegoues</cp:lastModifiedBy>
  <cp:revision>39</cp:revision>
  <dcterms:created xsi:type="dcterms:W3CDTF">2018-02-07T20:35:44Z</dcterms:created>
  <dcterms:modified xsi:type="dcterms:W3CDTF">2018-02-27T16:17:44Z</dcterms:modified>
</cp:coreProperties>
</file>