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257" r:id="rId3"/>
    <p:sldId id="268" r:id="rId4"/>
    <p:sldId id="267" r:id="rId5"/>
    <p:sldId id="269" r:id="rId6"/>
    <p:sldId id="259" r:id="rId7"/>
    <p:sldId id="270" r:id="rId8"/>
    <p:sldId id="271" r:id="rId9"/>
    <p:sldId id="272" r:id="rId10"/>
    <p:sldId id="300" r:id="rId11"/>
    <p:sldId id="273" r:id="rId12"/>
    <p:sldId id="274" r:id="rId13"/>
    <p:sldId id="275" r:id="rId14"/>
    <p:sldId id="276" r:id="rId15"/>
    <p:sldId id="277" r:id="rId16"/>
    <p:sldId id="278" r:id="rId17"/>
    <p:sldId id="279" r:id="rId18"/>
    <p:sldId id="280" r:id="rId19"/>
    <p:sldId id="282" r:id="rId20"/>
    <p:sldId id="283" r:id="rId21"/>
    <p:sldId id="284" r:id="rId22"/>
    <p:sldId id="302" r:id="rId23"/>
    <p:sldId id="287" r:id="rId24"/>
    <p:sldId id="304" r:id="rId25"/>
    <p:sldId id="288" r:id="rId26"/>
    <p:sldId id="306" r:id="rId27"/>
    <p:sldId id="308" r:id="rId28"/>
    <p:sldId id="307" r:id="rId29"/>
    <p:sldId id="291" r:id="rId30"/>
    <p:sldId id="296" r:id="rId31"/>
    <p:sldId id="290" r:id="rId32"/>
    <p:sldId id="294" r:id="rId33"/>
    <p:sldId id="298" r:id="rId34"/>
    <p:sldId id="299" r:id="rId35"/>
    <p:sldId id="295" r:id="rId36"/>
    <p:sldId id="26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FDE548-F947-1943-A099-39FFC1FA61BD}">
          <p14:sldIdLst>
            <p14:sldId id="256"/>
            <p14:sldId id="257"/>
          </p14:sldIdLst>
        </p14:section>
        <p14:section name="architecture recap" id="{631881F3-D2E7-5D48-824D-C0EDEA866470}">
          <p14:sldIdLst>
            <p14:sldId id="268"/>
            <p14:sldId id="267"/>
            <p14:sldId id="269"/>
            <p14:sldId id="259"/>
          </p14:sldIdLst>
        </p14:section>
        <p14:section name="crash course in web app development" id="{3727CB1C-7AC8-4549-AB2F-E3CBACAF43D2}">
          <p14:sldIdLst>
            <p14:sldId id="270"/>
            <p14:sldId id="271"/>
            <p14:sldId id="272"/>
            <p14:sldId id="300"/>
            <p14:sldId id="273"/>
            <p14:sldId id="274"/>
            <p14:sldId id="275"/>
            <p14:sldId id="276"/>
            <p14:sldId id="277"/>
            <p14:sldId id="278"/>
            <p14:sldId id="279"/>
            <p14:sldId id="280"/>
            <p14:sldId id="282"/>
            <p14:sldId id="283"/>
            <p14:sldId id="284"/>
            <p14:sldId id="302"/>
            <p14:sldId id="287"/>
            <p14:sldId id="304"/>
            <p14:sldId id="288"/>
          </p14:sldIdLst>
        </p14:section>
        <p14:section name="frameworks" id="{E1C8CD16-466E-7840-AFAE-68E89FC94A9C}">
          <p14:sldIdLst>
            <p14:sldId id="306"/>
            <p14:sldId id="308"/>
            <p14:sldId id="307"/>
            <p14:sldId id="291"/>
            <p14:sldId id="296"/>
          </p14:sldIdLst>
        </p14:section>
        <p14:section name="prototype" id="{EEC778CB-5D29-4546-92C9-E469CB3943EC}">
          <p14:sldIdLst>
            <p14:sldId id="290"/>
            <p14:sldId id="294"/>
            <p14:sldId id="298"/>
            <p14:sldId id="299"/>
            <p14:sldId id="295"/>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42" autoAdjust="0"/>
  </p:normalViewPr>
  <p:slideViewPr>
    <p:cSldViewPr snapToGrid="0" snapToObjects="1">
      <p:cViewPr>
        <p:scale>
          <a:sx n="108" d="100"/>
          <a:sy n="108" d="100"/>
        </p:scale>
        <p:origin x="-512" y="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9CD08-61F1-7C46-B507-5D25A72BAF54}" type="datetimeFigureOut">
              <a:rPr lang="en-US" smtClean="0"/>
              <a:t>1/29/18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DF793-3FF3-1940-99DB-B56B4AA33EBB}" type="slidenum">
              <a:rPr lang="en-US" smtClean="0"/>
              <a:t>‹#›</a:t>
            </a:fld>
            <a:endParaRPr lang="en-US"/>
          </a:p>
        </p:txBody>
      </p:sp>
    </p:spTree>
    <p:extLst>
      <p:ext uri="{BB962C8B-B14F-4D97-AF65-F5344CB8AC3E}">
        <p14:creationId xmlns:p14="http://schemas.microsoft.com/office/powerpoint/2010/main" val="42654929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AF2B32-B658-4BF7-8F9F-7BC64B42D566}" type="slidenum">
              <a:rPr lang="en-US" smtClean="0"/>
              <a:pPr/>
              <a:t>3</a:t>
            </a:fld>
            <a:endParaRPr lang="en-US"/>
          </a:p>
        </p:txBody>
      </p:sp>
    </p:spTree>
    <p:extLst>
      <p:ext uri="{BB962C8B-B14F-4D97-AF65-F5344CB8AC3E}">
        <p14:creationId xmlns:p14="http://schemas.microsoft.com/office/powerpoint/2010/main" val="3045590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29</a:t>
            </a:fld>
            <a:endParaRPr lang="en-US"/>
          </a:p>
        </p:txBody>
      </p:sp>
    </p:spTree>
    <p:extLst>
      <p:ext uri="{BB962C8B-B14F-4D97-AF65-F5344CB8AC3E}">
        <p14:creationId xmlns:p14="http://schemas.microsoft.com/office/powerpoint/2010/main" val="370668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purpose of a prototype? </a:t>
            </a:r>
          </a:p>
          <a:p>
            <a:endParaRPr lang="en-US" dirty="0" smtClean="0"/>
          </a:p>
          <a:p>
            <a:r>
              <a:rPr lang="en-US" dirty="0" smtClean="0"/>
              <a:t> Iterate over multiple ideas quickly.</a:t>
            </a:r>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32</a:t>
            </a:fld>
            <a:endParaRPr lang="en-US"/>
          </a:p>
        </p:txBody>
      </p:sp>
    </p:spTree>
    <p:extLst>
      <p:ext uri="{BB962C8B-B14F-4D97-AF65-F5344CB8AC3E}">
        <p14:creationId xmlns:p14="http://schemas.microsoft.com/office/powerpoint/2010/main" val="1511391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Get more specific about the problem or choose a level and come up with multiple ways to solve that level of the problem abstraction</a:t>
            </a:r>
          </a:p>
          <a:p>
            <a:endParaRPr lang="en-US" dirty="0" smtClean="0"/>
          </a:p>
          <a:p>
            <a:r>
              <a:rPr lang="en-US" dirty="0" smtClean="0"/>
              <a:t>Keep novelty alive late in the process</a:t>
            </a:r>
          </a:p>
          <a:p>
            <a:r>
              <a:rPr lang="en-US" dirty="0" smtClean="0"/>
              <a:t>Ensure options meet the needs of the problem, stay focused on the problem</a:t>
            </a:r>
          </a:p>
          <a:p>
            <a:r>
              <a:rPr lang="en-US" dirty="0" smtClean="0"/>
              <a:t>Convergent tools:</a:t>
            </a:r>
          </a:p>
          <a:p>
            <a:pPr lvl="1"/>
            <a:r>
              <a:rPr lang="en-US" dirty="0" smtClean="0"/>
              <a:t>  Hits – go through the list of options and mark the best ones, or those that could be best in specific context (limit marks to ten percent of the options). Be aware of groupthink! </a:t>
            </a:r>
          </a:p>
          <a:p>
            <a:pPr lvl="1"/>
            <a:r>
              <a:rPr lang="en-US" dirty="0" smtClean="0"/>
              <a:t>Clustering –group the hits into clusters and label the theme of each group</a:t>
            </a:r>
          </a:p>
          <a:p>
            <a:pPr lvl="1"/>
            <a:r>
              <a:rPr lang="en-US" dirty="0" smtClean="0"/>
              <a:t>Blue sky voting – separate the hit results into two groups: the easy to implement ideas, and the highly novel ideas that have a big payoff but may be difficult to achieve.  Give about 70% to the easy to implement ideas and the rest to the highly novel ideas to keep the group from quickly removing the ideas that may just need to be thought about a little more.</a:t>
            </a:r>
          </a:p>
          <a:p>
            <a:endParaRPr lang="en-US" dirty="0" smtClean="0"/>
          </a:p>
          <a:p>
            <a:r>
              <a:rPr lang="en-US" dirty="0" smtClean="0"/>
              <a:t> The steps for creative problem solving</a:t>
            </a:r>
          </a:p>
          <a:p>
            <a:r>
              <a:rPr lang="en-US" dirty="0" err="1" smtClean="0"/>
              <a:t>oClarify</a:t>
            </a:r>
            <a:r>
              <a:rPr lang="en-US" dirty="0" smtClean="0"/>
              <a:t>: Specify the problem, the different subsections of the problem, and possible alternative formulations of the problem (use things like the 5Ws and H, webbing, and storyboarding)</a:t>
            </a:r>
          </a:p>
          <a:p>
            <a:r>
              <a:rPr lang="en-US" dirty="0" smtClean="0"/>
              <a:t>o   Ideate: Diverge on possible ideas; generate a large number of possible options for the problem/problems (brainstorm, </a:t>
            </a:r>
            <a:r>
              <a:rPr lang="en-US" dirty="0" err="1" smtClean="0"/>
              <a:t>brainwriting</a:t>
            </a:r>
            <a:r>
              <a:rPr lang="en-US" dirty="0" smtClean="0"/>
              <a:t>, try to apply conflicting terms to your idea (strong/fragile), create a list of possible options for multiple categories and try to combine them, go through three pictures of nature with your problem while generating lists how the problem relates to nature, pick two different two and come up with as many ways as possible the terms are related.  Try to pick a process or product used in another area for a relatively similar problem and come up with how to relate that process/technique to the problem, </a:t>
            </a:r>
            <a:r>
              <a:rPr lang="en-US" dirty="0" err="1" smtClean="0"/>
              <a:t>po</a:t>
            </a:r>
            <a:r>
              <a:rPr lang="en-US" dirty="0" smtClean="0"/>
              <a:t> statements – described earlier)</a:t>
            </a:r>
          </a:p>
          <a:p>
            <a:r>
              <a:rPr lang="en-US" dirty="0" smtClean="0"/>
              <a:t>o   Develop: Converge on the best idea/ideas; try to think through the most promising ideas and try to improve them (evaluation matrix, solution mapping)</a:t>
            </a:r>
          </a:p>
          <a:p>
            <a:r>
              <a:rPr lang="en-US" dirty="0" smtClean="0"/>
              <a:t>o   Implement: test the idea/ideas (how-how diagram, performance dashboard)</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35</a:t>
            </a:fld>
            <a:endParaRPr lang="en-US"/>
          </a:p>
        </p:txBody>
      </p:sp>
    </p:spTree>
    <p:extLst>
      <p:ext uri="{BB962C8B-B14F-4D97-AF65-F5344CB8AC3E}">
        <p14:creationId xmlns:p14="http://schemas.microsoft.com/office/powerpoint/2010/main" val="249942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02777" indent="-270299" eaLnBrk="0" hangingPunct="0">
              <a:defRPr>
                <a:solidFill>
                  <a:schemeClr val="tx1"/>
                </a:solidFill>
                <a:latin typeface="Arial" pitchFamily="34" charset="0"/>
                <a:ea typeface="ＭＳ Ｐゴシック" pitchFamily="34" charset="-128"/>
              </a:defRPr>
            </a:lvl2pPr>
            <a:lvl3pPr marL="1081196" indent="-216240" eaLnBrk="0" hangingPunct="0">
              <a:defRPr>
                <a:solidFill>
                  <a:schemeClr val="tx1"/>
                </a:solidFill>
                <a:latin typeface="Arial" pitchFamily="34" charset="0"/>
                <a:ea typeface="ＭＳ Ｐゴシック" pitchFamily="34" charset="-128"/>
              </a:defRPr>
            </a:lvl3pPr>
            <a:lvl4pPr marL="1513674" indent="-216240" eaLnBrk="0" hangingPunct="0">
              <a:defRPr>
                <a:solidFill>
                  <a:schemeClr val="tx1"/>
                </a:solidFill>
                <a:latin typeface="Arial" pitchFamily="34" charset="0"/>
                <a:ea typeface="ＭＳ Ｐゴシック" pitchFamily="34" charset="-128"/>
              </a:defRPr>
            </a:lvl4pPr>
            <a:lvl5pPr marL="1946153" indent="-216240" eaLnBrk="0" hangingPunct="0">
              <a:defRPr>
                <a:solidFill>
                  <a:schemeClr val="tx1"/>
                </a:solidFill>
                <a:latin typeface="Arial" pitchFamily="34" charset="0"/>
                <a:ea typeface="ＭＳ Ｐゴシック" pitchFamily="34" charset="-128"/>
              </a:defRPr>
            </a:lvl5pPr>
            <a:lvl6pPr marL="2378631" indent="-216240"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109" indent="-216240"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587" indent="-216240"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6066" indent="-21624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6583BB0-CD36-4091-9A1A-1107207A5DF1}" type="slidenum">
              <a:rPr lang="en-US" smtClean="0"/>
              <a:pPr eaLnBrk="1" hangingPunct="1"/>
              <a:t>4</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9404">
              <a:defRPr/>
            </a:pPr>
            <a:r>
              <a:rPr lang="en-US" dirty="0" smtClean="0"/>
              <a:t>First, architecture defines software elements and embodies information about how they</a:t>
            </a:r>
            <a:r>
              <a:rPr lang="en-US" baseline="0" dirty="0" smtClean="0"/>
              <a:t> </a:t>
            </a:r>
            <a:r>
              <a:rPr lang="en-US" dirty="0" smtClean="0"/>
              <a:t>relate to each other;</a:t>
            </a:r>
            <a:r>
              <a:rPr lang="en-US" baseline="0" dirty="0" smtClean="0"/>
              <a:t> </a:t>
            </a:r>
            <a:r>
              <a:rPr lang="en-US" dirty="0" smtClean="0"/>
              <a:t>omits info about elements that does not pertain to their interaction. </a:t>
            </a:r>
          </a:p>
          <a:p>
            <a:pPr defTabSz="899404">
              <a:defRPr/>
            </a:pPr>
            <a:endParaRPr lang="en-US" dirty="0" smtClean="0"/>
          </a:p>
          <a:p>
            <a:pPr defTabSz="899404">
              <a:defRPr/>
            </a:pPr>
            <a:r>
              <a:rPr lang="en-US" dirty="0" smtClean="0"/>
              <a:t>An architecture is foremost an </a:t>
            </a:r>
            <a:r>
              <a:rPr lang="en-US" b="1" dirty="0" smtClean="0"/>
              <a:t>abstraction</a:t>
            </a:r>
            <a:r>
              <a:rPr lang="en-US" dirty="0" smtClean="0"/>
              <a:t> of a system that suppresses details of elements that do not affect how they use, are used by, relate to, or interact with other elements. </a:t>
            </a:r>
          </a:p>
          <a:p>
            <a:pPr defTabSz="899404">
              <a:defRPr/>
            </a:pPr>
            <a:endParaRPr lang="en-US" dirty="0" smtClean="0"/>
          </a:p>
          <a:p>
            <a:pPr defTabSz="899404">
              <a:defRPr/>
            </a:pPr>
            <a:r>
              <a:rPr lang="en-US" dirty="0" smtClean="0"/>
              <a:t>In nearly all modern systems, elements interact with each other by means of interfaces that partition details about an element into public and private parts. Architecture is concerned with the public side of this division; private details-those having to do solely with internal implementation-are not architectural.</a:t>
            </a:r>
          </a:p>
          <a:p>
            <a:endParaRPr lang="en-US" dirty="0" smtClean="0"/>
          </a:p>
          <a:p>
            <a:r>
              <a:rPr lang="en-US" dirty="0" smtClean="0"/>
              <a:t>"Externally visible" properties are those assumptions other elements can make of an element, such as its provided services, performance characteristics, fault handling, shared resource usage, and so on. Let's look at some of the implications of this definition in more detail.</a:t>
            </a:r>
          </a:p>
          <a:p>
            <a:endParaRPr lang="en-US" dirty="0" smtClean="0"/>
          </a:p>
          <a:p>
            <a:r>
              <a:rPr lang="en-US" dirty="0" smtClean="0"/>
              <a:t>The behavior of each element is part of the architecture insofar as that behavior can be observed or discerned from the point of view of another element. Such behavior is what allows elements to interact with each other, which is clearly part of the architecture. </a:t>
            </a:r>
          </a:p>
          <a:p>
            <a:endParaRPr lang="en-US" dirty="0" smtClean="0"/>
          </a:p>
          <a:p>
            <a:r>
              <a:rPr lang="en-US" dirty="0" smtClean="0"/>
              <a:t>(This is another reason that the box-and-line drawings that are passed off as architectures are not architectures at all.)</a:t>
            </a:r>
          </a:p>
          <a:p>
            <a:endParaRPr lang="en-US" dirty="0" smtClean="0"/>
          </a:p>
          <a:p>
            <a:r>
              <a:rPr lang="en-US" dirty="0" smtClean="0"/>
              <a:t>One set of structures used to describe a system is its implementation modules or units. </a:t>
            </a:r>
          </a:p>
          <a:p>
            <a:pPr lvl="1"/>
            <a:r>
              <a:rPr lang="en-US" dirty="0" smtClean="0"/>
              <a:t>Static: focuses on the way the system's functionality is divided up and (often) assigned to implementation teams.</a:t>
            </a:r>
          </a:p>
          <a:p>
            <a:r>
              <a:rPr lang="en-US" dirty="0" smtClean="0"/>
              <a:t>Another set of structures describe the way elements interact more explicitly.</a:t>
            </a:r>
          </a:p>
          <a:p>
            <a:pPr lvl="1"/>
            <a:r>
              <a:rPr lang="en-US" dirty="0" smtClean="0"/>
              <a:t>E.g., consider a set of parallel processes that is described in terms of sequential behavior, interactions, and synchronization mechanisms.  </a:t>
            </a:r>
          </a:p>
          <a:p>
            <a:r>
              <a:rPr lang="en-US" i="1" dirty="0" smtClean="0"/>
              <a:t>Both convey architectural information, </a:t>
            </a:r>
            <a:r>
              <a:rPr lang="en-US" dirty="0" smtClean="0"/>
              <a:t>do not necessarily describe all interesting relationships/elements in the system.</a:t>
            </a:r>
          </a:p>
          <a:p>
            <a:endParaRPr lang="en-US" dirty="0"/>
          </a:p>
        </p:txBody>
      </p:sp>
    </p:spTree>
    <p:extLst>
      <p:ext uri="{BB962C8B-B14F-4D97-AF65-F5344CB8AC3E}">
        <p14:creationId xmlns:p14="http://schemas.microsoft.com/office/powerpoint/2010/main" val="106764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05" indent="-270272" eaLnBrk="0" hangingPunct="0">
              <a:defRPr sz="2300">
                <a:solidFill>
                  <a:schemeClr val="tx1"/>
                </a:solidFill>
                <a:latin typeface="Arial" charset="0"/>
                <a:ea typeface="ＭＳ Ｐゴシック" charset="0"/>
              </a:defRPr>
            </a:lvl2pPr>
            <a:lvl3pPr marL="1081086" indent="-216217" eaLnBrk="0" hangingPunct="0">
              <a:defRPr sz="2300">
                <a:solidFill>
                  <a:schemeClr val="tx1"/>
                </a:solidFill>
                <a:latin typeface="Arial" charset="0"/>
                <a:ea typeface="ＭＳ Ｐゴシック" charset="0"/>
              </a:defRPr>
            </a:lvl3pPr>
            <a:lvl4pPr marL="1513519" indent="-216217" eaLnBrk="0" hangingPunct="0">
              <a:defRPr sz="2300">
                <a:solidFill>
                  <a:schemeClr val="tx1"/>
                </a:solidFill>
                <a:latin typeface="Arial" charset="0"/>
                <a:ea typeface="ＭＳ Ｐゴシック" charset="0"/>
              </a:defRPr>
            </a:lvl4pPr>
            <a:lvl5pPr marL="1945954" indent="-216217" eaLnBrk="0" hangingPunct="0">
              <a:defRPr sz="2300">
                <a:solidFill>
                  <a:schemeClr val="tx1"/>
                </a:solidFill>
                <a:latin typeface="Arial" charset="0"/>
                <a:ea typeface="ＭＳ Ｐゴシック" charset="0"/>
              </a:defRPr>
            </a:lvl5pPr>
            <a:lvl6pPr marL="2378388" indent="-216217" eaLnBrk="0" fontAlgn="base" hangingPunct="0">
              <a:spcBef>
                <a:spcPct val="0"/>
              </a:spcBef>
              <a:spcAft>
                <a:spcPct val="0"/>
              </a:spcAft>
              <a:defRPr sz="2300">
                <a:solidFill>
                  <a:schemeClr val="tx1"/>
                </a:solidFill>
                <a:latin typeface="Arial" charset="0"/>
                <a:ea typeface="ＭＳ Ｐゴシック" charset="0"/>
              </a:defRPr>
            </a:lvl6pPr>
            <a:lvl7pPr marL="2810823" indent="-216217" eaLnBrk="0" fontAlgn="base" hangingPunct="0">
              <a:spcBef>
                <a:spcPct val="0"/>
              </a:spcBef>
              <a:spcAft>
                <a:spcPct val="0"/>
              </a:spcAft>
              <a:defRPr sz="2300">
                <a:solidFill>
                  <a:schemeClr val="tx1"/>
                </a:solidFill>
                <a:latin typeface="Arial" charset="0"/>
                <a:ea typeface="ＭＳ Ｐゴシック" charset="0"/>
              </a:defRPr>
            </a:lvl7pPr>
            <a:lvl8pPr marL="3243257" indent="-216217" eaLnBrk="0" fontAlgn="base" hangingPunct="0">
              <a:spcBef>
                <a:spcPct val="0"/>
              </a:spcBef>
              <a:spcAft>
                <a:spcPct val="0"/>
              </a:spcAft>
              <a:defRPr sz="2300">
                <a:solidFill>
                  <a:schemeClr val="tx1"/>
                </a:solidFill>
                <a:latin typeface="Arial" charset="0"/>
                <a:ea typeface="ＭＳ Ｐゴシック" charset="0"/>
              </a:defRPr>
            </a:lvl8pPr>
            <a:lvl9pPr marL="3675692" indent="-216217"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147BD9CB-5F4D-404C-A9DC-A8604425693A}" type="slidenum">
              <a:rPr lang="en-US" sz="1200"/>
              <a:pPr eaLnBrk="1" hangingPunct="1"/>
              <a:t>5</a:t>
            </a:fld>
            <a:endParaRPr lang="en-US" sz="12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Tree>
    <p:extLst>
      <p:ext uri="{BB962C8B-B14F-4D97-AF65-F5344CB8AC3E}">
        <p14:creationId xmlns:p14="http://schemas.microsoft.com/office/powerpoint/2010/main" val="201809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9</a:t>
            </a:fld>
            <a:endParaRPr lang="en-US"/>
          </a:p>
        </p:txBody>
      </p:sp>
    </p:spTree>
    <p:extLst>
      <p:ext uri="{BB962C8B-B14F-4D97-AF65-F5344CB8AC3E}">
        <p14:creationId xmlns:p14="http://schemas.microsoft.com/office/powerpoint/2010/main" val="20605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tech stack is a combination of software products and programming languages used to create a web or mobile application. Applications have two software components: client-side and server-side, also known as front-end and back-end.</a:t>
            </a:r>
          </a:p>
          <a:p>
            <a:endParaRPr lang="en-US" dirty="0" smtClean="0"/>
          </a:p>
          <a:p>
            <a:r>
              <a:rPr lang="en-US" dirty="0" smtClean="0"/>
              <a:t>The back-end contains the business logic that works behind the scenes to drive your application. Users will never directly engage with the back-end, all information is passed back and forth through the front-end. The most well known example of a back-end tech stack is the LAMP stack (Linux, Apache, MySQL, PHP). More recent variations of this stack include Ruby or Python as the programming language instead of PHP. A programming language is selected along with a web framework written in that language. Frameworks are incredibly useful because they provide developers with vetted implementations of common web application features like user authentication and data access, saving them from re-inventing the wheel. Popular framework choices include: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11</a:t>
            </a:fld>
            <a:endParaRPr lang="en-US"/>
          </a:p>
        </p:txBody>
      </p:sp>
    </p:spTree>
    <p:extLst>
      <p:ext uri="{BB962C8B-B14F-4D97-AF65-F5344CB8AC3E}">
        <p14:creationId xmlns:p14="http://schemas.microsoft.com/office/powerpoint/2010/main" val="3996108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19</a:t>
            </a:fld>
            <a:endParaRPr lang="en-US"/>
          </a:p>
        </p:txBody>
      </p:sp>
    </p:spTree>
    <p:extLst>
      <p:ext uri="{BB962C8B-B14F-4D97-AF65-F5344CB8AC3E}">
        <p14:creationId xmlns:p14="http://schemas.microsoft.com/office/powerpoint/2010/main" val="3307531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20</a:t>
            </a:fld>
            <a:endParaRPr lang="en-US"/>
          </a:p>
        </p:txBody>
      </p:sp>
    </p:spTree>
    <p:extLst>
      <p:ext uri="{BB962C8B-B14F-4D97-AF65-F5344CB8AC3E}">
        <p14:creationId xmlns:p14="http://schemas.microsoft.com/office/powerpoint/2010/main" val="71886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question about architecture is basically moot</a:t>
            </a:r>
            <a:r>
              <a:rPr lang="is-IS" dirty="0" smtClean="0"/>
              <a:t>….</a:t>
            </a:r>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24</a:t>
            </a:fld>
            <a:endParaRPr lang="en-US"/>
          </a:p>
        </p:txBody>
      </p:sp>
    </p:spTree>
    <p:extLst>
      <p:ext uri="{BB962C8B-B14F-4D97-AF65-F5344CB8AC3E}">
        <p14:creationId xmlns:p14="http://schemas.microsoft.com/office/powerpoint/2010/main" val="101929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28</a:t>
            </a:fld>
            <a:endParaRPr lang="en-US"/>
          </a:p>
        </p:txBody>
      </p:sp>
    </p:spTree>
    <p:extLst>
      <p:ext uri="{BB962C8B-B14F-4D97-AF65-F5344CB8AC3E}">
        <p14:creationId xmlns:p14="http://schemas.microsoft.com/office/powerpoint/2010/main" val="366774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1B0BA9-A321-3F4E-A420-F3A896AA63D9}"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1B0BA9-A321-3F4E-A420-F3A896AA63D9}" type="datetimeFigureOut">
              <a:rPr lang="en-US" smtClean="0"/>
              <a:t>1/29/18</a:t>
            </a:fld>
            <a:endParaRPr lang="en-US"/>
          </a:p>
        </p:txBody>
      </p:sp>
      <p:sp>
        <p:nvSpPr>
          <p:cNvPr id="8" name="Slide Number Placeholder 7"/>
          <p:cNvSpPr>
            <a:spLocks noGrp="1"/>
          </p:cNvSpPr>
          <p:nvPr>
            <p:ph type="sldNum" sz="quarter" idx="11"/>
          </p:nvPr>
        </p:nvSpPr>
        <p:spPr/>
        <p:txBody>
          <a:bodyPr/>
          <a:lstStyle/>
          <a:p>
            <a:fld id="{C31B8740-8590-E840-B96D-C956D1CE2F2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1B0BA9-A321-3F4E-A420-F3A896AA63D9}" type="datetimeFigureOut">
              <a:rPr lang="en-US" smtClean="0"/>
              <a:t>1/29/18</a:t>
            </a:fld>
            <a:endParaRPr lang="en-US"/>
          </a:p>
        </p:txBody>
      </p:sp>
      <p:sp>
        <p:nvSpPr>
          <p:cNvPr id="8" name="Slide Number Placeholder 7"/>
          <p:cNvSpPr>
            <a:spLocks noGrp="1"/>
          </p:cNvSpPr>
          <p:nvPr>
            <p:ph type="sldNum" sz="quarter" idx="11"/>
          </p:nvPr>
        </p:nvSpPr>
        <p:spPr/>
        <p:txBody>
          <a:bodyPr/>
          <a:lstStyle/>
          <a:p>
            <a:fld id="{C31B8740-8590-E840-B96D-C956D1CE2F2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47229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1B0BA9-A321-3F4E-A420-F3A896AA63D9}"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EF1B0BA9-A321-3F4E-A420-F3A896AA63D9}"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EF1B0BA9-A321-3F4E-A420-F3A896AA63D9}" type="datetimeFigureOut">
              <a:rPr lang="en-US" smtClean="0"/>
              <a:t>1/29/18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EF1B0BA9-A321-3F4E-A420-F3A896AA63D9}" type="datetimeFigureOut">
              <a:rPr lang="en-US" smtClean="0"/>
              <a:t>1/29/18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B0BA9-A321-3F4E-A420-F3A896AA63D9}" type="datetimeFigureOut">
              <a:rPr lang="en-US" smtClean="0"/>
              <a:t>1/29/18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1B0BA9-A321-3F4E-A420-F3A896AA63D9}"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B0BA9-A321-3F4E-A420-F3A896AA63D9}" type="datetimeFigureOut">
              <a:rPr lang="en-US" smtClean="0"/>
              <a:t>1/29/18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l">
              <a:defRPr sz="1200" b="0">
                <a:solidFill>
                  <a:schemeClr val="tx1">
                    <a:tint val="75000"/>
                  </a:schemeClr>
                </a:solidFill>
              </a:defRPr>
            </a:lvl1pPr>
          </a:lstStyle>
          <a:p>
            <a:fld id="{C31B8740-8590-E840-B96D-C956D1CE2F2B}" type="slidenum">
              <a:rPr lang="en-US" smtClean="0"/>
              <a:t>‹#›</a:t>
            </a:fld>
            <a:endParaRPr lang="en-US"/>
          </a:p>
        </p:txBody>
      </p:sp>
      <p:pic>
        <p:nvPicPr>
          <p:cNvPr id="7" name="Picture 6" descr="isr_logo.jpg"/>
          <p:cNvPicPr>
            <a:picLocks noChangeAspect="1"/>
          </p:cNvPicPr>
          <p:nvPr/>
        </p:nvPicPr>
        <p:blipFill>
          <a:blip r:embed="rId11" cstate="print"/>
          <a:stretch>
            <a:fillRect/>
          </a:stretch>
        </p:blipFill>
        <p:spPr>
          <a:xfrm>
            <a:off x="7315200" y="6248400"/>
            <a:ext cx="1358900" cy="4953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0.jpg"/><Relationship Id="rId5" Type="http://schemas.openxmlformats.org/officeDocument/2006/relationships/image" Target="../media/image21.jpg"/><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Design and prototyping</a:t>
            </a:r>
            <a:endParaRPr lang="en-US" dirty="0"/>
          </a:p>
        </p:txBody>
      </p:sp>
      <p:sp>
        <p:nvSpPr>
          <p:cNvPr id="3" name="Subtitle 2"/>
          <p:cNvSpPr>
            <a:spLocks noGrp="1"/>
          </p:cNvSpPr>
          <p:nvPr>
            <p:ph type="subTitle" idx="1"/>
          </p:nvPr>
        </p:nvSpPr>
        <p:spPr/>
        <p:txBody>
          <a:bodyPr>
            <a:normAutofit lnSpcReduction="10000"/>
          </a:bodyPr>
          <a:lstStyle/>
          <a:p>
            <a:r>
              <a:rPr lang="en-US" dirty="0" smtClean="0"/>
              <a:t>Software Engineering for Startups</a:t>
            </a:r>
          </a:p>
          <a:p>
            <a:r>
              <a:rPr lang="en-US" dirty="0" smtClean="0"/>
              <a:t>January 25, 2018</a:t>
            </a:r>
            <a:endParaRPr lang="en-US" dirty="0"/>
          </a:p>
        </p:txBody>
      </p:sp>
    </p:spTree>
    <p:extLst>
      <p:ext uri="{BB962C8B-B14F-4D97-AF65-F5344CB8AC3E}">
        <p14:creationId xmlns:p14="http://schemas.microsoft.com/office/powerpoint/2010/main" val="12770595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7.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0488"/>
          </a:xfrm>
          <a:prstGeom prst="rect">
            <a:avLst/>
          </a:prstGeom>
        </p:spPr>
      </p:pic>
    </p:spTree>
    <p:extLst>
      <p:ext uri="{BB962C8B-B14F-4D97-AF65-F5344CB8AC3E}">
        <p14:creationId xmlns:p14="http://schemas.microsoft.com/office/powerpoint/2010/main" val="9451113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4.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9" y="0"/>
            <a:ext cx="9117341" cy="6858000"/>
          </a:xfrm>
          <a:prstGeom prst="rect">
            <a:avLst/>
          </a:prstGeom>
        </p:spPr>
      </p:pic>
    </p:spTree>
    <p:extLst>
      <p:ext uri="{BB962C8B-B14F-4D97-AF65-F5344CB8AC3E}">
        <p14:creationId xmlns:p14="http://schemas.microsoft.com/office/powerpoint/2010/main" val="36482110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a:t>
            </a:r>
            <a:endParaRPr lang="en-US" dirty="0"/>
          </a:p>
        </p:txBody>
      </p:sp>
      <p:sp>
        <p:nvSpPr>
          <p:cNvPr id="3" name="Text Placeholder 2"/>
          <p:cNvSpPr>
            <a:spLocks noGrp="1"/>
          </p:cNvSpPr>
          <p:nvPr>
            <p:ph type="body" idx="1"/>
          </p:nvPr>
        </p:nvSpPr>
        <p:spPr/>
        <p:txBody>
          <a:bodyPr/>
          <a:lstStyle/>
          <a:p>
            <a:r>
              <a:rPr lang="en-US" dirty="0" smtClean="0"/>
              <a:t>Web browser, native/</a:t>
            </a:r>
            <a:r>
              <a:rPr lang="en-US" dirty="0" err="1" smtClean="0"/>
              <a:t>iOS</a:t>
            </a:r>
            <a:r>
              <a:rPr lang="en-US" dirty="0" smtClean="0"/>
              <a:t>/Android/</a:t>
            </a:r>
            <a:r>
              <a:rPr lang="en-US" dirty="0" err="1" smtClean="0"/>
              <a:t>etc</a:t>
            </a:r>
            <a:endParaRPr lang="en-US" dirty="0"/>
          </a:p>
        </p:txBody>
      </p:sp>
    </p:spTree>
    <p:extLst>
      <p:ext uri="{BB962C8B-B14F-4D97-AF65-F5344CB8AC3E}">
        <p14:creationId xmlns:p14="http://schemas.microsoft.com/office/powerpoint/2010/main" val="7158130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1-24 at 9.05.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45"/>
            <a:ext cx="9144000" cy="6850455"/>
          </a:xfrm>
          <a:prstGeom prst="rect">
            <a:avLst/>
          </a:prstGeom>
        </p:spPr>
      </p:pic>
    </p:spTree>
    <p:extLst>
      <p:ext uri="{BB962C8B-B14F-4D97-AF65-F5344CB8AC3E}">
        <p14:creationId xmlns:p14="http://schemas.microsoft.com/office/powerpoint/2010/main" val="28485804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6.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78"/>
            <a:ext cx="9144000" cy="6850422"/>
          </a:xfrm>
          <a:prstGeom prst="rect">
            <a:avLst/>
          </a:prstGeom>
        </p:spPr>
      </p:pic>
    </p:spTree>
    <p:extLst>
      <p:ext uri="{BB962C8B-B14F-4D97-AF65-F5344CB8AC3E}">
        <p14:creationId xmlns:p14="http://schemas.microsoft.com/office/powerpoint/2010/main" val="3865764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6.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11"/>
            <a:ext cx="9144000" cy="6832989"/>
          </a:xfrm>
          <a:prstGeom prst="rect">
            <a:avLst/>
          </a:prstGeom>
        </p:spPr>
      </p:pic>
    </p:spTree>
    <p:extLst>
      <p:ext uri="{BB962C8B-B14F-4D97-AF65-F5344CB8AC3E}">
        <p14:creationId xmlns:p14="http://schemas.microsoft.com/office/powerpoint/2010/main" val="32417749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6.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9"/>
            <a:ext cx="9144000" cy="6855491"/>
          </a:xfrm>
          <a:prstGeom prst="rect">
            <a:avLst/>
          </a:prstGeom>
        </p:spPr>
      </p:pic>
    </p:spTree>
    <p:extLst>
      <p:ext uri="{BB962C8B-B14F-4D97-AF65-F5344CB8AC3E}">
        <p14:creationId xmlns:p14="http://schemas.microsoft.com/office/powerpoint/2010/main" val="18375395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6.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105"/>
            <a:ext cx="9144000" cy="6817895"/>
          </a:xfrm>
          <a:prstGeom prst="rect">
            <a:avLst/>
          </a:prstGeom>
        </p:spPr>
      </p:pic>
    </p:spTree>
    <p:extLst>
      <p:ext uri="{BB962C8B-B14F-4D97-AF65-F5344CB8AC3E}">
        <p14:creationId xmlns:p14="http://schemas.microsoft.com/office/powerpoint/2010/main" val="26174772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6.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9" y="0"/>
            <a:ext cx="9130651" cy="6858000"/>
          </a:xfrm>
          <a:prstGeom prst="rect">
            <a:avLst/>
          </a:prstGeom>
        </p:spPr>
      </p:pic>
    </p:spTree>
    <p:extLst>
      <p:ext uri="{BB962C8B-B14F-4D97-AF65-F5344CB8AC3E}">
        <p14:creationId xmlns:p14="http://schemas.microsoft.com/office/powerpoint/2010/main" val="6915691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a:t>
            </a:r>
            <a:endParaRPr lang="en-US" dirty="0"/>
          </a:p>
        </p:txBody>
      </p:sp>
      <p:sp>
        <p:nvSpPr>
          <p:cNvPr id="3" name="Text Placeholder 2"/>
          <p:cNvSpPr>
            <a:spLocks noGrp="1"/>
          </p:cNvSpPr>
          <p:nvPr>
            <p:ph type="body" idx="1"/>
          </p:nvPr>
        </p:nvSpPr>
        <p:spPr/>
        <p:txBody>
          <a:bodyPr/>
          <a:lstStyle/>
          <a:p>
            <a:r>
              <a:rPr lang="en-US" dirty="0" smtClean="0"/>
              <a:t>Web server, databases, authentication, </a:t>
            </a:r>
            <a:r>
              <a:rPr lang="en-US" dirty="0" err="1" smtClean="0"/>
              <a:t>etc</a:t>
            </a:r>
            <a:r>
              <a:rPr lang="is-IS" dirty="0" smtClean="0"/>
              <a:t>…</a:t>
            </a:r>
            <a:endParaRPr lang="en-US" dirty="0"/>
          </a:p>
        </p:txBody>
      </p:sp>
    </p:spTree>
    <p:extLst>
      <p:ext uri="{BB962C8B-B14F-4D97-AF65-F5344CB8AC3E}">
        <p14:creationId xmlns:p14="http://schemas.microsoft.com/office/powerpoint/2010/main" val="26887472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comment on 40 hours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76629671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1-24 at 9.17.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42927"/>
          </a:xfrm>
          <a:prstGeom prst="rect">
            <a:avLst/>
          </a:prstGeom>
        </p:spPr>
      </p:pic>
    </p:spTree>
    <p:extLst>
      <p:ext uri="{BB962C8B-B14F-4D97-AF65-F5344CB8AC3E}">
        <p14:creationId xmlns:p14="http://schemas.microsoft.com/office/powerpoint/2010/main" val="23439013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24.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88"/>
            <a:ext cx="9144000" cy="6800412"/>
          </a:xfrm>
          <a:prstGeom prst="rect">
            <a:avLst/>
          </a:prstGeom>
        </p:spPr>
      </p:pic>
    </p:spTree>
    <p:extLst>
      <p:ext uri="{BB962C8B-B14F-4D97-AF65-F5344CB8AC3E}">
        <p14:creationId xmlns:p14="http://schemas.microsoft.com/office/powerpoint/2010/main" val="34540586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Two core issues.</a:t>
            </a:r>
            <a:endParaRPr lang="en-US" dirty="0"/>
          </a:p>
        </p:txBody>
      </p:sp>
      <p:sp>
        <p:nvSpPr>
          <p:cNvPr id="5" name="Content Placeholder 4"/>
          <p:cNvSpPr>
            <a:spLocks noGrp="1"/>
          </p:cNvSpPr>
          <p:nvPr>
            <p:ph idx="1"/>
          </p:nvPr>
        </p:nvSpPr>
        <p:spPr/>
        <p:txBody>
          <a:bodyPr/>
          <a:lstStyle/>
          <a:p>
            <a:pPr marL="742950" indent="-742950">
              <a:buFont typeface="+mj-lt"/>
              <a:buAutoNum type="arabicPeriod"/>
            </a:pPr>
            <a:r>
              <a:rPr lang="en-US" dirty="0" smtClean="0"/>
              <a:t>How </a:t>
            </a:r>
            <a:r>
              <a:rPr lang="en-US" dirty="0"/>
              <a:t>do we map a requested URL to the code that is meant to handle it?</a:t>
            </a:r>
          </a:p>
          <a:p>
            <a:pPr marL="742950" indent="-742950">
              <a:buFont typeface="+mj-lt"/>
              <a:buAutoNum type="arabicPeriod"/>
            </a:pPr>
            <a:r>
              <a:rPr lang="en-US" dirty="0"/>
              <a:t>How do we create the requested HTML dynamically, injecting calculated values or information retrieved from a database?</a:t>
            </a:r>
          </a:p>
        </p:txBody>
      </p:sp>
      <p:sp>
        <p:nvSpPr>
          <p:cNvPr id="6" name="TextBox 5"/>
          <p:cNvSpPr txBox="1"/>
          <p:nvPr/>
        </p:nvSpPr>
        <p:spPr>
          <a:xfrm>
            <a:off x="457200" y="6330178"/>
            <a:ext cx="6583854" cy="369332"/>
          </a:xfrm>
          <a:prstGeom prst="rect">
            <a:avLst/>
          </a:prstGeom>
          <a:noFill/>
        </p:spPr>
        <p:txBody>
          <a:bodyPr wrap="none" rtlCol="0">
            <a:spAutoFit/>
          </a:bodyPr>
          <a:lstStyle/>
          <a:p>
            <a:r>
              <a:rPr lang="en-US" dirty="0" smtClean="0"/>
              <a:t>https://</a:t>
            </a:r>
            <a:r>
              <a:rPr lang="en-US" dirty="0" err="1" smtClean="0"/>
              <a:t>jeffknupp.com</a:t>
            </a:r>
            <a:r>
              <a:rPr lang="en-US" dirty="0" smtClean="0"/>
              <a:t>/blog/2014/03/03/what-is-a-web-framework/</a:t>
            </a:r>
            <a:endParaRPr lang="en-US" dirty="0"/>
          </a:p>
        </p:txBody>
      </p:sp>
    </p:spTree>
    <p:extLst>
      <p:ext uri="{BB962C8B-B14F-4D97-AF65-F5344CB8AC3E}">
        <p14:creationId xmlns:p14="http://schemas.microsoft.com/office/powerpoint/2010/main" val="31836844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26.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37947"/>
          </a:xfrm>
          <a:prstGeom prst="rect">
            <a:avLst/>
          </a:prstGeom>
        </p:spPr>
      </p:pic>
    </p:spTree>
    <p:extLst>
      <p:ext uri="{BB962C8B-B14F-4D97-AF65-F5344CB8AC3E}">
        <p14:creationId xmlns:p14="http://schemas.microsoft.com/office/powerpoint/2010/main" val="293827323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500px-MVC-Process.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728" y="0"/>
            <a:ext cx="6234545" cy="6858000"/>
          </a:xfrm>
          <a:prstGeom prst="rect">
            <a:avLst/>
          </a:prstGeom>
        </p:spPr>
      </p:pic>
    </p:spTree>
    <p:extLst>
      <p:ext uri="{BB962C8B-B14F-4D97-AF65-F5344CB8AC3E}">
        <p14:creationId xmlns:p14="http://schemas.microsoft.com/office/powerpoint/2010/main" val="42266638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27.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1" y="0"/>
            <a:ext cx="9120639" cy="6858000"/>
          </a:xfrm>
          <a:prstGeom prst="rect">
            <a:avLst/>
          </a:prstGeom>
        </p:spPr>
      </p:pic>
    </p:spTree>
    <p:extLst>
      <p:ext uri="{BB962C8B-B14F-4D97-AF65-F5344CB8AC3E}">
        <p14:creationId xmlns:p14="http://schemas.microsoft.com/office/powerpoint/2010/main" val="1500623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7.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0488"/>
          </a:xfrm>
          <a:prstGeom prst="rect">
            <a:avLst/>
          </a:prstGeom>
        </p:spPr>
      </p:pic>
    </p:spTree>
    <p:extLst>
      <p:ext uri="{BB962C8B-B14F-4D97-AF65-F5344CB8AC3E}">
        <p14:creationId xmlns:p14="http://schemas.microsoft.com/office/powerpoint/2010/main" val="117698794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27.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57"/>
            <a:ext cx="9144000" cy="6817895"/>
          </a:xfrm>
          <a:prstGeom prst="rect">
            <a:avLst/>
          </a:prstGeom>
        </p:spPr>
      </p:pic>
    </p:spTree>
    <p:extLst>
      <p:ext uri="{BB962C8B-B14F-4D97-AF65-F5344CB8AC3E}">
        <p14:creationId xmlns:p14="http://schemas.microsoft.com/office/powerpoint/2010/main" val="30331378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framework?</a:t>
            </a:r>
            <a:endParaRPr lang="en-US" dirty="0"/>
          </a:p>
        </p:txBody>
      </p:sp>
      <p:sp>
        <p:nvSpPr>
          <p:cNvPr id="4" name="Text Placeholder 3"/>
          <p:cNvSpPr>
            <a:spLocks noGrp="1"/>
          </p:cNvSpPr>
          <p:nvPr>
            <p:ph type="body" idx="1"/>
          </p:nvPr>
        </p:nvSpPr>
        <p:spPr/>
        <p:txBody>
          <a:bodyPr/>
          <a:lstStyle/>
          <a:p>
            <a:r>
              <a:rPr lang="en-US" dirty="0" smtClean="0"/>
              <a:t>“A starting architecture, with </a:t>
            </a:r>
            <a:r>
              <a:rPr lang="en-US" dirty="0"/>
              <a:t>supporting </a:t>
            </a:r>
            <a:r>
              <a:rPr lang="en-US" dirty="0" smtClean="0"/>
              <a:t>libraries, to support a </a:t>
            </a:r>
            <a:r>
              <a:rPr lang="en-US" dirty="0"/>
              <a:t>general </a:t>
            </a:r>
            <a:r>
              <a:rPr lang="en-US" dirty="0" smtClean="0"/>
              <a:t>programming goal, typically using inverted control.” </a:t>
            </a:r>
            <a:endParaRPr lang="en-US" dirty="0"/>
          </a:p>
        </p:txBody>
      </p:sp>
    </p:spTree>
    <p:extLst>
      <p:ext uri="{BB962C8B-B14F-4D97-AF65-F5344CB8AC3E}">
        <p14:creationId xmlns:p14="http://schemas.microsoft.com/office/powerpoint/2010/main" val="19496882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Examples? And how do we choose between them?</a:t>
            </a:r>
            <a:endParaRPr lang="en-US" dirty="0"/>
          </a:p>
        </p:txBody>
      </p:sp>
      <p:sp>
        <p:nvSpPr>
          <p:cNvPr id="5" name="Content Placeholder 4"/>
          <p:cNvSpPr>
            <a:spLocks noGrp="1"/>
          </p:cNvSpPr>
          <p:nvPr>
            <p:ph idx="1"/>
          </p:nvPr>
        </p:nvSpPr>
        <p:spPr/>
        <p:txBody>
          <a:bodyPr/>
          <a:lstStyle/>
          <a:p>
            <a:r>
              <a:rPr lang="en-US" dirty="0" smtClean="0"/>
              <a:t>&lt;I’d have made a list, but I bet we can just name a bunch, eh?&gt;</a:t>
            </a:r>
            <a:endParaRPr lang="en-US" dirty="0"/>
          </a:p>
        </p:txBody>
      </p:sp>
    </p:spTree>
    <p:extLst>
      <p:ext uri="{BB962C8B-B14F-4D97-AF65-F5344CB8AC3E}">
        <p14:creationId xmlns:p14="http://schemas.microsoft.com/office/powerpoint/2010/main" val="25320471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6" idx="2"/>
            <a:endCxn id="8" idx="0"/>
          </p:cNvCxnSpPr>
          <p:nvPr/>
        </p:nvCxnSpPr>
        <p:spPr>
          <a:xfrm>
            <a:off x="4686300" y="1752600"/>
            <a:ext cx="0" cy="297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Rectangle 5"/>
          <p:cNvSpPr/>
          <p:nvPr/>
        </p:nvSpPr>
        <p:spPr>
          <a:xfrm>
            <a:off x="2819400" y="457200"/>
            <a:ext cx="3733800" cy="1295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Requirements</a:t>
            </a:r>
            <a:endParaRPr lang="en-US" sz="3600" dirty="0"/>
          </a:p>
        </p:txBody>
      </p:sp>
      <p:sp>
        <p:nvSpPr>
          <p:cNvPr id="7" name="Cloud 6"/>
          <p:cNvSpPr/>
          <p:nvPr/>
        </p:nvSpPr>
        <p:spPr>
          <a:xfrm>
            <a:off x="1905000" y="2286000"/>
            <a:ext cx="5791200" cy="1905000"/>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Miracle / </a:t>
            </a:r>
          </a:p>
          <a:p>
            <a:pPr algn="ctr"/>
            <a:r>
              <a:rPr lang="en-US" sz="3600" dirty="0" smtClean="0"/>
              <a:t>genius developers</a:t>
            </a:r>
            <a:endParaRPr lang="en-US" sz="3600" dirty="0"/>
          </a:p>
        </p:txBody>
      </p:sp>
      <p:sp>
        <p:nvSpPr>
          <p:cNvPr id="8" name="Rectangle 7"/>
          <p:cNvSpPr/>
          <p:nvPr/>
        </p:nvSpPr>
        <p:spPr>
          <a:xfrm>
            <a:off x="2819400" y="4724400"/>
            <a:ext cx="3733800" cy="1295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Implementation</a:t>
            </a:r>
            <a:endParaRPr lang="en-US" sz="3600" dirty="0"/>
          </a:p>
        </p:txBody>
      </p:sp>
      <p:sp>
        <p:nvSpPr>
          <p:cNvPr id="10" name="Rectangle 9"/>
          <p:cNvSpPr/>
          <p:nvPr/>
        </p:nvSpPr>
        <p:spPr>
          <a:xfrm>
            <a:off x="2819400" y="2514600"/>
            <a:ext cx="3733800" cy="1295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Architecture</a:t>
            </a:r>
            <a:endParaRPr lang="en-US" sz="3600" dirty="0"/>
          </a:p>
        </p:txBody>
      </p:sp>
    </p:spTree>
    <p:extLst>
      <p:ext uri="{BB962C8B-B14F-4D97-AF65-F5344CB8AC3E}">
        <p14:creationId xmlns:p14="http://schemas.microsoft.com/office/powerpoint/2010/main" val="37359971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Honesty Time: we’re boxing you in</a:t>
            </a:r>
            <a:endParaRPr lang="en-US" dirty="0"/>
          </a:p>
        </p:txBody>
      </p:sp>
      <p:sp>
        <p:nvSpPr>
          <p:cNvPr id="4" name="Text Placeholder 3"/>
          <p:cNvSpPr>
            <a:spLocks noGrp="1"/>
          </p:cNvSpPr>
          <p:nvPr>
            <p:ph type="body" idx="1"/>
          </p:nvPr>
        </p:nvSpPr>
        <p:spPr/>
        <p:txBody>
          <a:bodyPr/>
          <a:lstStyle/>
          <a:p>
            <a:r>
              <a:rPr lang="en-US" dirty="0" smtClean="0"/>
              <a:t>Sorry/Not Sorry</a:t>
            </a:r>
            <a:endParaRPr lang="en-US" dirty="0"/>
          </a:p>
        </p:txBody>
      </p:sp>
    </p:spTree>
    <p:extLst>
      <p:ext uri="{BB962C8B-B14F-4D97-AF65-F5344CB8AC3E}">
        <p14:creationId xmlns:p14="http://schemas.microsoft.com/office/powerpoint/2010/main" val="41381002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prototypes</a:t>
            </a: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7771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k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25800" cy="2514600"/>
          </a:xfrm>
          <a:prstGeom prst="rect">
            <a:avLst/>
          </a:prstGeom>
        </p:spPr>
      </p:pic>
      <p:sp>
        <p:nvSpPr>
          <p:cNvPr id="5" name="TextBox 4"/>
          <p:cNvSpPr txBox="1"/>
          <p:nvPr/>
        </p:nvSpPr>
        <p:spPr>
          <a:xfrm>
            <a:off x="1027944" y="2540379"/>
            <a:ext cx="1169912" cy="461665"/>
          </a:xfrm>
          <a:prstGeom prst="rect">
            <a:avLst/>
          </a:prstGeom>
          <a:noFill/>
        </p:spPr>
        <p:txBody>
          <a:bodyPr wrap="none" rtlCol="0">
            <a:spAutoFit/>
          </a:bodyPr>
          <a:lstStyle/>
          <a:p>
            <a:r>
              <a:rPr lang="en-US" sz="2400" dirty="0" smtClean="0"/>
              <a:t>Product</a:t>
            </a:r>
            <a:endParaRPr lang="en-US" sz="2400" dirty="0"/>
          </a:p>
        </p:txBody>
      </p:sp>
      <p:pic>
        <p:nvPicPr>
          <p:cNvPr id="6" name="Picture 5" descr="cupcake.jpg"/>
          <p:cNvPicPr>
            <a:picLocks noChangeAspect="1"/>
          </p:cNvPicPr>
          <p:nvPr/>
        </p:nvPicPr>
        <p:blipFill rotWithShape="1">
          <a:blip r:embed="rId4">
            <a:extLst>
              <a:ext uri="{28A0092B-C50C-407E-A947-70E740481C1C}">
                <a14:useLocalDpi xmlns:a14="http://schemas.microsoft.com/office/drawing/2010/main" val="0"/>
              </a:ext>
            </a:extLst>
          </a:blip>
          <a:srcRect l="10510" r="10653"/>
          <a:stretch/>
        </p:blipFill>
        <p:spPr>
          <a:xfrm>
            <a:off x="6890648" y="0"/>
            <a:ext cx="2253352" cy="2858225"/>
          </a:xfrm>
          <a:prstGeom prst="rect">
            <a:avLst/>
          </a:prstGeom>
        </p:spPr>
      </p:pic>
      <p:sp>
        <p:nvSpPr>
          <p:cNvPr id="7" name="TextBox 6"/>
          <p:cNvSpPr txBox="1"/>
          <p:nvPr/>
        </p:nvSpPr>
        <p:spPr>
          <a:xfrm>
            <a:off x="7596369" y="2858225"/>
            <a:ext cx="781434" cy="461665"/>
          </a:xfrm>
          <a:prstGeom prst="rect">
            <a:avLst/>
          </a:prstGeom>
          <a:noFill/>
        </p:spPr>
        <p:txBody>
          <a:bodyPr wrap="none" rtlCol="0">
            <a:spAutoFit/>
          </a:bodyPr>
          <a:lstStyle/>
          <a:p>
            <a:r>
              <a:rPr lang="en-US" sz="2400" dirty="0" smtClean="0"/>
              <a:t>MVP</a:t>
            </a:r>
            <a:endParaRPr lang="en-US" sz="2400" dirty="0"/>
          </a:p>
        </p:txBody>
      </p:sp>
      <p:sp>
        <p:nvSpPr>
          <p:cNvPr id="10" name="TextBox 9"/>
          <p:cNvSpPr txBox="1"/>
          <p:nvPr/>
        </p:nvSpPr>
        <p:spPr>
          <a:xfrm>
            <a:off x="3910023" y="5914805"/>
            <a:ext cx="1435910" cy="461665"/>
          </a:xfrm>
          <a:prstGeom prst="rect">
            <a:avLst/>
          </a:prstGeom>
          <a:noFill/>
        </p:spPr>
        <p:txBody>
          <a:bodyPr wrap="none" rtlCol="0">
            <a:spAutoFit/>
          </a:bodyPr>
          <a:lstStyle/>
          <a:p>
            <a:r>
              <a:rPr lang="en-US" sz="2400" dirty="0" smtClean="0"/>
              <a:t>Prototype</a:t>
            </a:r>
            <a:endParaRPr lang="en-US" sz="2400" dirty="0"/>
          </a:p>
        </p:txBody>
      </p:sp>
      <p:pic>
        <p:nvPicPr>
          <p:cNvPr id="11" name="Picture 10" descr="styrofoamcake.jpg"/>
          <p:cNvPicPr>
            <a:picLocks noChangeAspect="1"/>
          </p:cNvPicPr>
          <p:nvPr/>
        </p:nvPicPr>
        <p:blipFill rotWithShape="1">
          <a:blip r:embed="rId5">
            <a:extLst>
              <a:ext uri="{28A0092B-C50C-407E-A947-70E740481C1C}">
                <a14:useLocalDpi xmlns:a14="http://schemas.microsoft.com/office/drawing/2010/main" val="0"/>
              </a:ext>
            </a:extLst>
          </a:blip>
          <a:srcRect r="20742"/>
          <a:stretch/>
        </p:blipFill>
        <p:spPr>
          <a:xfrm>
            <a:off x="3128518" y="3319890"/>
            <a:ext cx="3007741" cy="2540379"/>
          </a:xfrm>
          <a:prstGeom prst="rect">
            <a:avLst/>
          </a:prstGeom>
        </p:spPr>
      </p:pic>
    </p:spTree>
    <p:extLst>
      <p:ext uri="{BB962C8B-B14F-4D97-AF65-F5344CB8AC3E}">
        <p14:creationId xmlns:p14="http://schemas.microsoft.com/office/powerpoint/2010/main" val="324730024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a web app</a:t>
            </a:r>
            <a:endParaRPr lang="en-US" dirty="0"/>
          </a:p>
        </p:txBody>
      </p:sp>
      <p:sp>
        <p:nvSpPr>
          <p:cNvPr id="3" name="Content Placeholder 2"/>
          <p:cNvSpPr>
            <a:spLocks noGrp="1"/>
          </p:cNvSpPr>
          <p:nvPr>
            <p:ph idx="1"/>
          </p:nvPr>
        </p:nvSpPr>
        <p:spPr/>
        <p:txBody>
          <a:bodyPr/>
          <a:lstStyle/>
          <a:p>
            <a:r>
              <a:rPr lang="en-US" dirty="0" smtClean="0"/>
              <a:t>Front end (View): Paper prototypes</a:t>
            </a:r>
          </a:p>
          <a:p>
            <a:r>
              <a:rPr lang="en-US" dirty="0" smtClean="0"/>
              <a:t>Back end (Database): Data Model</a:t>
            </a:r>
          </a:p>
          <a:p>
            <a:r>
              <a:rPr lang="en-US" dirty="0" smtClean="0"/>
              <a:t>“Middle end”: API, endpoints</a:t>
            </a:r>
            <a:endParaRPr lang="en-US" dirty="0"/>
          </a:p>
        </p:txBody>
      </p:sp>
    </p:spTree>
    <p:extLst>
      <p:ext uri="{BB962C8B-B14F-4D97-AF65-F5344CB8AC3E}">
        <p14:creationId xmlns:p14="http://schemas.microsoft.com/office/powerpoint/2010/main" val="141053909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Prototype to iterate over and refine </a:t>
            </a:r>
            <a:r>
              <a:rPr lang="en-US" dirty="0" smtClean="0"/>
              <a:t>ideas</a:t>
            </a:r>
            <a:r>
              <a:rPr lang="is-IS" dirty="0" smtClean="0"/>
              <a:t>…so where do ideas come from?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8319265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tl;dr</a:t>
            </a:r>
            <a:r>
              <a:rPr lang="en-US" dirty="0" smtClean="0"/>
              <a:t>: Geniuses don’t have better ideas, they have more of them.</a:t>
            </a:r>
            <a:endParaRPr lang="en-US" dirty="0"/>
          </a:p>
        </p:txBody>
      </p:sp>
      <p:sp>
        <p:nvSpPr>
          <p:cNvPr id="3" name="Content Placeholder 2"/>
          <p:cNvSpPr>
            <a:spLocks noGrp="1"/>
          </p:cNvSpPr>
          <p:nvPr>
            <p:ph idx="1"/>
          </p:nvPr>
        </p:nvSpPr>
        <p:spPr/>
        <p:txBody>
          <a:bodyPr>
            <a:normAutofit fontScale="55000" lnSpcReduction="20000"/>
          </a:bodyPr>
          <a:lstStyle/>
          <a:p>
            <a:pPr marL="342900" lvl="1" indent="-342900">
              <a:buFont typeface="Arial" pitchFamily="34" charset="0"/>
              <a:buChar char="•"/>
            </a:pPr>
            <a:r>
              <a:rPr lang="en-US" sz="3600" dirty="0"/>
              <a:t>Creativity can be </a:t>
            </a:r>
            <a:r>
              <a:rPr lang="en-US" sz="3600" dirty="0" smtClean="0"/>
              <a:t>cultivated </a:t>
            </a:r>
            <a:r>
              <a:rPr lang="en-US" sz="3600" dirty="0"/>
              <a:t>through </a:t>
            </a:r>
            <a:r>
              <a:rPr lang="en-US" sz="3600" dirty="0" smtClean="0"/>
              <a:t>practice.</a:t>
            </a:r>
            <a:endParaRPr lang="en-US" sz="3600" dirty="0"/>
          </a:p>
          <a:p>
            <a:pPr lvl="1"/>
            <a:r>
              <a:rPr lang="en-US" dirty="0" smtClean="0"/>
              <a:t>Creativity style (innovative versus adaptive) doesn’t </a:t>
            </a:r>
            <a:r>
              <a:rPr lang="en-US" dirty="0"/>
              <a:t>correlate with how many ideas people generate</a:t>
            </a:r>
            <a:r>
              <a:rPr lang="en-US" dirty="0" smtClean="0"/>
              <a:t>.</a:t>
            </a:r>
            <a:endParaRPr lang="en-US" dirty="0"/>
          </a:p>
          <a:p>
            <a:r>
              <a:rPr lang="en-US" dirty="0" smtClean="0"/>
              <a:t>We </a:t>
            </a:r>
            <a:r>
              <a:rPr lang="en-US" dirty="0"/>
              <a:t>are most creative when we turn off evaluations and </a:t>
            </a:r>
            <a:r>
              <a:rPr lang="en-US" dirty="0" smtClean="0"/>
              <a:t>restrictions.</a:t>
            </a:r>
          </a:p>
          <a:p>
            <a:pPr lvl="1"/>
            <a:r>
              <a:rPr lang="en-US" dirty="0" smtClean="0"/>
              <a:t>Warning re: startup!</a:t>
            </a:r>
          </a:p>
          <a:p>
            <a:r>
              <a:rPr lang="en-US" dirty="0" smtClean="0"/>
              <a:t>Alternate </a:t>
            </a:r>
            <a:r>
              <a:rPr lang="en-US" dirty="0"/>
              <a:t>between exploring problems in depth versus laterally.</a:t>
            </a:r>
          </a:p>
          <a:p>
            <a:r>
              <a:rPr lang="en-US" dirty="0" smtClean="0"/>
              <a:t>Accept </a:t>
            </a:r>
            <a:r>
              <a:rPr lang="en-US" dirty="0"/>
              <a:t>bad ideas – “yes and” them – point out the good point of an idea if you can find one and mention how it could be improved with the and statement</a:t>
            </a:r>
            <a:r>
              <a:rPr lang="en-US" dirty="0" smtClean="0"/>
              <a:t>.</a:t>
            </a:r>
            <a:endParaRPr lang="en-US" dirty="0"/>
          </a:p>
          <a:p>
            <a:r>
              <a:rPr lang="en-US" dirty="0" smtClean="0"/>
              <a:t>Guidelines:</a:t>
            </a:r>
          </a:p>
          <a:p>
            <a:pPr lvl="1"/>
            <a:r>
              <a:rPr lang="en-US" dirty="0" smtClean="0"/>
              <a:t>Defer judgment</a:t>
            </a:r>
            <a:endParaRPr lang="en-US" dirty="0"/>
          </a:p>
          <a:p>
            <a:pPr lvl="1"/>
            <a:r>
              <a:rPr lang="en-US" dirty="0" smtClean="0"/>
              <a:t>Generate </a:t>
            </a:r>
            <a:r>
              <a:rPr lang="en-US" dirty="0"/>
              <a:t>as many options as possible (more is better)– ask what </a:t>
            </a:r>
            <a:r>
              <a:rPr lang="en-US" dirty="0" smtClean="0"/>
              <a:t>else</a:t>
            </a:r>
          </a:p>
          <a:p>
            <a:pPr lvl="1"/>
            <a:r>
              <a:rPr lang="en-US" dirty="0" smtClean="0"/>
              <a:t>Seek novelty</a:t>
            </a:r>
          </a:p>
          <a:p>
            <a:pPr lvl="1"/>
            <a:r>
              <a:rPr lang="en-US" dirty="0" smtClean="0"/>
              <a:t>Then, </a:t>
            </a:r>
            <a:r>
              <a:rPr lang="en-US" dirty="0"/>
              <a:t>converge on the best ideas (spend about as much time on this as generating ideas</a:t>
            </a:r>
            <a:r>
              <a:rPr lang="en-US" dirty="0" smtClean="0"/>
              <a:t>)</a:t>
            </a:r>
            <a:endParaRPr lang="en-US" dirty="0"/>
          </a:p>
        </p:txBody>
      </p:sp>
    </p:spTree>
    <p:extLst>
      <p:ext uri="{BB962C8B-B14F-4D97-AF65-F5344CB8AC3E}">
        <p14:creationId xmlns:p14="http://schemas.microsoft.com/office/powerpoint/2010/main" val="222676459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 brainstorm snow plowing</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2650552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Software Architecture</a:t>
            </a:r>
            <a:endParaRPr lang="en-US"/>
          </a:p>
        </p:txBody>
      </p:sp>
      <p:sp>
        <p:nvSpPr>
          <p:cNvPr id="362499" name="Rectangle 3"/>
          <p:cNvSpPr>
            <a:spLocks noGrp="1" noChangeArrowheads="1"/>
          </p:cNvSpPr>
          <p:nvPr>
            <p:ph idx="1"/>
          </p:nvPr>
        </p:nvSpPr>
        <p:spPr/>
        <p:txBody>
          <a:bodyPr>
            <a:normAutofit/>
          </a:bodyPr>
          <a:lstStyle/>
          <a:p>
            <a:pPr>
              <a:buNone/>
            </a:pPr>
            <a:r>
              <a:rPr lang="en-US" i="1" dirty="0"/>
              <a:t>The software architecture of a program or computing system is the structure or structures of the system, which comprise software elements, the externally visible properties of those elements, and the relationships among them</a:t>
            </a:r>
            <a:r>
              <a:rPr lang="en-US" i="1" dirty="0" smtClean="0"/>
              <a:t>.</a:t>
            </a:r>
            <a:endParaRPr lang="en-US" i="1" dirty="0"/>
          </a:p>
          <a:p>
            <a:pPr lvl="1">
              <a:buNone/>
            </a:pPr>
            <a:r>
              <a:rPr lang="en-US" i="1" dirty="0" smtClean="0"/>
              <a:t>					[Bass et al. 2003]</a:t>
            </a:r>
          </a:p>
        </p:txBody>
      </p:sp>
    </p:spTree>
    <p:extLst>
      <p:ext uri="{BB962C8B-B14F-4D97-AF65-F5344CB8AC3E}">
        <p14:creationId xmlns:p14="http://schemas.microsoft.com/office/powerpoint/2010/main" val="4220531298"/>
      </p:ext>
    </p:extLst>
  </p:cSld>
  <p:clrMapOvr>
    <a:masterClrMapping/>
  </p:clrMapOvr>
  <p:transition xmlns:p14="http://schemas.microsoft.com/office/powerpoint/2010/main" spd="slow" advClick="0"/>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2"/>
          <p:cNvSpPr>
            <a:spLocks noGrp="1" noChangeArrowheads="1"/>
          </p:cNvSpPr>
          <p:nvPr>
            <p:ph type="title"/>
          </p:nvPr>
        </p:nvSpPr>
        <p:spPr/>
        <p:txBody>
          <a:bodyPr/>
          <a:lstStyle/>
          <a:p>
            <a:pPr eaLnBrk="1" hangingPunct="1">
              <a:lnSpc>
                <a:spcPct val="90000"/>
              </a:lnSpc>
              <a:defRPr/>
            </a:pPr>
            <a:r>
              <a:rPr lang="en-US" sz="3200">
                <a:latin typeface="Arial" charset="0"/>
              </a:rPr>
              <a:t>Examples of Architecture Descriptions</a:t>
            </a:r>
          </a:p>
        </p:txBody>
      </p:sp>
      <p:pic>
        <p:nvPicPr>
          <p:cNvPr id="130050" name="Picture 3" descr="fig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81" y="640076"/>
            <a:ext cx="9169182" cy="60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5242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practice, in modern development, especially web apps, very little of that matters.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3180475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application development crash course</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14239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1-24 at 9.00.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37947"/>
          </a:xfrm>
          <a:prstGeom prst="rect">
            <a:avLst/>
          </a:prstGeom>
        </p:spPr>
      </p:pic>
      <p:sp>
        <p:nvSpPr>
          <p:cNvPr id="5" name="TextBox 4"/>
          <p:cNvSpPr txBox="1"/>
          <p:nvPr/>
        </p:nvSpPr>
        <p:spPr>
          <a:xfrm>
            <a:off x="2435726" y="6149232"/>
            <a:ext cx="6708274" cy="646331"/>
          </a:xfrm>
          <a:prstGeom prst="rect">
            <a:avLst/>
          </a:prstGeom>
          <a:noFill/>
        </p:spPr>
        <p:txBody>
          <a:bodyPr wrap="none" rtlCol="0">
            <a:spAutoFit/>
          </a:bodyPr>
          <a:lstStyle/>
          <a:p>
            <a:r>
              <a:rPr lang="en-US" dirty="0" smtClean="0"/>
              <a:t>Slides borrowed wholesale and liberally from Alexey </a:t>
            </a:r>
            <a:r>
              <a:rPr lang="en-US" dirty="0" err="1" smtClean="0"/>
              <a:t>Zagalsky</a:t>
            </a:r>
            <a:r>
              <a:rPr lang="en-US" dirty="0" smtClean="0"/>
              <a:t>, </a:t>
            </a:r>
            <a:r>
              <a:rPr lang="en-US" dirty="0" err="1" smtClean="0"/>
              <a:t>Uvic</a:t>
            </a:r>
            <a:endParaRPr lang="en-US" dirty="0" smtClean="0"/>
          </a:p>
          <a:p>
            <a:r>
              <a:rPr lang="en-US" dirty="0" smtClean="0"/>
              <a:t>https://</a:t>
            </a:r>
            <a:r>
              <a:rPr lang="en-US" dirty="0" err="1" smtClean="0"/>
              <a:t>speakerdeck.com</a:t>
            </a:r>
            <a:r>
              <a:rPr lang="en-US" dirty="0" smtClean="0"/>
              <a:t>/</a:t>
            </a:r>
            <a:r>
              <a:rPr lang="en-US" dirty="0" err="1" smtClean="0"/>
              <a:t>alexeyza</a:t>
            </a:r>
            <a:r>
              <a:rPr lang="en-US" dirty="0" smtClean="0"/>
              <a:t>/web-development-overview-2016</a:t>
            </a:r>
            <a:endParaRPr lang="en-US" dirty="0"/>
          </a:p>
        </p:txBody>
      </p:sp>
    </p:spTree>
    <p:extLst>
      <p:ext uri="{BB962C8B-B14F-4D97-AF65-F5344CB8AC3E}">
        <p14:creationId xmlns:p14="http://schemas.microsoft.com/office/powerpoint/2010/main" val="39193255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2.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30592" cy="6858000"/>
          </a:xfrm>
          <a:prstGeom prst="rect">
            <a:avLst/>
          </a:prstGeom>
        </p:spPr>
      </p:pic>
    </p:spTree>
    <p:extLst>
      <p:ext uri="{BB962C8B-B14F-4D97-AF65-F5344CB8AC3E}">
        <p14:creationId xmlns:p14="http://schemas.microsoft.com/office/powerpoint/2010/main" val="32830273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laire-isr-theme">
  <a:themeElements>
    <a:clrScheme name="CMU">
      <a:dk1>
        <a:srgbClr val="424545"/>
      </a:dk1>
      <a:lt1>
        <a:sysClr val="window" lastClr="FFFFFF"/>
      </a:lt1>
      <a:dk2>
        <a:srgbClr val="990000"/>
      </a:dk2>
      <a:lt2>
        <a:srgbClr val="F3F0E9"/>
      </a:lt2>
      <a:accent1>
        <a:srgbClr val="674C56"/>
      </a:accent1>
      <a:accent2>
        <a:srgbClr val="7493A2"/>
      </a:accent2>
      <a:accent3>
        <a:srgbClr val="C1A562"/>
      </a:accent3>
      <a:accent4>
        <a:srgbClr val="936241"/>
      </a:accent4>
      <a:accent5>
        <a:srgbClr val="D17702"/>
      </a:accent5>
      <a:accent6>
        <a:srgbClr val="99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claire-isr-theme.thmx</Template>
  <TotalTime>6591</TotalTime>
  <Words>1410</Words>
  <Application>Microsoft Macintosh PowerPoint</Application>
  <PresentationFormat>On-screen Show (4:3)</PresentationFormat>
  <Paragraphs>107</Paragraphs>
  <Slides>36</Slides>
  <Notes>12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claire-isr-theme</vt:lpstr>
      <vt:lpstr>Design and prototyping</vt:lpstr>
      <vt:lpstr>A comment on 40 hours</vt:lpstr>
      <vt:lpstr>PowerPoint Presentation</vt:lpstr>
      <vt:lpstr>Software Architecture</vt:lpstr>
      <vt:lpstr>Examples of Architecture Descriptions</vt:lpstr>
      <vt:lpstr>In practice, in modern development, especially web apps, very little of that matters.</vt:lpstr>
      <vt:lpstr>Web application development crash course</vt:lpstr>
      <vt:lpstr>PowerPoint Presentation</vt:lpstr>
      <vt:lpstr>PowerPoint Presentation</vt:lpstr>
      <vt:lpstr>PowerPoint Presentation</vt:lpstr>
      <vt:lpstr>PowerPoint Presentation</vt:lpstr>
      <vt:lpstr>Client Side</vt:lpstr>
      <vt:lpstr>PowerPoint Presentation</vt:lpstr>
      <vt:lpstr>PowerPoint Presentation</vt:lpstr>
      <vt:lpstr>PowerPoint Presentation</vt:lpstr>
      <vt:lpstr>PowerPoint Presentation</vt:lpstr>
      <vt:lpstr>PowerPoint Presentation</vt:lpstr>
      <vt:lpstr>PowerPoint Presentation</vt:lpstr>
      <vt:lpstr>Server Side</vt:lpstr>
      <vt:lpstr>PowerPoint Presentation</vt:lpstr>
      <vt:lpstr>PowerPoint Presentation</vt:lpstr>
      <vt:lpstr>Two core issues.</vt:lpstr>
      <vt:lpstr>PowerPoint Presentation</vt:lpstr>
      <vt:lpstr>PowerPoint Presentation</vt:lpstr>
      <vt:lpstr>PowerPoint Presentation</vt:lpstr>
      <vt:lpstr>PowerPoint Presentation</vt:lpstr>
      <vt:lpstr>PowerPoint Presentation</vt:lpstr>
      <vt:lpstr>What is a framework?</vt:lpstr>
      <vt:lpstr>Examples? And how do we choose between them?</vt:lpstr>
      <vt:lpstr>Honesty Time: we’re boxing you in</vt:lpstr>
      <vt:lpstr>Path to prototypes</vt:lpstr>
      <vt:lpstr>PowerPoint Presentation</vt:lpstr>
      <vt:lpstr>Prototyping a web app</vt:lpstr>
      <vt:lpstr>Prototype to iterate over and refine ideas…so where do ideas come from?</vt:lpstr>
      <vt:lpstr>tl;dr: Geniuses don’t have better ideas, they have more of them.</vt:lpstr>
      <vt:lpstr>Activity: brainstorm snow plowing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decisions and prototyping</dc:title>
  <dc:creator>Claire Le Goues</dc:creator>
  <cp:lastModifiedBy>Claire Le Goues</cp:lastModifiedBy>
  <cp:revision>35</cp:revision>
  <dcterms:created xsi:type="dcterms:W3CDTF">2018-01-24T18:26:35Z</dcterms:created>
  <dcterms:modified xsi:type="dcterms:W3CDTF">2018-01-29T16:44:17Z</dcterms:modified>
</cp:coreProperties>
</file>