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9144000"/>
  <p:notesSz cx="6858000" cy="9144000"/>
  <p:embeddedFontLst>
    <p:embeddedFont>
      <p:font typeface="Open Sans SemiBold"/>
      <p:regular r:id="rId22"/>
      <p:bold r:id="rId23"/>
      <p:italic r:id="rId24"/>
      <p:boldItalic r:id="rId25"/>
    </p:embeddedFont>
    <p:embeddedFont>
      <p:font typeface="Open Sans Light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OpenSansSemiBold-regular.fntdata"/><Relationship Id="rId21" Type="http://schemas.openxmlformats.org/officeDocument/2006/relationships/slide" Target="slides/slide17.xml"/><Relationship Id="rId24" Type="http://schemas.openxmlformats.org/officeDocument/2006/relationships/font" Target="fonts/OpenSansSemiBold-italic.fntdata"/><Relationship Id="rId23" Type="http://schemas.openxmlformats.org/officeDocument/2006/relationships/font" Target="fonts/OpenSansSemi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Light-regular.fntdata"/><Relationship Id="rId25" Type="http://schemas.openxmlformats.org/officeDocument/2006/relationships/font" Target="fonts/OpenSansSemiBold-boldItalic.fntdata"/><Relationship Id="rId28" Type="http://schemas.openxmlformats.org/officeDocument/2006/relationships/font" Target="fonts/OpenSansLight-italic.fntdata"/><Relationship Id="rId27" Type="http://schemas.openxmlformats.org/officeDocument/2006/relationships/font" Target="fonts/OpenSans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Ligh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7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32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5903000"/>
            <a:ext cx="9144000" cy="95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Shape 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6058167"/>
            <a:ext cx="4020352" cy="4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5200"/>
              <a:buFont typeface="Open Sans SemiBold"/>
              <a:buNone/>
              <a:defRPr sz="5200">
                <a:solidFill>
                  <a:srgbClr val="AE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 Light"/>
              <a:buNone/>
              <a:defRPr sz="2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635375" y="6149200"/>
            <a:ext cx="385800" cy="4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12000"/>
              <a:buNone/>
              <a:defRPr sz="12000">
                <a:solidFill>
                  <a:srgbClr val="AE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Shape 63"/>
          <p:cNvSpPr/>
          <p:nvPr/>
        </p:nvSpPr>
        <p:spPr>
          <a:xfrm>
            <a:off x="0" y="6170333"/>
            <a:ext cx="9144000" cy="68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Shape 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6302533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Shape 67"/>
          <p:cNvSpPr/>
          <p:nvPr/>
        </p:nvSpPr>
        <p:spPr>
          <a:xfrm>
            <a:off x="0" y="6170333"/>
            <a:ext cx="9144000" cy="68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6302533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  <a:defRPr b="1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buNone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rgbClr val="FFFFFF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6170333"/>
            <a:ext cx="9144000" cy="68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" name="Shape 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6302533"/>
            <a:ext cx="2640049" cy="3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6271500"/>
            <a:ext cx="2937816" cy="3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536633"/>
            <a:ext cx="3999900" cy="4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536633"/>
            <a:ext cx="3999900" cy="424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/>
          <p:nvPr/>
        </p:nvSpPr>
        <p:spPr>
          <a:xfrm>
            <a:off x="0" y="6170333"/>
            <a:ext cx="9144000" cy="68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" name="Shape 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6302533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800"/>
              <a:buNone/>
              <a:defRPr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Shape 34"/>
          <p:cNvSpPr/>
          <p:nvPr/>
        </p:nvSpPr>
        <p:spPr>
          <a:xfrm>
            <a:off x="0" y="6170333"/>
            <a:ext cx="9144000" cy="68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" name="Shape 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6302533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2400"/>
              <a:buNone/>
              <a:defRPr sz="2400">
                <a:solidFill>
                  <a:srgbClr val="AE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852800"/>
            <a:ext cx="2808000" cy="3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Shape 40"/>
          <p:cNvSpPr/>
          <p:nvPr/>
        </p:nvSpPr>
        <p:spPr>
          <a:xfrm>
            <a:off x="0" y="6170333"/>
            <a:ext cx="9144000" cy="68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Shape 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6302533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4800"/>
              <a:buFont typeface="Open Sans"/>
              <a:buNone/>
              <a:defRPr b="1" sz="4800">
                <a:solidFill>
                  <a:srgbClr val="AE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AE0000"/>
              </a:buClr>
              <a:buSzPts val="4200"/>
              <a:buNone/>
              <a:defRPr sz="4200">
                <a:solidFill>
                  <a:srgbClr val="AE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Shape 51"/>
          <p:cNvSpPr/>
          <p:nvPr/>
        </p:nvSpPr>
        <p:spPr>
          <a:xfrm>
            <a:off x="0" y="6170333"/>
            <a:ext cx="9144000" cy="68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" name="Shape 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6302533"/>
            <a:ext cx="2640049" cy="3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5285033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Shape 57"/>
          <p:cNvSpPr/>
          <p:nvPr/>
        </p:nvSpPr>
        <p:spPr>
          <a:xfrm>
            <a:off x="0" y="6170333"/>
            <a:ext cx="9144000" cy="68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075" y="6302533"/>
            <a:ext cx="2640049" cy="3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 SemiBold"/>
              <a:buNone/>
              <a:defRPr sz="28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Light"/>
              <a:buChar char="●"/>
              <a:defRPr sz="1800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●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Light"/>
              <a:buChar char="○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 Light"/>
              <a:buChar char="■"/>
              <a:defRPr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ctrTitle"/>
          </p:nvPr>
        </p:nvSpPr>
        <p:spPr>
          <a:xfrm>
            <a:off x="311700" y="1444067"/>
            <a:ext cx="8520600" cy="21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5: Design Critique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 for Startups</a:t>
            </a:r>
            <a:endParaRPr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Shape 74"/>
          <p:cNvSpPr txBox="1"/>
          <p:nvPr>
            <p:ph idx="1" type="subTitle"/>
          </p:nvPr>
        </p:nvSpPr>
        <p:spPr>
          <a:xfrm>
            <a:off x="311700" y="3787367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Michael Hilton</a:t>
            </a:r>
            <a:endParaRPr sz="1800">
              <a:solidFill>
                <a:srgbClr val="66666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635375" y="6149200"/>
            <a:ext cx="385800" cy="4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to avoid</a:t>
            </a:r>
            <a:endParaRPr/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Open Sans"/>
                <a:ea typeface="Open Sans"/>
                <a:cs typeface="Open Sans"/>
                <a:sym typeface="Open Sans"/>
              </a:rPr>
              <a:t>Intuitive:</a:t>
            </a:r>
            <a:r>
              <a:rPr lang="en" sz="3000"/>
              <a:t> Humans are not born with much innate knowledge.  Often people mean that they can infer something about the design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Open Sans"/>
                <a:ea typeface="Open Sans"/>
                <a:cs typeface="Open Sans"/>
                <a:sym typeface="Open Sans"/>
              </a:rPr>
              <a:t>User-friendly:</a:t>
            </a:r>
            <a:r>
              <a:rPr lang="en" sz="3000"/>
              <a:t> what does this even mean?  is it nice? supportive? helpful? Be more specific.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Design can be: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latin typeface="Open Sans"/>
                <a:ea typeface="Open Sans"/>
                <a:cs typeface="Open Sans"/>
                <a:sym typeface="Open Sans"/>
              </a:rPr>
              <a:t>Simple</a:t>
            </a:r>
            <a:endParaRPr b="1" sz="3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latin typeface="Open Sans"/>
                <a:ea typeface="Open Sans"/>
                <a:cs typeface="Open Sans"/>
                <a:sym typeface="Open Sans"/>
              </a:rPr>
              <a:t>Novel</a:t>
            </a:r>
            <a:endParaRPr b="1" sz="3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latin typeface="Open Sans"/>
                <a:ea typeface="Open Sans"/>
                <a:cs typeface="Open Sans"/>
                <a:sym typeface="Open Sans"/>
              </a:rPr>
              <a:t>Powerful</a:t>
            </a:r>
            <a:endParaRPr b="1" sz="3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latin typeface="Open Sans"/>
                <a:ea typeface="Open Sans"/>
                <a:cs typeface="Open Sans"/>
                <a:sym typeface="Open Sans"/>
              </a:rPr>
              <a:t>Invisible</a:t>
            </a:r>
            <a:endParaRPr b="1" sz="3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600">
                <a:latin typeface="Open Sans"/>
                <a:ea typeface="Open Sans"/>
                <a:cs typeface="Open Sans"/>
                <a:sym typeface="Open Sans"/>
              </a:rPr>
              <a:t>Universal  </a:t>
            </a:r>
            <a:endParaRPr b="1"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</a:t>
            </a:r>
            <a:endParaRPr/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Prototype</a:t>
            </a:r>
            <a:endParaRPr/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Draw a prototype for one of the screens in the snow-plowing app</a:t>
            </a:r>
            <a:endParaRPr sz="3600"/>
          </a:p>
        </p:txBody>
      </p:sp>
      <p:sp>
        <p:nvSpPr>
          <p:cNvPr id="158" name="Shape 158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group, provide critique</a:t>
            </a:r>
            <a:endParaRPr/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One at a time, Round Robin format</a:t>
            </a:r>
            <a:endParaRPr sz="3000"/>
          </a:p>
          <a:p>
            <a:pPr indent="-419100" lvl="0" marL="457200">
              <a:spcBef>
                <a:spcPts val="160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Ask every question you can think of about every detail, uncovering rationale.</a:t>
            </a:r>
            <a:endParaRPr sz="3000"/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Balance positive and negative feedback.</a:t>
            </a:r>
            <a:endParaRPr sz="3000"/>
          </a:p>
          <a:p>
            <a: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Keep notes on the critiques to practice capturing critiques while listening.</a:t>
            </a:r>
            <a:endParaRPr sz="3000"/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work well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Clarification</a:t>
            </a:r>
            <a:r>
              <a:rPr lang="en" sz="2400"/>
              <a:t> questions help the designer clarify their thought process</a:t>
            </a:r>
            <a:endParaRPr sz="2400"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Questions can challenge the designer’s 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assumptions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Questions can prompt the designer to consider 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alternative perspectives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Questions can encourage the designer to spell out the 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implications and consequences</a:t>
            </a:r>
            <a:r>
              <a:rPr lang="en" sz="2400"/>
              <a:t> of their design</a:t>
            </a:r>
            <a:endParaRPr sz="2400"/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</a:t>
            </a:r>
            <a:endParaRPr/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What was difficult about giving critique?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What was difficult about receiving critique?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Were there things you feel you could not say during critique?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/>
              <a:t>What are the limitations of this method of evaluation?</a:t>
            </a:r>
            <a:endParaRPr sz="3000"/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Revisions</a:t>
            </a:r>
            <a:endParaRPr/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Synthesize feedback into written plan.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will you change about your design?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will you not change about your design?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questions do you still have about your design that demand more insight?</a:t>
            </a:r>
            <a:endParaRPr sz="2400"/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What prototype could you create to answer these questions and how would you use the prototype to answer them?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4800"/>
              <a:buFont typeface="Calibri"/>
              <a:buNone/>
            </a:pPr>
            <a:r>
              <a:rPr b="1" lang="en" sz="48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Administrivia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HW 2 Due Today</a:t>
            </a:r>
            <a:endParaRPr sz="3600"/>
          </a:p>
          <a:p>
            <a: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HW 3 Posted today</a:t>
            </a:r>
            <a:endParaRPr sz="3600"/>
          </a:p>
          <a:p>
            <a: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Thursday Guest: Emily Wazlak, Founder Shine Registry</a:t>
            </a:r>
            <a:endParaRPr sz="3600"/>
          </a:p>
          <a:p>
            <a: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Weekly Status Report - use template on github, submit link in Canvas</a:t>
            </a:r>
            <a:endParaRPr sz="3600"/>
          </a:p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Critiques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63192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Shape 89"/>
          <p:cNvSpPr txBox="1"/>
          <p:nvPr>
            <p:ph idx="4294967295" type="body"/>
          </p:nvPr>
        </p:nvSpPr>
        <p:spPr>
          <a:xfrm>
            <a:off x="685788" y="38237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</a:rPr>
              <a:t>Based on excellent resouce by Andy Ko: http://faculty.washington.edu/ajko/books/design-methods/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Critique</a:t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A tool to give useful, constructive feedback</a:t>
            </a:r>
            <a:endParaRPr sz="36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“Design Studio” process for designers to give feedback via critiques</a:t>
            </a:r>
            <a:endParaRPr sz="36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600"/>
              <a:t>Being critical is easier than being generative</a:t>
            </a:r>
            <a:endParaRPr sz="3600"/>
          </a:p>
        </p:txBody>
      </p:sp>
      <p:sp>
        <p:nvSpPr>
          <p:cNvPr id="96" name="Shape 96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 Useful Feedback</a:t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Avoid high level feedback like </a:t>
            </a:r>
            <a:endParaRPr sz="3600"/>
          </a:p>
          <a:p>
            <a:pPr indent="0" lvl="0" mar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600">
                <a:latin typeface="Open Sans"/>
                <a:ea typeface="Open Sans"/>
                <a:cs typeface="Open Sans"/>
                <a:sym typeface="Open Sans"/>
              </a:rPr>
              <a:t>“Yeah, it’s good”</a:t>
            </a:r>
            <a:r>
              <a:rPr lang="en" sz="3600"/>
              <a:t>, </a:t>
            </a:r>
            <a:endParaRPr sz="3600"/>
          </a:p>
          <a:p>
            <a:pPr indent="0" lvl="0" mar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600"/>
              <a:t>or </a:t>
            </a:r>
            <a:endParaRPr sz="36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latin typeface="Open Sans"/>
                <a:ea typeface="Open Sans"/>
                <a:cs typeface="Open Sans"/>
                <a:sym typeface="Open Sans"/>
              </a:rPr>
              <a:t>“Not great, could be improved”</a:t>
            </a:r>
            <a:endParaRPr b="1" sz="3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Critiques are:</a:t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latin typeface="Open Sans"/>
                <a:ea typeface="Open Sans"/>
                <a:cs typeface="Open Sans"/>
                <a:sym typeface="Open Sans"/>
              </a:rPr>
              <a:t>Two-way:</a:t>
            </a:r>
            <a:r>
              <a:rPr lang="en" sz="3000"/>
              <a:t> It is not just a person providing feedback, but also the designer articulating rationale for their decisions.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3000">
                <a:latin typeface="Open Sans"/>
                <a:ea typeface="Open Sans"/>
                <a:cs typeface="Open Sans"/>
                <a:sym typeface="Open Sans"/>
              </a:rPr>
              <a:t>Deeply engaged:</a:t>
            </a:r>
            <a:r>
              <a:rPr lang="en" sz="3000"/>
              <a:t> the critic should be deeply engaged in the substance of the problem. The more expertise they have the better</a:t>
            </a:r>
            <a:endParaRPr sz="3000"/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Critiques are:</a:t>
            </a:r>
            <a:endParaRPr/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000">
                <a:latin typeface="Open Sans"/>
                <a:ea typeface="Open Sans"/>
                <a:cs typeface="Open Sans"/>
                <a:sym typeface="Open Sans"/>
              </a:rPr>
              <a:t>Divergent and convergent: </a:t>
            </a:r>
            <a:r>
              <a:rPr lang="en" sz="3000"/>
              <a:t>Part of saying why something doesn’t work is articulating what alternative designs might work and why</a:t>
            </a:r>
            <a:endParaRPr sz="3000"/>
          </a:p>
        </p:txBody>
      </p:sp>
      <p:sp>
        <p:nvSpPr>
          <p:cNvPr id="117" name="Shape 117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Critique should not be abuse</a:t>
            </a:r>
            <a:endParaRPr/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Your critique should be a critique of the work, NOT of the person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/>
              <a:t>You should balance your feedback, 1 positive for every negative thing you say</a:t>
            </a:r>
            <a:endParaRPr sz="3000"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work well</a:t>
            </a:r>
            <a:endParaRPr/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536633"/>
            <a:ext cx="8520600" cy="42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Clarification</a:t>
            </a:r>
            <a:r>
              <a:rPr lang="en" sz="2400"/>
              <a:t> questions help the designer clarify their thought process</a:t>
            </a:r>
            <a:endParaRPr sz="2400"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Questions can challenge the designer’s 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assumptions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Questions can prompt the designer to consider 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alternative perspectives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Questions can encourage the designer to spell out the </a:t>
            </a:r>
            <a:r>
              <a:rPr b="1" lang="en" sz="2400">
                <a:latin typeface="Open Sans"/>
                <a:ea typeface="Open Sans"/>
                <a:cs typeface="Open Sans"/>
                <a:sym typeface="Open Sans"/>
              </a:rPr>
              <a:t>implications and consequences</a:t>
            </a:r>
            <a:r>
              <a:rPr lang="en" sz="2400"/>
              <a:t> of their design</a:t>
            </a:r>
            <a:endParaRPr sz="2400"/>
          </a:p>
        </p:txBody>
      </p:sp>
      <p:sp>
        <p:nvSpPr>
          <p:cNvPr id="131" name="Shape 131"/>
          <p:cNvSpPr txBox="1"/>
          <p:nvPr>
            <p:ph idx="12" type="sldNum"/>
          </p:nvPr>
        </p:nvSpPr>
        <p:spPr>
          <a:xfrm>
            <a:off x="8472458" y="62517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