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9144000"/>
  <p:notesSz cx="6858000" cy="9144000"/>
  <p:embeddedFontLst>
    <p:embeddedFont>
      <p:font typeface="Open Sans SemiBold"/>
      <p:regular r:id="rId27"/>
      <p:bold r:id="rId28"/>
      <p:italic r:id="rId29"/>
      <p:boldItalic r:id="rId30"/>
    </p:embeddedFont>
    <p:embeddedFont>
      <p:font typeface="Open Sans Light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OpenSansSemiBold-bold.fntdata"/><Relationship Id="rId27" Type="http://schemas.openxmlformats.org/officeDocument/2006/relationships/font" Target="fonts/OpenSansSemiBo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SemiBol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Light-regular.fntdata"/><Relationship Id="rId30" Type="http://schemas.openxmlformats.org/officeDocument/2006/relationships/font" Target="fonts/OpenSansSemiBold-boldItalic.fntdata"/><Relationship Id="rId11" Type="http://schemas.openxmlformats.org/officeDocument/2006/relationships/slide" Target="slides/slide7.xml"/><Relationship Id="rId33" Type="http://schemas.openxmlformats.org/officeDocument/2006/relationships/font" Target="fonts/OpenSansLight-italic.fntdata"/><Relationship Id="rId10" Type="http://schemas.openxmlformats.org/officeDocument/2006/relationships/slide" Target="slides/slide6.xml"/><Relationship Id="rId32" Type="http://schemas.openxmlformats.org/officeDocument/2006/relationships/font" Target="fonts/OpenSansLight-bold.fntdata"/><Relationship Id="rId13" Type="http://schemas.openxmlformats.org/officeDocument/2006/relationships/slide" Target="slides/slide9.xml"/><Relationship Id="rId35" Type="http://schemas.openxmlformats.org/officeDocument/2006/relationships/font" Target="fonts/OpenSans-regular.fntdata"/><Relationship Id="rId12" Type="http://schemas.openxmlformats.org/officeDocument/2006/relationships/slide" Target="slides/slide8.xml"/><Relationship Id="rId34" Type="http://schemas.openxmlformats.org/officeDocument/2006/relationships/font" Target="fonts/OpenSansLight-boldItalic.fntdata"/><Relationship Id="rId15" Type="http://schemas.openxmlformats.org/officeDocument/2006/relationships/slide" Target="slides/slide11.xml"/><Relationship Id="rId37" Type="http://schemas.openxmlformats.org/officeDocument/2006/relationships/font" Target="fonts/OpenSans-italic.fntdata"/><Relationship Id="rId14" Type="http://schemas.openxmlformats.org/officeDocument/2006/relationships/slide" Target="slides/slide10.xml"/><Relationship Id="rId36" Type="http://schemas.openxmlformats.org/officeDocument/2006/relationships/font" Target="fonts/OpenSans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5903000"/>
            <a:ext cx="9144000" cy="95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" name="Shape 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6058167"/>
            <a:ext cx="4020352" cy="4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5200"/>
              <a:buFont typeface="Open Sans SemiBold"/>
              <a:buNone/>
              <a:defRPr sz="5200">
                <a:solidFill>
                  <a:srgbClr val="AE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35375" y="6149200"/>
            <a:ext cx="385800" cy="4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12000"/>
              <a:buNone/>
              <a:defRPr sz="12000">
                <a:solidFill>
                  <a:srgbClr val="AE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Shape 63"/>
          <p:cNvSpPr/>
          <p:nvPr/>
        </p:nvSpPr>
        <p:spPr>
          <a:xfrm>
            <a:off x="0" y="6170333"/>
            <a:ext cx="9144000" cy="68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Shape 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6302533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170333"/>
            <a:ext cx="9144000" cy="68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6302533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_AND_BODY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hape 70"/>
          <p:cNvCxnSpPr/>
          <p:nvPr>
            <p:ph idx="1" type="body"/>
          </p:nvPr>
        </p:nvCxnSpPr>
        <p:spPr>
          <a:xfrm>
            <a:off x="401836" y="1107281"/>
            <a:ext cx="8340328" cy="0"/>
          </a:xfrm>
          <a:prstGeom prst="straightConnector1">
            <a:avLst/>
          </a:prstGeom>
          <a:noFill/>
          <a:ln cap="rnd" cmpd="sng" w="38100">
            <a:solidFill>
              <a:srgbClr val="747676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71" name="Shape 71"/>
          <p:cNvSpPr txBox="1"/>
          <p:nvPr>
            <p:ph type="title"/>
          </p:nvPr>
        </p:nvSpPr>
        <p:spPr>
          <a:xfrm>
            <a:off x="401836" y="508992"/>
            <a:ext cx="8340328" cy="508992"/>
          </a:xfrm>
          <a:prstGeom prst="rect">
            <a:avLst/>
          </a:prstGeom>
          <a:noFill/>
          <a:ln>
            <a:noFill/>
          </a:ln>
        </p:spPr>
        <p:txBody>
          <a:bodyPr anchorCtr="0" anchor="t" bIns="64275" lIns="64275" spcFirstLastPara="1" rIns="64275" wrap="square" tIns="64275"/>
          <a:lstStyle>
            <a:lvl1pPr lv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747676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747676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747676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747676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747676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747676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747676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747676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747676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01836" y="1268016"/>
            <a:ext cx="8340328" cy="5080992"/>
          </a:xfrm>
          <a:prstGeom prst="rect">
            <a:avLst/>
          </a:prstGeom>
          <a:noFill/>
          <a:ln>
            <a:noFill/>
          </a:ln>
        </p:spPr>
        <p:txBody>
          <a:bodyPr anchorCtr="0" anchor="t" bIns="64275" lIns="64275" spcFirstLastPara="1" rIns="64275" wrap="square" tIns="64275"/>
          <a:lstStyle>
            <a:lvl1pPr indent="-336550" lvl="0" marL="4572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5C5C5C"/>
              </a:buClr>
              <a:buSzPts val="1700"/>
              <a:buFont typeface="Arial"/>
              <a:buChar char="●"/>
              <a:defRPr b="0" i="0" sz="23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5C5C5C"/>
              </a:buClr>
              <a:buSzPts val="1700"/>
              <a:buFont typeface="Arial"/>
              <a:buChar char="●"/>
              <a:defRPr b="0" i="0" sz="23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5C5C5C"/>
              </a:buClr>
              <a:buSzPts val="1700"/>
              <a:buFont typeface="Arial"/>
              <a:buChar char="●"/>
              <a:defRPr b="0" i="0" sz="23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5C5C5C"/>
              </a:buClr>
              <a:buSzPts val="1700"/>
              <a:buFont typeface="Arial"/>
              <a:buChar char="●"/>
              <a:defRPr b="0" i="0" sz="23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5C5C5C"/>
              </a:buClr>
              <a:buSzPts val="1700"/>
              <a:buFont typeface="Arial"/>
              <a:buChar char="●"/>
              <a:defRPr b="0" i="0" sz="23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5C5C5C"/>
              </a:buClr>
              <a:buSzPts val="1700"/>
              <a:buFont typeface="Arial"/>
              <a:buChar char="●"/>
              <a:defRPr b="0" i="0" sz="23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5C5C5C"/>
              </a:buClr>
              <a:buSzPts val="1700"/>
              <a:buFont typeface="Arial"/>
              <a:buChar char="●"/>
              <a:defRPr b="0" i="0" sz="23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5C5C5C"/>
              </a:buClr>
              <a:buSzPts val="1700"/>
              <a:buFont typeface="Arial"/>
              <a:buChar char="●"/>
              <a:defRPr b="0" i="0" sz="23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5C5C5C"/>
              </a:buClr>
              <a:buSzPts val="1700"/>
              <a:buFont typeface="Arial"/>
              <a:buChar char="●"/>
              <a:defRPr b="0" i="0" sz="23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94486" y="6465094"/>
            <a:ext cx="217522" cy="241102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spcFirstLastPara="1" rIns="35725" wrap="square" tIns="357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01836" y="401836"/>
            <a:ext cx="8340328" cy="3643313"/>
          </a:xfrm>
          <a:prstGeom prst="rect">
            <a:avLst/>
          </a:prstGeom>
          <a:noFill/>
          <a:ln>
            <a:noFill/>
          </a:ln>
        </p:spPr>
        <p:txBody>
          <a:bodyPr anchorCtr="0" anchor="b" bIns="64275" lIns="64275" spcFirstLastPara="1" rIns="64275" wrap="square" tIns="64275"/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SzPts val="8500"/>
              <a:buFont typeface="Arial"/>
              <a:buNone/>
              <a:defRPr b="0" i="0" sz="85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747676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747676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747676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747676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747676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747676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747676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747676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96186" y="6461125"/>
            <a:ext cx="217522" cy="241102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spcFirstLastPara="1" rIns="35725" wrap="square" tIns="357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6170333"/>
            <a:ext cx="9144000" cy="68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" name="Shape 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6302533"/>
            <a:ext cx="2640049" cy="3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800"/>
              <a:buNone/>
              <a:defRPr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hape 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6271500"/>
            <a:ext cx="2937816" cy="3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800"/>
              <a:buNone/>
              <a:defRPr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536633"/>
            <a:ext cx="3999900" cy="4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536633"/>
            <a:ext cx="3999900" cy="4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/>
          <p:nvPr/>
        </p:nvSpPr>
        <p:spPr>
          <a:xfrm>
            <a:off x="0" y="6170333"/>
            <a:ext cx="9144000" cy="68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" name="Shape 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6302533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800"/>
              <a:buNone/>
              <a:defRPr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Shape 34"/>
          <p:cNvSpPr/>
          <p:nvPr/>
        </p:nvSpPr>
        <p:spPr>
          <a:xfrm>
            <a:off x="0" y="6170333"/>
            <a:ext cx="9144000" cy="68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" name="Shape 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6302533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400"/>
              <a:buNone/>
              <a:defRPr sz="2400"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852800"/>
            <a:ext cx="2808000" cy="3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Shape 40"/>
          <p:cNvSpPr/>
          <p:nvPr/>
        </p:nvSpPr>
        <p:spPr>
          <a:xfrm>
            <a:off x="0" y="6170333"/>
            <a:ext cx="9144000" cy="68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Shape 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6302533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4800"/>
              <a:buFont typeface="Open Sans"/>
              <a:buNone/>
              <a:defRPr b="1" sz="4800">
                <a:solidFill>
                  <a:srgbClr val="AE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4200"/>
              <a:buNone/>
              <a:defRPr sz="4200">
                <a:solidFill>
                  <a:srgbClr val="AE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Shape 51"/>
          <p:cNvSpPr/>
          <p:nvPr/>
        </p:nvSpPr>
        <p:spPr>
          <a:xfrm>
            <a:off x="0" y="6170333"/>
            <a:ext cx="9144000" cy="68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" name="Shape 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6302533"/>
            <a:ext cx="2640049" cy="3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5285033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Shape 57"/>
          <p:cNvSpPr/>
          <p:nvPr/>
        </p:nvSpPr>
        <p:spPr>
          <a:xfrm>
            <a:off x="0" y="6170333"/>
            <a:ext cx="9144000" cy="68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Shape 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6302533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 Light"/>
              <a:buChar char="●"/>
              <a:defRPr sz="1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311700" y="1444067"/>
            <a:ext cx="8520600" cy="213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5: Quality Assurance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 for Startups</a:t>
            </a:r>
            <a:endParaRPr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311700" y="3787367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Michael Hilton</a:t>
            </a:r>
            <a:endParaRPr sz="18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35375" y="6149200"/>
            <a:ext cx="385800" cy="4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Developers Say: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 developers on projects with CI give (more/similar/less) value to automated tests?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ValueToAutomatedTests.pdf"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6709" y="2973938"/>
            <a:ext cx="5370582" cy="166914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3650707" y="4763988"/>
            <a:ext cx="1842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(B)road (F)ocused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Developers Say: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 projects with CI have (higher/similar/lower) test quality?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TestQuality.pdf"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9516" y="2730219"/>
            <a:ext cx="5464969" cy="156114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3650707" y="4496557"/>
            <a:ext cx="1842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(B)road (F)ocused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Developers Say: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 projects with CI have (higher/similar/lower) code quality?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odeQuality.pdf" id="175" name="Shape 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9516" y="2633702"/>
            <a:ext cx="5464969" cy="151546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3650707" y="4303248"/>
            <a:ext cx="1842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(B)road (F)ocused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Developers Say: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Are developers on projects with CI (more/similar/less) productive?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DeveloperProductivity.pdf" id="184" name="Shape 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9516" y="2735018"/>
            <a:ext cx="5464969" cy="155367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3650707" y="4300506"/>
            <a:ext cx="1842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(B)road (F)ocused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Conflicts:</a:t>
            </a:r>
            <a:endParaRPr/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2" name="Shape 192"/>
          <p:cNvCxnSpPr/>
          <p:nvPr/>
        </p:nvCxnSpPr>
        <p:spPr>
          <a:xfrm flipH="1" rot="10800000">
            <a:off x="3269602" y="2571168"/>
            <a:ext cx="2297700" cy="21567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miter lim="400000"/>
            <a:headEnd len="lg" w="lg" type="triangle"/>
            <a:tailEnd len="lg" w="lg" type="triangle"/>
          </a:ln>
        </p:spPr>
      </p:cxnSp>
      <p:cxnSp>
        <p:nvCxnSpPr>
          <p:cNvPr id="193" name="Shape 193"/>
          <p:cNvCxnSpPr/>
          <p:nvPr/>
        </p:nvCxnSpPr>
        <p:spPr>
          <a:xfrm rot="10800000">
            <a:off x="3269727" y="2571168"/>
            <a:ext cx="2297700" cy="2156700"/>
          </a:xfrm>
          <a:prstGeom prst="straightConnector1">
            <a:avLst/>
          </a:prstGeom>
          <a:noFill/>
          <a:ln cap="flat" cmpd="sng" w="28575">
            <a:solidFill>
              <a:srgbClr val="B45F06"/>
            </a:solidFill>
            <a:prstDash val="solid"/>
            <a:miter lim="400000"/>
            <a:headEnd len="lg" w="lg" type="triangle"/>
            <a:tailEnd len="lg" w="lg" type="triangle"/>
          </a:ln>
        </p:spPr>
      </p:cxnSp>
      <p:cxnSp>
        <p:nvCxnSpPr>
          <p:cNvPr id="194" name="Shape 194"/>
          <p:cNvCxnSpPr/>
          <p:nvPr/>
        </p:nvCxnSpPr>
        <p:spPr>
          <a:xfrm rot="10800000">
            <a:off x="4418514" y="2190023"/>
            <a:ext cx="0" cy="30504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miter lim="400000"/>
            <a:headEnd len="lg" w="lg" type="triangle"/>
            <a:tailEnd len="lg" w="lg" type="triangle"/>
          </a:ln>
        </p:spPr>
      </p:cxnSp>
      <p:sp>
        <p:nvSpPr>
          <p:cNvPr id="195" name="Shape 195"/>
          <p:cNvSpPr txBox="1"/>
          <p:nvPr/>
        </p:nvSpPr>
        <p:spPr>
          <a:xfrm>
            <a:off x="1961600" y="2190025"/>
            <a:ext cx="13560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SzPts val="3400"/>
              <a:buFont typeface="Arial"/>
              <a:buNone/>
            </a:pPr>
            <a:r>
              <a:rPr lang="en" sz="3000" u="none" cap="none" strike="noStrike">
                <a:solidFill>
                  <a:srgbClr val="B45F0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Speed</a:t>
            </a:r>
            <a:endParaRPr sz="3000">
              <a:solidFill>
                <a:srgbClr val="B45F0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5653034" y="4727879"/>
            <a:ext cx="17364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SzPts val="3400"/>
              <a:buFont typeface="Arial"/>
              <a:buNone/>
            </a:pPr>
            <a:r>
              <a:rPr lang="en" sz="3000" u="none" cap="none" strike="noStrike">
                <a:solidFill>
                  <a:srgbClr val="B45F0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Certainty</a:t>
            </a:r>
            <a:endParaRPr sz="3000">
              <a:solidFill>
                <a:srgbClr val="B45F0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5653017" y="1910275"/>
            <a:ext cx="18513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SzPts val="3400"/>
              <a:buFont typeface="Arial"/>
              <a:buNone/>
            </a:pPr>
            <a:r>
              <a:rPr lang="en" sz="3000" u="none" cap="none" strike="noStrike">
                <a:solidFill>
                  <a:srgbClr val="0B539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Flexibility</a:t>
            </a:r>
            <a:endParaRPr sz="3000">
              <a:solidFill>
                <a:srgbClr val="0B539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428315" y="4727879"/>
            <a:ext cx="18414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SzPts val="3400"/>
              <a:buFont typeface="Arial"/>
              <a:buNone/>
            </a:pPr>
            <a:r>
              <a:rPr lang="en" sz="3000" u="none" cap="none" strike="noStrike">
                <a:solidFill>
                  <a:srgbClr val="0B539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Simplicity</a:t>
            </a:r>
            <a:endParaRPr sz="3000">
              <a:solidFill>
                <a:srgbClr val="0B539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3790450" y="5330675"/>
            <a:ext cx="14877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SzPts val="3400"/>
              <a:buFont typeface="Arial"/>
              <a:buNone/>
            </a:pPr>
            <a:r>
              <a:rPr lang="en" sz="3000" u="none" cap="none" strike="noStrike">
                <a:solidFill>
                  <a:srgbClr val="38761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Access</a:t>
            </a:r>
            <a:endParaRPr sz="3000">
              <a:solidFill>
                <a:srgbClr val="38761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3244225" y="1307475"/>
            <a:ext cx="21537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spcFirstLastPara="1" rIns="35725" wrap="square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SzPts val="3400"/>
              <a:buFont typeface="Arial"/>
              <a:buNone/>
            </a:pPr>
            <a:r>
              <a:rPr lang="en" sz="3000" u="none" cap="none" strike="noStrike">
                <a:solidFill>
                  <a:srgbClr val="38761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Information Security</a:t>
            </a:r>
            <a:endParaRPr sz="3000">
              <a:solidFill>
                <a:srgbClr val="38761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Implications</a:t>
            </a:r>
            <a:endParaRPr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Write tests that provide value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Spend time to maintain your tests, improve quality, remove unneeded tests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Balance rigorousness of the test suite with speed of running tests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Follow security best practices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Consider long term costs of complex, custom workflows</a:t>
            </a:r>
            <a:endParaRPr/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Observation</a:t>
            </a:r>
            <a:endParaRPr sz="7200"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Most of the benefits of CI come from running tests</a:t>
            </a:r>
            <a:endParaRPr/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Driven Development (TDD)</a:t>
            </a:r>
            <a:endParaRPr/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Three Simple Rules</a:t>
            </a:r>
            <a:endParaRPr/>
          </a:p>
          <a:p>
            <a:pPr indent="-381000" lvl="0" marL="45720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You are not allowed to write any production code unless it is to make a failing unit test pass.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You are not allowed to write any more of a unit test than is sufficient to fail; and compilation failures are failures.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You are not allowed to write any more production code than is sufficient to pass the one failing unit test.</a:t>
            </a:r>
            <a:endParaRPr sz="2400"/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Driven Development (TDD)</a:t>
            </a:r>
            <a:endParaRPr/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004" y="1224275"/>
            <a:ext cx="5882670" cy="440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TDD</a:t>
            </a:r>
            <a:endParaRPr/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“The act of writing a unit test is more an act of </a:t>
            </a:r>
            <a:r>
              <a:rPr b="1" lang="en" sz="3000">
                <a:latin typeface="Open Sans"/>
                <a:ea typeface="Open Sans"/>
                <a:cs typeface="Open Sans"/>
                <a:sym typeface="Open Sans"/>
              </a:rPr>
              <a:t>design</a:t>
            </a:r>
            <a:r>
              <a:rPr lang="en"/>
              <a:t> than of verification.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/>
            </a:br>
            <a:r>
              <a:rPr lang="en"/>
              <a:t>It is also more an act of </a:t>
            </a:r>
            <a:r>
              <a:rPr b="1" lang="en" sz="3000">
                <a:latin typeface="Open Sans"/>
                <a:ea typeface="Open Sans"/>
                <a:cs typeface="Open Sans"/>
                <a:sym typeface="Open Sans"/>
              </a:rPr>
              <a:t>documentation</a:t>
            </a:r>
            <a:r>
              <a:rPr lang="en"/>
              <a:t> than of verification. 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/>
            </a:br>
            <a:r>
              <a:rPr lang="en"/>
              <a:t>The act of writing a unit test closes a remarkable number of feedback loops, the least of which is the one pertaining to </a:t>
            </a:r>
            <a:r>
              <a:rPr b="1" lang="en" sz="3000">
                <a:latin typeface="Open Sans"/>
                <a:ea typeface="Open Sans"/>
                <a:cs typeface="Open Sans"/>
                <a:sym typeface="Open Sans"/>
              </a:rPr>
              <a:t>verification</a:t>
            </a:r>
            <a:r>
              <a:rPr lang="en"/>
              <a:t> of function”. </a:t>
            </a:r>
            <a:br>
              <a:rPr lang="en"/>
            </a:b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4800"/>
              <a:buFont typeface="Calibri"/>
              <a:buNone/>
            </a:pPr>
            <a:r>
              <a:rPr b="1" lang="en" sz="48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Administrivia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HW 3 Due Feb 13th</a:t>
            </a:r>
            <a:endParaRPr sz="3600"/>
          </a:p>
          <a:p>
            <a: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Weekly Status Report - use template on Github, submit link in Canvas. Due Tonight, should only take a few minutes</a:t>
            </a:r>
            <a:endParaRPr sz="3600"/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TDD</a:t>
            </a:r>
            <a:endParaRPr/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Clear place to start</a:t>
            </a:r>
            <a:endParaRPr sz="3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Much less code thrown away, less wasted effort</a:t>
            </a:r>
            <a:endParaRPr sz="3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Less Fear</a:t>
            </a:r>
            <a:endParaRPr sz="3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/>
              <a:t>Side Effect: Robust test suite</a:t>
            </a:r>
            <a:endParaRPr sz="3600"/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TDD Demo</a:t>
            </a:r>
            <a:endParaRPr/>
          </a:p>
        </p:txBody>
      </p:sp>
      <p:sp>
        <p:nvSpPr>
          <p:cNvPr id="249" name="Shape 249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Scoring Bowling.</a:t>
            </a:r>
            <a:endParaRPr/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11700" y="2302652"/>
            <a:ext cx="8520600" cy="3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frames, 2 rolls per frame.  Frame score = sum of rolls.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spare is when all 10 pins are knocked down in two rolls, the next roll is added as a bonus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strike is when all 10 pins are knocked down in one roll, the next two rolls are added as a bonus.</a:t>
            </a:r>
            <a:endParaRPr/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50" y="1305562"/>
            <a:ext cx="9144001" cy="95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Assurance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Shape 97"/>
          <p:cNvSpPr txBox="1"/>
          <p:nvPr>
            <p:ph idx="4294967295" type="body"/>
          </p:nvPr>
        </p:nvSpPr>
        <p:spPr>
          <a:xfrm>
            <a:off x="685788" y="382376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The best way to assure quality is a good process</a:t>
            </a:r>
            <a:endParaRPr sz="6000"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267625" y="2088133"/>
            <a:ext cx="8520600" cy="422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[State of Code Review 2017]</a:t>
            </a:r>
            <a:endParaRPr/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588" y="593375"/>
            <a:ext cx="6654673" cy="4972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“Continuous Integration doesn’t get rid of bugs, but it does make them dramatically easier to find and remove.”</a:t>
            </a:r>
            <a:endParaRPr sz="3600"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— Martin Fowler, Chief Scientist, ThoughtWorks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tools must have tests to be valuable!!</a:t>
            </a:r>
            <a:endParaRPr/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Continuous Integration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1705075" y="1536625"/>
            <a:ext cx="7127100" cy="4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(1999) Extreme Programming (XP) rule: “Integrate Often”</a:t>
            </a:r>
            <a:endParaRPr sz="2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(2000) Martin Fowler posts “Continuous Integration” blog</a:t>
            </a:r>
            <a:endParaRPr sz="2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(2001) First CI tool</a:t>
            </a:r>
            <a:endParaRPr sz="2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(2005) Hudson/Jenkins</a:t>
            </a:r>
            <a:endParaRPr sz="2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(2011) Travis CI  </a:t>
            </a:r>
            <a:endParaRPr sz="2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00" y="1697692"/>
            <a:ext cx="109537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450" y="2781750"/>
            <a:ext cx="73342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500" y="3961050"/>
            <a:ext cx="109537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4486825"/>
            <a:ext cx="132397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4800" y="5193575"/>
            <a:ext cx="136207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CI Workflow (Github + Travis)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1441300" y="1536625"/>
            <a:ext cx="7391100" cy="4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Create Pull Request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GitHub tells Travis CI build is mergeable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It builds and passes tests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Travis updates PR 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PR is merged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325" y="1536625"/>
            <a:ext cx="56197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325" y="2329575"/>
            <a:ext cx="56197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325" y="3016075"/>
            <a:ext cx="56197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6325" y="3755800"/>
            <a:ext cx="56197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6325" y="4495517"/>
            <a:ext cx="561975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