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notesSlides/notesSlide5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cmu-17-356.github.io/" TargetMode="Externa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2200CC"/>
                </a:solidFill>
                <a:uFillTx/>
              </a:defRPr>
            </a:pPr>
            <a:r>
              <a: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https://cmu-17-356.github.io/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Ask the class for ways which we might prove that a product is viable.  Answers we are looking for:</a:t>
            </a:r>
          </a:p>
          <a:p>
            <a:pPr>
              <a:defRPr sz="1100"/>
            </a:pPr>
          </a:p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Do people want it?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User Studies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User Metrics (Daily active users, registered users, waiting lists)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Business Partnerships (Client agreements, etc)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Market Capitalization</a:t>
            </a:r>
          </a:p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Can you build it?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Demonstrate your team has done similar things before.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MVP.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Outside estimates / analysis.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Regulatory Approval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Patents</a:t>
            </a:r>
          </a:p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Can you make money doing it?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Sales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Potential ad opportunities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Value of similar competitors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User studies / surveys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42900">
              <a:lnSpc>
                <a:spcPct val="115000"/>
              </a:lnSpc>
              <a:buClr>
                <a:srgbClr val="158158"/>
              </a:buClr>
              <a:buSzPts val="1800"/>
              <a:buAutoNum type="arabicPeriod" startAt="1"/>
              <a:defRPr sz="1800">
                <a:solidFill>
                  <a:srgbClr val="15815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Do people want It?</a:t>
            </a:r>
          </a:p>
          <a:p>
            <a:pPr lvl="1" marL="914400" indent="-317500">
              <a:lnSpc>
                <a:spcPct val="115000"/>
              </a:lnSpc>
              <a:buClr>
                <a:srgbClr val="158158"/>
              </a:buClr>
              <a:buSzPts val="1400"/>
              <a:buAutoNum type="alphaLcPeriod" startAt="1"/>
              <a:defRPr>
                <a:solidFill>
                  <a:srgbClr val="15815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Market Demand</a:t>
            </a:r>
          </a:p>
          <a:p>
            <a:pPr lvl="1" marL="914400" indent="-317500">
              <a:lnSpc>
                <a:spcPct val="115000"/>
              </a:lnSpc>
              <a:buClr>
                <a:srgbClr val="158158"/>
              </a:buClr>
              <a:buSzPts val="1400"/>
              <a:buAutoNum type="alphaLcPeriod" startAt="1"/>
              <a:defRPr>
                <a:solidFill>
                  <a:srgbClr val="15815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User Testing</a:t>
            </a:r>
            <a:br/>
            <a:endParaRPr sz="1100"/>
          </a:p>
          <a:p>
            <a:pPr marL="457200" indent="-342900">
              <a:lnSpc>
                <a:spcPct val="115000"/>
              </a:lnSpc>
              <a:buClr>
                <a:srgbClr val="158158"/>
              </a:buClr>
              <a:buSzPts val="1800"/>
              <a:buAutoNum type="arabicPeriod" startAt="1"/>
              <a:defRPr sz="1800">
                <a:solidFill>
                  <a:srgbClr val="15815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Can You build It?</a:t>
            </a:r>
          </a:p>
          <a:p>
            <a:pPr lvl="1" marL="914400" indent="-317500">
              <a:lnSpc>
                <a:spcPct val="115000"/>
              </a:lnSpc>
              <a:buClr>
                <a:srgbClr val="158158"/>
              </a:buClr>
              <a:buSzPts val="1400"/>
              <a:buAutoNum type="alphaLcPeriod" startAt="1"/>
              <a:defRPr>
                <a:solidFill>
                  <a:srgbClr val="15815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Technology Challenges</a:t>
            </a:r>
          </a:p>
          <a:p>
            <a:pPr lvl="1" marL="914400" indent="-317500">
              <a:lnSpc>
                <a:spcPct val="115000"/>
              </a:lnSpc>
              <a:buClr>
                <a:srgbClr val="158158"/>
              </a:buClr>
              <a:buSzPts val="1400"/>
              <a:buAutoNum type="alphaLcPeriod" startAt="1"/>
              <a:defRPr>
                <a:solidFill>
                  <a:srgbClr val="15815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Team Ability to Deliver</a:t>
            </a:r>
          </a:p>
          <a:p>
            <a:pPr lvl="1" marL="914400" indent="-317500">
              <a:lnSpc>
                <a:spcPct val="115000"/>
              </a:lnSpc>
              <a:buClr>
                <a:srgbClr val="158158"/>
              </a:buClr>
              <a:buSzPts val="1400"/>
              <a:buAutoNum type="alphaLcPeriod" startAt="1"/>
              <a:defRPr>
                <a:solidFill>
                  <a:srgbClr val="15815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Ethical/Regulatory Concerns</a:t>
            </a:r>
            <a:br/>
            <a:endParaRPr sz="1100"/>
          </a:p>
          <a:p>
            <a:pPr marL="457200" indent="-342900">
              <a:lnSpc>
                <a:spcPct val="115000"/>
              </a:lnSpc>
              <a:buClr>
                <a:srgbClr val="158158"/>
              </a:buClr>
              <a:buSzPts val="1800"/>
              <a:buAutoNum type="arabicPeriod" startAt="1"/>
              <a:defRPr sz="1800">
                <a:solidFill>
                  <a:srgbClr val="15815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Can you make money doing it?</a:t>
            </a:r>
          </a:p>
          <a:p>
            <a:pPr lvl="1" marL="914400" indent="-317500">
              <a:lnSpc>
                <a:spcPct val="115000"/>
              </a:lnSpc>
              <a:buClr>
                <a:srgbClr val="158158"/>
              </a:buClr>
              <a:buSzPts val="1400"/>
              <a:buAutoNum type="alphaLcPeriod" startAt="1"/>
              <a:defRPr>
                <a:solidFill>
                  <a:srgbClr val="15815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Monetization</a:t>
            </a:r>
          </a:p>
          <a:p>
            <a:pPr lvl="1" marL="914400" indent="-317500">
              <a:lnSpc>
                <a:spcPct val="115000"/>
              </a:lnSpc>
              <a:buClr>
                <a:srgbClr val="158158"/>
              </a:buClr>
              <a:buSzPts val="1400"/>
              <a:buAutoNum type="alphaLcPeriod" startAt="1"/>
              <a:defRPr>
                <a:solidFill>
                  <a:srgbClr val="15815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Selling Out</a:t>
            </a:r>
          </a:p>
          <a:p>
            <a:pPr lvl="1" marL="914400" indent="-317500">
              <a:lnSpc>
                <a:spcPct val="115000"/>
              </a:lnSpc>
              <a:buClr>
                <a:srgbClr val="158158"/>
              </a:buClr>
              <a:buSzPts val="1400"/>
              <a:buAutoNum type="alphaLcPeriod" startAt="1"/>
              <a:defRPr>
                <a:solidFill>
                  <a:srgbClr val="15815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Costs/Risks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Ask the class for ways which we might prove that a product is viable.  Answers we are looking for:</a:t>
            </a:r>
          </a:p>
          <a:p>
            <a:pPr>
              <a:defRPr sz="1100"/>
            </a:pPr>
          </a:p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Do people want it?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User Studies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User Metrics (Daily active users, registered users, waiting lists)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Business Partnerships (Client agreements, etc)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Market Capitalization</a:t>
            </a:r>
          </a:p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Can you build it?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Demonstrate your team has done similar things before.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MVP.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Outside estimates / analysis.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Regulatory Approval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Patents</a:t>
            </a:r>
          </a:p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Can you make money doing it?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Sales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Potential ad opportunities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Value of similar competitors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User studies / surveys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Handouts are in the corresponding folder.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0"/>
          <p:cNvSpPr/>
          <p:nvPr/>
        </p:nvSpPr>
        <p:spPr>
          <a:xfrm>
            <a:off x="0" y="5903000"/>
            <a:ext cx="9144000" cy="954901"/>
          </a:xfrm>
          <a:prstGeom prst="rect">
            <a:avLst/>
          </a:prstGeom>
          <a:solidFill>
            <a:schemeClr val="accent2">
              <a:lumOff val="21764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4" name="Shape 11" descr="Shap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074" y="6058167"/>
            <a:ext cx="4020353" cy="48335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/>
          <p:nvPr>
            <p:ph type="title"/>
          </p:nvPr>
        </p:nvSpPr>
        <p:spPr>
          <a:xfrm>
            <a:off x="311708" y="992767"/>
            <a:ext cx="8520601" cy="27369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311699" y="3778832"/>
            <a:ext cx="8520602" cy="10569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8680393" y="6250849"/>
            <a:ext cx="340783" cy="360651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Text"/>
          <p:cNvSpPr txBox="1"/>
          <p:nvPr>
            <p:ph type="title"/>
          </p:nvPr>
        </p:nvSpPr>
        <p:spPr>
          <a:xfrm>
            <a:off x="311699" y="1474833"/>
            <a:ext cx="8520602" cy="2618101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half" idx="1"/>
          </p:nvPr>
        </p:nvSpPr>
        <p:spPr>
          <a:xfrm>
            <a:off x="311699" y="4202967"/>
            <a:ext cx="8520602" cy="17343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xfrm>
            <a:off x="8680376" y="6401247"/>
            <a:ext cx="340783" cy="3606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8680376" y="6401247"/>
            <a:ext cx="340783" cy="3606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_HEADER">
    <p:bg>
      <p:bgPr>
        <a:solidFill>
          <a:schemeClr val="accent2">
            <a:lumOff val="21764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xfrm>
            <a:off x="311699" y="2867799"/>
            <a:ext cx="8520602" cy="1122301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8680376" y="6401247"/>
            <a:ext cx="340783" cy="3606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25" descr="Shape 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074" y="6271500"/>
            <a:ext cx="2937818" cy="353201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311699" y="1536633"/>
            <a:ext cx="3999902" cy="4241701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28"/>
          <p:cNvSpPr txBox="1"/>
          <p:nvPr>
            <p:ph type="body" sz="half" idx="13"/>
          </p:nvPr>
        </p:nvSpPr>
        <p:spPr>
          <a:xfrm>
            <a:off x="4832399" y="1536633"/>
            <a:ext cx="3999902" cy="4241701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5" name="Shape 29"/>
          <p:cNvSpPr/>
          <p:nvPr/>
        </p:nvSpPr>
        <p:spPr>
          <a:xfrm>
            <a:off x="0" y="6170333"/>
            <a:ext cx="9144000" cy="687601"/>
          </a:xfrm>
          <a:prstGeom prst="rect">
            <a:avLst/>
          </a:prstGeom>
          <a:solidFill>
            <a:schemeClr val="accent2">
              <a:lumOff val="21764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xfrm>
            <a:off x="8680376" y="6401247"/>
            <a:ext cx="340783" cy="3606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7" name="Shape 31" descr="Shape 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074" y="6302533"/>
            <a:ext cx="2640050" cy="31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8680376" y="6401247"/>
            <a:ext cx="340783" cy="3606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311699" y="740799"/>
            <a:ext cx="2808001" cy="1007702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311699" y="1852800"/>
            <a:ext cx="2808001" cy="39315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8680376" y="6401247"/>
            <a:ext cx="340783" cy="3606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xfrm>
            <a:off x="490250" y="600199"/>
            <a:ext cx="6367801" cy="5454302"/>
          </a:xfrm>
          <a:prstGeom prst="rect">
            <a:avLst/>
          </a:prstGeom>
        </p:spPr>
        <p:txBody>
          <a:bodyPr anchor="ctr"/>
          <a:lstStyle>
            <a:lvl1pPr>
              <a:defRPr sz="4800"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8680376" y="6401247"/>
            <a:ext cx="340783" cy="3606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47"/>
          <p:cNvSpPr/>
          <p:nvPr/>
        </p:nvSpPr>
        <p:spPr>
          <a:xfrm>
            <a:off x="4572000" y="-167"/>
            <a:ext cx="4572000" cy="6858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xfrm>
            <a:off x="265500" y="1644232"/>
            <a:ext cx="4045200" cy="19764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quarter" idx="1"/>
          </p:nvPr>
        </p:nvSpPr>
        <p:spPr>
          <a:xfrm>
            <a:off x="265500" y="3737433"/>
            <a:ext cx="4045200" cy="16467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50"/>
          <p:cNvSpPr txBox="1"/>
          <p:nvPr>
            <p:ph type="body" sz="half" idx="13"/>
          </p:nvPr>
        </p:nvSpPr>
        <p:spPr>
          <a:xfrm>
            <a:off x="4939500" y="965433"/>
            <a:ext cx="3837000" cy="4926901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83" name="Shape 51"/>
          <p:cNvSpPr/>
          <p:nvPr/>
        </p:nvSpPr>
        <p:spPr>
          <a:xfrm>
            <a:off x="0" y="6170333"/>
            <a:ext cx="9144000" cy="687601"/>
          </a:xfrm>
          <a:prstGeom prst="rect">
            <a:avLst/>
          </a:prstGeom>
          <a:solidFill>
            <a:schemeClr val="accent2">
              <a:lumOff val="21764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84" name="Shape 52" descr="Shape 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074" y="6302533"/>
            <a:ext cx="2640050" cy="317401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8680376" y="6401247"/>
            <a:ext cx="340783" cy="3606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/>
          <p:nvPr>
            <p:ph type="body" sz="quarter" idx="1"/>
          </p:nvPr>
        </p:nvSpPr>
        <p:spPr>
          <a:xfrm>
            <a:off x="311699" y="5285032"/>
            <a:ext cx="5998802" cy="8067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xfrm>
            <a:off x="8680376" y="6401247"/>
            <a:ext cx="340783" cy="3606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9"/>
          <p:cNvSpPr/>
          <p:nvPr/>
        </p:nvSpPr>
        <p:spPr>
          <a:xfrm>
            <a:off x="0" y="6170333"/>
            <a:ext cx="9144000" cy="687601"/>
          </a:xfrm>
          <a:prstGeom prst="rect">
            <a:avLst/>
          </a:prstGeom>
          <a:solidFill>
            <a:schemeClr val="accent2">
              <a:lumOff val="21764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3" name="Shape 20" descr="Shape 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074" y="6302533"/>
            <a:ext cx="2640050" cy="3174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311699" y="593366"/>
            <a:ext cx="8520602" cy="76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311699" y="1536633"/>
            <a:ext cx="8520602" cy="422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680376" y="6333746"/>
            <a:ext cx="340783" cy="3606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AE000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AE000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AE000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AE000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AE000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AE000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AE000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AE000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AE000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Open Sans Light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Open Sans Light"/>
          <a:ea typeface="Open Sans Light"/>
          <a:cs typeface="Open Sans Light"/>
          <a:sym typeface="Open Sans Light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Open Sans Light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Open Sans Light"/>
          <a:ea typeface="Open Sans Light"/>
          <a:cs typeface="Open Sans Light"/>
          <a:sym typeface="Open Sans Light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Open Sans Light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Open Sans Light"/>
          <a:ea typeface="Open Sans Light"/>
          <a:cs typeface="Open Sans Light"/>
          <a:sym typeface="Open Sans Light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Open Sans Light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Open Sans Light"/>
          <a:ea typeface="Open Sans Light"/>
          <a:cs typeface="Open Sans Light"/>
          <a:sym typeface="Open Sans Light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Open Sans Light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Open Sans Light"/>
          <a:ea typeface="Open Sans Light"/>
          <a:cs typeface="Open Sans Light"/>
          <a:sym typeface="Open Sans Light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Open Sans Light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Open Sans Light"/>
          <a:ea typeface="Open Sans Light"/>
          <a:cs typeface="Open Sans Light"/>
          <a:sym typeface="Open Sans Light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Open Sans Light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Open Sans Light"/>
          <a:ea typeface="Open Sans Light"/>
          <a:cs typeface="Open Sans Light"/>
          <a:sym typeface="Open Sans Light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Open Sans Light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Open Sans Light"/>
          <a:ea typeface="Open Sans Light"/>
          <a:cs typeface="Open Sans Light"/>
          <a:sym typeface="Open Sans Light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Open Sans Light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Open Sans Light"/>
          <a:ea typeface="Open Sans Light"/>
          <a:cs typeface="Open Sans Light"/>
          <a:sym typeface="Open Sans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Regula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watch?v=iAnJjXriIcw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73"/>
          <p:cNvSpPr txBox="1"/>
          <p:nvPr>
            <p:ph type="ctrTitle"/>
          </p:nvPr>
        </p:nvSpPr>
        <p:spPr>
          <a:xfrm>
            <a:off x="311699" y="1444066"/>
            <a:ext cx="8520602" cy="2139901"/>
          </a:xfrm>
          <a:prstGeom prst="rect">
            <a:avLst/>
          </a:prstGeom>
        </p:spPr>
        <p:txBody>
          <a:bodyPr/>
          <a:lstStyle/>
          <a:p>
            <a:pPr/>
            <a:r>
              <a:t>Viable</a:t>
            </a:r>
          </a:p>
          <a:p>
            <a:pPr>
              <a:defRPr sz="2400">
                <a:solidFill>
                  <a:schemeClr val="accent2">
                    <a:lumOff val="21764"/>
                  </a:scheme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Putting the “V” in MVP</a:t>
            </a:r>
          </a:p>
        </p:txBody>
      </p:sp>
      <p:sp>
        <p:nvSpPr>
          <p:cNvPr id="119" name="Shape 74"/>
          <p:cNvSpPr txBox="1"/>
          <p:nvPr>
            <p:ph type="subTitle" sz="quarter" idx="1"/>
          </p:nvPr>
        </p:nvSpPr>
        <p:spPr>
          <a:xfrm>
            <a:off x="311699" y="3787366"/>
            <a:ext cx="8520602" cy="1056901"/>
          </a:xfrm>
          <a:prstGeom prst="rect">
            <a:avLst/>
          </a:prstGeom>
        </p:spPr>
        <p:txBody>
          <a:bodyPr/>
          <a:lstStyle/>
          <a:p>
            <a:pPr marL="0" indent="0">
              <a:defRPr sz="1800">
                <a:solidFill>
                  <a:srgbClr val="666666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Michael Hilton</a:t>
            </a:r>
          </a:p>
          <a:p>
            <a:pPr marL="0" indent="0">
              <a:defRPr sz="1400">
                <a:solidFill>
                  <a:srgbClr val="666666"/>
                </a:solidFill>
              </a:defRPr>
            </a:pPr>
            <a:r>
              <a:t>Assistant Professor</a:t>
            </a:r>
          </a:p>
          <a:p>
            <a:pPr marL="0" indent="0">
              <a:defRPr sz="1400">
                <a:solidFill>
                  <a:srgbClr val="666666"/>
                </a:solidFill>
              </a:defRPr>
            </a:pPr>
            <a:r>
              <a:t>Carnegie Mellon University</a:t>
            </a:r>
          </a:p>
        </p:txBody>
      </p:sp>
      <p:sp>
        <p:nvSpPr>
          <p:cNvPr id="120" name="Shape 75"/>
          <p:cNvSpPr txBox="1"/>
          <p:nvPr>
            <p:ph type="sldNum" sz="quarter" idx="2"/>
          </p:nvPr>
        </p:nvSpPr>
        <p:spPr>
          <a:xfrm>
            <a:off x="8753009" y="6250848"/>
            <a:ext cx="268167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33"/>
          <p:cNvSpPr txBox="1"/>
          <p:nvPr>
            <p:ph type="title"/>
          </p:nvPr>
        </p:nvSpPr>
        <p:spPr>
          <a:xfrm>
            <a:off x="311699" y="593366"/>
            <a:ext cx="8520602" cy="763501"/>
          </a:xfrm>
          <a:prstGeom prst="rect">
            <a:avLst/>
          </a:prstGeom>
        </p:spPr>
        <p:txBody>
          <a:bodyPr/>
          <a:lstStyle/>
          <a:p>
            <a:pPr/>
            <a:r>
              <a:t>Can you build it?</a:t>
            </a:r>
          </a:p>
        </p:txBody>
      </p:sp>
      <p:sp>
        <p:nvSpPr>
          <p:cNvPr id="160" name="Shape 134"/>
          <p:cNvSpPr txBox="1"/>
          <p:nvPr>
            <p:ph type="body" idx="1"/>
          </p:nvPr>
        </p:nvSpPr>
        <p:spPr>
          <a:xfrm>
            <a:off x="311699" y="1536633"/>
            <a:ext cx="8520602" cy="4229701"/>
          </a:xfrm>
          <a:prstGeom prst="rect">
            <a:avLst/>
          </a:prstGeom>
        </p:spPr>
        <p:txBody>
          <a:bodyPr/>
          <a:lstStyle/>
          <a:p>
            <a:pPr marL="180473" indent="-180473">
              <a:buClrTx/>
              <a:buSzPct val="100000"/>
              <a:buFontTx/>
              <a:buChar char="•"/>
              <a:defRPr sz="3300"/>
            </a:pPr>
            <a:r>
              <a:t>Demonstrate your team has done similar things before.</a:t>
            </a:r>
          </a:p>
          <a:p>
            <a:pPr marL="180473" indent="-180473">
              <a:buClrTx/>
              <a:buSzPct val="100000"/>
              <a:buFontTx/>
              <a:buChar char="•"/>
              <a:defRPr sz="3300"/>
            </a:pPr>
            <a:r>
              <a:t>MVP.</a:t>
            </a:r>
          </a:p>
          <a:p>
            <a:pPr marL="180473" indent="-180473">
              <a:buClrTx/>
              <a:buSzPct val="100000"/>
              <a:buFontTx/>
              <a:buChar char="•"/>
              <a:defRPr sz="3300"/>
            </a:pPr>
            <a:r>
              <a:t>Outside estimates / analysis.</a:t>
            </a:r>
          </a:p>
          <a:p>
            <a:pPr marL="180473" indent="-180473">
              <a:buClrTx/>
              <a:buSzPct val="100000"/>
              <a:buFontTx/>
              <a:buChar char="•"/>
              <a:defRPr sz="3300"/>
            </a:pPr>
            <a:r>
              <a:t>Regulatory Approval</a:t>
            </a:r>
          </a:p>
          <a:p>
            <a:pPr marL="180473" indent="-180473">
              <a:buClrTx/>
              <a:buSzPct val="100000"/>
              <a:buFontTx/>
              <a:buChar char="•"/>
              <a:defRPr sz="3300"/>
            </a:pPr>
            <a:r>
              <a:t>Patents</a:t>
            </a:r>
          </a:p>
        </p:txBody>
      </p:sp>
      <p:sp>
        <p:nvSpPr>
          <p:cNvPr id="161" name="Shape 135"/>
          <p:cNvSpPr txBox="1"/>
          <p:nvPr>
            <p:ph type="sldNum" sz="quarter" idx="2"/>
          </p:nvPr>
        </p:nvSpPr>
        <p:spPr>
          <a:xfrm>
            <a:off x="8680376" y="6333746"/>
            <a:ext cx="340783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7240" y="2009145"/>
            <a:ext cx="3749520" cy="28397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2"/>
      <p:bldP build="p" bldLvl="5" animBg="1" rev="0" advAuto="0" spid="160" grpId="3"/>
      <p:bldP build="whole" bldLvl="1" animBg="1" rev="0" advAuto="0" spid="16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40"/>
          <p:cNvSpPr txBox="1"/>
          <p:nvPr>
            <p:ph type="title"/>
          </p:nvPr>
        </p:nvSpPr>
        <p:spPr>
          <a:xfrm>
            <a:off x="311699" y="593366"/>
            <a:ext cx="8520602" cy="763501"/>
          </a:xfrm>
          <a:prstGeom prst="rect">
            <a:avLst/>
          </a:prstGeom>
        </p:spPr>
        <p:txBody>
          <a:bodyPr/>
          <a:lstStyle/>
          <a:p>
            <a:pPr/>
            <a:r>
              <a:t>Can you make money?</a:t>
            </a:r>
          </a:p>
        </p:txBody>
      </p:sp>
      <p:sp>
        <p:nvSpPr>
          <p:cNvPr id="165" name="Shape 141"/>
          <p:cNvSpPr txBox="1"/>
          <p:nvPr>
            <p:ph type="body" idx="1"/>
          </p:nvPr>
        </p:nvSpPr>
        <p:spPr>
          <a:xfrm>
            <a:off x="311699" y="1536633"/>
            <a:ext cx="8520602" cy="4229701"/>
          </a:xfrm>
          <a:prstGeom prst="rect">
            <a:avLst/>
          </a:prstGeom>
        </p:spPr>
        <p:txBody>
          <a:bodyPr/>
          <a:lstStyle/>
          <a:p>
            <a:pPr marL="180473" indent="-180473">
              <a:buClrTx/>
              <a:buSzPct val="100000"/>
              <a:buFontTx/>
              <a:buChar char="•"/>
              <a:defRPr sz="4500"/>
            </a:pPr>
            <a:r>
              <a:t>Sales</a:t>
            </a:r>
          </a:p>
          <a:p>
            <a:pPr marL="180473" indent="-180473">
              <a:buClrTx/>
              <a:buSzPct val="100000"/>
              <a:buFontTx/>
              <a:buChar char="•"/>
              <a:defRPr sz="4500"/>
            </a:pPr>
            <a:r>
              <a:t>Potential ad opportunities</a:t>
            </a:r>
          </a:p>
          <a:p>
            <a:pPr marL="180473" indent="-180473">
              <a:buClrTx/>
              <a:buSzPct val="100000"/>
              <a:buFontTx/>
              <a:buChar char="•"/>
              <a:defRPr sz="4500"/>
            </a:pPr>
            <a:r>
              <a:t>Value of similar competitors</a:t>
            </a:r>
          </a:p>
          <a:p>
            <a:pPr marL="180473" indent="-180473">
              <a:buClrTx/>
              <a:buSzPct val="100000"/>
              <a:buFontTx/>
              <a:buChar char="•"/>
              <a:defRPr sz="4500"/>
            </a:pPr>
            <a:r>
              <a:t>User studies / surveys</a:t>
            </a:r>
          </a:p>
        </p:txBody>
      </p:sp>
      <p:sp>
        <p:nvSpPr>
          <p:cNvPr id="166" name="Shape 142"/>
          <p:cNvSpPr txBox="1"/>
          <p:nvPr>
            <p:ph type="sldNum" sz="quarter" idx="2"/>
          </p:nvPr>
        </p:nvSpPr>
        <p:spPr>
          <a:xfrm>
            <a:off x="8680376" y="6333746"/>
            <a:ext cx="340783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47"/>
          <p:cNvSpPr txBox="1"/>
          <p:nvPr>
            <p:ph type="title"/>
          </p:nvPr>
        </p:nvSpPr>
        <p:spPr>
          <a:xfrm>
            <a:off x="311699" y="166366"/>
            <a:ext cx="8520602" cy="763502"/>
          </a:xfrm>
          <a:prstGeom prst="rect">
            <a:avLst/>
          </a:prstGeom>
        </p:spPr>
        <p:txBody>
          <a:bodyPr/>
          <a:lstStyle/>
          <a:p>
            <a:pPr/>
            <a:r>
              <a:t>Case Study: Castle</a:t>
            </a:r>
          </a:p>
        </p:txBody>
      </p:sp>
      <p:sp>
        <p:nvSpPr>
          <p:cNvPr id="169" name="Shape 148"/>
          <p:cNvSpPr txBox="1"/>
          <p:nvPr>
            <p:ph type="sldNum" sz="quarter" idx="2"/>
          </p:nvPr>
        </p:nvSpPr>
        <p:spPr>
          <a:xfrm>
            <a:off x="8680376" y="6333746"/>
            <a:ext cx="340783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0" name="Shape 149"/>
          <p:cNvSpPr txBox="1"/>
          <p:nvPr/>
        </p:nvSpPr>
        <p:spPr>
          <a:xfrm>
            <a:off x="1406674" y="5696567"/>
            <a:ext cx="65025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Source: 500 Startups</a:t>
            </a:r>
          </a:p>
        </p:txBody>
      </p:sp>
      <p:pic>
        <p:nvPicPr>
          <p:cNvPr id="171" name="Shape 150" descr="Shape 15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4837" y="1248900"/>
            <a:ext cx="5814328" cy="3270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55"/>
          <p:cNvSpPr txBox="1"/>
          <p:nvPr>
            <p:ph type="title"/>
          </p:nvPr>
        </p:nvSpPr>
        <p:spPr>
          <a:xfrm>
            <a:off x="311699" y="166366"/>
            <a:ext cx="8520602" cy="763502"/>
          </a:xfrm>
          <a:prstGeom prst="rect">
            <a:avLst/>
          </a:prstGeom>
        </p:spPr>
        <p:txBody>
          <a:bodyPr/>
          <a:lstStyle/>
          <a:p>
            <a:pPr/>
            <a:r>
              <a:t>Case Study: Castle</a:t>
            </a:r>
          </a:p>
        </p:txBody>
      </p:sp>
      <p:sp>
        <p:nvSpPr>
          <p:cNvPr id="174" name="Shape 156"/>
          <p:cNvSpPr txBox="1"/>
          <p:nvPr>
            <p:ph type="sldNum" sz="quarter" idx="2"/>
          </p:nvPr>
        </p:nvSpPr>
        <p:spPr>
          <a:xfrm>
            <a:off x="8680376" y="6333746"/>
            <a:ext cx="340783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Shape 157"/>
          <p:cNvSpPr txBox="1"/>
          <p:nvPr/>
        </p:nvSpPr>
        <p:spPr>
          <a:xfrm>
            <a:off x="1406674" y="5696567"/>
            <a:ext cx="65025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Source: 500 Startups</a:t>
            </a:r>
          </a:p>
        </p:txBody>
      </p:sp>
      <p:pic>
        <p:nvPicPr>
          <p:cNvPr id="176" name="Shape 158" descr="Shape 15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0763" y="1336366"/>
            <a:ext cx="5814327" cy="3270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63"/>
          <p:cNvSpPr txBox="1"/>
          <p:nvPr>
            <p:ph type="title"/>
          </p:nvPr>
        </p:nvSpPr>
        <p:spPr>
          <a:xfrm>
            <a:off x="311699" y="166366"/>
            <a:ext cx="8520602" cy="763502"/>
          </a:xfrm>
          <a:prstGeom prst="rect">
            <a:avLst/>
          </a:prstGeom>
        </p:spPr>
        <p:txBody>
          <a:bodyPr/>
          <a:lstStyle/>
          <a:p>
            <a:pPr/>
            <a:r>
              <a:t>Case Study: Castle</a:t>
            </a:r>
          </a:p>
        </p:txBody>
      </p:sp>
      <p:sp>
        <p:nvSpPr>
          <p:cNvPr id="179" name="Shape 164"/>
          <p:cNvSpPr txBox="1"/>
          <p:nvPr>
            <p:ph type="sldNum" sz="quarter" idx="2"/>
          </p:nvPr>
        </p:nvSpPr>
        <p:spPr>
          <a:xfrm>
            <a:off x="8680376" y="6333746"/>
            <a:ext cx="340783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0" name="Shape 165"/>
          <p:cNvSpPr txBox="1"/>
          <p:nvPr/>
        </p:nvSpPr>
        <p:spPr>
          <a:xfrm>
            <a:off x="1406674" y="5696567"/>
            <a:ext cx="65025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Source: 500 Startups</a:t>
            </a:r>
          </a:p>
        </p:txBody>
      </p:sp>
      <p:pic>
        <p:nvPicPr>
          <p:cNvPr id="181" name="Shape 166" descr="Shape 16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4824" y="1248900"/>
            <a:ext cx="5814328" cy="3270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71"/>
          <p:cNvSpPr txBox="1"/>
          <p:nvPr>
            <p:ph type="title"/>
          </p:nvPr>
        </p:nvSpPr>
        <p:spPr>
          <a:xfrm>
            <a:off x="311699" y="166366"/>
            <a:ext cx="8520602" cy="763502"/>
          </a:xfrm>
          <a:prstGeom prst="rect">
            <a:avLst/>
          </a:prstGeom>
        </p:spPr>
        <p:txBody>
          <a:bodyPr/>
          <a:lstStyle/>
          <a:p>
            <a:pPr/>
            <a:r>
              <a:t>Case Study: Castle</a:t>
            </a:r>
          </a:p>
        </p:txBody>
      </p:sp>
      <p:sp>
        <p:nvSpPr>
          <p:cNvPr id="184" name="Shape 172"/>
          <p:cNvSpPr txBox="1"/>
          <p:nvPr>
            <p:ph type="sldNum" sz="quarter" idx="2"/>
          </p:nvPr>
        </p:nvSpPr>
        <p:spPr>
          <a:xfrm>
            <a:off x="8680376" y="6333746"/>
            <a:ext cx="340783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5" name="Shape 173"/>
          <p:cNvSpPr txBox="1"/>
          <p:nvPr/>
        </p:nvSpPr>
        <p:spPr>
          <a:xfrm>
            <a:off x="1406674" y="5696567"/>
            <a:ext cx="65025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Source: 500 Startups</a:t>
            </a:r>
          </a:p>
        </p:txBody>
      </p:sp>
      <p:pic>
        <p:nvPicPr>
          <p:cNvPr id="186" name="Shape 174" descr="Shape 17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1050" y="1248900"/>
            <a:ext cx="5814327" cy="3270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79"/>
          <p:cNvSpPr txBox="1"/>
          <p:nvPr>
            <p:ph type="title"/>
          </p:nvPr>
        </p:nvSpPr>
        <p:spPr>
          <a:xfrm>
            <a:off x="311699" y="166366"/>
            <a:ext cx="8520602" cy="763502"/>
          </a:xfrm>
          <a:prstGeom prst="rect">
            <a:avLst/>
          </a:prstGeom>
        </p:spPr>
        <p:txBody>
          <a:bodyPr/>
          <a:lstStyle/>
          <a:p>
            <a:pPr/>
            <a:r>
              <a:t>Case Study: Castle</a:t>
            </a:r>
          </a:p>
        </p:txBody>
      </p:sp>
      <p:sp>
        <p:nvSpPr>
          <p:cNvPr id="189" name="Shape 180"/>
          <p:cNvSpPr txBox="1"/>
          <p:nvPr>
            <p:ph type="sldNum" sz="quarter" idx="2"/>
          </p:nvPr>
        </p:nvSpPr>
        <p:spPr>
          <a:xfrm>
            <a:off x="8680376" y="6333746"/>
            <a:ext cx="340783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Shape 181"/>
          <p:cNvSpPr txBox="1"/>
          <p:nvPr/>
        </p:nvSpPr>
        <p:spPr>
          <a:xfrm>
            <a:off x="1406674" y="5696567"/>
            <a:ext cx="65025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Source: 500 Startups</a:t>
            </a:r>
          </a:p>
        </p:txBody>
      </p:sp>
      <p:pic>
        <p:nvPicPr>
          <p:cNvPr id="191" name="Shape 182" descr="Shape 18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9199" y="1133166"/>
            <a:ext cx="5814328" cy="3270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87"/>
          <p:cNvSpPr txBox="1"/>
          <p:nvPr>
            <p:ph type="title"/>
          </p:nvPr>
        </p:nvSpPr>
        <p:spPr>
          <a:xfrm>
            <a:off x="311699" y="340067"/>
            <a:ext cx="8520602" cy="763501"/>
          </a:xfrm>
          <a:prstGeom prst="rect">
            <a:avLst/>
          </a:prstGeom>
        </p:spPr>
        <p:txBody>
          <a:bodyPr/>
          <a:lstStyle/>
          <a:p>
            <a:pPr/>
            <a:r>
              <a:t>Case Study: Castle</a:t>
            </a:r>
          </a:p>
        </p:txBody>
      </p:sp>
      <p:sp>
        <p:nvSpPr>
          <p:cNvPr id="194" name="Shape 188"/>
          <p:cNvSpPr txBox="1"/>
          <p:nvPr>
            <p:ph type="body" idx="1"/>
          </p:nvPr>
        </p:nvSpPr>
        <p:spPr>
          <a:xfrm>
            <a:off x="311699" y="1254133"/>
            <a:ext cx="8520602" cy="4685701"/>
          </a:xfrm>
          <a:prstGeom prst="rect">
            <a:avLst/>
          </a:prstGeom>
        </p:spPr>
        <p:txBody>
          <a:bodyPr/>
          <a:lstStyle/>
          <a:p>
            <a:pPr>
              <a:buFontTx/>
              <a:buAutoNum type="arabicPeriod" startAt="1"/>
            </a:pPr>
            <a:r>
              <a:t>Do people want it?</a:t>
            </a:r>
          </a:p>
          <a:p>
            <a:pPr lvl="1" marL="914400" indent="-317500">
              <a:buSzPts val="1400"/>
              <a:buFontTx/>
              <a:buAutoNum type="alphaLcPeriod" startAt="1"/>
              <a:defRPr sz="1400"/>
            </a:pPr>
            <a:r>
              <a:t>Invite-only Beta Customers</a:t>
            </a:r>
          </a:p>
          <a:p>
            <a:pPr lvl="1" marL="914400" indent="-317500">
              <a:buSzPts val="1400"/>
              <a:buFontTx/>
              <a:buAutoNum type="alphaLcPeriod" startAt="1"/>
              <a:defRPr sz="1400"/>
            </a:pPr>
            <a:r>
              <a:t>Create a Waiting List</a:t>
            </a:r>
          </a:p>
          <a:p>
            <a:pPr lvl="1" marL="914400" indent="-317500">
              <a:buSzPts val="1400"/>
              <a:buFontTx/>
              <a:buAutoNum type="alphaLcPeriod" startAt="1"/>
              <a:defRPr sz="1400"/>
            </a:pPr>
            <a:r>
              <a:t>Present at a conference for Landlords</a:t>
            </a:r>
            <a:br/>
          </a:p>
          <a:p>
            <a:pPr>
              <a:buFontTx/>
              <a:buAutoNum type="arabicPeriod" startAt="1"/>
            </a:pPr>
            <a:r>
              <a:t>Can you build it?</a:t>
            </a:r>
          </a:p>
          <a:p>
            <a:pPr lvl="1" marL="914400" indent="-317500">
              <a:buSzPts val="1400"/>
              <a:buFontTx/>
              <a:buAutoNum type="alphaLcPeriod" startAt="1"/>
              <a:defRPr sz="1400"/>
            </a:pPr>
            <a:r>
              <a:t>Hire an experienced team.</a:t>
            </a:r>
          </a:p>
          <a:p>
            <a:pPr lvl="1" marL="914400" indent="-317500">
              <a:buSzPts val="1400"/>
              <a:buFontTx/>
              <a:buAutoNum type="alphaLcPeriod" startAt="1"/>
              <a:defRPr sz="1400"/>
            </a:pPr>
            <a:br/>
          </a:p>
          <a:p>
            <a:pPr>
              <a:buFontTx/>
              <a:buAutoNum type="arabicPeriod" startAt="1"/>
            </a:pPr>
            <a:r>
              <a:t>Can we make money doing it?</a:t>
            </a:r>
          </a:p>
          <a:p>
            <a:pPr lvl="1" marL="914400" indent="-317500">
              <a:buSzPts val="1400"/>
              <a:buFontTx/>
              <a:buAutoNum type="alphaLcPeriod" startAt="1"/>
              <a:defRPr sz="1400"/>
            </a:pPr>
            <a:r>
              <a:t>User study: how much are people willing to pay?</a:t>
            </a:r>
          </a:p>
          <a:p>
            <a:pPr lvl="1" marL="914400" indent="-317500">
              <a:buSzPts val="1400"/>
              <a:buFontTx/>
              <a:buAutoNum type="alphaLcPeriod" startAt="1"/>
              <a:defRPr sz="1400"/>
            </a:pPr>
            <a:r>
              <a:t>What is the market capitalization now?</a:t>
            </a:r>
          </a:p>
        </p:txBody>
      </p:sp>
      <p:sp>
        <p:nvSpPr>
          <p:cNvPr id="195" name="Shape 189"/>
          <p:cNvSpPr txBox="1"/>
          <p:nvPr>
            <p:ph type="sldNum" sz="quarter" idx="2"/>
          </p:nvPr>
        </p:nvSpPr>
        <p:spPr>
          <a:xfrm>
            <a:off x="8680376" y="6333746"/>
            <a:ext cx="340783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4"/>
          <p:cNvSpPr txBox="1"/>
          <p:nvPr>
            <p:ph type="title"/>
          </p:nvPr>
        </p:nvSpPr>
        <p:spPr>
          <a:xfrm>
            <a:off x="311699" y="340067"/>
            <a:ext cx="8520602" cy="763501"/>
          </a:xfrm>
          <a:prstGeom prst="rect">
            <a:avLst/>
          </a:prstGeom>
        </p:spPr>
        <p:txBody>
          <a:bodyPr/>
          <a:lstStyle/>
          <a:p>
            <a:pPr/>
            <a:r>
              <a:t>Class Activity : Viability Analysis - Part 1</a:t>
            </a:r>
          </a:p>
        </p:txBody>
      </p:sp>
      <p:sp>
        <p:nvSpPr>
          <p:cNvPr id="198" name="Shape 195"/>
          <p:cNvSpPr txBox="1"/>
          <p:nvPr>
            <p:ph type="body" sz="half" idx="1"/>
          </p:nvPr>
        </p:nvSpPr>
        <p:spPr>
          <a:xfrm>
            <a:off x="311699" y="1254133"/>
            <a:ext cx="5174702" cy="4229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2000">
                <a:solidFill>
                  <a:srgbClr val="AE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pPr>
            <a:r>
              <a:t>As a group, answer the following:</a:t>
            </a:r>
            <a:br/>
            <a:endParaRPr>
              <a:solidFill>
                <a:srgbClr val="FF0000"/>
              </a:solidFill>
            </a:endParaRPr>
          </a:p>
          <a:p>
            <a:pPr>
              <a:buFontTx/>
              <a:buAutoNum type="arabicPeriod" startAt="1"/>
            </a:pPr>
            <a:r>
              <a:t>How can you demonstrate people want it?</a:t>
            </a:r>
            <a:br/>
          </a:p>
          <a:p>
            <a:pPr>
              <a:buFontTx/>
              <a:buAutoNum type="arabicPeriod" startAt="1"/>
            </a:pPr>
            <a:r>
              <a:t>How can you demonstrate your ability to build it?</a:t>
            </a:r>
            <a:br/>
          </a:p>
          <a:p>
            <a:pPr>
              <a:buFontTx/>
              <a:buAutoNum type="arabicPeriod" startAt="1"/>
            </a:pPr>
            <a:r>
              <a:t>How can you monetize it? How can you demonstrate you can monetize it?</a:t>
            </a:r>
          </a:p>
        </p:txBody>
      </p:sp>
      <p:sp>
        <p:nvSpPr>
          <p:cNvPr id="199" name="Shape 196"/>
          <p:cNvSpPr txBox="1"/>
          <p:nvPr>
            <p:ph type="sldNum" sz="quarter" idx="2"/>
          </p:nvPr>
        </p:nvSpPr>
        <p:spPr>
          <a:xfrm>
            <a:off x="8680376" y="6333746"/>
            <a:ext cx="340783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0" name="Shape 197" descr="Shape 197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8299" y="2167433"/>
            <a:ext cx="3204001" cy="1802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699" y="340067"/>
            <a:ext cx="8520602" cy="763501"/>
          </a:xfrm>
          <a:prstGeom prst="rect">
            <a:avLst/>
          </a:prstGeom>
        </p:spPr>
        <p:txBody>
          <a:bodyPr/>
          <a:lstStyle/>
          <a:p>
            <a:pPr/>
            <a:r>
              <a:t>Class Activity : Viability Analysis</a:t>
            </a:r>
          </a:p>
        </p:txBody>
      </p:sp>
      <p:sp>
        <p:nvSpPr>
          <p:cNvPr id="203" name="Shape 203"/>
          <p:cNvSpPr txBox="1"/>
          <p:nvPr>
            <p:ph type="body" sz="quarter" idx="1"/>
          </p:nvPr>
        </p:nvSpPr>
        <p:spPr>
          <a:xfrm>
            <a:off x="294624" y="4391466"/>
            <a:ext cx="2798102" cy="9843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600"/>
              </a:spcBef>
              <a:buSzTx/>
              <a:buNone/>
              <a:defRPr sz="2000">
                <a:solidFill>
                  <a:srgbClr val="AE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/>
            <a:r>
              <a:t>Croma</a:t>
            </a:r>
          </a:p>
        </p:txBody>
      </p:sp>
      <p:sp>
        <p:nvSpPr>
          <p:cNvPr id="204" name="Shape 204"/>
          <p:cNvSpPr txBox="1"/>
          <p:nvPr>
            <p:ph type="sldNum" sz="quarter" idx="2"/>
          </p:nvPr>
        </p:nvSpPr>
        <p:spPr>
          <a:xfrm>
            <a:off x="8680376" y="6333746"/>
            <a:ext cx="340783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5" name="Shape 205"/>
          <p:cNvSpPr txBox="1"/>
          <p:nvPr/>
        </p:nvSpPr>
        <p:spPr>
          <a:xfrm>
            <a:off x="3096749" y="4391466"/>
            <a:ext cx="2798101" cy="9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>
              <a:lnSpc>
                <a:spcPct val="115000"/>
              </a:lnSpc>
              <a:spcBef>
                <a:spcPts val="1600"/>
              </a:spcBef>
              <a:defRPr sz="2000">
                <a:solidFill>
                  <a:srgbClr val="AE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/>
            <a:r>
              <a:t>Mint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5898874" y="4391466"/>
            <a:ext cx="2798101" cy="9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>
              <a:lnSpc>
                <a:spcPct val="115000"/>
              </a:lnSpc>
              <a:spcBef>
                <a:spcPts val="1600"/>
              </a:spcBef>
              <a:defRPr sz="2000">
                <a:solidFill>
                  <a:srgbClr val="AE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/>
            <a:r>
              <a:t>Foursquare</a:t>
            </a:r>
          </a:p>
        </p:txBody>
      </p:sp>
      <p:pic>
        <p:nvPicPr>
          <p:cNvPr id="207" name="Shape 207" descr="Shape 20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6912" y="1997399"/>
            <a:ext cx="1533526" cy="17430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Shape 208" descr="Shape 20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89446" y="2419832"/>
            <a:ext cx="2212702" cy="1214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Shape 209" descr="Shape 20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52324" y="1997399"/>
            <a:ext cx="1848001" cy="184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80"/>
          <p:cNvSpPr txBox="1"/>
          <p:nvPr>
            <p:ph type="title"/>
          </p:nvPr>
        </p:nvSpPr>
        <p:spPr>
          <a:xfrm>
            <a:off x="311699" y="593366"/>
            <a:ext cx="8520602" cy="763501"/>
          </a:xfrm>
          <a:prstGeom prst="rect">
            <a:avLst/>
          </a:prstGeom>
        </p:spPr>
        <p:txBody>
          <a:bodyPr/>
          <a:lstStyle/>
          <a:p>
            <a:pPr/>
            <a:r>
              <a:t>Administrivia</a:t>
            </a:r>
          </a:p>
        </p:txBody>
      </p:sp>
      <p:sp>
        <p:nvSpPr>
          <p:cNvPr id="123" name="Shape 81"/>
          <p:cNvSpPr txBox="1"/>
          <p:nvPr>
            <p:ph type="body" idx="1"/>
          </p:nvPr>
        </p:nvSpPr>
        <p:spPr>
          <a:xfrm>
            <a:off x="311699" y="1536633"/>
            <a:ext cx="8520602" cy="42297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  <a:defRPr sz="3600"/>
            </a:pPr>
            <a:r>
              <a:t>Homework 4: Sprint 2 posted today</a:t>
            </a:r>
          </a:p>
          <a:p>
            <a:pPr marL="0" indent="0">
              <a:spcBef>
                <a:spcPts val="1600"/>
              </a:spcBef>
              <a:buSzTx/>
              <a:buNone/>
              <a:defRPr sz="3600"/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Dropbox MVP Explainer</a:t>
            </a:r>
          </a:p>
        </p:txBody>
      </p:sp>
      <p:sp>
        <p:nvSpPr>
          <p:cNvPr id="124" name="Shape 82"/>
          <p:cNvSpPr txBox="1"/>
          <p:nvPr>
            <p:ph type="sldNum" sz="quarter" idx="2"/>
          </p:nvPr>
        </p:nvSpPr>
        <p:spPr>
          <a:xfrm>
            <a:off x="8752992" y="6333746"/>
            <a:ext cx="268167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87"/>
          <p:cNvSpPr txBox="1"/>
          <p:nvPr>
            <p:ph type="title"/>
          </p:nvPr>
        </p:nvSpPr>
        <p:spPr>
          <a:xfrm>
            <a:off x="311699" y="2868499"/>
            <a:ext cx="8520602" cy="763501"/>
          </a:xfrm>
          <a:prstGeom prst="rect">
            <a:avLst/>
          </a:prstGeom>
        </p:spPr>
        <p:txBody>
          <a:bodyPr/>
          <a:lstStyle/>
          <a:p>
            <a:pPr/>
            <a:r>
              <a:t>What does it mean for an idea to be viable?</a:t>
            </a:r>
          </a:p>
        </p:txBody>
      </p:sp>
      <p:sp>
        <p:nvSpPr>
          <p:cNvPr id="129" name="Shape 88"/>
          <p:cNvSpPr txBox="1"/>
          <p:nvPr>
            <p:ph type="sldNum" sz="quarter" idx="2"/>
          </p:nvPr>
        </p:nvSpPr>
        <p:spPr>
          <a:xfrm>
            <a:off x="8752992" y="6333746"/>
            <a:ext cx="268167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93"/>
          <p:cNvSpPr txBox="1"/>
          <p:nvPr>
            <p:ph type="title"/>
          </p:nvPr>
        </p:nvSpPr>
        <p:spPr>
          <a:xfrm>
            <a:off x="311699" y="593366"/>
            <a:ext cx="8520602" cy="763501"/>
          </a:xfrm>
          <a:prstGeom prst="rect">
            <a:avLst/>
          </a:prstGeom>
        </p:spPr>
        <p:txBody>
          <a:bodyPr/>
          <a:lstStyle/>
          <a:p>
            <a:pPr/>
            <a:r>
              <a:t>What is an MVP?</a:t>
            </a:r>
          </a:p>
        </p:txBody>
      </p:sp>
      <p:sp>
        <p:nvSpPr>
          <p:cNvPr id="134" name="Shape 94"/>
          <p:cNvSpPr txBox="1"/>
          <p:nvPr>
            <p:ph type="sldNum" sz="quarter" idx="2"/>
          </p:nvPr>
        </p:nvSpPr>
        <p:spPr>
          <a:xfrm>
            <a:off x="8752992" y="6333746"/>
            <a:ext cx="268167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Shape 95"/>
          <p:cNvSpPr txBox="1"/>
          <p:nvPr>
            <p:ph type="body" idx="1"/>
          </p:nvPr>
        </p:nvSpPr>
        <p:spPr>
          <a:xfrm>
            <a:off x="311699" y="1536633"/>
            <a:ext cx="8520602" cy="42297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  <a:defRPr sz="3600"/>
            </a:pPr>
            <a:r>
              <a:t>“The minimum viable product is that version of a new product which allows a team to collect the maximum amount of validated learning about customers with the least effort.”  </a:t>
            </a:r>
            <a:r>
              <a:rPr sz="1800"/>
              <a:t>-Eric Reis, author of The Lean Startup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00"/>
          <p:cNvSpPr txBox="1"/>
          <p:nvPr>
            <p:ph type="title"/>
          </p:nvPr>
        </p:nvSpPr>
        <p:spPr>
          <a:xfrm>
            <a:off x="311699" y="340067"/>
            <a:ext cx="8520602" cy="763501"/>
          </a:xfrm>
          <a:prstGeom prst="rect">
            <a:avLst/>
          </a:prstGeom>
        </p:spPr>
        <p:txBody>
          <a:bodyPr/>
          <a:lstStyle/>
          <a:p>
            <a:pPr/>
            <a:r>
              <a:t>Proving Viability: Three Questions</a:t>
            </a:r>
          </a:p>
        </p:txBody>
      </p:sp>
      <p:sp>
        <p:nvSpPr>
          <p:cNvPr id="138" name="Shape 101"/>
          <p:cNvSpPr txBox="1"/>
          <p:nvPr>
            <p:ph type="body" idx="1"/>
          </p:nvPr>
        </p:nvSpPr>
        <p:spPr>
          <a:xfrm>
            <a:off x="311699" y="1254133"/>
            <a:ext cx="8520602" cy="4229701"/>
          </a:xfrm>
          <a:prstGeom prst="rect">
            <a:avLst/>
          </a:prstGeom>
        </p:spPr>
        <p:txBody>
          <a:bodyPr/>
          <a:lstStyle/>
          <a:p>
            <a:pPr marL="804672" indent="-536447" defTabSz="804672">
              <a:buSzPts val="5200"/>
              <a:buFontTx/>
              <a:buAutoNum type="arabicPeriod" startAt="1"/>
              <a:defRPr sz="5280"/>
            </a:pPr>
            <a:r>
              <a:t>Do people want It?</a:t>
            </a:r>
          </a:p>
          <a:p>
            <a:pPr marL="804672" indent="-536447" defTabSz="804672">
              <a:buSzPts val="5200"/>
              <a:buFontTx/>
              <a:buAutoNum type="arabicPeriod" startAt="1"/>
              <a:defRPr sz="5280"/>
            </a:pPr>
            <a:r>
              <a:t>Can You build It?</a:t>
            </a:r>
          </a:p>
          <a:p>
            <a:pPr marL="804672" indent="-536447" defTabSz="804672">
              <a:buSzPts val="5200"/>
              <a:buFontTx/>
              <a:buAutoNum type="arabicPeriod" startAt="1"/>
              <a:defRPr sz="5280"/>
            </a:pPr>
            <a:r>
              <a:t>Can you make money doing it?</a:t>
            </a:r>
          </a:p>
        </p:txBody>
      </p:sp>
      <p:sp>
        <p:nvSpPr>
          <p:cNvPr id="139" name="Shape 102"/>
          <p:cNvSpPr txBox="1"/>
          <p:nvPr>
            <p:ph type="sldNum" sz="quarter" idx="2"/>
          </p:nvPr>
        </p:nvSpPr>
        <p:spPr>
          <a:xfrm>
            <a:off x="8752992" y="6333746"/>
            <a:ext cx="268167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07"/>
          <p:cNvSpPr txBox="1"/>
          <p:nvPr>
            <p:ph type="title"/>
          </p:nvPr>
        </p:nvSpPr>
        <p:spPr>
          <a:xfrm>
            <a:off x="311699" y="2867799"/>
            <a:ext cx="8520602" cy="1122301"/>
          </a:xfrm>
          <a:prstGeom prst="rect">
            <a:avLst/>
          </a:prstGeom>
        </p:spPr>
        <p:txBody>
          <a:bodyPr/>
          <a:lstStyle>
            <a:lvl1pPr defTabSz="676655">
              <a:defRPr sz="2664"/>
            </a:lvl1pPr>
          </a:lstStyle>
          <a:p>
            <a:pPr/>
            <a:r>
              <a:t>What are some ways that software companies make money?</a:t>
            </a:r>
          </a:p>
        </p:txBody>
      </p:sp>
      <p:sp>
        <p:nvSpPr>
          <p:cNvPr id="144" name="Shape 108"/>
          <p:cNvSpPr txBox="1"/>
          <p:nvPr>
            <p:ph type="sldNum" sz="quarter" idx="2"/>
          </p:nvPr>
        </p:nvSpPr>
        <p:spPr>
          <a:xfrm>
            <a:off x="8752992" y="6401247"/>
            <a:ext cx="268167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13"/>
          <p:cNvSpPr txBox="1"/>
          <p:nvPr>
            <p:ph type="sldNum" sz="quarter" idx="2"/>
          </p:nvPr>
        </p:nvSpPr>
        <p:spPr>
          <a:xfrm>
            <a:off x="8752992" y="6401247"/>
            <a:ext cx="268167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7" name="Shape 114" descr="Shape 1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999" y="472937"/>
            <a:ext cx="8018001" cy="53453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19"/>
          <p:cNvSpPr txBox="1"/>
          <p:nvPr>
            <p:ph type="title"/>
          </p:nvPr>
        </p:nvSpPr>
        <p:spPr>
          <a:xfrm>
            <a:off x="311699" y="2868499"/>
            <a:ext cx="8520602" cy="763501"/>
          </a:xfrm>
          <a:prstGeom prst="rect">
            <a:avLst/>
          </a:prstGeom>
        </p:spPr>
        <p:txBody>
          <a:bodyPr/>
          <a:lstStyle/>
          <a:p>
            <a:pPr/>
            <a:r>
              <a:t>How do we prove viability?</a:t>
            </a:r>
          </a:p>
        </p:txBody>
      </p:sp>
      <p:sp>
        <p:nvSpPr>
          <p:cNvPr id="150" name="Shape 120"/>
          <p:cNvSpPr txBox="1"/>
          <p:nvPr>
            <p:ph type="body" idx="1"/>
          </p:nvPr>
        </p:nvSpPr>
        <p:spPr>
          <a:xfrm>
            <a:off x="311699" y="1314200"/>
            <a:ext cx="8520602" cy="42297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0" indent="0">
              <a:spcBef>
                <a:spcPts val="1600"/>
              </a:spcBef>
              <a:buSzTx/>
              <a:buNone/>
            </a:pPr>
            <a:br/>
            <a:br/>
          </a:p>
        </p:txBody>
      </p:sp>
      <p:sp>
        <p:nvSpPr>
          <p:cNvPr id="151" name="Shape 121"/>
          <p:cNvSpPr txBox="1"/>
          <p:nvPr>
            <p:ph type="sldNum" sz="quarter" idx="2"/>
          </p:nvPr>
        </p:nvSpPr>
        <p:spPr>
          <a:xfrm>
            <a:off x="8752992" y="6333746"/>
            <a:ext cx="268167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26"/>
          <p:cNvSpPr txBox="1"/>
          <p:nvPr>
            <p:ph type="title"/>
          </p:nvPr>
        </p:nvSpPr>
        <p:spPr>
          <a:xfrm>
            <a:off x="311699" y="593366"/>
            <a:ext cx="8520602" cy="763501"/>
          </a:xfrm>
          <a:prstGeom prst="rect">
            <a:avLst/>
          </a:prstGeom>
        </p:spPr>
        <p:txBody>
          <a:bodyPr/>
          <a:lstStyle/>
          <a:p>
            <a:pPr/>
            <a:r>
              <a:t>Do people want it?</a:t>
            </a:r>
          </a:p>
        </p:txBody>
      </p:sp>
      <p:sp>
        <p:nvSpPr>
          <p:cNvPr id="156" name="Shape 127"/>
          <p:cNvSpPr txBox="1"/>
          <p:nvPr>
            <p:ph type="body" idx="1"/>
          </p:nvPr>
        </p:nvSpPr>
        <p:spPr>
          <a:xfrm>
            <a:off x="311699" y="1536633"/>
            <a:ext cx="8520602" cy="4229701"/>
          </a:xfrm>
          <a:prstGeom prst="rect">
            <a:avLst/>
          </a:prstGeom>
        </p:spPr>
        <p:txBody>
          <a:bodyPr/>
          <a:lstStyle/>
          <a:p>
            <a:pPr marL="180473" indent="-180473">
              <a:buClrTx/>
              <a:buSzPct val="100000"/>
              <a:buFontTx/>
              <a:buChar char="•"/>
              <a:defRPr sz="3500"/>
            </a:pPr>
            <a:r>
              <a:t>User Studies</a:t>
            </a:r>
          </a:p>
          <a:p>
            <a:pPr marL="180473" indent="-180473">
              <a:buClrTx/>
              <a:buSzPct val="100000"/>
              <a:buFontTx/>
              <a:buChar char="•"/>
              <a:defRPr sz="3500"/>
            </a:pPr>
            <a:r>
              <a:t>User Metrics (Daily active users, registered users, waiting lists)</a:t>
            </a:r>
          </a:p>
          <a:p>
            <a:pPr marL="180473" indent="-180473">
              <a:buClrTx/>
              <a:buSzPct val="100000"/>
              <a:buFontTx/>
              <a:buChar char="•"/>
              <a:defRPr sz="3500"/>
            </a:pPr>
            <a:r>
              <a:t>Business Partnerships (Client agreements, etc)</a:t>
            </a:r>
          </a:p>
          <a:p>
            <a:pPr marL="180473" indent="-180473">
              <a:buClrTx/>
              <a:buSzPct val="100000"/>
              <a:buFontTx/>
              <a:buChar char="•"/>
              <a:defRPr sz="3500"/>
            </a:pPr>
            <a:r>
              <a:t>Market Capitalization</a:t>
            </a:r>
          </a:p>
        </p:txBody>
      </p:sp>
      <p:sp>
        <p:nvSpPr>
          <p:cNvPr id="157" name="Shape 128"/>
          <p:cNvSpPr txBox="1"/>
          <p:nvPr>
            <p:ph type="sldNum" sz="quarter" idx="2"/>
          </p:nvPr>
        </p:nvSpPr>
        <p:spPr>
          <a:xfrm>
            <a:off x="8752992" y="6333746"/>
            <a:ext cx="268167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595959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