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2" r:id="rId3"/>
    <p:sldId id="273" r:id="rId4"/>
    <p:sldId id="274" r:id="rId5"/>
    <p:sldId id="277" r:id="rId6"/>
    <p:sldId id="278" r:id="rId7"/>
    <p:sldId id="279" r:id="rId8"/>
    <p:sldId id="275" r:id="rId9"/>
    <p:sldId id="283" r:id="rId10"/>
    <p:sldId id="286" r:id="rId11"/>
    <p:sldId id="285" r:id="rId12"/>
    <p:sldId id="280" r:id="rId13"/>
    <p:sldId id="282" r:id="rId14"/>
    <p:sldId id="28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80"/>
    <p:restoredTop sz="94643"/>
  </p:normalViewPr>
  <p:slideViewPr>
    <p:cSldViewPr snapToGrid="0" snapToObjects="1">
      <p:cViewPr>
        <p:scale>
          <a:sx n="89" d="100"/>
          <a:sy n="89" d="100"/>
        </p:scale>
        <p:origin x="1218" y="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9D729-A6D1-0B44-A220-1CCBE0D5042E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94022-662A-D14B-9030-70A54960B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002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8E096-0513-BA4E-98EE-BA5CFB31D597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A83C6-F049-E94E-ADA8-4B3607669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419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A83C6-F049-E94E-ADA8-4B36076696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43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I present and screen share on </a:t>
            </a:r>
            <a:r>
              <a:rPr lang="en-US" dirty="0" err="1"/>
              <a:t>OhYay</a:t>
            </a:r>
            <a:r>
              <a:rPr lang="en-US" dirty="0"/>
              <a:t>? How do I upload the recitation slides? How long should my OH be? Can I end recitation early if we have extra time?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A83C6-F049-E94E-ADA8-4B36076696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5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A83C6-F049-E94E-ADA8-4B360766966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66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4473-8075-4347-864B-9FEAECAB66E5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17-356: Software for Startups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F1D1D-B85B-F744-B54C-94644B1D1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9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4810-DD5F-3F49-AF68-28F955E24030}" type="datetime1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17-356: Software for Startups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F1D1D-B85B-F744-B54C-94644B1D1E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61892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4810-DD5F-3F49-AF68-28F955E24030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17-356: Software for Startups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F1D1D-B85B-F744-B54C-94644B1D1E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78783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4810-DD5F-3F49-AF68-28F955E24030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17-356: Software for Startups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F1D1D-B85B-F744-B54C-94644B1D1E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041185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4810-DD5F-3F49-AF68-28F955E24030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17-356: Software for Startups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F1D1D-B85B-F744-B54C-94644B1D1E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92903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4810-DD5F-3F49-AF68-28F955E24030}" type="datetime1">
              <a:rPr lang="en-US" smtClean="0"/>
              <a:t>2/2/2021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17-356: Software for Startups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F1D1D-B85B-F744-B54C-94644B1D1E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14402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4810-DD5F-3F49-AF68-28F955E24030}" type="datetime1">
              <a:rPr lang="en-US" smtClean="0"/>
              <a:t>2/2/2021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17-356: Software for Startups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F1D1D-B85B-F744-B54C-94644B1D1E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09096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C5A99-F2A7-7246-BA57-1AB1123C11E9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17-356: Software for Startups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F1D1D-B85B-F744-B54C-94644B1D1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468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1E5D-1FC4-7F45-B9CB-A6E753307FE6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17-356: Software for Startups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F1D1D-B85B-F744-B54C-94644B1D1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4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5DA36-CA04-144B-AD5C-04BFA7740869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17-356: Software for Startups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F1D1D-B85B-F744-B54C-94644B1D1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1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DC6E0-506F-6B42-B3EC-872E349E7419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17-356: Software for Startups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F1D1D-B85B-F744-B54C-94644B1D1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82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C808-0A4B-6048-87BA-D9012F0D3B82}" type="datetime1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17-356: Software for Startups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F1D1D-B85B-F744-B54C-94644B1D1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7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4810-DD5F-3F49-AF68-28F955E24030}" type="datetime1">
              <a:rPr lang="en-US" smtClean="0"/>
              <a:t>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17-356: Software for Startups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F1D1D-B85B-F744-B54C-94644B1D1E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76390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E86B9-125F-8049-A90C-E6EEEF913E39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17-356: Software for Startups 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F1D1D-B85B-F744-B54C-94644B1D1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14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1C48-2080-5C4E-AA5B-82EED4B8093F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17-356: Software for Startups 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F1D1D-B85B-F744-B54C-94644B1D1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7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AE270-74DD-B841-A3A8-13FA6356A5DA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17-356: Software for Startups 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F1D1D-B85B-F744-B54C-94644B1D1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7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43BE-7BB2-8847-822D-52C97FABAF95}" type="datetime1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17-356: Software for Startups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F1D1D-B85B-F744-B54C-94644B1D1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27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E264810-DD5F-3F49-AF68-28F955E24030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17-356: Software for Startups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F1D1D-B85B-F744-B54C-94644B1D1ED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 descr="CMU_wordmark_1500px-min.png">
            <a:extLst>
              <a:ext uri="{FF2B5EF4-FFF2-40B4-BE49-F238E27FC236}">
                <a16:creationId xmlns:a16="http://schemas.microsoft.com/office/drawing/2014/main" id="{232F1B06-47A9-42CC-A47D-92F3BD5A9B5C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7" y="6430477"/>
            <a:ext cx="3114296" cy="29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0144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599" y="2386744"/>
            <a:ext cx="6400800" cy="1645920"/>
          </a:xfrm>
        </p:spPr>
        <p:txBody>
          <a:bodyPr/>
          <a:lstStyle/>
          <a:p>
            <a:r>
              <a:rPr lang="en-US" dirty="0">
                <a:latin typeface="Ubuntu Mono derivative Powerlin" panose="020B0509030602030204" pitchFamily="49" charset="0"/>
              </a:rPr>
              <a:t>Recitation 1: User Stories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4404720"/>
            <a:ext cx="6400800" cy="610496"/>
          </a:xfrm>
        </p:spPr>
        <p:txBody>
          <a:bodyPr/>
          <a:lstStyle/>
          <a:p>
            <a:r>
              <a:rPr lang="en-US" dirty="0">
                <a:latin typeface="Ubuntu Mono derivative Powerlin" panose="020B0509030602030204" pitchFamily="49" charset="0"/>
              </a:rPr>
              <a:t>February 2,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45883" y="6400800"/>
            <a:ext cx="2052231" cy="320040"/>
          </a:xfrm>
        </p:spPr>
        <p:txBody>
          <a:bodyPr/>
          <a:lstStyle/>
          <a:p>
            <a:r>
              <a:rPr lang="en-US" dirty="0">
                <a:latin typeface="Ubuntu Mono derivative Powerlin" panose="020B0509030602030204" pitchFamily="49" charset="0"/>
              </a:rPr>
              <a:t>17-356: Software for Startups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F1D1D-B85B-F744-B54C-94644B1D1E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41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E8C40-FB15-4583-9542-10C8C8E40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Maps 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0FEE8-8795-4628-98BA-E39E10B9A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699" y="1578429"/>
            <a:ext cx="7055379" cy="46699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Example:</a:t>
            </a:r>
          </a:p>
          <a:p>
            <a:r>
              <a:rPr lang="en-US" dirty="0"/>
              <a:t>As a delivery driver I would like to be able to have multiple destinations so that I can maximize tips by doing multiple deliveries as fast as possible</a:t>
            </a:r>
          </a:p>
          <a:p>
            <a:pPr marL="0" indent="0">
              <a:buNone/>
            </a:pPr>
            <a:r>
              <a:rPr lang="en-US" dirty="0"/>
              <a:t>Now, suggest some more user stories for Google Maps: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F58B3E-EE2C-439B-A556-430D3FA2E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17-356: Software for Startups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6FB73B-8C00-40D2-84A9-4C9477F16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F1D1D-B85B-F744-B54C-94644B1D1E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26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3062" y="623258"/>
            <a:ext cx="7137872" cy="1645920"/>
          </a:xfrm>
        </p:spPr>
        <p:txBody>
          <a:bodyPr/>
          <a:lstStyle/>
          <a:p>
            <a:r>
              <a:rPr lang="en-US" dirty="0">
                <a:latin typeface="Ubuntu Mono derivative Powerlin" panose="020B0509030602030204" pitchFamily="49" charset="0"/>
              </a:rPr>
              <a:t>INVEST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655B110-FC35-194B-B362-AD9634DD8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0853" y="2382114"/>
            <a:ext cx="7402285" cy="3321999"/>
          </a:xfrm>
        </p:spPr>
        <p:txBody>
          <a:bodyPr>
            <a:noAutofit/>
          </a:bodyPr>
          <a:lstStyle/>
          <a:p>
            <a:pPr marL="285750" indent="-285750" algn="l">
              <a:buFont typeface="Wingdings" pitchFamily="2" charset="2"/>
              <a:buChar char="§"/>
            </a:pPr>
            <a:r>
              <a:rPr lang="en-US" sz="3200" dirty="0">
                <a:solidFill>
                  <a:schemeClr val="tx2"/>
                </a:solidFill>
                <a:latin typeface="Ubuntu Mono derivative Powerlin" panose="020B0509030602030204"/>
              </a:rPr>
              <a:t>What are the benefits of invest?</a:t>
            </a:r>
          </a:p>
          <a:p>
            <a:pPr marL="285750" indent="-285750" algn="l">
              <a:buFont typeface="Wingdings" pitchFamily="2" charset="2"/>
              <a:buChar char="§"/>
            </a:pPr>
            <a:r>
              <a:rPr lang="en-US" sz="3200" dirty="0">
                <a:solidFill>
                  <a:schemeClr val="tx2"/>
                </a:solidFill>
                <a:latin typeface="Ubuntu Mono derivative Powerlin" panose="020B0509030602030204"/>
              </a:rPr>
              <a:t>What are the issues with the INVEST approach? </a:t>
            </a:r>
          </a:p>
          <a:p>
            <a:pPr marL="342900" indent="-342900" algn="l">
              <a:buFont typeface="Wingdings" pitchFamily="2" charset="2"/>
              <a:buChar char="§"/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45881" y="6400800"/>
            <a:ext cx="2052231" cy="320040"/>
          </a:xfrm>
        </p:spPr>
        <p:txBody>
          <a:bodyPr/>
          <a:lstStyle/>
          <a:p>
            <a:r>
              <a:rPr lang="en-US" dirty="0">
                <a:latin typeface="Ubuntu Mono derivative Powerlin" panose="020B0509030602030204" pitchFamily="49" charset="0"/>
              </a:rPr>
              <a:t>17-356: Software for Startups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F1D1D-B85B-F744-B54C-94644B1D1E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92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3062" y="623258"/>
            <a:ext cx="7137872" cy="1645920"/>
          </a:xfrm>
        </p:spPr>
        <p:txBody>
          <a:bodyPr/>
          <a:lstStyle/>
          <a:p>
            <a:r>
              <a:rPr lang="en-US" dirty="0">
                <a:latin typeface="Ubuntu Mono derivative Powerlin" panose="020B0509030602030204" pitchFamily="49" charset="0"/>
              </a:rPr>
              <a:t>Let’s try it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655B110-FC35-194B-B362-AD9634DD8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485" y="2405489"/>
            <a:ext cx="7892144" cy="3641285"/>
          </a:xfrm>
        </p:spPr>
        <p:txBody>
          <a:bodyPr>
            <a:no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3200" dirty="0">
                <a:solidFill>
                  <a:schemeClr val="tx2"/>
                </a:solidFill>
                <a:latin typeface="Ubuntu Mono derivative Powerlin" panose="020B0509030602030204"/>
              </a:rPr>
              <a:t>Capture a description of a software feature from an end-user perspective</a:t>
            </a:r>
          </a:p>
          <a:p>
            <a:pPr marL="285750" indent="-285750" algn="l">
              <a:buFont typeface="Wingdings" pitchFamily="2" charset="2"/>
              <a:buChar char="§"/>
            </a:pPr>
            <a:r>
              <a:rPr lang="en-US" sz="3200" dirty="0">
                <a:solidFill>
                  <a:schemeClr val="tx2"/>
                </a:solidFill>
                <a:latin typeface="Ubuntu Mono derivative Powerlin" panose="020B0509030602030204"/>
              </a:rPr>
              <a:t>(As as class) Let’s come up with a small example application</a:t>
            </a:r>
          </a:p>
          <a:p>
            <a:pPr marL="285750" indent="-285750" algn="l">
              <a:buFont typeface="Wingdings" pitchFamily="2" charset="2"/>
              <a:buChar char="§"/>
            </a:pPr>
            <a:r>
              <a:rPr lang="en-US" sz="3200" dirty="0">
                <a:solidFill>
                  <a:schemeClr val="tx2"/>
                </a:solidFill>
                <a:latin typeface="Ubuntu Mono derivative Powerlin" panose="020B0509030602030204"/>
              </a:rPr>
              <a:t>Brainstorm and write 5-10 user stories</a:t>
            </a:r>
          </a:p>
          <a:p>
            <a:pPr marL="285750" indent="-285750" algn="l">
              <a:buFont typeface="Wingdings" pitchFamily="2" charset="2"/>
              <a:buChar char="§"/>
            </a:pPr>
            <a:endParaRPr lang="en-US" sz="1800" dirty="0">
              <a:solidFill>
                <a:schemeClr val="bg1"/>
              </a:solidFill>
            </a:endParaRPr>
          </a:p>
          <a:p>
            <a:pPr marL="342900" indent="-342900" algn="l">
              <a:buFont typeface="Wingdings" pitchFamily="2" charset="2"/>
              <a:buChar char="§"/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45881" y="6400800"/>
            <a:ext cx="2052231" cy="320040"/>
          </a:xfrm>
        </p:spPr>
        <p:txBody>
          <a:bodyPr/>
          <a:lstStyle/>
          <a:p>
            <a:r>
              <a:rPr lang="en-US" dirty="0">
                <a:latin typeface="Ubuntu Mono derivative Powerlin" panose="020B0509030602030204" pitchFamily="49" charset="0"/>
              </a:rPr>
              <a:t>17-356: Software for Startups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F1D1D-B85B-F744-B54C-94644B1D1E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77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3062" y="623258"/>
            <a:ext cx="7137872" cy="1645920"/>
          </a:xfrm>
        </p:spPr>
        <p:txBody>
          <a:bodyPr/>
          <a:lstStyle/>
          <a:p>
            <a:r>
              <a:rPr lang="en-US" dirty="0">
                <a:latin typeface="Ubuntu Mono derivative Powerlin" panose="020B0509030602030204" pitchFamily="49" charset="0"/>
              </a:rPr>
              <a:t>3 C</a:t>
            </a:r>
            <a:r>
              <a:rPr lang="en-US" sz="5000" dirty="0">
                <a:latin typeface="Ubuntu Mono derivative Powerlin" panose="020B0509030602030204" pitchFamily="49" charset="0"/>
              </a:rPr>
              <a:t>S</a:t>
            </a:r>
            <a:r>
              <a:rPr lang="en-US" dirty="0">
                <a:latin typeface="Ubuntu Mono derivative Powerlin" panose="020B0509030602030204" pitchFamily="49" charset="0"/>
              </a:rPr>
              <a:t> Approach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655B110-FC35-194B-B362-AD9634DD8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410" y="2506305"/>
            <a:ext cx="8175171" cy="2082518"/>
          </a:xfrm>
        </p:spPr>
        <p:txBody>
          <a:bodyPr>
            <a:noAutofit/>
          </a:bodyPr>
          <a:lstStyle/>
          <a:p>
            <a:pPr marL="285750" indent="-285750" algn="l">
              <a:buFont typeface="Wingdings" pitchFamily="2" charset="2"/>
              <a:buChar char="§"/>
            </a:pPr>
            <a:r>
              <a:rPr lang="en-US" sz="3200" b="1" u="sng" dirty="0">
                <a:solidFill>
                  <a:schemeClr val="tx2"/>
                </a:solidFill>
                <a:latin typeface="Ubuntu Mono derivative Powerlin" panose="020B0509030602030204"/>
              </a:rPr>
              <a:t>Card</a:t>
            </a:r>
            <a:r>
              <a:rPr lang="en-US" sz="3200" b="1" dirty="0">
                <a:solidFill>
                  <a:schemeClr val="tx2"/>
                </a:solidFill>
                <a:latin typeface="Ubuntu Mono derivative Powerlin" panose="020B0509030602030204"/>
              </a:rPr>
              <a:t>: </a:t>
            </a:r>
            <a:r>
              <a:rPr lang="en-US" sz="3200" dirty="0">
                <a:solidFill>
                  <a:schemeClr val="tx2"/>
                </a:solidFill>
                <a:latin typeface="Ubuntu Mono derivative Powerlin" panose="020B0509030602030204"/>
              </a:rPr>
              <a:t>The user stories written on cards by customer/product owner</a:t>
            </a:r>
          </a:p>
          <a:p>
            <a:pPr marL="285750" indent="-285750" algn="l">
              <a:buFont typeface="Wingdings" pitchFamily="2" charset="2"/>
              <a:buChar char="§"/>
            </a:pPr>
            <a:r>
              <a:rPr lang="en-US" sz="3200" b="1" u="sng" dirty="0">
                <a:solidFill>
                  <a:schemeClr val="tx2"/>
                </a:solidFill>
                <a:latin typeface="Ubuntu Mono derivative Powerlin" panose="020B0509030602030204"/>
              </a:rPr>
              <a:t>Conversation</a:t>
            </a:r>
            <a:r>
              <a:rPr lang="en-US" sz="3200" b="1" dirty="0">
                <a:solidFill>
                  <a:schemeClr val="tx2"/>
                </a:solidFill>
                <a:latin typeface="Ubuntu Mono derivative Powerlin" panose="020B0509030602030204"/>
              </a:rPr>
              <a:t>: </a:t>
            </a:r>
            <a:r>
              <a:rPr lang="en-US" sz="3200" dirty="0">
                <a:solidFill>
                  <a:schemeClr val="tx2"/>
                </a:solidFill>
                <a:latin typeface="Ubuntu Mono derivative Powerlin" panose="020B0509030602030204"/>
              </a:rPr>
              <a:t>The communication between customer/product owner and developers</a:t>
            </a:r>
          </a:p>
          <a:p>
            <a:pPr marL="285750" indent="-285750" algn="l">
              <a:buFont typeface="Wingdings" pitchFamily="2" charset="2"/>
              <a:buChar char="§"/>
            </a:pPr>
            <a:r>
              <a:rPr lang="en-US" sz="3200" b="1" u="sng" dirty="0">
                <a:solidFill>
                  <a:schemeClr val="tx2"/>
                </a:solidFill>
                <a:latin typeface="Ubuntu Mono derivative Powerlin" panose="020B0509030602030204"/>
              </a:rPr>
              <a:t>Confirmation</a:t>
            </a:r>
            <a:r>
              <a:rPr lang="en-US" sz="3200" b="1" dirty="0">
                <a:solidFill>
                  <a:schemeClr val="tx2"/>
                </a:solidFill>
                <a:latin typeface="Ubuntu Mono derivative Powerlin" panose="020B0509030602030204"/>
              </a:rPr>
              <a:t>: </a:t>
            </a:r>
            <a:r>
              <a:rPr lang="en-US" sz="3200" dirty="0">
                <a:solidFill>
                  <a:schemeClr val="tx2"/>
                </a:solidFill>
                <a:latin typeface="Ubuntu Mono derivative Powerlin" panose="020B0509030602030204"/>
              </a:rPr>
              <a:t>Acceptance criteria/test</a:t>
            </a:r>
            <a:endParaRPr lang="en-US" sz="3200" b="1" dirty="0">
              <a:solidFill>
                <a:schemeClr val="tx2"/>
              </a:solidFill>
              <a:latin typeface="Ubuntu Mono derivative Powerlin" panose="020B0509030602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45881" y="6400800"/>
            <a:ext cx="2052231" cy="320040"/>
          </a:xfrm>
        </p:spPr>
        <p:txBody>
          <a:bodyPr/>
          <a:lstStyle/>
          <a:p>
            <a:r>
              <a:rPr lang="en-US" dirty="0">
                <a:latin typeface="Ubuntu Mono derivative Powerlin" panose="020B0509030602030204" pitchFamily="49" charset="0"/>
              </a:rPr>
              <a:t>17-356: Software for Startups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F1D1D-B85B-F744-B54C-94644B1D1E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71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3062" y="623258"/>
            <a:ext cx="7137872" cy="1645920"/>
          </a:xfrm>
        </p:spPr>
        <p:txBody>
          <a:bodyPr/>
          <a:lstStyle/>
          <a:p>
            <a:r>
              <a:rPr lang="en-US" dirty="0">
                <a:latin typeface="Ubuntu Mono derivative Powerlin" panose="020B0509030602030204" pitchFamily="49" charset="0"/>
              </a:rPr>
              <a:t>Homework 1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655B110-FC35-194B-B362-AD9634DD8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3062" y="2886345"/>
            <a:ext cx="4690167" cy="563001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Ubuntu Mono derivative Powerlin" panose="020B0509030602030204"/>
              </a:rPr>
              <a:t>Available on the course website now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45881" y="6400800"/>
            <a:ext cx="2052231" cy="320040"/>
          </a:xfrm>
        </p:spPr>
        <p:txBody>
          <a:bodyPr/>
          <a:lstStyle/>
          <a:p>
            <a:r>
              <a:rPr lang="en-US" dirty="0">
                <a:latin typeface="Ubuntu Mono derivative Powerlin" panose="020B0509030602030204" pitchFamily="49" charset="0"/>
              </a:rPr>
              <a:t>17-356: Software for Startups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F1D1D-B85B-F744-B54C-94644B1D1ED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834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3062" y="623258"/>
            <a:ext cx="7137872" cy="1645920"/>
          </a:xfrm>
        </p:spPr>
        <p:txBody>
          <a:bodyPr/>
          <a:lstStyle/>
          <a:p>
            <a:r>
              <a:rPr lang="en-US" dirty="0">
                <a:latin typeface="Ubuntu Mono derivative Powerlin" panose="020B0509030602030204" pitchFamily="49" charset="0"/>
              </a:rPr>
              <a:t>Welcome!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655B110-FC35-194B-B362-AD9634DD8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2965" y="2596699"/>
            <a:ext cx="7137872" cy="2857043"/>
          </a:xfrm>
        </p:spPr>
        <p:txBody>
          <a:bodyPr>
            <a:noAutofit/>
          </a:bodyPr>
          <a:lstStyle/>
          <a:p>
            <a:pPr marL="342900" indent="-342900" algn="l">
              <a:buFont typeface="Wingdings" pitchFamily="2" charset="2"/>
              <a:buChar char="§"/>
            </a:pPr>
            <a:r>
              <a:rPr lang="en-US" sz="3200" dirty="0">
                <a:solidFill>
                  <a:schemeClr val="tx2"/>
                </a:solidFill>
                <a:latin typeface="Ubuntu Mono derivative Powerlin" panose="020B0509030602030204"/>
              </a:rPr>
              <a:t>My name: Sean </a:t>
            </a:r>
            <a:r>
              <a:rPr lang="en-US" sz="3200" dirty="0" err="1">
                <a:solidFill>
                  <a:schemeClr val="tx2"/>
                </a:solidFill>
                <a:latin typeface="Ubuntu Mono derivative Powerlin" panose="020B0509030602030204"/>
              </a:rPr>
              <a:t>Prendi</a:t>
            </a:r>
            <a:endParaRPr lang="en-US" sz="3200" dirty="0">
              <a:solidFill>
                <a:schemeClr val="tx2"/>
              </a:solidFill>
              <a:latin typeface="Ubuntu Mono derivative Powerlin" panose="020B0509030602030204"/>
            </a:endParaRPr>
          </a:p>
          <a:p>
            <a:pPr marL="342900" indent="-342900" algn="l">
              <a:buFont typeface="Wingdings" pitchFamily="2" charset="2"/>
              <a:buChar char="§"/>
            </a:pPr>
            <a:r>
              <a:rPr lang="en-US" sz="3200" dirty="0">
                <a:solidFill>
                  <a:schemeClr val="tx2"/>
                </a:solidFill>
                <a:latin typeface="Ubuntu Mono derivative Powerlin" panose="020B0509030602030204"/>
              </a:rPr>
              <a:t>My Email Address: sprendi@andrew.cmu.edu</a:t>
            </a:r>
          </a:p>
          <a:p>
            <a:pPr marL="342900" indent="-342900" algn="l">
              <a:buFont typeface="Wingdings" pitchFamily="2" charset="2"/>
              <a:buChar char="§"/>
            </a:pPr>
            <a:r>
              <a:rPr lang="en-US" sz="3200" dirty="0">
                <a:solidFill>
                  <a:schemeClr val="tx2"/>
                </a:solidFill>
                <a:latin typeface="Ubuntu Mono derivative Powerlin" panose="020B0509030602030204"/>
              </a:rPr>
              <a:t>My Office hours:  Sundays, </a:t>
            </a:r>
            <a:br>
              <a:rPr lang="en-US" sz="3200" dirty="0">
                <a:solidFill>
                  <a:schemeClr val="tx2"/>
                </a:solidFill>
                <a:latin typeface="Ubuntu Mono derivative Powerlin" panose="020B0509030602030204"/>
              </a:rPr>
            </a:br>
            <a:r>
              <a:rPr lang="en-US" sz="3200" dirty="0">
                <a:solidFill>
                  <a:schemeClr val="tx2"/>
                </a:solidFill>
                <a:latin typeface="Ubuntu Mono derivative Powerlin" panose="020B0509030602030204"/>
              </a:rPr>
              <a:t>12pm – 2pm (tentatively)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45881" y="6400800"/>
            <a:ext cx="2052231" cy="320040"/>
          </a:xfrm>
        </p:spPr>
        <p:txBody>
          <a:bodyPr/>
          <a:lstStyle/>
          <a:p>
            <a:r>
              <a:rPr lang="en-US" dirty="0">
                <a:latin typeface="Ubuntu Mono derivative Powerlin" panose="020B0509030602030204" pitchFamily="49" charset="0"/>
              </a:rPr>
              <a:t>17-356: Software for Startups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F1D1D-B85B-F744-B54C-94644B1D1E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37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10">
            <a:extLst>
              <a:ext uri="{FF2B5EF4-FFF2-40B4-BE49-F238E27FC236}">
                <a16:creationId xmlns:a16="http://schemas.microsoft.com/office/drawing/2014/main" id="{5B89E5C5-A037-45B3-9D37-3658914D4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CB93B0-521E-443D-9750-AFCFDDB3E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DA1DAC79-DDBA-4382-9D43-6E5F685B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4408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0880F10-995F-4F01-A83B-7ECDB7BE7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2D49266-1F08-40F2-B0E1-1D919DCB5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AACA73D-178F-4CFC-99E3-9F4FCBBD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0A5210-2F29-4D85-A400-9C79B13FC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611BBE-2B4A-4DA2-B8A9-CD877B876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noFill/>
          <a:ln w="22225">
            <a:solidFill>
              <a:srgbClr val="34E2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alendar&#10;&#10;Description automatically generated">
            <a:extLst>
              <a:ext uri="{FF2B5EF4-FFF2-40B4-BE49-F238E27FC236}">
                <a16:creationId xmlns:a16="http://schemas.microsoft.com/office/drawing/2014/main" id="{1121FB41-568A-4965-89F9-0953E907988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614" r="466"/>
          <a:stretch/>
        </p:blipFill>
        <p:spPr>
          <a:xfrm>
            <a:off x="482600" y="643467"/>
            <a:ext cx="8178799" cy="5571066"/>
          </a:xfrm>
          <a:prstGeom prst="rect">
            <a:avLst/>
          </a:prstGeom>
        </p:spPr>
      </p:pic>
      <p:sp>
        <p:nvSpPr>
          <p:cNvPr id="37" name="Rectangle 26">
            <a:extLst>
              <a:ext uri="{FF2B5EF4-FFF2-40B4-BE49-F238E27FC236}">
                <a16:creationId xmlns:a16="http://schemas.microsoft.com/office/drawing/2014/main" id="{91091950-5655-45D2-858E-FE8CBE0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64405" y="295729"/>
            <a:ext cx="62864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86DF1D1D-B85B-F744-B54C-94644B1D1ED6}" type="slidenum">
              <a:rPr lang="en-US" sz="2800" smtClean="0"/>
              <a:pPr>
                <a:spcAft>
                  <a:spcPts val="600"/>
                </a:spcAft>
              </a:pPr>
              <a:t>3</a:t>
            </a:fld>
            <a:endParaRPr lang="en-US" sz="2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713679" y="3225297"/>
            <a:ext cx="2894847" cy="304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17-356: Software for Startups </a:t>
            </a:r>
          </a:p>
        </p:txBody>
      </p:sp>
    </p:spTree>
    <p:extLst>
      <p:ext uri="{BB962C8B-B14F-4D97-AF65-F5344CB8AC3E}">
        <p14:creationId xmlns:p14="http://schemas.microsoft.com/office/powerpoint/2010/main" val="1130745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3062" y="623258"/>
            <a:ext cx="7137872" cy="1645920"/>
          </a:xfrm>
        </p:spPr>
        <p:txBody>
          <a:bodyPr/>
          <a:lstStyle/>
          <a:p>
            <a:r>
              <a:rPr lang="en-US" dirty="0">
                <a:latin typeface="Ubuntu Mono derivative Powerlin" panose="020B0509030602030204" pitchFamily="49" charset="0"/>
              </a:rPr>
              <a:t>What are they?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655B110-FC35-194B-B362-AD9634DD8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696" y="2400927"/>
            <a:ext cx="8610600" cy="3194329"/>
          </a:xfrm>
        </p:spPr>
        <p:txBody>
          <a:bodyPr>
            <a:no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3200" dirty="0">
                <a:solidFill>
                  <a:schemeClr val="tx2"/>
                </a:solidFill>
                <a:latin typeface="Ubuntu Mono derivative Powerlin" panose="020B0509030602030204"/>
              </a:rPr>
              <a:t>Capture a description of a software feature from an end-user perspective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3200" dirty="0">
                <a:solidFill>
                  <a:schemeClr val="tx2"/>
                </a:solidFill>
                <a:latin typeface="Ubuntu Mono derivative Powerlin" panose="020B0509030602030204"/>
              </a:rPr>
              <a:t>Are used for planning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3200" dirty="0">
                <a:solidFill>
                  <a:schemeClr val="tx2"/>
                </a:solidFill>
                <a:latin typeface="Ubuntu Mono derivative Powerlin" panose="020B0509030602030204"/>
              </a:rPr>
              <a:t>Facilitate conversation among users, stakeholders, developers and etc.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45881" y="6400800"/>
            <a:ext cx="2052231" cy="320040"/>
          </a:xfrm>
        </p:spPr>
        <p:txBody>
          <a:bodyPr/>
          <a:lstStyle/>
          <a:p>
            <a:r>
              <a:rPr lang="en-US" dirty="0">
                <a:latin typeface="Ubuntu Mono derivative Powerlin" panose="020B0509030602030204" pitchFamily="49" charset="0"/>
              </a:rPr>
              <a:t>17-356: Software for Startups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F1D1D-B85B-F744-B54C-94644B1D1E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68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3061" y="623258"/>
            <a:ext cx="7716395" cy="1645920"/>
          </a:xfrm>
        </p:spPr>
        <p:txBody>
          <a:bodyPr/>
          <a:lstStyle/>
          <a:p>
            <a:r>
              <a:rPr lang="en-US" dirty="0">
                <a:latin typeface="Ubuntu Mono derivative Powerlin" panose="020B0509030602030204" pitchFamily="49" charset="0"/>
              </a:rPr>
              <a:t>User Story Template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45881" y="6400800"/>
            <a:ext cx="2052231" cy="320040"/>
          </a:xfrm>
        </p:spPr>
        <p:txBody>
          <a:bodyPr/>
          <a:lstStyle/>
          <a:p>
            <a:r>
              <a:rPr lang="en-US" dirty="0">
                <a:latin typeface="Ubuntu Mono derivative Powerlin" panose="020B0509030602030204" pitchFamily="49" charset="0"/>
              </a:rPr>
              <a:t>17-356: Software for Startups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F1D1D-B85B-F744-B54C-94644B1D1ED6}" type="slidenum">
              <a:rPr lang="en-US" smtClean="0"/>
              <a:t>5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BB1478-413C-C34B-91FD-C92CC9B71FB7}"/>
              </a:ext>
            </a:extLst>
          </p:cNvPr>
          <p:cNvSpPr txBox="1">
            <a:spLocks/>
          </p:cNvSpPr>
          <p:nvPr/>
        </p:nvSpPr>
        <p:spPr>
          <a:xfrm>
            <a:off x="1752596" y="2613033"/>
            <a:ext cx="5638800" cy="3014132"/>
          </a:xfrm>
          <a:prstGeom prst="rect">
            <a:avLst/>
          </a:prstGeom>
          <a:blipFill rotWithShape="1">
            <a:blip r:embed="rId2"/>
            <a:tile tx="0" ty="0" sx="100000" sy="100000" flip="none" algn="tl"/>
          </a:blip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chemeClr val="bg1"/>
              </a:solidFill>
              <a:latin typeface="Chalkduster"/>
              <a:cs typeface="Chalkduster"/>
            </a:endParaRPr>
          </a:p>
          <a:p>
            <a:r>
              <a:rPr lang="en-US" sz="2400" dirty="0">
                <a:solidFill>
                  <a:schemeClr val="bg1"/>
                </a:solidFill>
                <a:latin typeface="Chalkduster"/>
                <a:cs typeface="Chalkduster"/>
              </a:rPr>
              <a:t>As a (type of user),</a:t>
            </a:r>
          </a:p>
          <a:p>
            <a:r>
              <a:rPr lang="en-US" sz="2400" dirty="0">
                <a:solidFill>
                  <a:schemeClr val="bg1"/>
                </a:solidFill>
                <a:latin typeface="Chalkduster"/>
                <a:cs typeface="Chalkduster"/>
              </a:rPr>
              <a:t>I want (some feature),</a:t>
            </a:r>
          </a:p>
          <a:p>
            <a:r>
              <a:rPr lang="en-US" sz="2400" dirty="0">
                <a:solidFill>
                  <a:schemeClr val="bg1"/>
                </a:solidFill>
                <a:latin typeface="Chalkduster"/>
                <a:cs typeface="Chalkduster"/>
              </a:rPr>
              <a:t>so that (some benefit)</a:t>
            </a:r>
          </a:p>
        </p:txBody>
      </p:sp>
    </p:spTree>
    <p:extLst>
      <p:ext uri="{BB962C8B-B14F-4D97-AF65-F5344CB8AC3E}">
        <p14:creationId xmlns:p14="http://schemas.microsoft.com/office/powerpoint/2010/main" val="2628061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8756" y="623258"/>
            <a:ext cx="7607534" cy="1645920"/>
          </a:xfrm>
        </p:spPr>
        <p:txBody>
          <a:bodyPr/>
          <a:lstStyle/>
          <a:p>
            <a:r>
              <a:rPr lang="en-US" dirty="0">
                <a:latin typeface="Ubuntu Mono derivative Powerlin" panose="020B0509030602030204" pitchFamily="49" charset="0"/>
              </a:rPr>
              <a:t>Job Portal Example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45881" y="6400800"/>
            <a:ext cx="2052231" cy="320040"/>
          </a:xfrm>
        </p:spPr>
        <p:txBody>
          <a:bodyPr/>
          <a:lstStyle/>
          <a:p>
            <a:r>
              <a:rPr lang="en-US" dirty="0">
                <a:latin typeface="Ubuntu Mono derivative Powerlin" panose="020B0509030602030204" pitchFamily="49" charset="0"/>
              </a:rPr>
              <a:t>17-356: Software for Startups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F1D1D-B85B-F744-B54C-94644B1D1ED6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BB1478-413C-C34B-91FD-C92CC9B71FB7}"/>
              </a:ext>
            </a:extLst>
          </p:cNvPr>
          <p:cNvSpPr txBox="1">
            <a:spLocks/>
          </p:cNvSpPr>
          <p:nvPr/>
        </p:nvSpPr>
        <p:spPr>
          <a:xfrm>
            <a:off x="1752596" y="2613033"/>
            <a:ext cx="5638800" cy="3014132"/>
          </a:xfrm>
          <a:prstGeom prst="rect">
            <a:avLst/>
          </a:prstGeom>
          <a:blipFill rotWithShape="1">
            <a:blip r:embed="rId2"/>
            <a:tile tx="0" ty="0" sx="100000" sy="100000" flip="none" algn="tl"/>
          </a:blip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chemeClr val="bg1"/>
              </a:solidFill>
              <a:latin typeface="Chalkduster"/>
              <a:cs typeface="Chalkduster"/>
            </a:endParaRPr>
          </a:p>
          <a:p>
            <a:r>
              <a:rPr lang="en-US" sz="2400" dirty="0">
                <a:solidFill>
                  <a:schemeClr val="bg1"/>
                </a:solidFill>
                <a:latin typeface="Chalkduster"/>
                <a:cs typeface="Chalkduster"/>
              </a:rPr>
              <a:t>As a job seeker,</a:t>
            </a:r>
          </a:p>
          <a:p>
            <a:r>
              <a:rPr lang="en-US" sz="2400" dirty="0">
                <a:solidFill>
                  <a:schemeClr val="bg1"/>
                </a:solidFill>
                <a:latin typeface="Chalkduster"/>
                <a:cs typeface="Chalkduster"/>
              </a:rPr>
              <a:t>I want to upload my resume, so that employers consider me for jobs</a:t>
            </a:r>
          </a:p>
        </p:txBody>
      </p:sp>
    </p:spTree>
    <p:extLst>
      <p:ext uri="{BB962C8B-B14F-4D97-AF65-F5344CB8AC3E}">
        <p14:creationId xmlns:p14="http://schemas.microsoft.com/office/powerpoint/2010/main" val="102159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3061" y="623258"/>
            <a:ext cx="7716395" cy="1645920"/>
          </a:xfrm>
        </p:spPr>
        <p:txBody>
          <a:bodyPr/>
          <a:lstStyle/>
          <a:p>
            <a:r>
              <a:rPr lang="en-US" dirty="0">
                <a:latin typeface="Ubuntu Mono derivative Powerlin" panose="020B0509030602030204" pitchFamily="49" charset="0"/>
              </a:rPr>
              <a:t>Epics vs user stories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45881" y="6400800"/>
            <a:ext cx="2052231" cy="320040"/>
          </a:xfrm>
        </p:spPr>
        <p:txBody>
          <a:bodyPr/>
          <a:lstStyle/>
          <a:p>
            <a:r>
              <a:rPr lang="en-US" dirty="0">
                <a:latin typeface="Ubuntu Mono derivative Powerlin" panose="020B0509030602030204" pitchFamily="49" charset="0"/>
              </a:rPr>
              <a:t>17-356: Software for Startups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F1D1D-B85B-F744-B54C-94644B1D1ED6}" type="slidenum">
              <a:rPr lang="en-US" smtClean="0"/>
              <a:t>7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12EBF4E-01FF-044F-9EFE-7A8937CF5BB0}"/>
              </a:ext>
            </a:extLst>
          </p:cNvPr>
          <p:cNvSpPr txBox="1">
            <a:spLocks/>
          </p:cNvSpPr>
          <p:nvPr/>
        </p:nvSpPr>
        <p:spPr>
          <a:xfrm>
            <a:off x="1003062" y="3438228"/>
            <a:ext cx="2919589" cy="1793521"/>
          </a:xfrm>
          <a:prstGeom prst="rect">
            <a:avLst/>
          </a:prstGeom>
          <a:blipFill rotWithShape="1">
            <a:blip r:embed="rId2"/>
            <a:tile tx="0" ty="0" sx="100000" sy="100000" flip="none" algn="tl"/>
          </a:blip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Rockwell"/>
                <a:ea typeface="+mn-ea"/>
                <a:cs typeface="Rockwel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Rockwell"/>
                <a:ea typeface="+mn-ea"/>
                <a:cs typeface="Rockwel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Rockwell"/>
                <a:ea typeface="+mn-ea"/>
                <a:cs typeface="Rockwel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Rockwell"/>
                <a:ea typeface="+mn-ea"/>
                <a:cs typeface="Rockwel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Rockwell"/>
                <a:ea typeface="+mn-ea"/>
                <a:cs typeface="Rockwel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>
                <a:solidFill>
                  <a:schemeClr val="bg1"/>
                </a:solidFill>
                <a:latin typeface="Chalkduster"/>
                <a:cs typeface="Chalkduster"/>
              </a:rPr>
              <a:t>Epic:</a:t>
            </a:r>
          </a:p>
          <a:p>
            <a:pPr marL="0" indent="0" algn="ctr">
              <a:buFont typeface="Arial"/>
              <a:buNone/>
            </a:pPr>
            <a:r>
              <a:rPr lang="en-US" sz="2400" dirty="0">
                <a:solidFill>
                  <a:schemeClr val="bg1"/>
                </a:solidFill>
                <a:latin typeface="Chalkduster"/>
                <a:cs typeface="Chalkduster"/>
              </a:rPr>
              <a:t>Browse jobs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1FC13F1-29FF-564D-ABF2-879D181FBD56}"/>
              </a:ext>
            </a:extLst>
          </p:cNvPr>
          <p:cNvSpPr txBox="1">
            <a:spLocks/>
          </p:cNvSpPr>
          <p:nvPr/>
        </p:nvSpPr>
        <p:spPr>
          <a:xfrm>
            <a:off x="5221345" y="2501250"/>
            <a:ext cx="2919589" cy="1793521"/>
          </a:xfrm>
          <a:prstGeom prst="rect">
            <a:avLst/>
          </a:prstGeom>
          <a:blipFill rotWithShape="1">
            <a:blip r:embed="rId2"/>
            <a:tile tx="0" ty="0" sx="100000" sy="100000" flip="none" algn="tl"/>
          </a:blip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Rockwell"/>
                <a:ea typeface="+mn-ea"/>
                <a:cs typeface="Rockwel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Rockwell"/>
                <a:ea typeface="+mn-ea"/>
                <a:cs typeface="Rockwel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Rockwell"/>
                <a:ea typeface="+mn-ea"/>
                <a:cs typeface="Rockwel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Rockwell"/>
                <a:ea typeface="+mn-ea"/>
                <a:cs typeface="Rockwel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Rockwell"/>
                <a:ea typeface="+mn-ea"/>
                <a:cs typeface="Rockwel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>
                <a:solidFill>
                  <a:schemeClr val="bg1"/>
                </a:solidFill>
                <a:latin typeface="Chalkduster"/>
                <a:cs typeface="Chalkduster"/>
              </a:rPr>
              <a:t>As a user, I want to sort available jobs by their relevance to my field</a:t>
            </a:r>
            <a:r>
              <a:rPr lang="mr-IN" sz="2000" dirty="0">
                <a:solidFill>
                  <a:schemeClr val="bg1"/>
                </a:solidFill>
                <a:latin typeface="Chalkduster"/>
                <a:cs typeface="Chalkduster"/>
              </a:rPr>
              <a:t>…</a:t>
            </a:r>
            <a:endParaRPr lang="en-US" sz="2000" dirty="0">
              <a:solidFill>
                <a:schemeClr val="bg1"/>
              </a:solidFill>
              <a:latin typeface="Chalkduster"/>
              <a:cs typeface="Chalkduster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B766AF-CC01-A143-96F5-EE3AB5A447F7}"/>
              </a:ext>
            </a:extLst>
          </p:cNvPr>
          <p:cNvSpPr txBox="1">
            <a:spLocks/>
          </p:cNvSpPr>
          <p:nvPr/>
        </p:nvSpPr>
        <p:spPr>
          <a:xfrm>
            <a:off x="5221345" y="4375207"/>
            <a:ext cx="2919589" cy="1793521"/>
          </a:xfrm>
          <a:prstGeom prst="rect">
            <a:avLst/>
          </a:prstGeom>
          <a:blipFill rotWithShape="1">
            <a:blip r:embed="rId2"/>
            <a:tile tx="0" ty="0" sx="100000" sy="100000" flip="none" algn="tl"/>
          </a:blip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Rockwell"/>
                <a:ea typeface="+mn-ea"/>
                <a:cs typeface="Rockwel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Rockwell"/>
                <a:ea typeface="+mn-ea"/>
                <a:cs typeface="Rockwel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Rockwell"/>
                <a:ea typeface="+mn-ea"/>
                <a:cs typeface="Rockwel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Rockwell"/>
                <a:ea typeface="+mn-ea"/>
                <a:cs typeface="Rockwel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Rockwell"/>
                <a:ea typeface="+mn-ea"/>
                <a:cs typeface="Rockwel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>
                <a:solidFill>
                  <a:schemeClr val="bg1"/>
                </a:solidFill>
                <a:latin typeface="Chalkduster"/>
                <a:cs typeface="Chalkduster"/>
              </a:rPr>
              <a:t>As a user, I want to search for jobs by experience required</a:t>
            </a:r>
          </a:p>
        </p:txBody>
      </p:sp>
    </p:spTree>
    <p:extLst>
      <p:ext uri="{BB962C8B-B14F-4D97-AF65-F5344CB8AC3E}">
        <p14:creationId xmlns:p14="http://schemas.microsoft.com/office/powerpoint/2010/main" val="4016647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4668" y="3045156"/>
            <a:ext cx="3034517" cy="767687"/>
          </a:xfrm>
        </p:spPr>
        <p:txBody>
          <a:bodyPr>
            <a:normAutofit/>
          </a:bodyPr>
          <a:lstStyle/>
          <a:p>
            <a:r>
              <a:rPr lang="en-US" sz="4200" dirty="0">
                <a:solidFill>
                  <a:srgbClr val="EBEBEB"/>
                </a:solidFill>
                <a:latin typeface="Ubuntu Mono derivative Powerlin" panose="020B0509030602030204" pitchFamily="49" charset="0"/>
              </a:rPr>
              <a:t>A case study</a:t>
            </a:r>
          </a:p>
        </p:txBody>
      </p:sp>
      <p:sp>
        <p:nvSpPr>
          <p:cNvPr id="1032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560249" y="0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Google Maps gets new street-level details, better colors | The Burn-In">
            <a:extLst>
              <a:ext uri="{FF2B5EF4-FFF2-40B4-BE49-F238E27FC236}">
                <a16:creationId xmlns:a16="http://schemas.microsoft.com/office/drawing/2014/main" id="{57717349-DC58-4DD2-AC0A-3791627182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53" r="33804" b="-1"/>
          <a:stretch/>
        </p:blipFill>
        <p:spPr bwMode="auto">
          <a:xfrm>
            <a:off x="20" y="10"/>
            <a:ext cx="5819935" cy="6857991"/>
          </a:xfrm>
          <a:custGeom>
            <a:avLst/>
            <a:gdLst/>
            <a:ahLst/>
            <a:cxnLst/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64405" y="295729"/>
            <a:ext cx="62864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6DF1D1D-B85B-F744-B54C-94644B1D1ED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7686" y="6355080"/>
            <a:ext cx="4090237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  <a:latin typeface="Ubuntu Mono derivative Powerlin" panose="020B0509030602030204" pitchFamily="49" charset="0"/>
              </a:rPr>
              <a:t>17-356: Software for Startups </a:t>
            </a:r>
          </a:p>
        </p:txBody>
      </p:sp>
    </p:spTree>
    <p:extLst>
      <p:ext uri="{BB962C8B-B14F-4D97-AF65-F5344CB8AC3E}">
        <p14:creationId xmlns:p14="http://schemas.microsoft.com/office/powerpoint/2010/main" val="2553733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7766" y="144116"/>
            <a:ext cx="7137872" cy="2269178"/>
          </a:xfrm>
        </p:spPr>
        <p:txBody>
          <a:bodyPr/>
          <a:lstStyle/>
          <a:p>
            <a:pPr algn="ctr"/>
            <a:r>
              <a:rPr lang="en-US" dirty="0">
                <a:latin typeface="Ubuntu Mono derivative Powerlin" panose="020B0509030602030204" pitchFamily="49" charset="0"/>
              </a:rPr>
              <a:t>What makes a good user story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45881" y="6400800"/>
            <a:ext cx="2052231" cy="320040"/>
          </a:xfrm>
        </p:spPr>
        <p:txBody>
          <a:bodyPr/>
          <a:lstStyle/>
          <a:p>
            <a:r>
              <a:rPr lang="en-US" dirty="0">
                <a:latin typeface="Ubuntu Mono derivative Powerlin" panose="020B0509030602030204" pitchFamily="49" charset="0"/>
              </a:rPr>
              <a:t>17-356: Software for Startups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F1D1D-B85B-F744-B54C-94644B1D1ED6}" type="slidenum">
              <a:rPr lang="en-US" smtClean="0"/>
              <a:t>9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7F6169D-665F-0E40-8AD1-B1F56F6E6E32}"/>
              </a:ext>
            </a:extLst>
          </p:cNvPr>
          <p:cNvSpPr txBox="1">
            <a:spLocks/>
          </p:cNvSpPr>
          <p:nvPr/>
        </p:nvSpPr>
        <p:spPr>
          <a:xfrm>
            <a:off x="2980132" y="2712568"/>
            <a:ext cx="775637" cy="319563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I</a:t>
            </a:r>
          </a:p>
          <a:p>
            <a:r>
              <a:rPr lang="en-US" sz="2400" b="1" dirty="0"/>
              <a:t>N</a:t>
            </a:r>
          </a:p>
          <a:p>
            <a:r>
              <a:rPr lang="en-US" sz="2400" b="1" dirty="0"/>
              <a:t>V</a:t>
            </a:r>
          </a:p>
          <a:p>
            <a:r>
              <a:rPr lang="en-US" sz="2400" b="1" dirty="0"/>
              <a:t>E</a:t>
            </a:r>
          </a:p>
          <a:p>
            <a:r>
              <a:rPr lang="en-US" sz="2400" b="1" dirty="0"/>
              <a:t>S</a:t>
            </a:r>
          </a:p>
          <a:p>
            <a:r>
              <a:rPr lang="en-US" sz="2400" b="1" dirty="0"/>
              <a:t>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791AD3A-B38F-1E48-81A9-A0CF619F10FC}"/>
              </a:ext>
            </a:extLst>
          </p:cNvPr>
          <p:cNvSpPr txBox="1">
            <a:spLocks/>
          </p:cNvSpPr>
          <p:nvPr/>
        </p:nvSpPr>
        <p:spPr>
          <a:xfrm>
            <a:off x="3452421" y="2645333"/>
            <a:ext cx="2783892" cy="854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Rockwell"/>
                <a:ea typeface="+mn-ea"/>
                <a:cs typeface="Rockwel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Rockwell"/>
                <a:ea typeface="+mn-ea"/>
                <a:cs typeface="Rockwel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Rockwell"/>
                <a:ea typeface="+mn-ea"/>
                <a:cs typeface="Rockwel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Rockwell"/>
                <a:ea typeface="+mn-ea"/>
                <a:cs typeface="Rockwel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Rockwell"/>
                <a:ea typeface="+mn-ea"/>
                <a:cs typeface="Rockwel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cap="small" dirty="0" err="1">
                <a:solidFill>
                  <a:schemeClr val="bg1"/>
                </a:solidFill>
              </a:rPr>
              <a:t>ndependent</a:t>
            </a:r>
            <a:endParaRPr lang="en-US" sz="2800" cap="small" dirty="0">
              <a:solidFill>
                <a:schemeClr val="bg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DA63760-8E41-5F46-A873-6CADCB7A237D}"/>
              </a:ext>
            </a:extLst>
          </p:cNvPr>
          <p:cNvSpPr txBox="1">
            <a:spLocks/>
          </p:cNvSpPr>
          <p:nvPr/>
        </p:nvSpPr>
        <p:spPr>
          <a:xfrm>
            <a:off x="3465867" y="3137932"/>
            <a:ext cx="2783892" cy="854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Rockwell"/>
                <a:ea typeface="+mn-ea"/>
                <a:cs typeface="Rockwel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Rockwell"/>
                <a:ea typeface="+mn-ea"/>
                <a:cs typeface="Rockwel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Rockwell"/>
                <a:ea typeface="+mn-ea"/>
                <a:cs typeface="Rockwel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Rockwell"/>
                <a:ea typeface="+mn-ea"/>
                <a:cs typeface="Rockwel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Rockwell"/>
                <a:ea typeface="+mn-ea"/>
                <a:cs typeface="Rockwel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cap="small" dirty="0" err="1">
                <a:solidFill>
                  <a:schemeClr val="bg1"/>
                </a:solidFill>
              </a:rPr>
              <a:t>egotiable</a:t>
            </a:r>
            <a:endParaRPr lang="en-US" sz="2800" cap="small" dirty="0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2EB94B8-F7CA-FC46-BAC9-70D6D7F51ED4}"/>
              </a:ext>
            </a:extLst>
          </p:cNvPr>
          <p:cNvSpPr txBox="1">
            <a:spLocks/>
          </p:cNvSpPr>
          <p:nvPr/>
        </p:nvSpPr>
        <p:spPr>
          <a:xfrm>
            <a:off x="3452420" y="3630531"/>
            <a:ext cx="1941172" cy="854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Rockwell"/>
                <a:ea typeface="+mn-ea"/>
                <a:cs typeface="Rockwel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Rockwell"/>
                <a:ea typeface="+mn-ea"/>
                <a:cs typeface="Rockwel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Rockwell"/>
                <a:ea typeface="+mn-ea"/>
                <a:cs typeface="Rockwel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Rockwell"/>
                <a:ea typeface="+mn-ea"/>
                <a:cs typeface="Rockwel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Rockwell"/>
                <a:ea typeface="+mn-ea"/>
                <a:cs typeface="Rockwel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cap="small" dirty="0" err="1">
                <a:solidFill>
                  <a:schemeClr val="bg1"/>
                </a:solidFill>
              </a:rPr>
              <a:t>aluable</a:t>
            </a:r>
            <a:endParaRPr lang="en-US" sz="2800" cap="small" dirty="0">
              <a:solidFill>
                <a:schemeClr val="bg1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4DA71E3-CD22-134B-9E53-D181891E5586}"/>
              </a:ext>
            </a:extLst>
          </p:cNvPr>
          <p:cNvSpPr txBox="1">
            <a:spLocks/>
          </p:cNvSpPr>
          <p:nvPr/>
        </p:nvSpPr>
        <p:spPr>
          <a:xfrm>
            <a:off x="3474682" y="4163471"/>
            <a:ext cx="1941172" cy="854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Rockwell"/>
                <a:ea typeface="+mn-ea"/>
                <a:cs typeface="Rockwel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Rockwell"/>
                <a:ea typeface="+mn-ea"/>
                <a:cs typeface="Rockwel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Rockwell"/>
                <a:ea typeface="+mn-ea"/>
                <a:cs typeface="Rockwel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Rockwell"/>
                <a:ea typeface="+mn-ea"/>
                <a:cs typeface="Rockwel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Rockwell"/>
                <a:ea typeface="+mn-ea"/>
                <a:cs typeface="Rockwel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cap="small" dirty="0" err="1">
                <a:solidFill>
                  <a:schemeClr val="bg1"/>
                </a:solidFill>
              </a:rPr>
              <a:t>stimable</a:t>
            </a:r>
            <a:endParaRPr lang="en-US" sz="2800" cap="small" dirty="0">
              <a:solidFill>
                <a:schemeClr val="bg1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464C54E-8DE6-2A42-96CC-A60D744EB8C1}"/>
              </a:ext>
            </a:extLst>
          </p:cNvPr>
          <p:cNvSpPr txBox="1">
            <a:spLocks/>
          </p:cNvSpPr>
          <p:nvPr/>
        </p:nvSpPr>
        <p:spPr>
          <a:xfrm>
            <a:off x="3452420" y="4615729"/>
            <a:ext cx="1941172" cy="854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Rockwell"/>
                <a:ea typeface="+mn-ea"/>
                <a:cs typeface="Rockwel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Rockwell"/>
                <a:ea typeface="+mn-ea"/>
                <a:cs typeface="Rockwel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Rockwell"/>
                <a:ea typeface="+mn-ea"/>
                <a:cs typeface="Rockwel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Rockwell"/>
                <a:ea typeface="+mn-ea"/>
                <a:cs typeface="Rockwel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Rockwell"/>
                <a:ea typeface="+mn-ea"/>
                <a:cs typeface="Rockwel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cap="small" dirty="0">
                <a:solidFill>
                  <a:schemeClr val="bg1"/>
                </a:solidFill>
              </a:rPr>
              <a:t>mall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0DF0C91-C430-ED49-8639-1C6CC5B3A1E3}"/>
              </a:ext>
            </a:extLst>
          </p:cNvPr>
          <p:cNvSpPr txBox="1">
            <a:spLocks/>
          </p:cNvSpPr>
          <p:nvPr/>
        </p:nvSpPr>
        <p:spPr>
          <a:xfrm>
            <a:off x="3436371" y="5121775"/>
            <a:ext cx="1941172" cy="854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Rockwell"/>
                <a:ea typeface="+mn-ea"/>
                <a:cs typeface="Rockwel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Rockwell"/>
                <a:ea typeface="+mn-ea"/>
                <a:cs typeface="Rockwel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Rockwell"/>
                <a:ea typeface="+mn-ea"/>
                <a:cs typeface="Rockwel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Rockwell"/>
                <a:ea typeface="+mn-ea"/>
                <a:cs typeface="Rockwel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Rockwell"/>
                <a:ea typeface="+mn-ea"/>
                <a:cs typeface="Rockwel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cap="small" dirty="0" err="1">
                <a:solidFill>
                  <a:schemeClr val="bg1"/>
                </a:solidFill>
              </a:rPr>
              <a:t>estable</a:t>
            </a:r>
            <a:endParaRPr lang="en-US" sz="2800" cap="smal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80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3" grpId="0"/>
      <p:bldP spid="14" grpId="0"/>
      <p:bldP spid="1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432</Words>
  <Application>Microsoft Office PowerPoint</Application>
  <PresentationFormat>On-screen Show (4:3)</PresentationFormat>
  <Paragraphs>87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Century Gothic</vt:lpstr>
      <vt:lpstr>Chalkduster</vt:lpstr>
      <vt:lpstr>Rockwell</vt:lpstr>
      <vt:lpstr>Ubuntu Mono derivative Powerlin</vt:lpstr>
      <vt:lpstr>Wingdings</vt:lpstr>
      <vt:lpstr>Wingdings 3</vt:lpstr>
      <vt:lpstr>Ion</vt:lpstr>
      <vt:lpstr>Recitation 1: User Stories</vt:lpstr>
      <vt:lpstr>Welcome!</vt:lpstr>
      <vt:lpstr>PowerPoint Presentation</vt:lpstr>
      <vt:lpstr>What are they?</vt:lpstr>
      <vt:lpstr>User Story Template</vt:lpstr>
      <vt:lpstr>Job Portal Example</vt:lpstr>
      <vt:lpstr>Epics vs user stories</vt:lpstr>
      <vt:lpstr>A case study</vt:lpstr>
      <vt:lpstr>What makes a good user story</vt:lpstr>
      <vt:lpstr>Google Maps User Stories</vt:lpstr>
      <vt:lpstr>INVEST</vt:lpstr>
      <vt:lpstr>Let’s try it</vt:lpstr>
      <vt:lpstr>3 CS Approach</vt:lpstr>
      <vt:lpstr>Homework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Recitation 1: User Stories</dc:title>
  <dc:creator>king.prendi@gmail.com</dc:creator>
  <cp:lastModifiedBy>king.prendi@gmail.com</cp:lastModifiedBy>
  <cp:revision>8</cp:revision>
  <dcterms:created xsi:type="dcterms:W3CDTF">2021-02-02T15:37:21Z</dcterms:created>
  <dcterms:modified xsi:type="dcterms:W3CDTF">2021-02-02T17:27:03Z</dcterms:modified>
</cp:coreProperties>
</file>