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9144000"/>
  <p:notesSz cx="6858000" cy="9144000"/>
  <p:embeddedFontLst>
    <p:embeddedFont>
      <p:font typeface="Open Sans SemiBold"/>
      <p:regular r:id="rId7"/>
      <p:bold r:id="rId8"/>
      <p:italic r:id="rId9"/>
      <p:boldItalic r:id="rId10"/>
    </p:embeddedFont>
    <p:embeddedFont>
      <p:font typeface="Open Sans Light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Light-regular.fntdata"/><Relationship Id="rId10" Type="http://schemas.openxmlformats.org/officeDocument/2006/relationships/font" Target="fonts/OpenSansSemiBold-boldItalic.fntdata"/><Relationship Id="rId13" Type="http://schemas.openxmlformats.org/officeDocument/2006/relationships/font" Target="fonts/OpenSansLight-italic.fntdata"/><Relationship Id="rId12" Type="http://schemas.openxmlformats.org/officeDocument/2006/relationships/font" Target="fonts/OpenSans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OpenSansSemiBold-italic.fntdata"/><Relationship Id="rId15" Type="http://schemas.openxmlformats.org/officeDocument/2006/relationships/font" Target="fonts/OpenSans-regular.fntdata"/><Relationship Id="rId14" Type="http://schemas.openxmlformats.org/officeDocument/2006/relationships/font" Target="fonts/OpenSansLight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font" Target="fonts/OpenSansSemiBold-regular.fntdata"/><Relationship Id="rId8" Type="http://schemas.openxmlformats.org/officeDocument/2006/relationships/font" Target="fonts/OpenSans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mu-17-356.github.io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https://cmu-17-356.github.io/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5903000"/>
            <a:ext cx="9144000" cy="95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Shape 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058167"/>
            <a:ext cx="4020352" cy="4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5200"/>
              <a:buFont typeface="Open Sans SemiBold"/>
              <a:buNone/>
              <a:defRPr sz="5200">
                <a:solidFill>
                  <a:srgbClr val="AE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35375" y="6149200"/>
            <a:ext cx="385800" cy="4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12000"/>
              <a:buNone/>
              <a:defRPr sz="12000">
                <a:solidFill>
                  <a:srgbClr val="AE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Shape 63"/>
          <p:cNvSpPr/>
          <p:nvPr/>
        </p:nvSpPr>
        <p:spPr>
          <a:xfrm>
            <a:off x="0" y="6170333"/>
            <a:ext cx="9144000" cy="68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302533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170333"/>
            <a:ext cx="9144000" cy="68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302533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6170333"/>
            <a:ext cx="9144000" cy="68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" name="Shape 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302533"/>
            <a:ext cx="2640049" cy="3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271500"/>
            <a:ext cx="2937816" cy="3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536633"/>
            <a:ext cx="3999900" cy="4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536633"/>
            <a:ext cx="3999900" cy="4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/>
          <p:nvPr/>
        </p:nvSpPr>
        <p:spPr>
          <a:xfrm>
            <a:off x="0" y="6170333"/>
            <a:ext cx="9144000" cy="68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" name="Shape 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302533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Shape 34"/>
          <p:cNvSpPr/>
          <p:nvPr/>
        </p:nvSpPr>
        <p:spPr>
          <a:xfrm>
            <a:off x="0" y="6170333"/>
            <a:ext cx="9144000" cy="68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Shape 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302533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400"/>
              <a:buNone/>
              <a:defRPr sz="2400"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852800"/>
            <a:ext cx="2808000" cy="3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Shape 40"/>
          <p:cNvSpPr/>
          <p:nvPr/>
        </p:nvSpPr>
        <p:spPr>
          <a:xfrm>
            <a:off x="0" y="6170333"/>
            <a:ext cx="9144000" cy="68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Shape 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302533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4800"/>
              <a:buFont typeface="Open Sans"/>
              <a:buNone/>
              <a:defRPr b="1" sz="4800">
                <a:solidFill>
                  <a:srgbClr val="AE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4200"/>
              <a:buNone/>
              <a:defRPr sz="4200">
                <a:solidFill>
                  <a:srgbClr val="AE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Shape 51"/>
          <p:cNvSpPr/>
          <p:nvPr/>
        </p:nvSpPr>
        <p:spPr>
          <a:xfrm>
            <a:off x="0" y="6170333"/>
            <a:ext cx="9144000" cy="68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" name="Shape 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302533"/>
            <a:ext cx="2640049" cy="3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5285033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Shape 57"/>
          <p:cNvSpPr/>
          <p:nvPr/>
        </p:nvSpPr>
        <p:spPr>
          <a:xfrm>
            <a:off x="0" y="6170333"/>
            <a:ext cx="9144000" cy="68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302533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Light"/>
              <a:buChar char="●"/>
              <a:defRPr sz="1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311700" y="1444067"/>
            <a:ext cx="8520600" cy="21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talk to people!</a:t>
            </a:r>
            <a:endParaRPr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311700" y="3787367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Michael Hilton</a:t>
            </a:r>
            <a:endParaRPr sz="1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Associate Professor</a:t>
            </a:r>
            <a:endParaRPr sz="1400"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Carnegie Mellon University</a:t>
            </a:r>
            <a:endParaRPr sz="1400">
              <a:solidFill>
                <a:srgbClr val="666666"/>
              </a:solidFill>
            </a:endParaRPr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635375" y="6149200"/>
            <a:ext cx="385800" cy="4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In-Class Activity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Overview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List assumptions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Develop questions to test assumptions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Refine questions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Go out and ask people questions</a:t>
            </a:r>
            <a:endParaRPr sz="30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Reflect on experience</a:t>
            </a:r>
            <a:endParaRPr sz="3000"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