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79" r:id="rId3"/>
    <p:sldId id="266" r:id="rId4"/>
    <p:sldId id="267" r:id="rId5"/>
    <p:sldId id="269" r:id="rId6"/>
    <p:sldId id="268" r:id="rId7"/>
    <p:sldId id="271" r:id="rId8"/>
    <p:sldId id="270" r:id="rId9"/>
    <p:sldId id="272" r:id="rId10"/>
    <p:sldId id="273" r:id="rId11"/>
    <p:sldId id="274" r:id="rId12"/>
    <p:sldId id="258" r:id="rId13"/>
    <p:sldId id="260" r:id="rId14"/>
    <p:sldId id="276" r:id="rId15"/>
    <p:sldId id="261" r:id="rId16"/>
    <p:sldId id="277" r:id="rId17"/>
    <p:sldId id="262" r:id="rId18"/>
    <p:sldId id="263" r:id="rId19"/>
    <p:sldId id="264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FDE548-F947-1943-A099-39FFC1FA61BD}">
          <p14:sldIdLst>
            <p14:sldId id="256"/>
            <p14:sldId id="279"/>
            <p14:sldId id="266"/>
            <p14:sldId id="267"/>
            <p14:sldId id="269"/>
            <p14:sldId id="268"/>
            <p14:sldId id="271"/>
            <p14:sldId id="270"/>
            <p14:sldId id="272"/>
            <p14:sldId id="273"/>
            <p14:sldId id="274"/>
            <p14:sldId id="258"/>
            <p14:sldId id="260"/>
            <p14:sldId id="276"/>
            <p14:sldId id="261"/>
            <p14:sldId id="277"/>
            <p14:sldId id="262"/>
            <p14:sldId id="263"/>
            <p14:sldId id="264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039" autoAdjust="0"/>
  </p:normalViewPr>
  <p:slideViewPr>
    <p:cSldViewPr snapToGrid="0" snapToObjects="1">
      <p:cViewPr varScale="1">
        <p:scale>
          <a:sx n="97" d="100"/>
          <a:sy n="97" d="100"/>
        </p:scale>
        <p:origin x="20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9CD08-61F1-7C46-B507-5D25A72BAF54}" type="datetimeFigureOut">
              <a:rPr lang="en-US" smtClean="0"/>
              <a:t>3/22/18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DF793-3FF3-1940-99DB-B56B4AA33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92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 of zoom in: </a:t>
            </a:r>
            <a:r>
              <a:rPr lang="en-US" dirty="0" err="1"/>
              <a:t>Votizen</a:t>
            </a:r>
            <a:r>
              <a:rPr lang="en-US" dirty="0"/>
              <a:t>, which pivoted from a full social network to a simple voter contact product.</a:t>
            </a:r>
          </a:p>
          <a:p>
            <a:r>
              <a:rPr lang="en-US" dirty="0"/>
              <a:t>Example of customer segment : </a:t>
            </a:r>
            <a:r>
              <a:rPr lang="en-US" dirty="0" err="1"/>
              <a:t>Votizen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F793-3FF3-1940-99DB-B56B4AA33E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4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 need: E.g., potbelly sandwich shop started as an antique shop.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Architecture: (google search).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Channel: E.g., blue apron selling in grocery stores.  Or anyone selling anything on the </a:t>
            </a:r>
            <a:r>
              <a:rPr lang="en-US" dirty="0" err="1"/>
              <a:t>internt</a:t>
            </a:r>
            <a:r>
              <a:rPr lang="en-US" dirty="0"/>
              <a:t>. Or amazon opening stores.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F793-3FF3-1940-99DB-B56B4AA33E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88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kind of pivot is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F793-3FF3-1940-99DB-B56B4AA33E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9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bullet: Zoom-out product pivot.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DF793-3FF3-1940-99DB-B56B4AA33E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6F42E-A239-1F4B-B055-149CBE3145CB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B36F2-0CC0-C044-92AF-B2CB7CA64134}" type="datetime1">
              <a:rPr lang="en-US" smtClean="0"/>
              <a:t>3/22/18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EF6-FC38-D545-A90C-9D6F08F834E3}" type="datetime1">
              <a:rPr lang="en-US" smtClean="0"/>
              <a:t>3/22/18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9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D46D-111B-DF47-A412-BF561098DB7B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7213E9A1-2E4C-AA4D-AD10-F549923F4645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2416960-26DE-1542-8DE1-9ED3C9FF2BB1}" type="datetime1">
              <a:rPr lang="en-US" smtClean="0"/>
              <a:t>3/22/18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6ED3CE23-A4DB-0146-A05A-2967350C72BE}" type="datetime1">
              <a:rPr lang="en-US" smtClean="0"/>
              <a:t>3/22/18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2223-CFFF-8641-8FEE-B03436A3C20B}" type="datetime1">
              <a:rPr lang="en-US" smtClean="0"/>
              <a:t>3/22/18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99C09-EF0E-A649-A6FE-1B0D4A1F99DA}" type="datetime1">
              <a:rPr lang="en-US" smtClean="0"/>
              <a:t>3/22/18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37349-2421-CF43-838A-0A2067FD68A9}" type="datetime1">
              <a:rPr lang="en-US" smtClean="0"/>
              <a:t>3/22/18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B8740-8590-E840-B96D-C956D1CE2F2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isr_log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315200" y="6248400"/>
            <a:ext cx="1358900" cy="495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Pivoting Part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Engineering for Startups</a:t>
            </a:r>
          </a:p>
          <a:p>
            <a:r>
              <a:rPr lang="en-US" dirty="0"/>
              <a:t>March 22, 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9532E-38FB-014F-9DC4-ECE70BCE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59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A9A9-EE6D-5D4F-B45A-269BE573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types of pivots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97A79-50BF-9D44-A07A-7B046AF84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31F79-81E5-C549-AE4E-D53EE111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2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298F-7E44-174C-A164-06DC59F7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pivot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3DED-369F-8549-9ED5-BBC3C013F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Zoom-in pivot: single feature becomes whole product </a:t>
            </a:r>
          </a:p>
          <a:p>
            <a:r>
              <a:rPr lang="en-US" dirty="0"/>
              <a:t>Zoom out pivot (the opposite):  Whole product becomes a single feature of a larger product</a:t>
            </a:r>
          </a:p>
          <a:p>
            <a:r>
              <a:rPr lang="en-US" dirty="0"/>
              <a:t>Customer segment pivot: change which customers are being targeted. The product solves a real problem for real customers, but not the customers it originally planned to serve. </a:t>
            </a:r>
          </a:p>
          <a:p>
            <a:pPr lvl="1"/>
            <a:r>
              <a:rPr lang="en-US" dirty="0"/>
              <a:t>Hypothesis is only partially supported by the evidence.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D072B-96AC-8441-AB87-7DA5D3513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10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4A25-53B2-7348-BD85-C673EA92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pivot case study.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E96E-B390-8344-B567-EF399722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Needed to move from early adopters to mainstream customers.</a:t>
            </a:r>
          </a:p>
          <a:p>
            <a:r>
              <a:rPr lang="en-US" dirty="0"/>
              <a:t>Hard: early adopters aren’t picky about an MVP. Mainstream customers </a:t>
            </a:r>
            <a:r>
              <a:rPr lang="en-US" dirty="0" err="1"/>
              <a:t>arem</a:t>
            </a:r>
            <a:r>
              <a:rPr lang="en-US" dirty="0"/>
              <a:t> and are much more demanding. </a:t>
            </a:r>
          </a:p>
          <a:p>
            <a:pPr lvl="1"/>
            <a:r>
              <a:rPr lang="en-US" dirty="0"/>
              <a:t>IMVU: features successful with early adopters were opposed to the actions needed for mainstream customers.  </a:t>
            </a:r>
          </a:p>
          <a:p>
            <a:pPr lvl="1"/>
            <a:r>
              <a:rPr lang="en-US" dirty="0"/>
              <a:t>But, diminishing returns </a:t>
            </a:r>
            <a:r>
              <a:rPr lang="en-US" dirty="0">
                <a:sym typeface="Wingdings" pitchFamily="2" charset="2"/>
              </a:rPr>
              <a:t> classic pivot 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993BC-2625-7C4E-B5D9-28C1CF713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7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0868F-7404-EF4F-90D0-5D510BA5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pivot, continued.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F649-BBBD-4747-8897-D23ED1421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Customer need:  The thing you’re building isn’t useful but you learn something about your customers and solve that problem instead.  </a:t>
            </a:r>
          </a:p>
          <a:p>
            <a:r>
              <a:rPr lang="en-US" dirty="0"/>
              <a:t>Platform pivot: from application to platform or vice versa.</a:t>
            </a:r>
          </a:p>
          <a:p>
            <a:r>
              <a:rPr lang="en-US" dirty="0"/>
              <a:t>Business architecture pivot: from high margin, low volume to low margin, high volume or vice versa. Value capture pivot.  Changing monetization strategy.</a:t>
            </a:r>
          </a:p>
          <a:p>
            <a:r>
              <a:rPr lang="en-US" dirty="0"/>
              <a:t>Engine of growth: viral, sticky, or paid. </a:t>
            </a:r>
          </a:p>
          <a:p>
            <a:r>
              <a:rPr lang="en-US" dirty="0"/>
              <a:t>Channel pivot: Mechanism by which a company delivers its products to customers.  Channel often determines price/features etc. </a:t>
            </a:r>
          </a:p>
          <a:p>
            <a:r>
              <a:rPr lang="en-US" dirty="0"/>
              <a:t>Technology pivot: …what’s in the name.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F88A-3D17-DF47-8B7B-22E8CF7C82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70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666A7-1F0A-5341-81EE-63FEF326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studies. What kind of Pivots are these?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BB316-4851-F543-BC9E-30783C213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0B3AF-AFE7-2848-A17F-11DE0E68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5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7068-7B1B-BA47-9AEF-1330AF82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DicyDicy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ED77-0875-2949-BF2B-745EF8C3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software-based startup that provides video service specially designed for other startups to create their promotion videos. </a:t>
            </a:r>
          </a:p>
          <a:p>
            <a:r>
              <a:rPr lang="en-US" dirty="0"/>
              <a:t>Started as an online community platform in 2014, where entrepreneurs could meet, share ideas, seek resources. </a:t>
            </a:r>
          </a:p>
          <a:p>
            <a:r>
              <a:rPr lang="en-US" dirty="0"/>
              <a:t>As of July 2014, had an MVP with a (limited set of users). </a:t>
            </a:r>
          </a:p>
          <a:p>
            <a:r>
              <a:rPr lang="en-US" dirty="0"/>
              <a:t>Identified a new need: pivoted from online community platform towards providing video service facilities for startups.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4316-D336-854A-B2DB-5389DA750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7068-7B1B-BA47-9AEF-1330AF82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 Customer feedback.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ED77-0875-2949-BF2B-745EF8C34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Cofounder: “We realized that most of the startups, especially software startups, don’t really want to talk about their ideas because of people stealing their ideas.” </a:t>
            </a:r>
          </a:p>
          <a:p>
            <a:r>
              <a:rPr lang="en-US" dirty="0"/>
              <a:t>“If we want to help startups in this communication, we need to find a different solution, in order to approach to investors in an easy and comfortable way.” </a:t>
            </a:r>
          </a:p>
          <a:p>
            <a:r>
              <a:rPr lang="en-US" dirty="0"/>
              <a:t>The outcome of this pivot was positive: “During the trial stage, we could see that the concept was kind of approved. We see that this demand exists.”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4316-D336-854A-B2DB-5389DA750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8253-BBE1-BF43-8642-325BA4D4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DocMine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4F7DE-5E5C-AB48-8E28-88B1E0D32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Original idea: The better encryption software. </a:t>
            </a:r>
          </a:p>
          <a:p>
            <a:r>
              <a:rPr lang="en-US" dirty="0"/>
              <a:t>First major change: provide a unified API to access different social media sources.</a:t>
            </a:r>
          </a:p>
          <a:p>
            <a:pPr lvl="1"/>
            <a:r>
              <a:rPr lang="en-US" dirty="0"/>
              <a:t>Developed new ideas via brainstorming and </a:t>
            </a:r>
            <a:r>
              <a:rPr lang="en-US" dirty="0" err="1"/>
              <a:t>mindmapping</a:t>
            </a:r>
            <a:r>
              <a:rPr lang="en-US" dirty="0"/>
              <a:t> sessions.  </a:t>
            </a:r>
          </a:p>
          <a:p>
            <a:r>
              <a:rPr lang="en-US" dirty="0"/>
              <a:t>Why? Founder: “In Sweden, another company is also working on this and developing better than us. So we shifted and stopped working on this idea.” </a:t>
            </a:r>
          </a:p>
          <a:p>
            <a:r>
              <a:rPr lang="en-US" dirty="0"/>
              <a:t>Second shift: August 2015, discovered via customer feedback that their the solution was more interesting for developers rather than the average consumer.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3EAD2-CD87-8F48-A7F5-377325EB2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6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B092-8A22-3F40-AAE6-05646A84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Hooka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5404-D934-2348-90C2-1C138804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Originally sold magnetic cubes, but quickly moved closer to eventual product: a ticketing system for different events focusing on small companies in a user friendly way. </a:t>
            </a:r>
          </a:p>
          <a:p>
            <a:pPr lvl="1"/>
            <a:r>
              <a:rPr lang="en-US" dirty="0"/>
              <a:t>Focus small companies who cannot afford expensive event organization solutions.</a:t>
            </a:r>
          </a:p>
          <a:p>
            <a:r>
              <a:rPr lang="en-US" dirty="0"/>
              <a:t>Initial focus: a bidding system for bar and nightclub seats.  Founder: “We started to do some research and found out that discos and clubs would not want a product. They manage things fine as it was.” </a:t>
            </a:r>
          </a:p>
          <a:p>
            <a:r>
              <a:rPr lang="en-US" dirty="0"/>
              <a:t>Also moved from providing a simple SMS-based application towards a complete ticket validation system.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3BBF3-2248-A44A-8DBE-34ABD9297F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0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DF76-FEDB-CD41-86DA-73814316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EA84-D37A-B04F-BEF2-B83D6D89A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 game-based learning platform for use in a classroom or similar learning environment. </a:t>
            </a:r>
          </a:p>
          <a:p>
            <a:pPr lvl="1"/>
            <a:r>
              <a:rPr lang="en-US" dirty="0"/>
              <a:t>Teacher issues quizzes that students can complete on a mobile device.</a:t>
            </a:r>
          </a:p>
          <a:p>
            <a:r>
              <a:rPr lang="en-US" dirty="0"/>
              <a:t>Initial product: focused on Sony phones and PC’s.</a:t>
            </a:r>
          </a:p>
          <a:p>
            <a:r>
              <a:rPr lang="en-US" dirty="0"/>
              <a:t>But then: Smartphones! Founder:  “At that time, Android and iPhone was not available. It is a major change. So after maybe in 2008 or 2009 we got smartphones and tablets with proper web browsers then we could make a web-based client to make it a lot easier for development and we make the whole platform from scratch.”</a:t>
            </a:r>
          </a:p>
          <a:p>
            <a:r>
              <a:rPr lang="en-US" dirty="0"/>
              <a:t>Technology pivot solved a problem regarding the number of simultaneous users.</a:t>
            </a:r>
          </a:p>
          <a:p>
            <a:r>
              <a:rPr lang="en-US" dirty="0"/>
              <a:t>However, had consequences: early smartphone web technology was slow, with high latency.</a:t>
            </a:r>
          </a:p>
          <a:p>
            <a:pPr lvl="1"/>
            <a:r>
              <a:rPr lang="en-US" dirty="0"/>
              <a:t>Eventually scrapped all this code and redid the product </a:t>
            </a:r>
            <a:r>
              <a:rPr lang="en-US"/>
              <a:t>from scratch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C04A4-CCE1-C942-ABC7-A84E0EB86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F90C5D-8977-514C-B9F5-023DD661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birthday</a:t>
            </a:r>
            <a:r>
              <a:rPr lang="en-US"/>
              <a:t>, Michael!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C0D20-4D04-FF48-9148-1DF94C016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E5719-C687-CB48-A73B-1984AC9D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5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3F0739-514D-934C-BFD2-01CF9987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 each type of pivot for snow plows.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76529B-E4F6-5D4F-8552-F5BF215E0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19129-0EE3-A14B-A6F3-0BC48776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1ED64E-89BC-FB4F-9186-B682DDFC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to pivot is only half the problem.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139F8-2959-314F-8C7F-D9EF3E1A1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Avoiding vanity measures helps know when to pivot.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C18D-F900-684A-8608-8C4F8F04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1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0AAE-E964-B841-A6DA-A9ECDD06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half: what to pivot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75FE0-BDEA-354E-B47B-4F33F707C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D5CCF-D10D-9D40-B610-640BC7E0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6EEE-9624-3F46-9B7D-EE16FEFF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Wealthfront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F365-6D04-2543-BFE1-39558A3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Founded in 2007 with a goal of “disrupting the mutual fund industry” via “transparency, access, and value to retail investors.”</a:t>
            </a:r>
          </a:p>
          <a:p>
            <a:r>
              <a:rPr lang="en-US" dirty="0"/>
              <a:t>Started as “</a:t>
            </a:r>
            <a:r>
              <a:rPr lang="en-US" dirty="0" err="1"/>
              <a:t>kaChing</a:t>
            </a:r>
            <a:r>
              <a:rPr lang="en-US" dirty="0"/>
              <a:t>”, a fantasy league for amateur traders. </a:t>
            </a:r>
          </a:p>
          <a:p>
            <a:r>
              <a:rPr lang="en-US" dirty="0"/>
              <a:t>Goal: identify amateur traders who lacked resources to be fund managers but had market insight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Hope: a significant percentage of the players would demonstrate talent to prove themselves suitable to become manager of real assets.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Make money via freemium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DC6C8-1FB9-B246-B403-5781217E7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6EEE-9624-3F46-9B7D-EE16FEFF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Wealthfront</a:t>
            </a:r>
            <a:r>
              <a:rPr lang="en-US" dirty="0"/>
              <a:t>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F365-6D04-2543-BFE1-39558A3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than 450k gamers in its initial launch!</a:t>
            </a:r>
          </a:p>
          <a:p>
            <a:r>
              <a:rPr lang="en-US" dirty="0"/>
              <a:t>But only 7 amateur managers had qualified as any good. </a:t>
            </a:r>
          </a:p>
          <a:p>
            <a:r>
              <a:rPr lang="en-US" dirty="0"/>
              <a:t>Conversion rate was close to zero: only 14 customers signed up for the real financial management.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25DE7-8F4E-5E45-B158-73214080D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78813-214B-B54E-B712-463C6274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pivot is needed (problem 1)…what to pivot to?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B3A79-C68F-6E4E-847D-2B4882E33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4AB3-9F01-1E46-AD7E-C1D7E805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0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C6EEE-9624-3F46-9B7D-EE16FEFF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Wealthfront</a:t>
            </a:r>
            <a:r>
              <a:rPr lang="en-US" dirty="0"/>
              <a:t>: Two lines of inquiry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9F365-6D04-2543-BFE1-39558A3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/>
              <a:t>Conversations with actual professional money managers. E.g., head of Stanford’s endowment.</a:t>
            </a:r>
          </a:p>
          <a:p>
            <a:pPr marL="1143000" lvl="1" indent="-742950"/>
            <a:r>
              <a:rPr lang="en-US" dirty="0"/>
              <a:t>Very positive impressions.  Not afraid of transparency; liked validation of skill.  </a:t>
            </a:r>
          </a:p>
          <a:p>
            <a:pPr marL="1143000" lvl="1" indent="-742950"/>
            <a:r>
              <a:rPr lang="en-US" dirty="0"/>
              <a:t>Professional managers face significant challenges in managing and scaling their own businesses</a:t>
            </a:r>
          </a:p>
          <a:p>
            <a:pPr marL="1143000" lvl="1" indent="-742950"/>
            <a:r>
              <a:rPr lang="en-US" dirty="0" err="1"/>
              <a:t>Wealthfront</a:t>
            </a:r>
            <a:r>
              <a:rPr lang="en-US" dirty="0"/>
              <a:t> </a:t>
            </a:r>
            <a:r>
              <a:rPr lang="en-US" dirty="0" err="1"/>
              <a:t>wasgetting</a:t>
            </a:r>
            <a:r>
              <a:rPr lang="en-US" dirty="0"/>
              <a:t> cold calls from professional managers asking to use the platform.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Consistent feedback from customers that the blend of virtual and real portfolio management confusing.</a:t>
            </a:r>
          </a:p>
          <a:p>
            <a:pPr marL="1143000" lvl="1" indent="-742950"/>
            <a:r>
              <a:rPr lang="en-US" dirty="0"/>
              <a:t>Freemium strategy was promoting confusion about the company’s positioning.</a:t>
            </a:r>
          </a:p>
          <a:p>
            <a:r>
              <a:rPr lang="en-US" dirty="0"/>
              <a:t>Ultimately: Abandoned the game, developed product for professional money managers instead.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2D7-4365-8E4B-86FC-2543B0AD5E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1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A67FDE-FF73-2A40-9E38-29DDA45C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One key lesson: collect information to inform choice between alternatives pre-pivot.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BC-F553-AB44-A46E-2B0054406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2C365-70C4-994A-B032-D3292CEE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8740-8590-E840-B96D-C956D1CE2F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9141"/>
      </p:ext>
    </p:extLst>
  </p:cSld>
  <p:clrMapOvr>
    <a:masterClrMapping/>
  </p:clrMapOvr>
</p:sld>
</file>

<file path=ppt/theme/theme1.xml><?xml version="1.0" encoding="utf-8"?>
<a:theme xmlns:a="http://schemas.openxmlformats.org/drawingml/2006/main" name="claire-isr-theme">
  <a:themeElements>
    <a:clrScheme name="CMU">
      <a:dk1>
        <a:srgbClr val="424545"/>
      </a:dk1>
      <a:lt1>
        <a:sysClr val="window" lastClr="FFFFFF"/>
      </a:lt1>
      <a:dk2>
        <a:srgbClr val="990000"/>
      </a:dk2>
      <a:lt2>
        <a:srgbClr val="F3F0E9"/>
      </a:lt2>
      <a:accent1>
        <a:srgbClr val="674C56"/>
      </a:accent1>
      <a:accent2>
        <a:srgbClr val="7493A2"/>
      </a:accent2>
      <a:accent3>
        <a:srgbClr val="C1A562"/>
      </a:accent3>
      <a:accent4>
        <a:srgbClr val="936241"/>
      </a:accent4>
      <a:accent5>
        <a:srgbClr val="D17702"/>
      </a:accent5>
      <a:accent6>
        <a:srgbClr val="99993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claire-isr-theme.thmx</Template>
  <TotalTime>6845</TotalTime>
  <Words>1167</Words>
  <Application>Microsoft Macintosh PowerPoint</Application>
  <PresentationFormat>On-screen Show (4:3)</PresentationFormat>
  <Paragraphs>106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claire-isr-theme</vt:lpstr>
      <vt:lpstr>Pivoting Part II</vt:lpstr>
      <vt:lpstr>Happy birthday, Michael!</vt:lpstr>
      <vt:lpstr>Deciding to pivot is only half the problem.</vt:lpstr>
      <vt:lpstr>Other half: what to pivot to?</vt:lpstr>
      <vt:lpstr>Wealthfront</vt:lpstr>
      <vt:lpstr>Wealthfront: Metrics</vt:lpstr>
      <vt:lpstr>Clear a pivot is needed (problem 1)…what to pivot to?</vt:lpstr>
      <vt:lpstr>Wealthfront: Two lines of inquiry</vt:lpstr>
      <vt:lpstr>One key lesson: collect information to inform choice between alternatives pre-pivot.</vt:lpstr>
      <vt:lpstr>10 types of pivots</vt:lpstr>
      <vt:lpstr>Types of pivot</vt:lpstr>
      <vt:lpstr>Customer pivot case study.</vt:lpstr>
      <vt:lpstr>Types of pivot, continued.</vt:lpstr>
      <vt:lpstr>Case studies. What kind of Pivots are these?</vt:lpstr>
      <vt:lpstr>DicyDicy.</vt:lpstr>
      <vt:lpstr>Why? Customer feedback.</vt:lpstr>
      <vt:lpstr>DocMine</vt:lpstr>
      <vt:lpstr>Hooka</vt:lpstr>
      <vt:lpstr>EasyLearning</vt:lpstr>
      <vt:lpstr>Brainstorm each type of pivot for snow plows.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Architectural decisions and prototyping</dc:title>
  <dc:creator>Claire Le Goues</dc:creator>
  <cp:lastModifiedBy>clegoues</cp:lastModifiedBy>
  <cp:revision>72</cp:revision>
  <dcterms:created xsi:type="dcterms:W3CDTF">2018-01-24T18:26:35Z</dcterms:created>
  <dcterms:modified xsi:type="dcterms:W3CDTF">2018-03-22T14:26:50Z</dcterms:modified>
</cp:coreProperties>
</file>