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5" name="Derek Brown"/>
  <p:cmAuthor clrIdx="1" id="1" initials="" lastIdx="2" name="Claire Le Gou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1-18T05:07:38.538">
    <p:pos x="288" y="173"/>
    <p:text>+clegoues@cs.cmu.edu One thing I think is worth mentioning is that even though startups benefit from Maxell's law, they still need to do adequate documentation to succeed.
Another common mandate of programming methodologies is that there is a central public chat (such as Jira/Slack) so that discussions are  searchable in the future.  Too often startups use more decentralized communication, which sometimes leads to issues when scaling.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1-18T05:04:18.772">
    <p:pos x="6000" y="0"/>
    <p:text>+clegoues@cs.cmu.edu I added this slide.  It kindof builds off of the last one, but is a requisite of many programming methodologies.
_Assigned to Claire Le Goues_</p:text>
  </p:cm>
  <p:cm authorId="1" idx="1" dt="2018-01-18T05:04:14.624">
    <p:pos x="6000" y="100"/>
    <p:text>Sure.  Fits in nicely.</p:text>
  </p:cm>
  <p:cm authorId="0" idx="3" dt="2018-01-18T05:04:18.772">
    <p:pos x="6000" y="200"/>
    <p:text>Also I use that term in the project, so thought it would be good to define.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8-01-18T05:08:23.188">
    <p:pos x="2933" y="989"/>
    <p:text>Just added this picture here.  Think it brings the point home.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8-01-18T05:02:57.068">
    <p:pos x="288" y="173"/>
    <p:text>+clegoues@cs.cmu.edu +mhilton@andrew.cmu.edu 
I think it would be good to add a slide with some basic example stories, as well as a Kanban board of issues.  It makes this a lot more concrete.
_Assigned to Claire Le Goues_</p:text>
  </p:cm>
  <p:cm authorId="1" idx="2" dt="2018-01-18T05:02:57.068">
    <p:pos x="288" y="273"/>
    <p:text>You're right to worry about the coverage, but worry not: We have an in-class active-learning exercise planned that will include user stories, which Afsoon also covered in recitation.
As for kanban boards: meh. I might just screenshot Trello and tell them to figure it out.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Small teams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 time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everyone does everything</a:t>
            </a:r>
            <a:endParaRPr b="0" i="0" sz="1200" u="none" cap="none" strike="noStrike">
              <a:solidFill>
                <a:schemeClr val="dk1"/>
              </a:solidFill>
              <a:latin typeface="Calibri"/>
              <a:ea typeface="Calibri"/>
              <a:cs typeface="Calibri"/>
              <a:sym typeface="Calibri"/>
            </a:endParaRPr>
          </a:p>
        </p:txBody>
      </p:sp>
      <p:sp>
        <p:nvSpPr>
          <p:cNvPr id="185" name="Shape 18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Small teams are better anyway</a:t>
            </a:r>
            <a:endParaRPr b="0" i="0" sz="1200" u="none" cap="none" strike="noStrike">
              <a:solidFill>
                <a:schemeClr val="dk1"/>
              </a:solidFill>
              <a:latin typeface="Calibri"/>
              <a:ea typeface="Calibri"/>
              <a:cs typeface="Calibri"/>
              <a:sym typeface="Calibri"/>
            </a:endParaRPr>
          </a:p>
        </p:txBody>
      </p:sp>
      <p:sp>
        <p:nvSpPr>
          <p:cNvPr id="193" name="Shape 193"/>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9" name="Shape 229"/>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Discussion here about matching of Agile assumptions and startup context; maybe not discussion per principle, but at least some.</a:t>
            </a:r>
            <a:endParaRPr b="0" i="0" sz="1200" u="none" cap="none" strike="noStrike">
              <a:solidFill>
                <a:schemeClr val="dk1"/>
              </a:solidFill>
              <a:latin typeface="Calibri"/>
              <a:ea typeface="Calibri"/>
              <a:cs typeface="Calibri"/>
              <a:sym typeface="Calibri"/>
            </a:endParaRPr>
          </a:p>
        </p:txBody>
      </p:sp>
      <p:sp>
        <p:nvSpPr>
          <p:cNvPr id="244" name="Shape 24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6" name="Shape 2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293" name="Shape 2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0" name="Shape 3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14" name="Shape 3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1" name="Shape 3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28" name="Shape 32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5" name="Shape 3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2" name="Shape 35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0" name="Shape 36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Small teams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 time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everyone does everything</a:t>
            </a:r>
            <a:endParaRPr b="0" i="0" sz="1200" u="none" cap="none" strike="noStrike">
              <a:solidFill>
                <a:schemeClr val="dk1"/>
              </a:solidFill>
              <a:latin typeface="Calibri"/>
              <a:ea typeface="Calibri"/>
              <a:cs typeface="Calibri"/>
              <a:sym typeface="Calibri"/>
            </a:endParaRPr>
          </a:p>
        </p:txBody>
      </p:sp>
      <p:sp>
        <p:nvSpPr>
          <p:cNvPr id="361" name="Shape 36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9" name="Shape 36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86" name="Shape 38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394" name="Shape 394"/>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Shape 4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1" name="Shape 4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02" name="Shape 402"/>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0" name="Shape 410"/>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419" name="Shape 419"/>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7" name="Shape 427"/>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4" name="Shape 43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Small teams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 time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everyone does everything</a:t>
            </a:r>
            <a:endParaRPr b="0" i="0" sz="1200" u="none" cap="none" strike="noStrike">
              <a:solidFill>
                <a:schemeClr val="dk1"/>
              </a:solidFill>
              <a:latin typeface="Calibri"/>
              <a:ea typeface="Calibri"/>
              <a:cs typeface="Calibri"/>
              <a:sym typeface="Calibri"/>
            </a:endParaRPr>
          </a:p>
        </p:txBody>
      </p:sp>
      <p:sp>
        <p:nvSpPr>
          <p:cNvPr id="435" name="Shape 43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 name="Shape 94"/>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examples: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Writing down all requirements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Require approval for all changes to requirements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Use version control for all changes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Track all reported bugs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Review requirements and code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Break down development into smaller tasks and schedule and monitor them</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Planning and conducting quality assurance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Have daily status meetings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Use Docker containers to push code between developers and operation</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5" name="Shape 95"/>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if left to their own devices programmers tend to start coding immediately</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do this chart on the white/board</a:t>
            </a:r>
            <a:endParaRPr b="0" i="0" sz="1200" u="none" cap="none" strike="noStrike">
              <a:solidFill>
                <a:schemeClr val="dk1"/>
              </a:solidFill>
              <a:latin typeface="Calibri"/>
              <a:ea typeface="Calibri"/>
              <a:cs typeface="Calibri"/>
              <a:sym typeface="Calibri"/>
            </a:endParaRPr>
          </a:p>
        </p:txBody>
      </p:sp>
      <p:sp>
        <p:nvSpPr>
          <p:cNvPr id="104" name="Shape 10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idea: spent most of the time on coding, accept a little rework</a:t>
            </a:r>
            <a:endParaRPr b="0" i="0" sz="1200" u="none" cap="none" strike="noStrike">
              <a:solidFill>
                <a:schemeClr val="dk1"/>
              </a:solidFill>
              <a:latin typeface="Calibri"/>
              <a:ea typeface="Calibri"/>
              <a:cs typeface="Calibri"/>
              <a:sym typeface="Calibri"/>
            </a:endParaRPr>
          </a:p>
        </p:txBody>
      </p:sp>
      <p:sp>
        <p:nvSpPr>
          <p:cNvPr id="118" name="Shape 11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negative view of process. pure overhead, reduces productive work, limits creativity</a:t>
            </a:r>
            <a:endParaRPr b="0" i="0" sz="1200" u="none" cap="none" strike="noStrike">
              <a:solidFill>
                <a:schemeClr val="dk1"/>
              </a:solidFill>
              <a:latin typeface="Calibri"/>
              <a:ea typeface="Calibri"/>
              <a:cs typeface="Calibri"/>
              <a:sym typeface="Calibri"/>
            </a:endParaRPr>
          </a:p>
        </p:txBody>
      </p:sp>
      <p:sp>
        <p:nvSpPr>
          <p:cNvPr id="134" name="Shape 134"/>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real experience if little attention is paid to process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increasingly complicated, increasing rework</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attempts to rescue by introducing process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collect examples of what could go wrong!</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Change Control: Mid-project informal agreement to changes suggested by customer or manager. Project scope expands 25-50%</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Quality Assurance: Late detection of requirements and design issues. Test-debug-reimplement cycle limits development of new features. Release with known defects.</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Defect Tracking: Bug reports collected informally, forgotten</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System Integration: Integration of independently developed components at the very end of the project. Interfaces out of sync.</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Source Code Control: Accidentally overwritten changes, lost work.</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Scheduling: When project is behind, developers are asked weekly for new estimates.</a:t>
            </a:r>
            <a:endParaRPr/>
          </a:p>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1" name="Shape 151"/>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ideal setting of little process investment upfront</a:t>
            </a:r>
            <a:endParaRPr b="0" i="0" sz="1200" u="none" cap="none" strike="noStrike">
              <a:solidFill>
                <a:schemeClr val="dk1"/>
              </a:solidFill>
              <a:latin typeface="Calibri"/>
              <a:ea typeface="Calibri"/>
              <a:cs typeface="Calibri"/>
              <a:sym typeface="Calibri"/>
            </a:endParaRPr>
          </a:p>
        </p:txBody>
      </p:sp>
      <p:sp>
        <p:nvSpPr>
          <p:cNvPr id="168" name="Shape 168"/>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Shape 17"/>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800"/>
              <a:buFont typeface="Calibri"/>
              <a:buNone/>
              <a:defRPr b="1" i="0" sz="48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lvl="0" marR="0" rtl="0" algn="ctr">
              <a:spcBef>
                <a:spcPts val="720"/>
              </a:spcBef>
              <a:spcAft>
                <a:spcPts val="0"/>
              </a:spcAft>
              <a:buClr>
                <a:srgbClr val="919292"/>
              </a:buClr>
              <a:buSzPts val="3600"/>
              <a:buFont typeface="Arial"/>
              <a:buNone/>
              <a:defRPr b="0" i="0" sz="3600" u="none" cap="none" strike="noStrike">
                <a:solidFill>
                  <a:srgbClr val="919292"/>
                </a:solidFill>
                <a:latin typeface="Calibri"/>
                <a:ea typeface="Calibri"/>
                <a:cs typeface="Calibri"/>
                <a:sym typeface="Calibri"/>
              </a:defRPr>
            </a:lvl1pPr>
            <a:lvl2pPr lvl="1" marR="0" rtl="0" algn="ctr">
              <a:spcBef>
                <a:spcPts val="640"/>
              </a:spcBef>
              <a:spcAft>
                <a:spcPts val="0"/>
              </a:spcAft>
              <a:buClr>
                <a:srgbClr val="919292"/>
              </a:buClr>
              <a:buSzPts val="3200"/>
              <a:buFont typeface="Arial"/>
              <a:buNone/>
              <a:defRPr b="0" i="0" sz="3200" u="none" cap="none" strike="noStrike">
                <a:solidFill>
                  <a:srgbClr val="919292"/>
                </a:solidFill>
                <a:latin typeface="Calibri"/>
                <a:ea typeface="Calibri"/>
                <a:cs typeface="Calibri"/>
                <a:sym typeface="Calibri"/>
              </a:defRPr>
            </a:lvl2pPr>
            <a:lvl3pPr lvl="2" marR="0" rtl="0" algn="ctr">
              <a:spcBef>
                <a:spcPts val="560"/>
              </a:spcBef>
              <a:spcAft>
                <a:spcPts val="0"/>
              </a:spcAft>
              <a:buClr>
                <a:srgbClr val="919292"/>
              </a:buClr>
              <a:buSzPts val="2800"/>
              <a:buFont typeface="Arial"/>
              <a:buNone/>
              <a:defRPr b="0" i="0" sz="2800" u="none" cap="none" strike="noStrike">
                <a:solidFill>
                  <a:srgbClr val="919292"/>
                </a:solidFill>
                <a:latin typeface="Calibri"/>
                <a:ea typeface="Calibri"/>
                <a:cs typeface="Calibri"/>
                <a:sym typeface="Calibri"/>
              </a:defRPr>
            </a:lvl3pPr>
            <a:lvl4pPr lvl="3" marR="0" rtl="0" algn="ctr">
              <a:spcBef>
                <a:spcPts val="480"/>
              </a:spcBef>
              <a:spcAft>
                <a:spcPts val="0"/>
              </a:spcAft>
              <a:buClr>
                <a:srgbClr val="919292"/>
              </a:buClr>
              <a:buSzPts val="2400"/>
              <a:buFont typeface="Arial"/>
              <a:buNone/>
              <a:defRPr b="0" i="0" sz="2400" u="none" cap="none" strike="noStrike">
                <a:solidFill>
                  <a:srgbClr val="919292"/>
                </a:solidFill>
                <a:latin typeface="Calibri"/>
                <a:ea typeface="Calibri"/>
                <a:cs typeface="Calibri"/>
                <a:sym typeface="Calibri"/>
              </a:defRPr>
            </a:lvl4pPr>
            <a:lvl5pPr lvl="4" marR="0" rtl="0" algn="ctr">
              <a:spcBef>
                <a:spcPts val="480"/>
              </a:spcBef>
              <a:spcAft>
                <a:spcPts val="0"/>
              </a:spcAft>
              <a:buClr>
                <a:srgbClr val="919292"/>
              </a:buClr>
              <a:buSzPts val="2400"/>
              <a:buFont typeface="Arial"/>
              <a:buNone/>
              <a:defRPr b="0" i="0" sz="2400" u="none" cap="none" strike="noStrike">
                <a:solidFill>
                  <a:srgbClr val="919292"/>
                </a:solidFill>
                <a:latin typeface="Calibri"/>
                <a:ea typeface="Calibri"/>
                <a:cs typeface="Calibri"/>
                <a:sym typeface="Calibri"/>
              </a:defRPr>
            </a:lvl5pPr>
            <a:lvl6pPr lvl="5" marR="0" rtl="0" algn="ctr">
              <a:spcBef>
                <a:spcPts val="400"/>
              </a:spcBef>
              <a:spcAft>
                <a:spcPts val="0"/>
              </a:spcAft>
              <a:buClr>
                <a:srgbClr val="919292"/>
              </a:buClr>
              <a:buSzPts val="2000"/>
              <a:buFont typeface="Arial"/>
              <a:buNone/>
              <a:defRPr b="0" i="0" sz="2000" u="none" cap="none" strike="noStrike">
                <a:solidFill>
                  <a:srgbClr val="919292"/>
                </a:solidFill>
                <a:latin typeface="Calibri"/>
                <a:ea typeface="Calibri"/>
                <a:cs typeface="Calibri"/>
                <a:sym typeface="Calibri"/>
              </a:defRPr>
            </a:lvl6pPr>
            <a:lvl7pPr lvl="6" marR="0" rtl="0" algn="ctr">
              <a:spcBef>
                <a:spcPts val="400"/>
              </a:spcBef>
              <a:spcAft>
                <a:spcPts val="0"/>
              </a:spcAft>
              <a:buClr>
                <a:srgbClr val="919292"/>
              </a:buClr>
              <a:buSzPts val="2000"/>
              <a:buFont typeface="Arial"/>
              <a:buNone/>
              <a:defRPr b="0" i="0" sz="2000" u="none" cap="none" strike="noStrike">
                <a:solidFill>
                  <a:srgbClr val="919292"/>
                </a:solidFill>
                <a:latin typeface="Calibri"/>
                <a:ea typeface="Calibri"/>
                <a:cs typeface="Calibri"/>
                <a:sym typeface="Calibri"/>
              </a:defRPr>
            </a:lvl7pPr>
            <a:lvl8pPr lvl="7" marR="0" rtl="0" algn="ctr">
              <a:spcBef>
                <a:spcPts val="400"/>
              </a:spcBef>
              <a:spcAft>
                <a:spcPts val="0"/>
              </a:spcAft>
              <a:buClr>
                <a:srgbClr val="919292"/>
              </a:buClr>
              <a:buSzPts val="2000"/>
              <a:buFont typeface="Arial"/>
              <a:buNone/>
              <a:defRPr b="0" i="0" sz="2000" u="none" cap="none" strike="noStrike">
                <a:solidFill>
                  <a:srgbClr val="919292"/>
                </a:solidFill>
                <a:latin typeface="Calibri"/>
                <a:ea typeface="Calibri"/>
                <a:cs typeface="Calibri"/>
                <a:sym typeface="Calibri"/>
              </a:defRPr>
            </a:lvl8pPr>
            <a:lvl9pPr lvl="8" marR="0" rtl="0" algn="ctr">
              <a:spcBef>
                <a:spcPts val="400"/>
              </a:spcBef>
              <a:spcAft>
                <a:spcPts val="0"/>
              </a:spcAft>
              <a:buClr>
                <a:srgbClr val="919292"/>
              </a:buClr>
              <a:buSzPts val="2000"/>
              <a:buFont typeface="Arial"/>
              <a:buNone/>
              <a:defRPr b="0" i="0" sz="2000" u="none" cap="none" strike="noStrike">
                <a:solidFill>
                  <a:srgbClr val="919292"/>
                </a:solidFill>
                <a:latin typeface="Calibri"/>
                <a:ea typeface="Calibri"/>
                <a:cs typeface="Calibri"/>
                <a:sym typeface="Calibri"/>
              </a:defRPr>
            </a:lvl9pPr>
          </a:lstStyle>
          <a:p/>
        </p:txBody>
      </p:sp>
      <p:sp>
        <p:nvSpPr>
          <p:cNvPr id="19" name="Shape 1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919292"/>
                </a:solidFill>
                <a:latin typeface="Calibri"/>
                <a:ea typeface="Calibri"/>
                <a:cs typeface="Calibri"/>
                <a:sym typeface="Calibri"/>
              </a:defRPr>
            </a:lvl1pPr>
            <a:lvl2pPr indent="0" lvl="1" marL="0" marR="0" rtl="0" algn="l">
              <a:spcBef>
                <a:spcPts val="0"/>
              </a:spcBef>
              <a:buNone/>
              <a:defRPr b="0" i="0" sz="1200" u="none" cap="none" strike="noStrike">
                <a:solidFill>
                  <a:srgbClr val="919292"/>
                </a:solidFill>
                <a:latin typeface="Calibri"/>
                <a:ea typeface="Calibri"/>
                <a:cs typeface="Calibri"/>
                <a:sym typeface="Calibri"/>
              </a:defRPr>
            </a:lvl2pPr>
            <a:lvl3pPr indent="0" lvl="2" marL="0" marR="0" rtl="0" algn="l">
              <a:spcBef>
                <a:spcPts val="0"/>
              </a:spcBef>
              <a:buNone/>
              <a:defRPr b="0" i="0" sz="1200" u="none" cap="none" strike="noStrike">
                <a:solidFill>
                  <a:srgbClr val="919292"/>
                </a:solidFill>
                <a:latin typeface="Calibri"/>
                <a:ea typeface="Calibri"/>
                <a:cs typeface="Calibri"/>
                <a:sym typeface="Calibri"/>
              </a:defRPr>
            </a:lvl3pPr>
            <a:lvl4pPr indent="0" lvl="3" marL="0" marR="0" rtl="0" algn="l">
              <a:spcBef>
                <a:spcPts val="0"/>
              </a:spcBef>
              <a:buNone/>
              <a:defRPr b="0" i="0" sz="1200" u="none" cap="none" strike="noStrike">
                <a:solidFill>
                  <a:srgbClr val="919292"/>
                </a:solidFill>
                <a:latin typeface="Calibri"/>
                <a:ea typeface="Calibri"/>
                <a:cs typeface="Calibri"/>
                <a:sym typeface="Calibri"/>
              </a:defRPr>
            </a:lvl4pPr>
            <a:lvl5pPr indent="0" lvl="4" marL="0" marR="0" rtl="0" algn="l">
              <a:spcBef>
                <a:spcPts val="0"/>
              </a:spcBef>
              <a:buNone/>
              <a:defRPr b="0" i="0" sz="1200" u="none" cap="none" strike="noStrike">
                <a:solidFill>
                  <a:srgbClr val="919292"/>
                </a:solidFill>
                <a:latin typeface="Calibri"/>
                <a:ea typeface="Calibri"/>
                <a:cs typeface="Calibri"/>
                <a:sym typeface="Calibri"/>
              </a:defRPr>
            </a:lvl5pPr>
            <a:lvl6pPr indent="0" lvl="5" marL="0" marR="0" rtl="0" algn="l">
              <a:spcBef>
                <a:spcPts val="0"/>
              </a:spcBef>
              <a:buNone/>
              <a:defRPr b="0" i="0" sz="1200" u="none" cap="none" strike="noStrike">
                <a:solidFill>
                  <a:srgbClr val="919292"/>
                </a:solidFill>
                <a:latin typeface="Calibri"/>
                <a:ea typeface="Calibri"/>
                <a:cs typeface="Calibri"/>
                <a:sym typeface="Calibri"/>
              </a:defRPr>
            </a:lvl6pPr>
            <a:lvl7pPr indent="0" lvl="6" marL="0" marR="0" rtl="0" algn="l">
              <a:spcBef>
                <a:spcPts val="0"/>
              </a:spcBef>
              <a:buNone/>
              <a:defRPr b="0" i="0" sz="1200" u="none" cap="none" strike="noStrike">
                <a:solidFill>
                  <a:srgbClr val="919292"/>
                </a:solidFill>
                <a:latin typeface="Calibri"/>
                <a:ea typeface="Calibri"/>
                <a:cs typeface="Calibri"/>
                <a:sym typeface="Calibri"/>
              </a:defRPr>
            </a:lvl7pPr>
            <a:lvl8pPr indent="0" lvl="7" marL="0" marR="0" rtl="0" algn="l">
              <a:spcBef>
                <a:spcPts val="0"/>
              </a:spcBef>
              <a:buNone/>
              <a:defRPr b="0" i="0" sz="1200" u="none" cap="none" strike="noStrike">
                <a:solidFill>
                  <a:srgbClr val="919292"/>
                </a:solidFill>
                <a:latin typeface="Calibri"/>
                <a:ea typeface="Calibri"/>
                <a:cs typeface="Calibri"/>
                <a:sym typeface="Calibri"/>
              </a:defRPr>
            </a:lvl8pPr>
            <a:lvl9pPr indent="0" lvl="8" marL="0" marR="0" rtl="0" algn="l">
              <a:spcBef>
                <a:spcPts val="0"/>
              </a:spcBef>
              <a:buNone/>
              <a:defRPr b="0" i="0" sz="1200" u="none" cap="none" strike="noStrike">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Shape 2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800"/>
              <a:buFont typeface="Calibri"/>
              <a:buNone/>
              <a:defRPr b="1" i="0" sz="48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Shape 24"/>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919292"/>
                </a:solidFill>
                <a:latin typeface="Calibri"/>
                <a:ea typeface="Calibri"/>
                <a:cs typeface="Calibri"/>
                <a:sym typeface="Calibri"/>
              </a:defRPr>
            </a:lvl1pPr>
            <a:lvl2pPr indent="0" lvl="1" marL="0" marR="0" rtl="0" algn="l">
              <a:spcBef>
                <a:spcPts val="0"/>
              </a:spcBef>
              <a:buNone/>
              <a:defRPr b="0" i="0" sz="1200" u="none" cap="none" strike="noStrike">
                <a:solidFill>
                  <a:srgbClr val="919292"/>
                </a:solidFill>
                <a:latin typeface="Calibri"/>
                <a:ea typeface="Calibri"/>
                <a:cs typeface="Calibri"/>
                <a:sym typeface="Calibri"/>
              </a:defRPr>
            </a:lvl2pPr>
            <a:lvl3pPr indent="0" lvl="2" marL="0" marR="0" rtl="0" algn="l">
              <a:spcBef>
                <a:spcPts val="0"/>
              </a:spcBef>
              <a:buNone/>
              <a:defRPr b="0" i="0" sz="1200" u="none" cap="none" strike="noStrike">
                <a:solidFill>
                  <a:srgbClr val="919292"/>
                </a:solidFill>
                <a:latin typeface="Calibri"/>
                <a:ea typeface="Calibri"/>
                <a:cs typeface="Calibri"/>
                <a:sym typeface="Calibri"/>
              </a:defRPr>
            </a:lvl3pPr>
            <a:lvl4pPr indent="0" lvl="3" marL="0" marR="0" rtl="0" algn="l">
              <a:spcBef>
                <a:spcPts val="0"/>
              </a:spcBef>
              <a:buNone/>
              <a:defRPr b="0" i="0" sz="1200" u="none" cap="none" strike="noStrike">
                <a:solidFill>
                  <a:srgbClr val="919292"/>
                </a:solidFill>
                <a:latin typeface="Calibri"/>
                <a:ea typeface="Calibri"/>
                <a:cs typeface="Calibri"/>
                <a:sym typeface="Calibri"/>
              </a:defRPr>
            </a:lvl4pPr>
            <a:lvl5pPr indent="0" lvl="4" marL="0" marR="0" rtl="0" algn="l">
              <a:spcBef>
                <a:spcPts val="0"/>
              </a:spcBef>
              <a:buNone/>
              <a:defRPr b="0" i="0" sz="1200" u="none" cap="none" strike="noStrike">
                <a:solidFill>
                  <a:srgbClr val="919292"/>
                </a:solidFill>
                <a:latin typeface="Calibri"/>
                <a:ea typeface="Calibri"/>
                <a:cs typeface="Calibri"/>
                <a:sym typeface="Calibri"/>
              </a:defRPr>
            </a:lvl5pPr>
            <a:lvl6pPr indent="0" lvl="5" marL="0" marR="0" rtl="0" algn="l">
              <a:spcBef>
                <a:spcPts val="0"/>
              </a:spcBef>
              <a:buNone/>
              <a:defRPr b="0" i="0" sz="1200" u="none" cap="none" strike="noStrike">
                <a:solidFill>
                  <a:srgbClr val="919292"/>
                </a:solidFill>
                <a:latin typeface="Calibri"/>
                <a:ea typeface="Calibri"/>
                <a:cs typeface="Calibri"/>
                <a:sym typeface="Calibri"/>
              </a:defRPr>
            </a:lvl6pPr>
            <a:lvl7pPr indent="0" lvl="6" marL="0" marR="0" rtl="0" algn="l">
              <a:spcBef>
                <a:spcPts val="0"/>
              </a:spcBef>
              <a:buNone/>
              <a:defRPr b="0" i="0" sz="1200" u="none" cap="none" strike="noStrike">
                <a:solidFill>
                  <a:srgbClr val="919292"/>
                </a:solidFill>
                <a:latin typeface="Calibri"/>
                <a:ea typeface="Calibri"/>
                <a:cs typeface="Calibri"/>
                <a:sym typeface="Calibri"/>
              </a:defRPr>
            </a:lvl7pPr>
            <a:lvl8pPr indent="0" lvl="7" marL="0" marR="0" rtl="0" algn="l">
              <a:spcBef>
                <a:spcPts val="0"/>
              </a:spcBef>
              <a:buNone/>
              <a:defRPr b="0" i="0" sz="1200" u="none" cap="none" strike="noStrike">
                <a:solidFill>
                  <a:srgbClr val="919292"/>
                </a:solidFill>
                <a:latin typeface="Calibri"/>
                <a:ea typeface="Calibri"/>
                <a:cs typeface="Calibri"/>
                <a:sym typeface="Calibri"/>
              </a:defRPr>
            </a:lvl8pPr>
            <a:lvl9pPr indent="0" lvl="8" marL="0" marR="0" rtl="0" algn="l">
              <a:spcBef>
                <a:spcPts val="0"/>
              </a:spcBef>
              <a:buNone/>
              <a:defRPr b="0" i="0" sz="1200" u="none" cap="none" strike="noStrike">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27" name="Shape 2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8" name="Shape 28"/>
        <p:cNvGrpSpPr/>
        <p:nvPr/>
      </p:nvGrpSpPr>
      <p:grpSpPr>
        <a:xfrm>
          <a:off x="0" y="0"/>
          <a:ext cx="0" cy="0"/>
          <a:chOff x="0" y="0"/>
          <a:chExt cx="0" cy="0"/>
        </a:xfrm>
      </p:grpSpPr>
      <p:sp>
        <p:nvSpPr>
          <p:cNvPr id="29" name="Shape 2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1200">
                <a:solidFill>
                  <a:srgbClr val="919292"/>
                </a:solidFill>
                <a:latin typeface="Calibri"/>
                <a:ea typeface="Calibri"/>
                <a:cs typeface="Calibri"/>
                <a:sym typeface="Calibri"/>
              </a:defRPr>
            </a:lvl1pPr>
            <a:lvl2pPr indent="0" lvl="1" marL="0" marR="0" rtl="0" algn="l">
              <a:spcBef>
                <a:spcPts val="0"/>
              </a:spcBef>
              <a:buNone/>
              <a:defRPr b="0" sz="1200">
                <a:solidFill>
                  <a:srgbClr val="919292"/>
                </a:solidFill>
                <a:latin typeface="Calibri"/>
                <a:ea typeface="Calibri"/>
                <a:cs typeface="Calibri"/>
                <a:sym typeface="Calibri"/>
              </a:defRPr>
            </a:lvl2pPr>
            <a:lvl3pPr indent="0" lvl="2" marL="0" marR="0" rtl="0" algn="l">
              <a:spcBef>
                <a:spcPts val="0"/>
              </a:spcBef>
              <a:buNone/>
              <a:defRPr b="0" sz="1200">
                <a:solidFill>
                  <a:srgbClr val="919292"/>
                </a:solidFill>
                <a:latin typeface="Calibri"/>
                <a:ea typeface="Calibri"/>
                <a:cs typeface="Calibri"/>
                <a:sym typeface="Calibri"/>
              </a:defRPr>
            </a:lvl3pPr>
            <a:lvl4pPr indent="0" lvl="3" marL="0" marR="0" rtl="0" algn="l">
              <a:spcBef>
                <a:spcPts val="0"/>
              </a:spcBef>
              <a:buNone/>
              <a:defRPr b="0" sz="1200">
                <a:solidFill>
                  <a:srgbClr val="919292"/>
                </a:solidFill>
                <a:latin typeface="Calibri"/>
                <a:ea typeface="Calibri"/>
                <a:cs typeface="Calibri"/>
                <a:sym typeface="Calibri"/>
              </a:defRPr>
            </a:lvl4pPr>
            <a:lvl5pPr indent="0" lvl="4" marL="0" marR="0" rtl="0" algn="l">
              <a:spcBef>
                <a:spcPts val="0"/>
              </a:spcBef>
              <a:buNone/>
              <a:defRPr b="0" sz="1200">
                <a:solidFill>
                  <a:srgbClr val="919292"/>
                </a:solidFill>
                <a:latin typeface="Calibri"/>
                <a:ea typeface="Calibri"/>
                <a:cs typeface="Calibri"/>
                <a:sym typeface="Calibri"/>
              </a:defRPr>
            </a:lvl5pPr>
            <a:lvl6pPr indent="0" lvl="5" marL="0" marR="0" rtl="0" algn="l">
              <a:spcBef>
                <a:spcPts val="0"/>
              </a:spcBef>
              <a:buNone/>
              <a:defRPr b="0" sz="1200">
                <a:solidFill>
                  <a:srgbClr val="919292"/>
                </a:solidFill>
                <a:latin typeface="Calibri"/>
                <a:ea typeface="Calibri"/>
                <a:cs typeface="Calibri"/>
                <a:sym typeface="Calibri"/>
              </a:defRPr>
            </a:lvl6pPr>
            <a:lvl7pPr indent="0" lvl="6" marL="0" marR="0" rtl="0" algn="l">
              <a:spcBef>
                <a:spcPts val="0"/>
              </a:spcBef>
              <a:buNone/>
              <a:defRPr b="0" sz="1200">
                <a:solidFill>
                  <a:srgbClr val="919292"/>
                </a:solidFill>
                <a:latin typeface="Calibri"/>
                <a:ea typeface="Calibri"/>
                <a:cs typeface="Calibri"/>
                <a:sym typeface="Calibri"/>
              </a:defRPr>
            </a:lvl7pPr>
            <a:lvl8pPr indent="0" lvl="7" marL="0" marR="0" rtl="0" algn="l">
              <a:spcBef>
                <a:spcPts val="0"/>
              </a:spcBef>
              <a:buNone/>
              <a:defRPr b="0" sz="1200">
                <a:solidFill>
                  <a:srgbClr val="919292"/>
                </a:solidFill>
                <a:latin typeface="Calibri"/>
                <a:ea typeface="Calibri"/>
                <a:cs typeface="Calibri"/>
                <a:sym typeface="Calibri"/>
              </a:defRPr>
            </a:lvl8pPr>
            <a:lvl9pPr indent="0" lvl="8" marL="0" marR="0" rtl="0" algn="l">
              <a:spcBef>
                <a:spcPts val="0"/>
              </a:spcBef>
              <a:buNone/>
              <a:defRPr b="0" sz="1200">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Shape 3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lvl="0" marR="0" rtl="0" algn="l">
              <a:spcBef>
                <a:spcPts val="0"/>
              </a:spcBef>
              <a:spcAft>
                <a:spcPts val="0"/>
              </a:spcAft>
              <a:buClr>
                <a:schemeClr val="dk2"/>
              </a:buClr>
              <a:buSzPts val="4000"/>
              <a:buFont typeface="Calibri"/>
              <a:buNone/>
              <a:defRPr b="1" i="0" sz="4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Shape 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rgbClr val="919292"/>
              </a:buClr>
              <a:buSzPts val="2000"/>
              <a:buFont typeface="Arial"/>
              <a:buNone/>
              <a:defRPr b="0" i="0" sz="2000" u="none" cap="none" strike="noStrike">
                <a:solidFill>
                  <a:srgbClr val="919292"/>
                </a:solidFill>
                <a:latin typeface="Calibri"/>
                <a:ea typeface="Calibri"/>
                <a:cs typeface="Calibri"/>
                <a:sym typeface="Calibri"/>
              </a:defRPr>
            </a:lvl1pPr>
            <a:lvl2pPr indent="-228600" lvl="1" marL="914400" marR="0" rtl="0" algn="l">
              <a:spcBef>
                <a:spcPts val="360"/>
              </a:spcBef>
              <a:spcAft>
                <a:spcPts val="0"/>
              </a:spcAft>
              <a:buClr>
                <a:srgbClr val="919292"/>
              </a:buClr>
              <a:buSzPts val="1800"/>
              <a:buFont typeface="Arial"/>
              <a:buNone/>
              <a:defRPr b="0" i="0" sz="1800" u="none" cap="none" strike="noStrike">
                <a:solidFill>
                  <a:srgbClr val="919292"/>
                </a:solidFill>
                <a:latin typeface="Calibri"/>
                <a:ea typeface="Calibri"/>
                <a:cs typeface="Calibri"/>
                <a:sym typeface="Calibri"/>
              </a:defRPr>
            </a:lvl2pPr>
            <a:lvl3pPr indent="-228600" lvl="2" marL="1371600" marR="0" rtl="0" algn="l">
              <a:spcBef>
                <a:spcPts val="320"/>
              </a:spcBef>
              <a:spcAft>
                <a:spcPts val="0"/>
              </a:spcAft>
              <a:buClr>
                <a:srgbClr val="919292"/>
              </a:buClr>
              <a:buSzPts val="1600"/>
              <a:buFont typeface="Arial"/>
              <a:buNone/>
              <a:defRPr b="0" i="0" sz="1600" u="none" cap="none" strike="noStrike">
                <a:solidFill>
                  <a:srgbClr val="919292"/>
                </a:solidFill>
                <a:latin typeface="Calibri"/>
                <a:ea typeface="Calibri"/>
                <a:cs typeface="Calibri"/>
                <a:sym typeface="Calibri"/>
              </a:defRPr>
            </a:lvl3pPr>
            <a:lvl4pPr indent="-228600" lvl="3" marL="1828800" marR="0" rtl="0" algn="l">
              <a:spcBef>
                <a:spcPts val="280"/>
              </a:spcBef>
              <a:spcAft>
                <a:spcPts val="0"/>
              </a:spcAft>
              <a:buClr>
                <a:srgbClr val="919292"/>
              </a:buClr>
              <a:buSzPts val="1400"/>
              <a:buFont typeface="Arial"/>
              <a:buNone/>
              <a:defRPr b="0" i="0" sz="1400" u="none" cap="none" strike="noStrike">
                <a:solidFill>
                  <a:srgbClr val="919292"/>
                </a:solidFill>
                <a:latin typeface="Calibri"/>
                <a:ea typeface="Calibri"/>
                <a:cs typeface="Calibri"/>
                <a:sym typeface="Calibri"/>
              </a:defRPr>
            </a:lvl4pPr>
            <a:lvl5pPr indent="-228600" lvl="4" marL="2286000" marR="0" rtl="0" algn="l">
              <a:spcBef>
                <a:spcPts val="280"/>
              </a:spcBef>
              <a:spcAft>
                <a:spcPts val="0"/>
              </a:spcAft>
              <a:buClr>
                <a:srgbClr val="919292"/>
              </a:buClr>
              <a:buSzPts val="1400"/>
              <a:buFont typeface="Arial"/>
              <a:buNone/>
              <a:defRPr b="0" i="0" sz="1400" u="none" cap="none" strike="noStrike">
                <a:solidFill>
                  <a:srgbClr val="919292"/>
                </a:solidFill>
                <a:latin typeface="Calibri"/>
                <a:ea typeface="Calibri"/>
                <a:cs typeface="Calibri"/>
                <a:sym typeface="Calibri"/>
              </a:defRPr>
            </a:lvl5pPr>
            <a:lvl6pPr indent="-228600" lvl="5" marL="2743200" marR="0" rtl="0" algn="l">
              <a:spcBef>
                <a:spcPts val="280"/>
              </a:spcBef>
              <a:spcAft>
                <a:spcPts val="0"/>
              </a:spcAft>
              <a:buClr>
                <a:srgbClr val="919292"/>
              </a:buClr>
              <a:buSzPts val="1400"/>
              <a:buFont typeface="Arial"/>
              <a:buNone/>
              <a:defRPr b="0" i="0" sz="1400" u="none" cap="none" strike="noStrike">
                <a:solidFill>
                  <a:srgbClr val="919292"/>
                </a:solidFill>
                <a:latin typeface="Calibri"/>
                <a:ea typeface="Calibri"/>
                <a:cs typeface="Calibri"/>
                <a:sym typeface="Calibri"/>
              </a:defRPr>
            </a:lvl6pPr>
            <a:lvl7pPr indent="-228600" lvl="6" marL="3200400" marR="0" rtl="0" algn="l">
              <a:spcBef>
                <a:spcPts val="280"/>
              </a:spcBef>
              <a:spcAft>
                <a:spcPts val="0"/>
              </a:spcAft>
              <a:buClr>
                <a:srgbClr val="919292"/>
              </a:buClr>
              <a:buSzPts val="1400"/>
              <a:buFont typeface="Arial"/>
              <a:buNone/>
              <a:defRPr b="0" i="0" sz="1400" u="none" cap="none" strike="noStrike">
                <a:solidFill>
                  <a:srgbClr val="919292"/>
                </a:solidFill>
                <a:latin typeface="Calibri"/>
                <a:ea typeface="Calibri"/>
                <a:cs typeface="Calibri"/>
                <a:sym typeface="Calibri"/>
              </a:defRPr>
            </a:lvl7pPr>
            <a:lvl8pPr indent="-228600" lvl="7" marL="3657600" marR="0" rtl="0" algn="l">
              <a:spcBef>
                <a:spcPts val="280"/>
              </a:spcBef>
              <a:spcAft>
                <a:spcPts val="0"/>
              </a:spcAft>
              <a:buClr>
                <a:srgbClr val="919292"/>
              </a:buClr>
              <a:buSzPts val="1400"/>
              <a:buFont typeface="Arial"/>
              <a:buNone/>
              <a:defRPr b="0" i="0" sz="1400" u="none" cap="none" strike="noStrike">
                <a:solidFill>
                  <a:srgbClr val="919292"/>
                </a:solidFill>
                <a:latin typeface="Calibri"/>
                <a:ea typeface="Calibri"/>
                <a:cs typeface="Calibri"/>
                <a:sym typeface="Calibri"/>
              </a:defRPr>
            </a:lvl8pPr>
            <a:lvl9pPr indent="-228600" lvl="8" marL="4114800" marR="0" rtl="0" algn="l">
              <a:spcBef>
                <a:spcPts val="280"/>
              </a:spcBef>
              <a:spcAft>
                <a:spcPts val="0"/>
              </a:spcAft>
              <a:buClr>
                <a:srgbClr val="919292"/>
              </a:buClr>
              <a:buSzPts val="1400"/>
              <a:buFont typeface="Arial"/>
              <a:buNone/>
              <a:defRPr b="0" i="0" sz="1400" u="none" cap="none" strike="noStrike">
                <a:solidFill>
                  <a:srgbClr val="919292"/>
                </a:solidFill>
                <a:latin typeface="Calibri"/>
                <a:ea typeface="Calibri"/>
                <a:cs typeface="Calibri"/>
                <a:sym typeface="Calibri"/>
              </a:defRPr>
            </a:lvl9pPr>
          </a:lstStyle>
          <a:p/>
        </p:txBody>
      </p:sp>
      <p:sp>
        <p:nvSpPr>
          <p:cNvPr id="35" name="Shape 3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1200">
                <a:solidFill>
                  <a:srgbClr val="919292"/>
                </a:solidFill>
                <a:latin typeface="Calibri"/>
                <a:ea typeface="Calibri"/>
                <a:cs typeface="Calibri"/>
                <a:sym typeface="Calibri"/>
              </a:defRPr>
            </a:lvl1pPr>
            <a:lvl2pPr indent="0" lvl="1" marL="0" marR="0" rtl="0" algn="l">
              <a:spcBef>
                <a:spcPts val="0"/>
              </a:spcBef>
              <a:buNone/>
              <a:defRPr b="0" sz="1200">
                <a:solidFill>
                  <a:srgbClr val="919292"/>
                </a:solidFill>
                <a:latin typeface="Calibri"/>
                <a:ea typeface="Calibri"/>
                <a:cs typeface="Calibri"/>
                <a:sym typeface="Calibri"/>
              </a:defRPr>
            </a:lvl2pPr>
            <a:lvl3pPr indent="0" lvl="2" marL="0" marR="0" rtl="0" algn="l">
              <a:spcBef>
                <a:spcPts val="0"/>
              </a:spcBef>
              <a:buNone/>
              <a:defRPr b="0" sz="1200">
                <a:solidFill>
                  <a:srgbClr val="919292"/>
                </a:solidFill>
                <a:latin typeface="Calibri"/>
                <a:ea typeface="Calibri"/>
                <a:cs typeface="Calibri"/>
                <a:sym typeface="Calibri"/>
              </a:defRPr>
            </a:lvl3pPr>
            <a:lvl4pPr indent="0" lvl="3" marL="0" marR="0" rtl="0" algn="l">
              <a:spcBef>
                <a:spcPts val="0"/>
              </a:spcBef>
              <a:buNone/>
              <a:defRPr b="0" sz="1200">
                <a:solidFill>
                  <a:srgbClr val="919292"/>
                </a:solidFill>
                <a:latin typeface="Calibri"/>
                <a:ea typeface="Calibri"/>
                <a:cs typeface="Calibri"/>
                <a:sym typeface="Calibri"/>
              </a:defRPr>
            </a:lvl4pPr>
            <a:lvl5pPr indent="0" lvl="4" marL="0" marR="0" rtl="0" algn="l">
              <a:spcBef>
                <a:spcPts val="0"/>
              </a:spcBef>
              <a:buNone/>
              <a:defRPr b="0" sz="1200">
                <a:solidFill>
                  <a:srgbClr val="919292"/>
                </a:solidFill>
                <a:latin typeface="Calibri"/>
                <a:ea typeface="Calibri"/>
                <a:cs typeface="Calibri"/>
                <a:sym typeface="Calibri"/>
              </a:defRPr>
            </a:lvl5pPr>
            <a:lvl6pPr indent="0" lvl="5" marL="0" marR="0" rtl="0" algn="l">
              <a:spcBef>
                <a:spcPts val="0"/>
              </a:spcBef>
              <a:buNone/>
              <a:defRPr b="0" sz="1200">
                <a:solidFill>
                  <a:srgbClr val="919292"/>
                </a:solidFill>
                <a:latin typeface="Calibri"/>
                <a:ea typeface="Calibri"/>
                <a:cs typeface="Calibri"/>
                <a:sym typeface="Calibri"/>
              </a:defRPr>
            </a:lvl6pPr>
            <a:lvl7pPr indent="0" lvl="6" marL="0" marR="0" rtl="0" algn="l">
              <a:spcBef>
                <a:spcPts val="0"/>
              </a:spcBef>
              <a:buNone/>
              <a:defRPr b="0" sz="1200">
                <a:solidFill>
                  <a:srgbClr val="919292"/>
                </a:solidFill>
                <a:latin typeface="Calibri"/>
                <a:ea typeface="Calibri"/>
                <a:cs typeface="Calibri"/>
                <a:sym typeface="Calibri"/>
              </a:defRPr>
            </a:lvl7pPr>
            <a:lvl8pPr indent="0" lvl="7" marL="0" marR="0" rtl="0" algn="l">
              <a:spcBef>
                <a:spcPts val="0"/>
              </a:spcBef>
              <a:buNone/>
              <a:defRPr b="0" sz="1200">
                <a:solidFill>
                  <a:srgbClr val="919292"/>
                </a:solidFill>
                <a:latin typeface="Calibri"/>
                <a:ea typeface="Calibri"/>
                <a:cs typeface="Calibri"/>
                <a:sym typeface="Calibri"/>
              </a:defRPr>
            </a:lvl8pPr>
            <a:lvl9pPr indent="0" lvl="8" marL="0" marR="0" rtl="0" algn="l">
              <a:spcBef>
                <a:spcPts val="0"/>
              </a:spcBef>
              <a:buNone/>
              <a:defRPr b="0" sz="1200">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38" name="Shape 38"/>
        <p:cNvGrpSpPr/>
        <p:nvPr/>
      </p:nvGrpSpPr>
      <p:grpSpPr>
        <a:xfrm>
          <a:off x="0" y="0"/>
          <a:ext cx="0" cy="0"/>
          <a:chOff x="0" y="0"/>
          <a:chExt cx="0" cy="0"/>
        </a:xfrm>
      </p:grpSpPr>
      <p:sp>
        <p:nvSpPr>
          <p:cNvPr id="39" name="Shape 39"/>
          <p:cNvSpPr txBox="1"/>
          <p:nvPr>
            <p:ph idx="1" type="body"/>
          </p:nvPr>
        </p:nvSpPr>
        <p:spPr>
          <a:xfrm>
            <a:off x="457200" y="274638"/>
            <a:ext cx="8229600" cy="5851525"/>
          </a:xfrm>
          <a:prstGeom prst="rect">
            <a:avLst/>
          </a:prstGeom>
          <a:noFill/>
          <a:ln>
            <a:noFill/>
          </a:ln>
        </p:spPr>
        <p:txBody>
          <a:bodyPr anchorCtr="0" anchor="t" bIns="91425" lIns="91425" spcFirstLastPara="1" rIns="91425" wrap="square" tIns="91425"/>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1200">
                <a:solidFill>
                  <a:srgbClr val="919292"/>
                </a:solidFill>
                <a:latin typeface="Calibri"/>
                <a:ea typeface="Calibri"/>
                <a:cs typeface="Calibri"/>
                <a:sym typeface="Calibri"/>
              </a:defRPr>
            </a:lvl1pPr>
            <a:lvl2pPr indent="0" lvl="1" marL="0" marR="0" rtl="0" algn="l">
              <a:spcBef>
                <a:spcPts val="0"/>
              </a:spcBef>
              <a:buNone/>
              <a:defRPr b="0" sz="1200">
                <a:solidFill>
                  <a:srgbClr val="919292"/>
                </a:solidFill>
                <a:latin typeface="Calibri"/>
                <a:ea typeface="Calibri"/>
                <a:cs typeface="Calibri"/>
                <a:sym typeface="Calibri"/>
              </a:defRPr>
            </a:lvl2pPr>
            <a:lvl3pPr indent="0" lvl="2" marL="0" marR="0" rtl="0" algn="l">
              <a:spcBef>
                <a:spcPts val="0"/>
              </a:spcBef>
              <a:buNone/>
              <a:defRPr b="0" sz="1200">
                <a:solidFill>
                  <a:srgbClr val="919292"/>
                </a:solidFill>
                <a:latin typeface="Calibri"/>
                <a:ea typeface="Calibri"/>
                <a:cs typeface="Calibri"/>
                <a:sym typeface="Calibri"/>
              </a:defRPr>
            </a:lvl3pPr>
            <a:lvl4pPr indent="0" lvl="3" marL="0" marR="0" rtl="0" algn="l">
              <a:spcBef>
                <a:spcPts val="0"/>
              </a:spcBef>
              <a:buNone/>
              <a:defRPr b="0" sz="1200">
                <a:solidFill>
                  <a:srgbClr val="919292"/>
                </a:solidFill>
                <a:latin typeface="Calibri"/>
                <a:ea typeface="Calibri"/>
                <a:cs typeface="Calibri"/>
                <a:sym typeface="Calibri"/>
              </a:defRPr>
            </a:lvl4pPr>
            <a:lvl5pPr indent="0" lvl="4" marL="0" marR="0" rtl="0" algn="l">
              <a:spcBef>
                <a:spcPts val="0"/>
              </a:spcBef>
              <a:buNone/>
              <a:defRPr b="0" sz="1200">
                <a:solidFill>
                  <a:srgbClr val="919292"/>
                </a:solidFill>
                <a:latin typeface="Calibri"/>
                <a:ea typeface="Calibri"/>
                <a:cs typeface="Calibri"/>
                <a:sym typeface="Calibri"/>
              </a:defRPr>
            </a:lvl5pPr>
            <a:lvl6pPr indent="0" lvl="5" marL="0" marR="0" rtl="0" algn="l">
              <a:spcBef>
                <a:spcPts val="0"/>
              </a:spcBef>
              <a:buNone/>
              <a:defRPr b="0" sz="1200">
                <a:solidFill>
                  <a:srgbClr val="919292"/>
                </a:solidFill>
                <a:latin typeface="Calibri"/>
                <a:ea typeface="Calibri"/>
                <a:cs typeface="Calibri"/>
                <a:sym typeface="Calibri"/>
              </a:defRPr>
            </a:lvl6pPr>
            <a:lvl7pPr indent="0" lvl="6" marL="0" marR="0" rtl="0" algn="l">
              <a:spcBef>
                <a:spcPts val="0"/>
              </a:spcBef>
              <a:buNone/>
              <a:defRPr b="0" sz="1200">
                <a:solidFill>
                  <a:srgbClr val="919292"/>
                </a:solidFill>
                <a:latin typeface="Calibri"/>
                <a:ea typeface="Calibri"/>
                <a:cs typeface="Calibri"/>
                <a:sym typeface="Calibri"/>
              </a:defRPr>
            </a:lvl7pPr>
            <a:lvl8pPr indent="0" lvl="7" marL="0" marR="0" rtl="0" algn="l">
              <a:spcBef>
                <a:spcPts val="0"/>
              </a:spcBef>
              <a:buNone/>
              <a:defRPr b="0" sz="1200">
                <a:solidFill>
                  <a:srgbClr val="919292"/>
                </a:solidFill>
                <a:latin typeface="Calibri"/>
                <a:ea typeface="Calibri"/>
                <a:cs typeface="Calibri"/>
                <a:sym typeface="Calibri"/>
              </a:defRPr>
            </a:lvl8pPr>
            <a:lvl9pPr indent="0" lvl="8" marL="0" marR="0" rtl="0" algn="l">
              <a:spcBef>
                <a:spcPts val="0"/>
              </a:spcBef>
              <a:buNone/>
              <a:defRPr b="0" sz="1200">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3" name="Shape 43"/>
        <p:cNvGrpSpPr/>
        <p:nvPr/>
      </p:nvGrpSpPr>
      <p:grpSpPr>
        <a:xfrm>
          <a:off x="0" y="0"/>
          <a:ext cx="0" cy="0"/>
          <a:chOff x="0" y="0"/>
          <a:chExt cx="0" cy="0"/>
        </a:xfrm>
      </p:grpSpPr>
      <p:sp>
        <p:nvSpPr>
          <p:cNvPr id="44" name="Shape 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800"/>
              <a:buFont typeface="Calibri"/>
              <a:buNone/>
              <a:defRPr b="1" i="0" sz="48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Shape 4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919292"/>
              </a:buClr>
              <a:buSzPts val="1200"/>
              <a:buFont typeface="Calibri"/>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1200">
                <a:solidFill>
                  <a:srgbClr val="919292"/>
                </a:solidFill>
                <a:latin typeface="Calibri"/>
                <a:ea typeface="Calibri"/>
                <a:cs typeface="Calibri"/>
                <a:sym typeface="Calibri"/>
              </a:defRPr>
            </a:lvl1pPr>
            <a:lvl2pPr indent="0" lvl="1" marL="0" marR="0" rtl="0" algn="l">
              <a:spcBef>
                <a:spcPts val="0"/>
              </a:spcBef>
              <a:buNone/>
              <a:defRPr b="0" sz="1200">
                <a:solidFill>
                  <a:srgbClr val="919292"/>
                </a:solidFill>
                <a:latin typeface="Calibri"/>
                <a:ea typeface="Calibri"/>
                <a:cs typeface="Calibri"/>
                <a:sym typeface="Calibri"/>
              </a:defRPr>
            </a:lvl2pPr>
            <a:lvl3pPr indent="0" lvl="2" marL="0" marR="0" rtl="0" algn="l">
              <a:spcBef>
                <a:spcPts val="0"/>
              </a:spcBef>
              <a:buNone/>
              <a:defRPr b="0" sz="1200">
                <a:solidFill>
                  <a:srgbClr val="919292"/>
                </a:solidFill>
                <a:latin typeface="Calibri"/>
                <a:ea typeface="Calibri"/>
                <a:cs typeface="Calibri"/>
                <a:sym typeface="Calibri"/>
              </a:defRPr>
            </a:lvl3pPr>
            <a:lvl4pPr indent="0" lvl="3" marL="0" marR="0" rtl="0" algn="l">
              <a:spcBef>
                <a:spcPts val="0"/>
              </a:spcBef>
              <a:buNone/>
              <a:defRPr b="0" sz="1200">
                <a:solidFill>
                  <a:srgbClr val="919292"/>
                </a:solidFill>
                <a:latin typeface="Calibri"/>
                <a:ea typeface="Calibri"/>
                <a:cs typeface="Calibri"/>
                <a:sym typeface="Calibri"/>
              </a:defRPr>
            </a:lvl4pPr>
            <a:lvl5pPr indent="0" lvl="4" marL="0" marR="0" rtl="0" algn="l">
              <a:spcBef>
                <a:spcPts val="0"/>
              </a:spcBef>
              <a:buNone/>
              <a:defRPr b="0" sz="1200">
                <a:solidFill>
                  <a:srgbClr val="919292"/>
                </a:solidFill>
                <a:latin typeface="Calibri"/>
                <a:ea typeface="Calibri"/>
                <a:cs typeface="Calibri"/>
                <a:sym typeface="Calibri"/>
              </a:defRPr>
            </a:lvl5pPr>
            <a:lvl6pPr indent="0" lvl="5" marL="0" marR="0" rtl="0" algn="l">
              <a:spcBef>
                <a:spcPts val="0"/>
              </a:spcBef>
              <a:buNone/>
              <a:defRPr b="0" sz="1200">
                <a:solidFill>
                  <a:srgbClr val="919292"/>
                </a:solidFill>
                <a:latin typeface="Calibri"/>
                <a:ea typeface="Calibri"/>
                <a:cs typeface="Calibri"/>
                <a:sym typeface="Calibri"/>
              </a:defRPr>
            </a:lvl6pPr>
            <a:lvl7pPr indent="0" lvl="6" marL="0" marR="0" rtl="0" algn="l">
              <a:spcBef>
                <a:spcPts val="0"/>
              </a:spcBef>
              <a:buNone/>
              <a:defRPr b="0" sz="1200">
                <a:solidFill>
                  <a:srgbClr val="919292"/>
                </a:solidFill>
                <a:latin typeface="Calibri"/>
                <a:ea typeface="Calibri"/>
                <a:cs typeface="Calibri"/>
                <a:sym typeface="Calibri"/>
              </a:defRPr>
            </a:lvl7pPr>
            <a:lvl8pPr indent="0" lvl="7" marL="0" marR="0" rtl="0" algn="l">
              <a:spcBef>
                <a:spcPts val="0"/>
              </a:spcBef>
              <a:buNone/>
              <a:defRPr b="0" sz="1200">
                <a:solidFill>
                  <a:srgbClr val="919292"/>
                </a:solidFill>
                <a:latin typeface="Calibri"/>
                <a:ea typeface="Calibri"/>
                <a:cs typeface="Calibri"/>
                <a:sym typeface="Calibri"/>
              </a:defRPr>
            </a:lvl8pPr>
            <a:lvl9pPr indent="0" lvl="8" marL="0" marR="0" rtl="0" algn="l">
              <a:spcBef>
                <a:spcPts val="0"/>
              </a:spcBef>
              <a:buNone/>
              <a:defRPr b="0" sz="1200">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0" name="Shape 50"/>
        <p:cNvGrpSpPr/>
        <p:nvPr/>
      </p:nvGrpSpPr>
      <p:grpSpPr>
        <a:xfrm>
          <a:off x="0" y="0"/>
          <a:ext cx="0" cy="0"/>
          <a:chOff x="0" y="0"/>
          <a:chExt cx="0" cy="0"/>
        </a:xfrm>
      </p:grpSpPr>
      <p:sp>
        <p:nvSpPr>
          <p:cNvPr id="51" name="Shape 5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800"/>
              <a:buFont typeface="Calibri"/>
              <a:buNone/>
              <a:defRPr b="1" i="0" sz="48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Shape 5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560"/>
              </a:spcBef>
              <a:spcAft>
                <a:spcPts val="0"/>
              </a:spcAft>
              <a:buClr>
                <a:schemeClr val="dk1"/>
              </a:buClr>
              <a:buSzPts val="2800"/>
              <a:buFont typeface="Arial"/>
              <a:buNone/>
              <a:defRPr b="1" i="0" sz="28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3" name="Shape 5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4" name="Shape 5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560"/>
              </a:spcBef>
              <a:spcAft>
                <a:spcPts val="0"/>
              </a:spcAft>
              <a:buClr>
                <a:schemeClr val="dk1"/>
              </a:buClr>
              <a:buSzPts val="2800"/>
              <a:buFont typeface="Arial"/>
              <a:buNone/>
              <a:defRPr b="1" i="0" sz="28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5" name="Shape 55"/>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6" name="Shape 5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919292"/>
              </a:buClr>
              <a:buSzPts val="1200"/>
              <a:buFont typeface="Calibri"/>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1200">
                <a:solidFill>
                  <a:srgbClr val="919292"/>
                </a:solidFill>
                <a:latin typeface="Calibri"/>
                <a:ea typeface="Calibri"/>
                <a:cs typeface="Calibri"/>
                <a:sym typeface="Calibri"/>
              </a:defRPr>
            </a:lvl1pPr>
            <a:lvl2pPr indent="0" lvl="1" marL="0" marR="0" rtl="0" algn="l">
              <a:spcBef>
                <a:spcPts val="0"/>
              </a:spcBef>
              <a:buNone/>
              <a:defRPr b="0" sz="1200">
                <a:solidFill>
                  <a:srgbClr val="919292"/>
                </a:solidFill>
                <a:latin typeface="Calibri"/>
                <a:ea typeface="Calibri"/>
                <a:cs typeface="Calibri"/>
                <a:sym typeface="Calibri"/>
              </a:defRPr>
            </a:lvl2pPr>
            <a:lvl3pPr indent="0" lvl="2" marL="0" marR="0" rtl="0" algn="l">
              <a:spcBef>
                <a:spcPts val="0"/>
              </a:spcBef>
              <a:buNone/>
              <a:defRPr b="0" sz="1200">
                <a:solidFill>
                  <a:srgbClr val="919292"/>
                </a:solidFill>
                <a:latin typeface="Calibri"/>
                <a:ea typeface="Calibri"/>
                <a:cs typeface="Calibri"/>
                <a:sym typeface="Calibri"/>
              </a:defRPr>
            </a:lvl3pPr>
            <a:lvl4pPr indent="0" lvl="3" marL="0" marR="0" rtl="0" algn="l">
              <a:spcBef>
                <a:spcPts val="0"/>
              </a:spcBef>
              <a:buNone/>
              <a:defRPr b="0" sz="1200">
                <a:solidFill>
                  <a:srgbClr val="919292"/>
                </a:solidFill>
                <a:latin typeface="Calibri"/>
                <a:ea typeface="Calibri"/>
                <a:cs typeface="Calibri"/>
                <a:sym typeface="Calibri"/>
              </a:defRPr>
            </a:lvl4pPr>
            <a:lvl5pPr indent="0" lvl="4" marL="0" marR="0" rtl="0" algn="l">
              <a:spcBef>
                <a:spcPts val="0"/>
              </a:spcBef>
              <a:buNone/>
              <a:defRPr b="0" sz="1200">
                <a:solidFill>
                  <a:srgbClr val="919292"/>
                </a:solidFill>
                <a:latin typeface="Calibri"/>
                <a:ea typeface="Calibri"/>
                <a:cs typeface="Calibri"/>
                <a:sym typeface="Calibri"/>
              </a:defRPr>
            </a:lvl5pPr>
            <a:lvl6pPr indent="0" lvl="5" marL="0" marR="0" rtl="0" algn="l">
              <a:spcBef>
                <a:spcPts val="0"/>
              </a:spcBef>
              <a:buNone/>
              <a:defRPr b="0" sz="1200">
                <a:solidFill>
                  <a:srgbClr val="919292"/>
                </a:solidFill>
                <a:latin typeface="Calibri"/>
                <a:ea typeface="Calibri"/>
                <a:cs typeface="Calibri"/>
                <a:sym typeface="Calibri"/>
              </a:defRPr>
            </a:lvl6pPr>
            <a:lvl7pPr indent="0" lvl="6" marL="0" marR="0" rtl="0" algn="l">
              <a:spcBef>
                <a:spcPts val="0"/>
              </a:spcBef>
              <a:buNone/>
              <a:defRPr b="0" sz="1200">
                <a:solidFill>
                  <a:srgbClr val="919292"/>
                </a:solidFill>
                <a:latin typeface="Calibri"/>
                <a:ea typeface="Calibri"/>
                <a:cs typeface="Calibri"/>
                <a:sym typeface="Calibri"/>
              </a:defRPr>
            </a:lvl7pPr>
            <a:lvl8pPr indent="0" lvl="7" marL="0" marR="0" rtl="0" algn="l">
              <a:spcBef>
                <a:spcPts val="0"/>
              </a:spcBef>
              <a:buNone/>
              <a:defRPr b="0" sz="1200">
                <a:solidFill>
                  <a:srgbClr val="919292"/>
                </a:solidFill>
                <a:latin typeface="Calibri"/>
                <a:ea typeface="Calibri"/>
                <a:cs typeface="Calibri"/>
                <a:sym typeface="Calibri"/>
              </a:defRPr>
            </a:lvl8pPr>
            <a:lvl9pPr indent="0" lvl="8" marL="0" marR="0" rtl="0" algn="l">
              <a:spcBef>
                <a:spcPts val="0"/>
              </a:spcBef>
              <a:buNone/>
              <a:defRPr b="0" sz="1200">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9" name="Shape 59"/>
        <p:cNvGrpSpPr/>
        <p:nvPr/>
      </p:nvGrpSpPr>
      <p:grpSpPr>
        <a:xfrm>
          <a:off x="0" y="0"/>
          <a:ext cx="0" cy="0"/>
          <a:chOff x="0" y="0"/>
          <a:chExt cx="0" cy="0"/>
        </a:xfrm>
      </p:grpSpPr>
      <p:sp>
        <p:nvSpPr>
          <p:cNvPr id="60" name="Shape 6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800"/>
              <a:buFont typeface="Calibri"/>
              <a:buNone/>
              <a:defRPr b="1" i="0" sz="48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Shape 6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919292"/>
              </a:buClr>
              <a:buSzPts val="1200"/>
              <a:buFont typeface="Calibri"/>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1200">
                <a:solidFill>
                  <a:srgbClr val="919292"/>
                </a:solidFill>
                <a:latin typeface="Calibri"/>
                <a:ea typeface="Calibri"/>
                <a:cs typeface="Calibri"/>
                <a:sym typeface="Calibri"/>
              </a:defRPr>
            </a:lvl1pPr>
            <a:lvl2pPr indent="0" lvl="1" marL="0" marR="0" rtl="0" algn="l">
              <a:spcBef>
                <a:spcPts val="0"/>
              </a:spcBef>
              <a:buNone/>
              <a:defRPr b="0" sz="1200">
                <a:solidFill>
                  <a:srgbClr val="919292"/>
                </a:solidFill>
                <a:latin typeface="Calibri"/>
                <a:ea typeface="Calibri"/>
                <a:cs typeface="Calibri"/>
                <a:sym typeface="Calibri"/>
              </a:defRPr>
            </a:lvl2pPr>
            <a:lvl3pPr indent="0" lvl="2" marL="0" marR="0" rtl="0" algn="l">
              <a:spcBef>
                <a:spcPts val="0"/>
              </a:spcBef>
              <a:buNone/>
              <a:defRPr b="0" sz="1200">
                <a:solidFill>
                  <a:srgbClr val="919292"/>
                </a:solidFill>
                <a:latin typeface="Calibri"/>
                <a:ea typeface="Calibri"/>
                <a:cs typeface="Calibri"/>
                <a:sym typeface="Calibri"/>
              </a:defRPr>
            </a:lvl3pPr>
            <a:lvl4pPr indent="0" lvl="3" marL="0" marR="0" rtl="0" algn="l">
              <a:spcBef>
                <a:spcPts val="0"/>
              </a:spcBef>
              <a:buNone/>
              <a:defRPr b="0" sz="1200">
                <a:solidFill>
                  <a:srgbClr val="919292"/>
                </a:solidFill>
                <a:latin typeface="Calibri"/>
                <a:ea typeface="Calibri"/>
                <a:cs typeface="Calibri"/>
                <a:sym typeface="Calibri"/>
              </a:defRPr>
            </a:lvl4pPr>
            <a:lvl5pPr indent="0" lvl="4" marL="0" marR="0" rtl="0" algn="l">
              <a:spcBef>
                <a:spcPts val="0"/>
              </a:spcBef>
              <a:buNone/>
              <a:defRPr b="0" sz="1200">
                <a:solidFill>
                  <a:srgbClr val="919292"/>
                </a:solidFill>
                <a:latin typeface="Calibri"/>
                <a:ea typeface="Calibri"/>
                <a:cs typeface="Calibri"/>
                <a:sym typeface="Calibri"/>
              </a:defRPr>
            </a:lvl5pPr>
            <a:lvl6pPr indent="0" lvl="5" marL="0" marR="0" rtl="0" algn="l">
              <a:spcBef>
                <a:spcPts val="0"/>
              </a:spcBef>
              <a:buNone/>
              <a:defRPr b="0" sz="1200">
                <a:solidFill>
                  <a:srgbClr val="919292"/>
                </a:solidFill>
                <a:latin typeface="Calibri"/>
                <a:ea typeface="Calibri"/>
                <a:cs typeface="Calibri"/>
                <a:sym typeface="Calibri"/>
              </a:defRPr>
            </a:lvl6pPr>
            <a:lvl7pPr indent="0" lvl="6" marL="0" marR="0" rtl="0" algn="l">
              <a:spcBef>
                <a:spcPts val="0"/>
              </a:spcBef>
              <a:buNone/>
              <a:defRPr b="0" sz="1200">
                <a:solidFill>
                  <a:srgbClr val="919292"/>
                </a:solidFill>
                <a:latin typeface="Calibri"/>
                <a:ea typeface="Calibri"/>
                <a:cs typeface="Calibri"/>
                <a:sym typeface="Calibri"/>
              </a:defRPr>
            </a:lvl7pPr>
            <a:lvl8pPr indent="0" lvl="7" marL="0" marR="0" rtl="0" algn="l">
              <a:spcBef>
                <a:spcPts val="0"/>
              </a:spcBef>
              <a:buNone/>
              <a:defRPr b="0" sz="1200">
                <a:solidFill>
                  <a:srgbClr val="919292"/>
                </a:solidFill>
                <a:latin typeface="Calibri"/>
                <a:ea typeface="Calibri"/>
                <a:cs typeface="Calibri"/>
                <a:sym typeface="Calibri"/>
              </a:defRPr>
            </a:lvl8pPr>
            <a:lvl9pPr indent="0" lvl="8" marL="0" marR="0" rtl="0" algn="l">
              <a:spcBef>
                <a:spcPts val="0"/>
              </a:spcBef>
              <a:buNone/>
              <a:defRPr b="0" sz="1200">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Shape 65"/>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lvl="0" marR="0" rtl="0" algn="l">
              <a:spcBef>
                <a:spcPts val="0"/>
              </a:spcBef>
              <a:spcAft>
                <a:spcPts val="0"/>
              </a:spcAft>
              <a:buClr>
                <a:schemeClr val="dk2"/>
              </a:buClr>
              <a:buSzPts val="2000"/>
              <a:buFont typeface="Calibri"/>
              <a:buNone/>
              <a:defRPr b="1" i="0" sz="2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Shape 6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Shape 6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8" name="Shape 6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1200">
                <a:solidFill>
                  <a:srgbClr val="919292"/>
                </a:solidFill>
                <a:latin typeface="Calibri"/>
                <a:ea typeface="Calibri"/>
                <a:cs typeface="Calibri"/>
                <a:sym typeface="Calibri"/>
              </a:defRPr>
            </a:lvl1pPr>
            <a:lvl2pPr indent="0" lvl="1" marL="0" marR="0" rtl="0" algn="l">
              <a:spcBef>
                <a:spcPts val="0"/>
              </a:spcBef>
              <a:buNone/>
              <a:defRPr b="0" sz="1200">
                <a:solidFill>
                  <a:srgbClr val="919292"/>
                </a:solidFill>
                <a:latin typeface="Calibri"/>
                <a:ea typeface="Calibri"/>
                <a:cs typeface="Calibri"/>
                <a:sym typeface="Calibri"/>
              </a:defRPr>
            </a:lvl2pPr>
            <a:lvl3pPr indent="0" lvl="2" marL="0" marR="0" rtl="0" algn="l">
              <a:spcBef>
                <a:spcPts val="0"/>
              </a:spcBef>
              <a:buNone/>
              <a:defRPr b="0" sz="1200">
                <a:solidFill>
                  <a:srgbClr val="919292"/>
                </a:solidFill>
                <a:latin typeface="Calibri"/>
                <a:ea typeface="Calibri"/>
                <a:cs typeface="Calibri"/>
                <a:sym typeface="Calibri"/>
              </a:defRPr>
            </a:lvl3pPr>
            <a:lvl4pPr indent="0" lvl="3" marL="0" marR="0" rtl="0" algn="l">
              <a:spcBef>
                <a:spcPts val="0"/>
              </a:spcBef>
              <a:buNone/>
              <a:defRPr b="0" sz="1200">
                <a:solidFill>
                  <a:srgbClr val="919292"/>
                </a:solidFill>
                <a:latin typeface="Calibri"/>
                <a:ea typeface="Calibri"/>
                <a:cs typeface="Calibri"/>
                <a:sym typeface="Calibri"/>
              </a:defRPr>
            </a:lvl4pPr>
            <a:lvl5pPr indent="0" lvl="4" marL="0" marR="0" rtl="0" algn="l">
              <a:spcBef>
                <a:spcPts val="0"/>
              </a:spcBef>
              <a:buNone/>
              <a:defRPr b="0" sz="1200">
                <a:solidFill>
                  <a:srgbClr val="919292"/>
                </a:solidFill>
                <a:latin typeface="Calibri"/>
                <a:ea typeface="Calibri"/>
                <a:cs typeface="Calibri"/>
                <a:sym typeface="Calibri"/>
              </a:defRPr>
            </a:lvl5pPr>
            <a:lvl6pPr indent="0" lvl="5" marL="0" marR="0" rtl="0" algn="l">
              <a:spcBef>
                <a:spcPts val="0"/>
              </a:spcBef>
              <a:buNone/>
              <a:defRPr b="0" sz="1200">
                <a:solidFill>
                  <a:srgbClr val="919292"/>
                </a:solidFill>
                <a:latin typeface="Calibri"/>
                <a:ea typeface="Calibri"/>
                <a:cs typeface="Calibri"/>
                <a:sym typeface="Calibri"/>
              </a:defRPr>
            </a:lvl6pPr>
            <a:lvl7pPr indent="0" lvl="6" marL="0" marR="0" rtl="0" algn="l">
              <a:spcBef>
                <a:spcPts val="0"/>
              </a:spcBef>
              <a:buNone/>
              <a:defRPr b="0" sz="1200">
                <a:solidFill>
                  <a:srgbClr val="919292"/>
                </a:solidFill>
                <a:latin typeface="Calibri"/>
                <a:ea typeface="Calibri"/>
                <a:cs typeface="Calibri"/>
                <a:sym typeface="Calibri"/>
              </a:defRPr>
            </a:lvl7pPr>
            <a:lvl8pPr indent="0" lvl="7" marL="0" marR="0" rtl="0" algn="l">
              <a:spcBef>
                <a:spcPts val="0"/>
              </a:spcBef>
              <a:buNone/>
              <a:defRPr b="0" sz="1200">
                <a:solidFill>
                  <a:srgbClr val="919292"/>
                </a:solidFill>
                <a:latin typeface="Calibri"/>
                <a:ea typeface="Calibri"/>
                <a:cs typeface="Calibri"/>
                <a:sym typeface="Calibri"/>
              </a:defRPr>
            </a:lvl8pPr>
            <a:lvl9pPr indent="0" lvl="8" marL="0" marR="0" rtl="0" algn="l">
              <a:spcBef>
                <a:spcPts val="0"/>
              </a:spcBef>
              <a:buNone/>
              <a:defRPr b="0" sz="1200">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Clr>
                <a:schemeClr val="dk2"/>
              </a:buClr>
              <a:buSzPts val="4800"/>
              <a:buFont typeface="Calibri"/>
              <a:buNone/>
              <a:defRPr b="1" i="0" sz="48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919292"/>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919292"/>
                </a:solidFill>
                <a:latin typeface="Calibri"/>
                <a:ea typeface="Calibri"/>
                <a:cs typeface="Calibri"/>
                <a:sym typeface="Calibri"/>
              </a:defRPr>
            </a:lvl1pPr>
            <a:lvl2pPr indent="0" lvl="1" marL="0" marR="0" rtl="0" algn="l">
              <a:spcBef>
                <a:spcPts val="0"/>
              </a:spcBef>
              <a:buNone/>
              <a:defRPr b="0" i="0" sz="1200" u="none" cap="none" strike="noStrike">
                <a:solidFill>
                  <a:srgbClr val="919292"/>
                </a:solidFill>
                <a:latin typeface="Calibri"/>
                <a:ea typeface="Calibri"/>
                <a:cs typeface="Calibri"/>
                <a:sym typeface="Calibri"/>
              </a:defRPr>
            </a:lvl2pPr>
            <a:lvl3pPr indent="0" lvl="2" marL="0" marR="0" rtl="0" algn="l">
              <a:spcBef>
                <a:spcPts val="0"/>
              </a:spcBef>
              <a:buNone/>
              <a:defRPr b="0" i="0" sz="1200" u="none" cap="none" strike="noStrike">
                <a:solidFill>
                  <a:srgbClr val="919292"/>
                </a:solidFill>
                <a:latin typeface="Calibri"/>
                <a:ea typeface="Calibri"/>
                <a:cs typeface="Calibri"/>
                <a:sym typeface="Calibri"/>
              </a:defRPr>
            </a:lvl3pPr>
            <a:lvl4pPr indent="0" lvl="3" marL="0" marR="0" rtl="0" algn="l">
              <a:spcBef>
                <a:spcPts val="0"/>
              </a:spcBef>
              <a:buNone/>
              <a:defRPr b="0" i="0" sz="1200" u="none" cap="none" strike="noStrike">
                <a:solidFill>
                  <a:srgbClr val="919292"/>
                </a:solidFill>
                <a:latin typeface="Calibri"/>
                <a:ea typeface="Calibri"/>
                <a:cs typeface="Calibri"/>
                <a:sym typeface="Calibri"/>
              </a:defRPr>
            </a:lvl4pPr>
            <a:lvl5pPr indent="0" lvl="4" marL="0" marR="0" rtl="0" algn="l">
              <a:spcBef>
                <a:spcPts val="0"/>
              </a:spcBef>
              <a:buNone/>
              <a:defRPr b="0" i="0" sz="1200" u="none" cap="none" strike="noStrike">
                <a:solidFill>
                  <a:srgbClr val="919292"/>
                </a:solidFill>
                <a:latin typeface="Calibri"/>
                <a:ea typeface="Calibri"/>
                <a:cs typeface="Calibri"/>
                <a:sym typeface="Calibri"/>
              </a:defRPr>
            </a:lvl5pPr>
            <a:lvl6pPr indent="0" lvl="5" marL="0" marR="0" rtl="0" algn="l">
              <a:spcBef>
                <a:spcPts val="0"/>
              </a:spcBef>
              <a:buNone/>
              <a:defRPr b="0" i="0" sz="1200" u="none" cap="none" strike="noStrike">
                <a:solidFill>
                  <a:srgbClr val="919292"/>
                </a:solidFill>
                <a:latin typeface="Calibri"/>
                <a:ea typeface="Calibri"/>
                <a:cs typeface="Calibri"/>
                <a:sym typeface="Calibri"/>
              </a:defRPr>
            </a:lvl6pPr>
            <a:lvl7pPr indent="0" lvl="6" marL="0" marR="0" rtl="0" algn="l">
              <a:spcBef>
                <a:spcPts val="0"/>
              </a:spcBef>
              <a:buNone/>
              <a:defRPr b="0" i="0" sz="1200" u="none" cap="none" strike="noStrike">
                <a:solidFill>
                  <a:srgbClr val="919292"/>
                </a:solidFill>
                <a:latin typeface="Calibri"/>
                <a:ea typeface="Calibri"/>
                <a:cs typeface="Calibri"/>
                <a:sym typeface="Calibri"/>
              </a:defRPr>
            </a:lvl7pPr>
            <a:lvl8pPr indent="0" lvl="7" marL="0" marR="0" rtl="0" algn="l">
              <a:spcBef>
                <a:spcPts val="0"/>
              </a:spcBef>
              <a:buNone/>
              <a:defRPr b="0" i="0" sz="1200" u="none" cap="none" strike="noStrike">
                <a:solidFill>
                  <a:srgbClr val="919292"/>
                </a:solidFill>
                <a:latin typeface="Calibri"/>
                <a:ea typeface="Calibri"/>
                <a:cs typeface="Calibri"/>
                <a:sym typeface="Calibri"/>
              </a:defRPr>
            </a:lvl8pPr>
            <a:lvl9pPr indent="0" lvl="8" marL="0" marR="0" rtl="0" algn="l">
              <a:spcBef>
                <a:spcPts val="0"/>
              </a:spcBef>
              <a:buNone/>
              <a:defRPr b="0" i="0" sz="1200" u="none" cap="none" strike="noStrike">
                <a:solidFill>
                  <a:srgbClr val="919292"/>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pic>
        <p:nvPicPr>
          <p:cNvPr descr="isr_logo.jpg" id="15" name="Shape 15"/>
          <p:cNvPicPr preferRelativeResize="0"/>
          <p:nvPr/>
        </p:nvPicPr>
        <p:blipFill rotWithShape="1">
          <a:blip r:embed="rId1">
            <a:alphaModFix/>
          </a:blip>
          <a:srcRect b="0" l="0" r="0" t="0"/>
          <a:stretch/>
        </p:blipFill>
        <p:spPr>
          <a:xfrm>
            <a:off x="7315200" y="6248400"/>
            <a:ext cx="1358900" cy="495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omments" Target="../comments/commen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3.xml"/><Relationship Id="rId4" Type="http://schemas.openxmlformats.org/officeDocument/2006/relationships/image" Target="../media/image2.jp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4.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320"/>
              <a:buFont typeface="Calibri"/>
              <a:buNone/>
            </a:pPr>
            <a:r>
              <a:rPr b="1" i="0" lang="en-US" sz="4320" u="none" cap="none" strike="noStrike">
                <a:solidFill>
                  <a:schemeClr val="dk2"/>
                </a:solidFill>
                <a:latin typeface="Calibri"/>
                <a:ea typeface="Calibri"/>
                <a:cs typeface="Calibri"/>
                <a:sym typeface="Calibri"/>
              </a:rPr>
              <a:t>Lecture 2: Process, Estimation, and Agile</a:t>
            </a:r>
            <a:endParaRPr b="1" i="0" sz="4320" u="none" cap="none" strike="noStrike">
              <a:solidFill>
                <a:schemeClr val="dk2"/>
              </a:solidFill>
              <a:latin typeface="Calibri"/>
              <a:ea typeface="Calibri"/>
              <a:cs typeface="Calibri"/>
              <a:sym typeface="Calibri"/>
            </a:endParaRPr>
          </a:p>
        </p:txBody>
      </p:sp>
      <p:sp>
        <p:nvSpPr>
          <p:cNvPr id="76" name="Shape 7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919292"/>
              </a:buClr>
              <a:buSzPts val="3600"/>
              <a:buFont typeface="Arial"/>
              <a:buNone/>
            </a:pPr>
            <a:r>
              <a:rPr lang="en-US"/>
              <a:t>SE for Startups</a:t>
            </a:r>
            <a:endParaRPr/>
          </a:p>
          <a:p>
            <a:pPr indent="0" lvl="0" marL="0" marR="0" rtl="0" algn="ctr">
              <a:spcBef>
                <a:spcPts val="0"/>
              </a:spcBef>
              <a:spcAft>
                <a:spcPts val="0"/>
              </a:spcAft>
              <a:buClr>
                <a:srgbClr val="919292"/>
              </a:buClr>
              <a:buSzPts val="3600"/>
              <a:buFont typeface="Arial"/>
              <a:buNone/>
            </a:pPr>
            <a:r>
              <a:rPr lang="en-US"/>
              <a:t>1/18/2018</a:t>
            </a:r>
            <a:endParaRPr/>
          </a:p>
        </p:txBody>
      </p:sp>
      <p:sp>
        <p:nvSpPr>
          <p:cNvPr id="77" name="Shape 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rgbClr val="919292"/>
                </a:solidFill>
                <a:latin typeface="Calibri"/>
                <a:ea typeface="Calibri"/>
                <a:cs typeface="Calibri"/>
                <a:sym typeface="Calibri"/>
              </a:rPr>
              <a:t>‹#›</a:t>
            </a:fld>
            <a:endParaRPr b="0" i="0" sz="1200" u="none" cap="none" strike="noStrike">
              <a:solidFill>
                <a:srgbClr val="91929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4000"/>
              <a:buFont typeface="Calibri"/>
              <a:buNone/>
            </a:pPr>
            <a:r>
              <a:rPr b="1" i="0" lang="en-US" sz="4000" u="none" cap="none" strike="noStrike">
                <a:solidFill>
                  <a:schemeClr val="dk2"/>
                </a:solidFill>
                <a:latin typeface="Calibri"/>
                <a:ea typeface="Calibri"/>
                <a:cs typeface="Calibri"/>
                <a:sym typeface="Calibri"/>
              </a:rPr>
              <a:t>STARTUP-SPECIFIC PROPERTIES OR CONCERNS?</a:t>
            </a:r>
            <a:endParaRPr b="1" i="0" sz="4000" u="none" cap="none" strike="noStrike">
              <a:solidFill>
                <a:schemeClr val="dk2"/>
              </a:solidFill>
              <a:latin typeface="Calibri"/>
              <a:ea typeface="Calibri"/>
              <a:cs typeface="Calibri"/>
              <a:sym typeface="Calibri"/>
            </a:endParaRPr>
          </a:p>
        </p:txBody>
      </p:sp>
      <p:sp>
        <p:nvSpPr>
          <p:cNvPr id="188" name="Shape 18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919292"/>
              </a:buClr>
              <a:buSzPts val="2000"/>
              <a:buFont typeface="Arial"/>
              <a:buNone/>
            </a:pPr>
            <a:r>
              <a:t/>
            </a:r>
            <a:endParaRPr b="0" i="0" sz="2000" u="none" cap="none" strike="noStrike">
              <a:solidFill>
                <a:srgbClr val="919292"/>
              </a:solidFill>
              <a:latin typeface="Calibri"/>
              <a:ea typeface="Calibri"/>
              <a:cs typeface="Calibri"/>
              <a:sym typeface="Calibri"/>
            </a:endParaRPr>
          </a:p>
        </p:txBody>
      </p:sp>
      <p:sp>
        <p:nvSpPr>
          <p:cNvPr id="189" name="Shape 1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Process Costs</a:t>
            </a:r>
            <a:endParaRPr b="1" i="0" sz="4800" u="none" cap="none" strike="noStrike">
              <a:solidFill>
                <a:schemeClr val="dk2"/>
              </a:solidFill>
              <a:latin typeface="Calibri"/>
              <a:ea typeface="Calibri"/>
              <a:cs typeface="Calibri"/>
              <a:sym typeface="Calibri"/>
            </a:endParaRPr>
          </a:p>
        </p:txBody>
      </p:sp>
      <p:sp>
        <p:nvSpPr>
          <p:cNvPr id="196" name="Shape 196"/>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sp>
        <p:nvSpPr>
          <p:cNvPr id="197" name="Shape 197"/>
          <p:cNvSpPr/>
          <p:nvPr/>
        </p:nvSpPr>
        <p:spPr>
          <a:xfrm>
            <a:off x="838200" y="2209800"/>
            <a:ext cx="838200" cy="762000"/>
          </a:xfrm>
          <a:prstGeom prst="ellipse">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Shape 198"/>
          <p:cNvSpPr/>
          <p:nvPr/>
        </p:nvSpPr>
        <p:spPr>
          <a:xfrm>
            <a:off x="2667000" y="1905000"/>
            <a:ext cx="838200" cy="762000"/>
          </a:xfrm>
          <a:prstGeom prst="ellipse">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Shape 199"/>
          <p:cNvSpPr/>
          <p:nvPr/>
        </p:nvSpPr>
        <p:spPr>
          <a:xfrm>
            <a:off x="5257800" y="3657600"/>
            <a:ext cx="838200" cy="762000"/>
          </a:xfrm>
          <a:prstGeom prst="ellipse">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Shape 200"/>
          <p:cNvSpPr/>
          <p:nvPr/>
        </p:nvSpPr>
        <p:spPr>
          <a:xfrm>
            <a:off x="4572000" y="1905000"/>
            <a:ext cx="838200" cy="762000"/>
          </a:xfrm>
          <a:prstGeom prst="ellipse">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Shape 201"/>
          <p:cNvSpPr/>
          <p:nvPr/>
        </p:nvSpPr>
        <p:spPr>
          <a:xfrm>
            <a:off x="914400" y="3962400"/>
            <a:ext cx="838200" cy="762000"/>
          </a:xfrm>
          <a:prstGeom prst="ellipse">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Shape 202"/>
          <p:cNvSpPr/>
          <p:nvPr/>
        </p:nvSpPr>
        <p:spPr>
          <a:xfrm>
            <a:off x="2590800" y="4800600"/>
            <a:ext cx="838200" cy="762000"/>
          </a:xfrm>
          <a:prstGeom prst="ellipse">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Shape 203"/>
          <p:cNvSpPr/>
          <p:nvPr/>
        </p:nvSpPr>
        <p:spPr>
          <a:xfrm>
            <a:off x="4572000" y="4724400"/>
            <a:ext cx="838200" cy="762000"/>
          </a:xfrm>
          <a:prstGeom prst="ellipse">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4" name="Shape 204"/>
          <p:cNvCxnSpPr/>
          <p:nvPr/>
        </p:nvCxnSpPr>
        <p:spPr>
          <a:xfrm>
            <a:off x="1295400" y="2590800"/>
            <a:ext cx="3581400" cy="2514600"/>
          </a:xfrm>
          <a:prstGeom prst="straightConnector1">
            <a:avLst/>
          </a:prstGeom>
          <a:noFill/>
          <a:ln cap="flat" cmpd="sng" w="9525">
            <a:solidFill>
              <a:srgbClr val="644953"/>
            </a:solidFill>
            <a:prstDash val="solid"/>
            <a:round/>
            <a:headEnd len="med" w="med" type="none"/>
            <a:tailEnd len="med" w="med" type="none"/>
          </a:ln>
        </p:spPr>
      </p:cxnSp>
      <p:cxnSp>
        <p:nvCxnSpPr>
          <p:cNvPr id="205" name="Shape 205"/>
          <p:cNvCxnSpPr/>
          <p:nvPr/>
        </p:nvCxnSpPr>
        <p:spPr>
          <a:xfrm flipH="1">
            <a:off x="1371600" y="2209800"/>
            <a:ext cx="1828800" cy="2133600"/>
          </a:xfrm>
          <a:prstGeom prst="straightConnector1">
            <a:avLst/>
          </a:prstGeom>
          <a:noFill/>
          <a:ln cap="flat" cmpd="sng" w="9525">
            <a:solidFill>
              <a:srgbClr val="644953"/>
            </a:solidFill>
            <a:prstDash val="solid"/>
            <a:round/>
            <a:headEnd len="med" w="med" type="none"/>
            <a:tailEnd len="med" w="med" type="none"/>
          </a:ln>
        </p:spPr>
      </p:cxnSp>
      <p:cxnSp>
        <p:nvCxnSpPr>
          <p:cNvPr id="206" name="Shape 206"/>
          <p:cNvCxnSpPr/>
          <p:nvPr/>
        </p:nvCxnSpPr>
        <p:spPr>
          <a:xfrm>
            <a:off x="1371600" y="2590800"/>
            <a:ext cx="4343400" cy="1447800"/>
          </a:xfrm>
          <a:prstGeom prst="straightConnector1">
            <a:avLst/>
          </a:prstGeom>
          <a:noFill/>
          <a:ln cap="flat" cmpd="sng" w="9525">
            <a:solidFill>
              <a:srgbClr val="644953"/>
            </a:solidFill>
            <a:prstDash val="solid"/>
            <a:round/>
            <a:headEnd len="med" w="med" type="none"/>
            <a:tailEnd len="med" w="med" type="none"/>
          </a:ln>
        </p:spPr>
      </p:cxnSp>
      <p:cxnSp>
        <p:nvCxnSpPr>
          <p:cNvPr id="207" name="Shape 207"/>
          <p:cNvCxnSpPr/>
          <p:nvPr/>
        </p:nvCxnSpPr>
        <p:spPr>
          <a:xfrm flipH="1" rot="10800000">
            <a:off x="1143000" y="2286000"/>
            <a:ext cx="3810000" cy="381000"/>
          </a:xfrm>
          <a:prstGeom prst="straightConnector1">
            <a:avLst/>
          </a:prstGeom>
          <a:noFill/>
          <a:ln cap="flat" cmpd="sng" w="9525">
            <a:solidFill>
              <a:srgbClr val="644953"/>
            </a:solidFill>
            <a:prstDash val="solid"/>
            <a:round/>
            <a:headEnd len="med" w="med" type="none"/>
            <a:tailEnd len="med" w="med" type="none"/>
          </a:ln>
        </p:spPr>
      </p:cxnSp>
      <p:cxnSp>
        <p:nvCxnSpPr>
          <p:cNvPr id="208" name="Shape 208"/>
          <p:cNvCxnSpPr/>
          <p:nvPr/>
        </p:nvCxnSpPr>
        <p:spPr>
          <a:xfrm flipH="1" rot="10800000">
            <a:off x="1219200" y="2209800"/>
            <a:ext cx="1828800" cy="304800"/>
          </a:xfrm>
          <a:prstGeom prst="straightConnector1">
            <a:avLst/>
          </a:prstGeom>
          <a:noFill/>
          <a:ln cap="flat" cmpd="sng" w="9525">
            <a:solidFill>
              <a:srgbClr val="644953"/>
            </a:solidFill>
            <a:prstDash val="solid"/>
            <a:round/>
            <a:headEnd len="med" w="med" type="none"/>
            <a:tailEnd len="med" w="med" type="none"/>
          </a:ln>
        </p:spPr>
      </p:cxnSp>
      <p:cxnSp>
        <p:nvCxnSpPr>
          <p:cNvPr id="209" name="Shape 209"/>
          <p:cNvCxnSpPr/>
          <p:nvPr/>
        </p:nvCxnSpPr>
        <p:spPr>
          <a:xfrm>
            <a:off x="1219200" y="2743200"/>
            <a:ext cx="1600200" cy="2438400"/>
          </a:xfrm>
          <a:prstGeom prst="straightConnector1">
            <a:avLst/>
          </a:prstGeom>
          <a:noFill/>
          <a:ln cap="flat" cmpd="sng" w="9525">
            <a:solidFill>
              <a:srgbClr val="644953"/>
            </a:solidFill>
            <a:prstDash val="solid"/>
            <a:round/>
            <a:headEnd len="med" w="med" type="none"/>
            <a:tailEnd len="med" w="med" type="none"/>
          </a:ln>
        </p:spPr>
      </p:cxnSp>
      <p:cxnSp>
        <p:nvCxnSpPr>
          <p:cNvPr id="210" name="Shape 210"/>
          <p:cNvCxnSpPr/>
          <p:nvPr/>
        </p:nvCxnSpPr>
        <p:spPr>
          <a:xfrm>
            <a:off x="1143000" y="2438400"/>
            <a:ext cx="76200" cy="1752600"/>
          </a:xfrm>
          <a:prstGeom prst="straightConnector1">
            <a:avLst/>
          </a:prstGeom>
          <a:noFill/>
          <a:ln cap="flat" cmpd="sng" w="9525">
            <a:solidFill>
              <a:srgbClr val="644953"/>
            </a:solidFill>
            <a:prstDash val="solid"/>
            <a:round/>
            <a:headEnd len="med" w="med" type="none"/>
            <a:tailEnd len="med" w="med" type="none"/>
          </a:ln>
        </p:spPr>
      </p:cxnSp>
      <p:cxnSp>
        <p:nvCxnSpPr>
          <p:cNvPr id="211" name="Shape 211"/>
          <p:cNvCxnSpPr/>
          <p:nvPr/>
        </p:nvCxnSpPr>
        <p:spPr>
          <a:xfrm>
            <a:off x="3048000" y="2286000"/>
            <a:ext cx="0" cy="2819400"/>
          </a:xfrm>
          <a:prstGeom prst="straightConnector1">
            <a:avLst/>
          </a:prstGeom>
          <a:noFill/>
          <a:ln cap="flat" cmpd="sng" w="9525">
            <a:solidFill>
              <a:srgbClr val="644953"/>
            </a:solidFill>
            <a:prstDash val="solid"/>
            <a:round/>
            <a:headEnd len="med" w="med" type="none"/>
            <a:tailEnd len="med" w="med" type="none"/>
          </a:ln>
        </p:spPr>
      </p:cxnSp>
      <p:cxnSp>
        <p:nvCxnSpPr>
          <p:cNvPr id="212" name="Shape 212"/>
          <p:cNvCxnSpPr/>
          <p:nvPr/>
        </p:nvCxnSpPr>
        <p:spPr>
          <a:xfrm>
            <a:off x="3200400" y="2286000"/>
            <a:ext cx="1752600" cy="2743200"/>
          </a:xfrm>
          <a:prstGeom prst="straightConnector1">
            <a:avLst/>
          </a:prstGeom>
          <a:noFill/>
          <a:ln cap="flat" cmpd="sng" w="9525">
            <a:solidFill>
              <a:srgbClr val="644953"/>
            </a:solidFill>
            <a:prstDash val="solid"/>
            <a:round/>
            <a:headEnd len="med" w="med" type="none"/>
            <a:tailEnd len="med" w="med" type="none"/>
          </a:ln>
        </p:spPr>
      </p:cxnSp>
      <p:cxnSp>
        <p:nvCxnSpPr>
          <p:cNvPr id="213" name="Shape 213"/>
          <p:cNvCxnSpPr/>
          <p:nvPr/>
        </p:nvCxnSpPr>
        <p:spPr>
          <a:xfrm>
            <a:off x="2895600" y="2286000"/>
            <a:ext cx="2743200" cy="1600200"/>
          </a:xfrm>
          <a:prstGeom prst="straightConnector1">
            <a:avLst/>
          </a:prstGeom>
          <a:noFill/>
          <a:ln cap="flat" cmpd="sng" w="9525">
            <a:solidFill>
              <a:srgbClr val="644953"/>
            </a:solidFill>
            <a:prstDash val="solid"/>
            <a:round/>
            <a:headEnd len="med" w="med" type="none"/>
            <a:tailEnd len="med" w="med" type="none"/>
          </a:ln>
        </p:spPr>
      </p:cxnSp>
      <p:cxnSp>
        <p:nvCxnSpPr>
          <p:cNvPr id="214" name="Shape 214"/>
          <p:cNvCxnSpPr/>
          <p:nvPr/>
        </p:nvCxnSpPr>
        <p:spPr>
          <a:xfrm flipH="1" rot="10800000">
            <a:off x="3048000" y="2209800"/>
            <a:ext cx="1752600" cy="152400"/>
          </a:xfrm>
          <a:prstGeom prst="straightConnector1">
            <a:avLst/>
          </a:prstGeom>
          <a:noFill/>
          <a:ln cap="flat" cmpd="sng" w="9525">
            <a:solidFill>
              <a:srgbClr val="644953"/>
            </a:solidFill>
            <a:prstDash val="solid"/>
            <a:round/>
            <a:headEnd len="med" w="med" type="none"/>
            <a:tailEnd len="med" w="med" type="none"/>
          </a:ln>
        </p:spPr>
      </p:cxnSp>
      <p:cxnSp>
        <p:nvCxnSpPr>
          <p:cNvPr id="215" name="Shape 215"/>
          <p:cNvCxnSpPr/>
          <p:nvPr/>
        </p:nvCxnSpPr>
        <p:spPr>
          <a:xfrm>
            <a:off x="5181600" y="2362200"/>
            <a:ext cx="533400" cy="1752600"/>
          </a:xfrm>
          <a:prstGeom prst="straightConnector1">
            <a:avLst/>
          </a:prstGeom>
          <a:noFill/>
          <a:ln cap="flat" cmpd="sng" w="9525">
            <a:solidFill>
              <a:srgbClr val="644953"/>
            </a:solidFill>
            <a:prstDash val="solid"/>
            <a:round/>
            <a:headEnd len="med" w="med" type="none"/>
            <a:tailEnd len="med" w="med" type="none"/>
          </a:ln>
        </p:spPr>
      </p:cxnSp>
      <p:cxnSp>
        <p:nvCxnSpPr>
          <p:cNvPr id="216" name="Shape 216"/>
          <p:cNvCxnSpPr/>
          <p:nvPr/>
        </p:nvCxnSpPr>
        <p:spPr>
          <a:xfrm>
            <a:off x="4800600" y="2362200"/>
            <a:ext cx="76200" cy="2667000"/>
          </a:xfrm>
          <a:prstGeom prst="straightConnector1">
            <a:avLst/>
          </a:prstGeom>
          <a:noFill/>
          <a:ln cap="flat" cmpd="sng" w="9525">
            <a:solidFill>
              <a:srgbClr val="644953"/>
            </a:solidFill>
            <a:prstDash val="solid"/>
            <a:round/>
            <a:headEnd len="med" w="med" type="none"/>
            <a:tailEnd len="med" w="med" type="none"/>
          </a:ln>
        </p:spPr>
      </p:cxnSp>
      <p:cxnSp>
        <p:nvCxnSpPr>
          <p:cNvPr id="217" name="Shape 217"/>
          <p:cNvCxnSpPr/>
          <p:nvPr/>
        </p:nvCxnSpPr>
        <p:spPr>
          <a:xfrm flipH="1">
            <a:off x="2971800" y="2286000"/>
            <a:ext cx="2057400" cy="2971800"/>
          </a:xfrm>
          <a:prstGeom prst="straightConnector1">
            <a:avLst/>
          </a:prstGeom>
          <a:noFill/>
          <a:ln cap="flat" cmpd="sng" w="9525">
            <a:solidFill>
              <a:srgbClr val="644953"/>
            </a:solidFill>
            <a:prstDash val="solid"/>
            <a:round/>
            <a:headEnd len="med" w="med" type="none"/>
            <a:tailEnd len="med" w="med" type="none"/>
          </a:ln>
        </p:spPr>
      </p:cxnSp>
      <p:cxnSp>
        <p:nvCxnSpPr>
          <p:cNvPr id="218" name="Shape 218"/>
          <p:cNvCxnSpPr/>
          <p:nvPr/>
        </p:nvCxnSpPr>
        <p:spPr>
          <a:xfrm flipH="1">
            <a:off x="1371600" y="2286000"/>
            <a:ext cx="3810000" cy="2057400"/>
          </a:xfrm>
          <a:prstGeom prst="straightConnector1">
            <a:avLst/>
          </a:prstGeom>
          <a:noFill/>
          <a:ln cap="flat" cmpd="sng" w="9525">
            <a:solidFill>
              <a:srgbClr val="644953"/>
            </a:solidFill>
            <a:prstDash val="solid"/>
            <a:round/>
            <a:headEnd len="med" w="med" type="none"/>
            <a:tailEnd len="med" w="med" type="none"/>
          </a:ln>
        </p:spPr>
      </p:cxnSp>
      <p:cxnSp>
        <p:nvCxnSpPr>
          <p:cNvPr id="219" name="Shape 219"/>
          <p:cNvCxnSpPr/>
          <p:nvPr/>
        </p:nvCxnSpPr>
        <p:spPr>
          <a:xfrm flipH="1">
            <a:off x="4876800" y="4038600"/>
            <a:ext cx="762000" cy="990600"/>
          </a:xfrm>
          <a:prstGeom prst="straightConnector1">
            <a:avLst/>
          </a:prstGeom>
          <a:noFill/>
          <a:ln cap="flat" cmpd="sng" w="9525">
            <a:solidFill>
              <a:srgbClr val="644953"/>
            </a:solidFill>
            <a:prstDash val="solid"/>
            <a:round/>
            <a:headEnd len="med" w="med" type="none"/>
            <a:tailEnd len="med" w="med" type="none"/>
          </a:ln>
        </p:spPr>
      </p:cxnSp>
      <p:cxnSp>
        <p:nvCxnSpPr>
          <p:cNvPr id="220" name="Shape 220"/>
          <p:cNvCxnSpPr/>
          <p:nvPr/>
        </p:nvCxnSpPr>
        <p:spPr>
          <a:xfrm flipH="1">
            <a:off x="3276600" y="3962400"/>
            <a:ext cx="2209800" cy="1219200"/>
          </a:xfrm>
          <a:prstGeom prst="straightConnector1">
            <a:avLst/>
          </a:prstGeom>
          <a:noFill/>
          <a:ln cap="flat" cmpd="sng" w="9525">
            <a:solidFill>
              <a:srgbClr val="644953"/>
            </a:solidFill>
            <a:prstDash val="solid"/>
            <a:round/>
            <a:headEnd len="med" w="med" type="none"/>
            <a:tailEnd len="med" w="med" type="none"/>
          </a:ln>
        </p:spPr>
      </p:cxnSp>
      <p:cxnSp>
        <p:nvCxnSpPr>
          <p:cNvPr id="221" name="Shape 221"/>
          <p:cNvCxnSpPr/>
          <p:nvPr/>
        </p:nvCxnSpPr>
        <p:spPr>
          <a:xfrm flipH="1">
            <a:off x="1600200" y="4191000"/>
            <a:ext cx="3886200" cy="152400"/>
          </a:xfrm>
          <a:prstGeom prst="straightConnector1">
            <a:avLst/>
          </a:prstGeom>
          <a:noFill/>
          <a:ln cap="flat" cmpd="sng" w="9525">
            <a:solidFill>
              <a:srgbClr val="644953"/>
            </a:solidFill>
            <a:prstDash val="solid"/>
            <a:round/>
            <a:headEnd len="med" w="med" type="none"/>
            <a:tailEnd len="med" w="med" type="none"/>
          </a:ln>
        </p:spPr>
      </p:cxnSp>
      <p:cxnSp>
        <p:nvCxnSpPr>
          <p:cNvPr id="222" name="Shape 222"/>
          <p:cNvCxnSpPr/>
          <p:nvPr/>
        </p:nvCxnSpPr>
        <p:spPr>
          <a:xfrm flipH="1">
            <a:off x="3276600" y="5029200"/>
            <a:ext cx="1600200" cy="152400"/>
          </a:xfrm>
          <a:prstGeom prst="straightConnector1">
            <a:avLst/>
          </a:prstGeom>
          <a:noFill/>
          <a:ln cap="flat" cmpd="sng" w="9525">
            <a:solidFill>
              <a:srgbClr val="644953"/>
            </a:solidFill>
            <a:prstDash val="solid"/>
            <a:round/>
            <a:headEnd len="med" w="med" type="none"/>
            <a:tailEnd len="med" w="med" type="none"/>
          </a:ln>
        </p:spPr>
      </p:cxnSp>
      <p:cxnSp>
        <p:nvCxnSpPr>
          <p:cNvPr id="223" name="Shape 223"/>
          <p:cNvCxnSpPr/>
          <p:nvPr/>
        </p:nvCxnSpPr>
        <p:spPr>
          <a:xfrm rot="10800000">
            <a:off x="1447800" y="4419600"/>
            <a:ext cx="3657600" cy="609600"/>
          </a:xfrm>
          <a:prstGeom prst="straightConnector1">
            <a:avLst/>
          </a:prstGeom>
          <a:noFill/>
          <a:ln cap="flat" cmpd="sng" w="9525">
            <a:solidFill>
              <a:srgbClr val="644953"/>
            </a:solidFill>
            <a:prstDash val="solid"/>
            <a:round/>
            <a:headEnd len="med" w="med" type="none"/>
            <a:tailEnd len="med" w="med" type="none"/>
          </a:ln>
        </p:spPr>
      </p:cxnSp>
      <p:cxnSp>
        <p:nvCxnSpPr>
          <p:cNvPr id="224" name="Shape 224"/>
          <p:cNvCxnSpPr/>
          <p:nvPr/>
        </p:nvCxnSpPr>
        <p:spPr>
          <a:xfrm>
            <a:off x="1219200" y="4343400"/>
            <a:ext cx="1828800" cy="762000"/>
          </a:xfrm>
          <a:prstGeom prst="straightConnector1">
            <a:avLst/>
          </a:prstGeom>
          <a:noFill/>
          <a:ln cap="flat" cmpd="sng" w="9525">
            <a:solidFill>
              <a:srgbClr val="644953"/>
            </a:solidFill>
            <a:prstDash val="solid"/>
            <a:round/>
            <a:headEnd len="med" w="med" type="none"/>
            <a:tailEnd len="med" w="med" type="none"/>
          </a:ln>
        </p:spPr>
      </p:cxnSp>
      <p:sp>
        <p:nvSpPr>
          <p:cNvPr id="225" name="Shape 225"/>
          <p:cNvSpPr/>
          <p:nvPr/>
        </p:nvSpPr>
        <p:spPr>
          <a:xfrm>
            <a:off x="6781800" y="5029200"/>
            <a:ext cx="2145396"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a:t>
            </a:r>
            <a:r>
              <a:rPr i="1" lang="en-US" sz="1800">
                <a:solidFill>
                  <a:schemeClr val="dk1"/>
                </a:solidFill>
                <a:latin typeface="Calibri"/>
                <a:ea typeface="Calibri"/>
                <a:cs typeface="Calibri"/>
                <a:sym typeface="Calibri"/>
              </a:rPr>
              <a:t>n</a:t>
            </a:r>
            <a:r>
              <a:rPr lang="en-US" sz="1800">
                <a:solidFill>
                  <a:schemeClr val="dk1"/>
                </a:solidFill>
                <a:latin typeface="Calibri"/>
                <a:ea typeface="Calibri"/>
                <a:cs typeface="Calibri"/>
                <a:sym typeface="Calibri"/>
              </a:rPr>
              <a:t> − 1) / 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communication links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320"/>
              <a:buFont typeface="Calibri"/>
              <a:buNone/>
            </a:pPr>
            <a:r>
              <a:rPr b="1" i="0" lang="en-US" sz="4320" u="none" cap="none" strike="noStrike">
                <a:solidFill>
                  <a:schemeClr val="dk2"/>
                </a:solidFill>
                <a:latin typeface="Calibri"/>
                <a:ea typeface="Calibri"/>
                <a:cs typeface="Calibri"/>
                <a:sym typeface="Calibri"/>
              </a:rPr>
              <a:t>“Agile” Software Development Is …</a:t>
            </a:r>
            <a:endParaRPr b="1" i="0" sz="4320" u="none" cap="none" strike="noStrike">
              <a:solidFill>
                <a:schemeClr val="dk2"/>
              </a:solidFill>
              <a:latin typeface="Calibri"/>
              <a:ea typeface="Calibri"/>
              <a:cs typeface="Calibri"/>
              <a:sym typeface="Calibri"/>
            </a:endParaRPr>
          </a:p>
        </p:txBody>
      </p:sp>
      <p:sp>
        <p:nvSpPr>
          <p:cNvPr id="232" name="Shape 2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Both:</a:t>
            </a:r>
            <a:endParaRPr/>
          </a:p>
          <a:p>
            <a:pPr indent="-342900" lvl="0" marL="342900" marR="0" rtl="0" algn="l">
              <a:lnSpc>
                <a:spcPct val="9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a set of software engineering principles and best practices (allowing for rapid delivery of high quality software) </a:t>
            </a:r>
            <a:endParaRPr/>
          </a:p>
          <a:p>
            <a:pPr indent="-342900" lvl="0" marL="342900" marR="0" rtl="0" algn="l">
              <a:lnSpc>
                <a:spcPct val="9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a business approach (aligning development with customer needs and goals)</a:t>
            </a:r>
            <a:endParaRPr/>
          </a:p>
          <a:p>
            <a:pPr indent="0" lvl="0" marL="0" marR="0" rtl="0" algn="l">
              <a:lnSpc>
                <a:spcPct val="90000"/>
              </a:lnSpc>
              <a:spcBef>
                <a:spcPts val="720"/>
              </a:spcBef>
              <a:spcAft>
                <a:spcPts val="0"/>
              </a:spcAft>
              <a:buClr>
                <a:schemeClr val="dk1"/>
              </a:buClr>
              <a:buSzPts val="3600"/>
              <a:buFont typeface="Arial"/>
              <a:buNone/>
            </a:pPr>
            <a:r>
              <a:rPr b="0" i="1" lang="en-US" sz="3600" u="none" cap="none" strike="noStrike">
                <a:solidFill>
                  <a:schemeClr val="dk1"/>
                </a:solidFill>
                <a:latin typeface="Calibri"/>
                <a:ea typeface="Calibri"/>
                <a:cs typeface="Calibri"/>
                <a:sym typeface="Calibri"/>
              </a:rPr>
              <a:t>Caveat about Agile’s suitability in general…</a:t>
            </a:r>
            <a:endParaRPr b="0" i="1" sz="36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Agile in a nutshell</a:t>
            </a:r>
            <a:endParaRPr b="1" i="0" sz="4800" u="none" cap="none" strike="noStrike">
              <a:solidFill>
                <a:schemeClr val="dk2"/>
              </a:solidFill>
              <a:latin typeface="Calibri"/>
              <a:ea typeface="Calibri"/>
              <a:cs typeface="Calibri"/>
              <a:sym typeface="Calibri"/>
            </a:endParaRPr>
          </a:p>
        </p:txBody>
      </p:sp>
      <p:sp>
        <p:nvSpPr>
          <p:cNvPr id="239" name="Shape 2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A project management approach that seeks to respond to change and unpredictability, primarily using incremental, iterative work sequences (often called “sprints”).</a:t>
            </a:r>
            <a:endParaRPr/>
          </a:p>
          <a:p>
            <a:pPr indent="-342900" lvl="0" marL="342900" marR="0" rtl="0" algn="l">
              <a:lnSpc>
                <a:spcPct val="90000"/>
              </a:lnSpc>
              <a:spcBef>
                <a:spcPts val="666"/>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Also: a collection of practices to facility that approach.</a:t>
            </a:r>
            <a:endParaRPr/>
          </a:p>
          <a:p>
            <a:pPr indent="-342900" lvl="0" marL="342900" marR="0" rtl="0" algn="l">
              <a:lnSpc>
                <a:spcPct val="90000"/>
              </a:lnSpc>
              <a:spcBef>
                <a:spcPts val="666"/>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All predicated on the principles outlined in “The Manifesto for Agile Software Development.”</a:t>
            </a:r>
            <a:endParaRPr b="0" i="0" sz="3330" u="none" cap="none" strike="noStrike">
              <a:solidFill>
                <a:schemeClr val="dk1"/>
              </a:solidFill>
              <a:latin typeface="Calibri"/>
              <a:ea typeface="Calibri"/>
              <a:cs typeface="Calibri"/>
              <a:sym typeface="Calibri"/>
            </a:endParaRPr>
          </a:p>
        </p:txBody>
      </p:sp>
      <p:sp>
        <p:nvSpPr>
          <p:cNvPr id="240" name="Shape 2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320"/>
              <a:buFont typeface="Calibri"/>
              <a:buNone/>
            </a:pPr>
            <a:r>
              <a:rPr b="1" i="0" lang="en-US" sz="4320" u="none" cap="none" strike="noStrike">
                <a:solidFill>
                  <a:schemeClr val="dk2"/>
                </a:solidFill>
                <a:latin typeface="Calibri"/>
                <a:ea typeface="Calibri"/>
                <a:cs typeface="Calibri"/>
                <a:sym typeface="Calibri"/>
              </a:rPr>
              <a:t>Agile principles are well-suited for startup context.</a:t>
            </a:r>
            <a:endParaRPr b="1" i="0" sz="4320" u="none" cap="none" strike="noStrike">
              <a:solidFill>
                <a:schemeClr val="dk2"/>
              </a:solidFill>
              <a:latin typeface="Calibri"/>
              <a:ea typeface="Calibri"/>
              <a:cs typeface="Calibri"/>
              <a:sym typeface="Calibri"/>
            </a:endParaRPr>
          </a:p>
        </p:txBody>
      </p:sp>
      <p:sp>
        <p:nvSpPr>
          <p:cNvPr id="247" name="Shape 2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Our highest priority is to satisfy the customer through early and continuous delivery of valuable software.</a:t>
            </a:r>
            <a:endParaRPr/>
          </a:p>
          <a:p>
            <a:pPr indent="-342900" lvl="0" marL="342900" marR="0" rtl="0" algn="l">
              <a:lnSpc>
                <a:spcPct val="80000"/>
              </a:lnSpc>
              <a:spcBef>
                <a:spcPts val="666"/>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Welcome changing requirements, even late in  development. Agile processes harness change for  the customer's competitive advantage.</a:t>
            </a:r>
            <a:endParaRPr b="0" i="0" sz="3330" u="none" cap="none" strike="noStrike">
              <a:solidFill>
                <a:schemeClr val="dk1"/>
              </a:solidFill>
              <a:latin typeface="Calibri"/>
              <a:ea typeface="Calibri"/>
              <a:cs typeface="Calibri"/>
              <a:sym typeface="Calibri"/>
            </a:endParaRPr>
          </a:p>
          <a:p>
            <a:pPr indent="-342900" lvl="0" marL="342900" marR="0" rtl="0" algn="l">
              <a:lnSpc>
                <a:spcPct val="80000"/>
              </a:lnSpc>
              <a:spcBef>
                <a:spcPts val="666"/>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Deliver working software frequently, from a  couple of weeks to a couple of months, with a  preference to the shorter timescale.</a:t>
            </a:r>
            <a:endParaRPr b="0" i="0" sz="3330" u="none" cap="none" strike="noStrike">
              <a:solidFill>
                <a:schemeClr val="dk1"/>
              </a:solidFill>
              <a:latin typeface="Calibri"/>
              <a:ea typeface="Calibri"/>
              <a:cs typeface="Calibri"/>
              <a:sym typeface="Calibri"/>
            </a:endParaRPr>
          </a:p>
        </p:txBody>
      </p:sp>
      <p:sp>
        <p:nvSpPr>
          <p:cNvPr id="248" name="Shape 2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320"/>
              <a:buFont typeface="Calibri"/>
              <a:buNone/>
            </a:pPr>
            <a:r>
              <a:rPr b="1" i="0" lang="en-US" sz="4320" u="none" cap="none" strike="noStrike">
                <a:solidFill>
                  <a:schemeClr val="dk2"/>
                </a:solidFill>
                <a:latin typeface="Calibri"/>
                <a:ea typeface="Calibri"/>
                <a:cs typeface="Calibri"/>
                <a:sym typeface="Calibri"/>
              </a:rPr>
              <a:t>Agile principles are well-suited for startup context.</a:t>
            </a:r>
            <a:endParaRPr/>
          </a:p>
        </p:txBody>
      </p:sp>
      <p:sp>
        <p:nvSpPr>
          <p:cNvPr id="254" name="Shape 2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Business people and developers must work  together daily throughout the project.</a:t>
            </a:r>
            <a:endParaRPr/>
          </a:p>
          <a:p>
            <a:pPr indent="-342900" lvl="0" marL="342900" marR="0" rtl="0" algn="l">
              <a:lnSpc>
                <a:spcPct val="80000"/>
              </a:lnSpc>
              <a:spcBef>
                <a:spcPts val="666"/>
              </a:spcBef>
              <a:spcAft>
                <a:spcPts val="0"/>
              </a:spcAft>
              <a:buClr>
                <a:srgbClr val="B2B4B4"/>
              </a:buClr>
              <a:buSzPts val="3330"/>
              <a:buFont typeface="Arial"/>
              <a:buChar char="•"/>
            </a:pPr>
            <a:r>
              <a:rPr b="0" i="0" lang="en-US" sz="3330" u="none" cap="none" strike="noStrike">
                <a:solidFill>
                  <a:srgbClr val="B2B4B4"/>
                </a:solidFill>
                <a:latin typeface="Calibri"/>
                <a:ea typeface="Calibri"/>
                <a:cs typeface="Calibri"/>
                <a:sym typeface="Calibri"/>
              </a:rPr>
              <a:t>Build projects around motivated individuals.  Give them the environment and support they need, and trust them to get the job done.</a:t>
            </a:r>
            <a:endParaRPr/>
          </a:p>
          <a:p>
            <a:pPr indent="-342900" lvl="0" marL="342900" marR="0" rtl="0" algn="l">
              <a:lnSpc>
                <a:spcPct val="80000"/>
              </a:lnSpc>
              <a:spcBef>
                <a:spcPts val="666"/>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The most efficient and effective method of  conveying information to and within a development team is face-to-face conversation.</a:t>
            </a:r>
            <a:endParaRPr b="0" i="0" sz="3330" u="none" cap="none" strike="noStrike">
              <a:solidFill>
                <a:schemeClr val="dk1"/>
              </a:solidFill>
              <a:latin typeface="Calibri"/>
              <a:ea typeface="Calibri"/>
              <a:cs typeface="Calibri"/>
              <a:sym typeface="Calibri"/>
            </a:endParaRPr>
          </a:p>
        </p:txBody>
      </p:sp>
      <p:sp>
        <p:nvSpPr>
          <p:cNvPr id="255" name="Shape 2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320"/>
              <a:buFont typeface="Calibri"/>
              <a:buNone/>
            </a:pPr>
            <a:r>
              <a:rPr b="1" i="0" lang="en-US" sz="4320" u="none" cap="none" strike="noStrike">
                <a:solidFill>
                  <a:schemeClr val="dk2"/>
                </a:solidFill>
                <a:latin typeface="Calibri"/>
                <a:ea typeface="Calibri"/>
                <a:cs typeface="Calibri"/>
                <a:sym typeface="Calibri"/>
              </a:rPr>
              <a:t>Agile principles are well-suited for startup context.</a:t>
            </a:r>
            <a:endParaRPr/>
          </a:p>
        </p:txBody>
      </p:sp>
      <p:sp>
        <p:nvSpPr>
          <p:cNvPr id="261" name="Shape 2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Working software is the primary measure of progress.</a:t>
            </a:r>
            <a:endParaRPr/>
          </a:p>
          <a:p>
            <a:pPr indent="-342900" lvl="0" marL="342900" marR="0" rtl="0" algn="l">
              <a:spcBef>
                <a:spcPts val="666"/>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Agile processes promote sustainable development.  The sponsors, developers, and users should be able  to maintain a constant pace indefinitely.</a:t>
            </a:r>
            <a:endParaRPr/>
          </a:p>
          <a:p>
            <a:pPr indent="-342900" lvl="0" marL="342900" marR="0" rtl="0" algn="l">
              <a:spcBef>
                <a:spcPts val="666"/>
              </a:spcBef>
              <a:spcAft>
                <a:spcPts val="0"/>
              </a:spcAft>
              <a:buClr>
                <a:srgbClr val="B2B6B6"/>
              </a:buClr>
              <a:buSzPts val="3330"/>
              <a:buFont typeface="Arial"/>
              <a:buChar char="•"/>
            </a:pPr>
            <a:r>
              <a:rPr b="0" i="0" lang="en-US" sz="3330" u="none" cap="none" strike="noStrike">
                <a:solidFill>
                  <a:srgbClr val="B2B6B6"/>
                </a:solidFill>
                <a:latin typeface="Calibri"/>
                <a:ea typeface="Calibri"/>
                <a:cs typeface="Calibri"/>
                <a:sym typeface="Calibri"/>
              </a:rPr>
              <a:t>Continuous attention to technical excellence  and good design enhances agility.</a:t>
            </a:r>
            <a:endParaRPr/>
          </a:p>
          <a:p>
            <a:pPr indent="-131445" lvl="0" marL="342900" marR="0" rtl="0" algn="l">
              <a:spcBef>
                <a:spcPts val="666"/>
              </a:spcBef>
              <a:spcAft>
                <a:spcPts val="0"/>
              </a:spcAft>
              <a:buClr>
                <a:schemeClr val="dk1"/>
              </a:buClr>
              <a:buSzPts val="3330"/>
              <a:buFont typeface="Arial"/>
              <a:buNone/>
            </a:pPr>
            <a:r>
              <a:t/>
            </a:r>
            <a:endParaRPr b="0" i="0" sz="3330" u="none" cap="none" strike="noStrike">
              <a:solidFill>
                <a:schemeClr val="dk1"/>
              </a:solidFill>
              <a:latin typeface="Calibri"/>
              <a:ea typeface="Calibri"/>
              <a:cs typeface="Calibri"/>
              <a:sym typeface="Calibri"/>
            </a:endParaRPr>
          </a:p>
        </p:txBody>
      </p:sp>
      <p:sp>
        <p:nvSpPr>
          <p:cNvPr id="262" name="Shape 2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320"/>
              <a:buFont typeface="Calibri"/>
              <a:buNone/>
            </a:pPr>
            <a:r>
              <a:rPr b="1" i="0" lang="en-US" sz="4320" u="none" cap="none" strike="noStrike">
                <a:solidFill>
                  <a:schemeClr val="dk2"/>
                </a:solidFill>
                <a:latin typeface="Calibri"/>
                <a:ea typeface="Calibri"/>
                <a:cs typeface="Calibri"/>
                <a:sym typeface="Calibri"/>
              </a:rPr>
              <a:t>Agile principles are well-suited for startup context.</a:t>
            </a:r>
            <a:endParaRPr/>
          </a:p>
        </p:txBody>
      </p:sp>
      <p:sp>
        <p:nvSpPr>
          <p:cNvPr id="268" name="Shape 2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Simplicity—the art of maximizing the amount  of work not done—is essential.</a:t>
            </a:r>
            <a:endParaRPr/>
          </a:p>
          <a:p>
            <a:pPr indent="-342900" lvl="0" marL="342900" marR="0" rtl="0" algn="l">
              <a:spcBef>
                <a:spcPts val="666"/>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The best architectures, requirements, and designs  emerge from self-organizing teams.</a:t>
            </a:r>
            <a:endParaRPr/>
          </a:p>
          <a:p>
            <a:pPr indent="-342900" lvl="0" marL="342900" marR="0" rtl="0" algn="l">
              <a:spcBef>
                <a:spcPts val="666"/>
              </a:spcBef>
              <a:spcAft>
                <a:spcPts val="0"/>
              </a:spcAft>
              <a:buClr>
                <a:schemeClr val="dk1"/>
              </a:buClr>
              <a:buSzPts val="3330"/>
              <a:buFont typeface="Arial"/>
              <a:buChar char="•"/>
            </a:pPr>
            <a:r>
              <a:rPr b="0" i="0" lang="en-US" sz="3330" u="none" cap="none" strike="noStrike">
                <a:solidFill>
                  <a:schemeClr val="dk1"/>
                </a:solidFill>
                <a:latin typeface="Calibri"/>
                <a:ea typeface="Calibri"/>
                <a:cs typeface="Calibri"/>
                <a:sym typeface="Calibri"/>
              </a:rPr>
              <a:t>At regular intervals, the team reflects on how  to become more effective, then tunes and adjusts  its behavior accordingly.</a:t>
            </a:r>
            <a:endParaRPr/>
          </a:p>
          <a:p>
            <a:pPr indent="-131445" lvl="0" marL="342900" marR="0" rtl="0" algn="l">
              <a:spcBef>
                <a:spcPts val="666"/>
              </a:spcBef>
              <a:spcAft>
                <a:spcPts val="0"/>
              </a:spcAft>
              <a:buClr>
                <a:schemeClr val="dk1"/>
              </a:buClr>
              <a:buSzPts val="3330"/>
              <a:buFont typeface="Arial"/>
              <a:buNone/>
            </a:pPr>
            <a:r>
              <a:t/>
            </a:r>
            <a:endParaRPr b="0" i="0" sz="3330" u="none" cap="none" strike="noStrike">
              <a:solidFill>
                <a:schemeClr val="dk1"/>
              </a:solidFill>
              <a:latin typeface="Calibri"/>
              <a:ea typeface="Calibri"/>
              <a:cs typeface="Calibri"/>
              <a:sym typeface="Calibri"/>
            </a:endParaRPr>
          </a:p>
          <a:p>
            <a:pPr indent="-131445" lvl="0" marL="342900" marR="0" rtl="0" algn="l">
              <a:spcBef>
                <a:spcPts val="666"/>
              </a:spcBef>
              <a:spcAft>
                <a:spcPts val="0"/>
              </a:spcAft>
              <a:buClr>
                <a:schemeClr val="dk1"/>
              </a:buClr>
              <a:buSzPts val="3330"/>
              <a:buFont typeface="Arial"/>
              <a:buNone/>
            </a:pPr>
            <a:r>
              <a:t/>
            </a:r>
            <a:endParaRPr b="0" i="0" sz="3330" u="none" cap="none" strike="noStrike">
              <a:solidFill>
                <a:schemeClr val="dk1"/>
              </a:solidFill>
              <a:latin typeface="Calibri"/>
              <a:ea typeface="Calibri"/>
              <a:cs typeface="Calibri"/>
              <a:sym typeface="Calibri"/>
            </a:endParaRPr>
          </a:p>
        </p:txBody>
      </p:sp>
      <p:sp>
        <p:nvSpPr>
          <p:cNvPr id="269" name="Shape 2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4000"/>
              <a:buFont typeface="Calibri"/>
              <a:buNone/>
            </a:pPr>
            <a:r>
              <a:rPr b="1" i="0" lang="en-US" sz="4000" u="none" cap="none" strike="noStrike">
                <a:solidFill>
                  <a:schemeClr val="dk2"/>
                </a:solidFill>
                <a:latin typeface="Calibri"/>
                <a:ea typeface="Calibri"/>
                <a:cs typeface="Calibri"/>
                <a:sym typeface="Calibri"/>
              </a:rPr>
              <a:t>PRINCIPLES ARE NICE, BUT A BIT HIGH-LEVEL…</a:t>
            </a:r>
            <a:endParaRPr b="1" i="0" sz="4000" u="none" cap="none" strike="noStrike">
              <a:solidFill>
                <a:schemeClr val="dk2"/>
              </a:solidFill>
              <a:latin typeface="Calibri"/>
              <a:ea typeface="Calibri"/>
              <a:cs typeface="Calibri"/>
              <a:sym typeface="Calibri"/>
            </a:endParaRPr>
          </a:p>
        </p:txBody>
      </p:sp>
      <p:sp>
        <p:nvSpPr>
          <p:cNvPr id="275" name="Shape 27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919292"/>
              </a:buClr>
              <a:buSzPts val="2000"/>
              <a:buFont typeface="Arial"/>
              <a:buNone/>
            </a:pPr>
            <a:r>
              <a:t/>
            </a:r>
            <a:endParaRPr b="0" i="0" sz="2000" u="none" cap="none" strike="noStrike">
              <a:solidFill>
                <a:srgbClr val="919292"/>
              </a:solidFill>
              <a:latin typeface="Calibri"/>
              <a:ea typeface="Calibri"/>
              <a:cs typeface="Calibri"/>
              <a:sym typeface="Calibri"/>
            </a:endParaRPr>
          </a:p>
        </p:txBody>
      </p:sp>
      <p:sp>
        <p:nvSpPr>
          <p:cNvPr id="276" name="Shape 2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Agile Practices</a:t>
            </a:r>
            <a:endParaRPr b="1" i="0" sz="4800" u="none" cap="none" strike="noStrike">
              <a:solidFill>
                <a:schemeClr val="dk2"/>
              </a:solidFill>
              <a:latin typeface="Calibri"/>
              <a:ea typeface="Calibri"/>
              <a:cs typeface="Calibri"/>
              <a:sym typeface="Calibri"/>
            </a:endParaRPr>
          </a:p>
        </p:txBody>
      </p:sp>
      <p:sp>
        <p:nvSpPr>
          <p:cNvPr id="282" name="Shape 282"/>
          <p:cNvSpPr txBox="1"/>
          <p:nvPr>
            <p:ph idx="1" type="body"/>
          </p:nvPr>
        </p:nvSpPr>
        <p:spPr>
          <a:xfrm>
            <a:off x="457200" y="1447800"/>
            <a:ext cx="8229600" cy="4724400"/>
          </a:xfrm>
          <a:prstGeom prst="rect">
            <a:avLst/>
          </a:prstGeom>
          <a:noFill/>
          <a:ln>
            <a:noFill/>
          </a:ln>
        </p:spPr>
        <p:txBody>
          <a:bodyPr anchorCtr="0" anchor="t" bIns="45700" lIns="91425" spcFirstLastPara="1" rIns="91425" wrap="square" tIns="45700">
            <a:noAutofit/>
          </a:bodyPr>
          <a:lstStyle/>
          <a:p>
            <a:pPr indent="-347472" lvl="0" marL="347472" marR="0" rtl="0" algn="l">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Backlogs (Product and Sprint)</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Behavior-driven development (BDD)</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Cross-functional team</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Continuous </a:t>
            </a:r>
            <a:endParaRPr/>
          </a:p>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       integration (CI)</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Domain-driven design (DDD)</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Information radiators (Kanban board, Task board, Burndown chart)</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Acceptance test-driven development (ATDD)</a:t>
            </a:r>
            <a:endParaRPr b="1" i="0" sz="1800" u="none" cap="none" strike="noStrike">
              <a:solidFill>
                <a:schemeClr val="dk1"/>
              </a:solidFill>
              <a:latin typeface="Calibri"/>
              <a:ea typeface="Calibri"/>
              <a:cs typeface="Calibri"/>
              <a:sym typeface="Calibri"/>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Iterative and incremental development (IID)</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Pair programming</a:t>
            </a:r>
            <a:endParaRPr b="0" i="0" sz="1800" u="none" cap="none" strike="noStrike">
              <a:solidFill>
                <a:schemeClr val="dk1"/>
              </a:solidFill>
              <a:latin typeface="Calibri"/>
              <a:ea typeface="Calibri"/>
              <a:cs typeface="Calibri"/>
              <a:sym typeface="Calibri"/>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Planning poker</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Refactoring</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Scrum meetings (Sprint planning, Daily scrum, Sprint review and retrospective)</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Small releases</a:t>
            </a:r>
            <a:endParaRPr b="1" i="0" sz="1800" u="none" cap="none" strike="noStrike">
              <a:solidFill>
                <a:schemeClr val="dk1"/>
              </a:solidFill>
              <a:latin typeface="Calibri"/>
              <a:ea typeface="Calibri"/>
              <a:cs typeface="Calibri"/>
              <a:sym typeface="Calibri"/>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Simple design</a:t>
            </a:r>
            <a:endParaRPr b="0" i="0" sz="1800" u="none" cap="none" strike="noStrike">
              <a:solidFill>
                <a:schemeClr val="dk1"/>
              </a:solidFill>
              <a:latin typeface="Calibri"/>
              <a:ea typeface="Calibri"/>
              <a:cs typeface="Calibri"/>
              <a:sym typeface="Calibri"/>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Test-driven development (TDD)</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Agile testing</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Timeboxing</a:t>
            </a:r>
            <a:endParaRPr b="1" i="0" sz="1800" u="none" cap="none" strike="noStrike">
              <a:solidFill>
                <a:schemeClr val="dk1"/>
              </a:solidFill>
              <a:latin typeface="Calibri"/>
              <a:ea typeface="Calibri"/>
              <a:cs typeface="Calibri"/>
              <a:sym typeface="Calibri"/>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Use case</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User story</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Story-driven modeling</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Retrospective</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On-site customer</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Agile Modeling</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40-hour weeks</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Short development cycles</a:t>
            </a:r>
            <a:endParaRPr/>
          </a:p>
          <a:p>
            <a:pPr indent="-347472" lvl="0" marL="347472"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Collective ownership</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Open workspace</a:t>
            </a:r>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Velocity tracking</a:t>
            </a:r>
            <a:endParaRPr b="0" i="0" sz="1800" u="none" cap="none" strike="noStrike">
              <a:solidFill>
                <a:schemeClr val="dk1"/>
              </a:solidFill>
              <a:latin typeface="Calibri"/>
              <a:ea typeface="Calibri"/>
              <a:cs typeface="Calibri"/>
              <a:sym typeface="Calibri"/>
            </a:endParaRPr>
          </a:p>
          <a:p>
            <a:pPr indent="-347472" lvl="0" marL="347472"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Etc.</a:t>
            </a:r>
            <a:endParaRPr b="0" i="0" sz="1800" u="none" cap="none" strike="noStrike">
              <a:solidFill>
                <a:schemeClr val="dk1"/>
              </a:solidFill>
              <a:latin typeface="Calibri"/>
              <a:ea typeface="Calibri"/>
              <a:cs typeface="Calibri"/>
              <a:sym typeface="Calibri"/>
            </a:endParaRPr>
          </a:p>
        </p:txBody>
      </p:sp>
      <p:sp>
        <p:nvSpPr>
          <p:cNvPr id="283" name="Shape 283"/>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Administrivia</a:t>
            </a:r>
            <a:endParaRPr b="1" i="0" sz="4800" u="none" cap="none" strike="noStrike">
              <a:solidFill>
                <a:schemeClr val="dk2"/>
              </a:solidFill>
              <a:latin typeface="Calibri"/>
              <a:ea typeface="Calibri"/>
              <a:cs typeface="Calibri"/>
              <a:sym typeface="Calibri"/>
            </a:endParaRPr>
          </a:p>
        </p:txBody>
      </p:sp>
      <p:sp>
        <p:nvSpPr>
          <p:cNvPr id="83" name="Shape 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Fill out the schedule quiz, linked from Canvas, so we can assign teams. </a:t>
            </a:r>
            <a:endParaRPr/>
          </a:p>
          <a:p>
            <a:pPr indent="-285750" lvl="1" marL="74295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Apologies for the out-of-cycle deadline; we need to assign the teams by Tuesday, so we need the info before then.</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600"/>
              <a:buFont typeface="Arial"/>
              <a:buChar char="•"/>
            </a:pPr>
            <a:r>
              <a:rPr lang="en-US"/>
              <a:t>Have you confirmed Canvas access yet?</a:t>
            </a:r>
            <a:endParaRPr/>
          </a:p>
        </p:txBody>
      </p:sp>
      <p:sp>
        <p:nvSpPr>
          <p:cNvPr id="84" name="Shape 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rgbClr val="919292"/>
                </a:solidFill>
                <a:latin typeface="Calibri"/>
                <a:ea typeface="Calibri"/>
                <a:cs typeface="Calibri"/>
                <a:sym typeface="Calibri"/>
              </a:rPr>
              <a:t>‹#›</a:t>
            </a:fld>
            <a:endParaRPr b="0" i="0" sz="1200" u="none" cap="none" strike="noStrike">
              <a:solidFill>
                <a:srgbClr val="91929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4000"/>
              <a:buFont typeface="Calibri"/>
              <a:buNone/>
            </a:pPr>
            <a:r>
              <a:rPr b="1" i="0" lang="en-US" sz="4000" u="none" cap="none" strike="noStrike">
                <a:solidFill>
                  <a:schemeClr val="dk2"/>
                </a:solidFill>
                <a:latin typeface="Calibri"/>
                <a:ea typeface="Calibri"/>
                <a:cs typeface="Calibri"/>
                <a:sym typeface="Calibri"/>
              </a:rPr>
              <a:t>PROCESS INTERVENTIONS ARE USEFUL INASMUCH AS THEY PREVENT PROBLEMS.</a:t>
            </a:r>
            <a:endParaRPr b="1" i="0" sz="4000" u="none" cap="none" strike="noStrike">
              <a:solidFill>
                <a:schemeClr val="dk2"/>
              </a:solidFill>
              <a:latin typeface="Calibri"/>
              <a:ea typeface="Calibri"/>
              <a:cs typeface="Calibri"/>
              <a:sym typeface="Calibri"/>
            </a:endParaRPr>
          </a:p>
        </p:txBody>
      </p:sp>
      <p:sp>
        <p:nvSpPr>
          <p:cNvPr id="289" name="Shape 28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919292"/>
              </a:buClr>
              <a:buSzPts val="2000"/>
              <a:buFont typeface="Arial"/>
              <a:buNone/>
            </a:pPr>
            <a:r>
              <a:t/>
            </a:r>
            <a:endParaRPr b="0" i="0" sz="2000" u="none" cap="none" strike="noStrike">
              <a:solidFill>
                <a:srgbClr val="919292"/>
              </a:solidFill>
              <a:latin typeface="Calibri"/>
              <a:ea typeface="Calibri"/>
              <a:cs typeface="Calibri"/>
              <a:sym typeface="Calibri"/>
            </a:endParaRPr>
          </a:p>
        </p:txBody>
      </p:sp>
      <p:sp>
        <p:nvSpPr>
          <p:cNvPr id="290" name="Shape 2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Collective Ownership</a:t>
            </a:r>
            <a:endParaRPr b="1" i="0" sz="4800" u="none" cap="none" strike="noStrike">
              <a:solidFill>
                <a:schemeClr val="dk2"/>
              </a:solidFill>
              <a:latin typeface="Calibri"/>
              <a:ea typeface="Calibri"/>
              <a:cs typeface="Calibri"/>
              <a:sym typeface="Calibri"/>
            </a:endParaRPr>
          </a:p>
        </p:txBody>
      </p:sp>
      <p:sp>
        <p:nvSpPr>
          <p:cNvPr id="296" name="Shape 29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Every programmer improves any code anywhere in the system at any time if they see the opportunity.</a:t>
            </a:r>
            <a:endParaRPr b="0" i="0" sz="3600" u="none" cap="none" strike="noStrike">
              <a:solidFill>
                <a:schemeClr val="dk1"/>
              </a:solidFill>
              <a:latin typeface="Calibri"/>
              <a:ea typeface="Calibri"/>
              <a:cs typeface="Calibri"/>
              <a:sym typeface="Calibri"/>
            </a:endParaRPr>
          </a:p>
        </p:txBody>
      </p:sp>
      <p:sp>
        <p:nvSpPr>
          <p:cNvPr id="297" name="Shape 297"/>
          <p:cNvSpPr txBox="1"/>
          <p:nvPr>
            <p:ph idx="12" type="sldNum"/>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Test-driven development</a:t>
            </a:r>
            <a:endParaRPr b="1" i="0" sz="4800" u="none" cap="none" strike="noStrike">
              <a:solidFill>
                <a:schemeClr val="dk2"/>
              </a:solidFill>
              <a:latin typeface="Calibri"/>
              <a:ea typeface="Calibri"/>
              <a:cs typeface="Calibri"/>
              <a:sym typeface="Calibri"/>
            </a:endParaRPr>
          </a:p>
        </p:txBody>
      </p:sp>
      <p:sp>
        <p:nvSpPr>
          <p:cNvPr id="303" name="Shape 30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Programmers write unit tests minute by minute. These tests are collected and they must all run correctly. Customers write functional tests for the stories in an iteration. </a:t>
            </a:r>
            <a:endParaRPr/>
          </a:p>
        </p:txBody>
      </p:sp>
      <p:sp>
        <p:nvSpPr>
          <p:cNvPr id="304" name="Shape 304"/>
          <p:cNvSpPr txBox="1"/>
          <p:nvPr>
            <p:ph idx="12" type="sldNum"/>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Short development cycle</a:t>
            </a:r>
            <a:endParaRPr/>
          </a:p>
        </p:txBody>
      </p:sp>
      <p:sp>
        <p:nvSpPr>
          <p:cNvPr id="310" name="Shape 3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The software development process is organized in a way in which the full software development cycle—from design phase to implementation phase to test and deployment phase—is performed within a short timespan, usually several months or even weeks.</a:t>
            </a:r>
            <a:endParaRPr b="0" i="0" sz="3600" u="none" cap="none" strike="noStrike">
              <a:solidFill>
                <a:schemeClr val="dk1"/>
              </a:solidFill>
              <a:latin typeface="Calibri"/>
              <a:ea typeface="Calibri"/>
              <a:cs typeface="Calibri"/>
              <a:sym typeface="Calibri"/>
            </a:endParaRPr>
          </a:p>
        </p:txBody>
      </p:sp>
      <p:sp>
        <p:nvSpPr>
          <p:cNvPr id="311" name="Shape 311"/>
          <p:cNvSpPr txBox="1"/>
          <p:nvPr>
            <p:ph idx="12" type="sldNum"/>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Continuous Integration (CI)</a:t>
            </a:r>
            <a:endParaRPr b="1" i="0" sz="4800" u="none" cap="none" strike="noStrike">
              <a:solidFill>
                <a:schemeClr val="dk2"/>
              </a:solidFill>
              <a:latin typeface="Calibri"/>
              <a:ea typeface="Calibri"/>
              <a:cs typeface="Calibri"/>
              <a:sym typeface="Calibri"/>
            </a:endParaRPr>
          </a:p>
        </p:txBody>
      </p:sp>
      <p:sp>
        <p:nvSpPr>
          <p:cNvPr id="317" name="Shape 3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New code is integrated with the current system after no more than a few hours. When integrating, the system is built from scratch and all tests must pass or the changes are discarded.</a:t>
            </a:r>
            <a:endParaRPr/>
          </a:p>
          <a:p>
            <a:pPr indent="0" lvl="0" marL="0" marR="0" rtl="0" algn="l">
              <a:spcBef>
                <a:spcPts val="720"/>
              </a:spcBef>
              <a:spcAft>
                <a:spcPts val="0"/>
              </a:spcAft>
              <a:buClr>
                <a:schemeClr val="dk1"/>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318" name="Shape 318"/>
          <p:cNvSpPr txBox="1"/>
          <p:nvPr>
            <p:ph idx="12" type="sldNum"/>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Small Releases</a:t>
            </a:r>
            <a:endParaRPr b="1" i="0" sz="4800" u="none" cap="none" strike="noStrike">
              <a:solidFill>
                <a:schemeClr val="dk2"/>
              </a:solidFill>
              <a:latin typeface="Calibri"/>
              <a:ea typeface="Calibri"/>
              <a:cs typeface="Calibri"/>
              <a:sym typeface="Calibri"/>
            </a:endParaRPr>
          </a:p>
        </p:txBody>
      </p:sp>
      <p:sp>
        <p:nvSpPr>
          <p:cNvPr id="324" name="Shape 3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The system is put into production in a few months, before solving the whole problem. New releases are made often—anywhere from daily to monthly.</a:t>
            </a:r>
            <a:endParaRPr b="0" i="0" sz="3600" u="none" cap="none" strike="noStrike">
              <a:solidFill>
                <a:schemeClr val="dk1"/>
              </a:solidFill>
              <a:latin typeface="Calibri"/>
              <a:ea typeface="Calibri"/>
              <a:cs typeface="Calibri"/>
              <a:sym typeface="Calibri"/>
            </a:endParaRPr>
          </a:p>
        </p:txBody>
      </p:sp>
      <p:sp>
        <p:nvSpPr>
          <p:cNvPr id="325" name="Shape 325"/>
          <p:cNvSpPr txBox="1"/>
          <p:nvPr>
            <p:ph idx="12" type="sldNum"/>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lang="en-US"/>
              <a:t>Continuous</a:t>
            </a:r>
            <a:r>
              <a:rPr lang="en-US"/>
              <a:t> Delivery (CD)</a:t>
            </a:r>
            <a:endParaRPr b="1" i="0" sz="4800" u="none" cap="none" strike="noStrike">
              <a:solidFill>
                <a:schemeClr val="dk2"/>
              </a:solidFill>
              <a:latin typeface="Calibri"/>
              <a:ea typeface="Calibri"/>
              <a:cs typeface="Calibri"/>
              <a:sym typeface="Calibri"/>
            </a:endParaRPr>
          </a:p>
        </p:txBody>
      </p:sp>
      <p:sp>
        <p:nvSpPr>
          <p:cNvPr id="331" name="Shape 3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lang="en-US"/>
              <a:t>New releases are deployed </a:t>
            </a:r>
            <a:r>
              <a:rPr lang="en-US"/>
              <a:t>automatically </a:t>
            </a:r>
            <a:r>
              <a:rPr lang="en-US"/>
              <a:t>(not </a:t>
            </a:r>
            <a:r>
              <a:rPr lang="en-US"/>
              <a:t>necessarily</a:t>
            </a:r>
            <a:r>
              <a:rPr lang="en-US"/>
              <a:t> to production, but in a production-like environment) for early adopters to use and assess. </a:t>
            </a:r>
            <a:endParaRPr b="0" i="0" sz="3600" u="none" cap="none" strike="noStrike">
              <a:solidFill>
                <a:schemeClr val="dk1"/>
              </a:solidFill>
              <a:latin typeface="Calibri"/>
              <a:ea typeface="Calibri"/>
              <a:cs typeface="Calibri"/>
              <a:sym typeface="Calibri"/>
            </a:endParaRPr>
          </a:p>
        </p:txBody>
      </p:sp>
      <p:sp>
        <p:nvSpPr>
          <p:cNvPr id="332" name="Shape 332"/>
          <p:cNvSpPr txBox="1"/>
          <p:nvPr>
            <p:ph idx="12" type="sldNum"/>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000" u="none" cap="none" strike="noStrike">
                <a:solidFill>
                  <a:schemeClr val="dk2"/>
                </a:solidFill>
                <a:latin typeface="Calibri"/>
                <a:ea typeface="Calibri"/>
                <a:cs typeface="Calibri"/>
                <a:sym typeface="Calibri"/>
              </a:rPr>
              <a:t>Scrum: Structure and Communication</a:t>
            </a:r>
            <a:endParaRPr b="1" i="0" sz="4000" u="none" cap="none" strike="noStrike">
              <a:solidFill>
                <a:schemeClr val="dk2"/>
              </a:solidFill>
              <a:latin typeface="Calibri"/>
              <a:ea typeface="Calibri"/>
              <a:cs typeface="Calibri"/>
              <a:sym typeface="Calibri"/>
            </a:endParaRPr>
          </a:p>
        </p:txBody>
      </p:sp>
      <p:pic>
        <p:nvPicPr>
          <p:cNvPr descr="IMG_5110.jpg" id="338" name="Shape 338"/>
          <p:cNvPicPr preferRelativeResize="0"/>
          <p:nvPr>
            <p:ph idx="1" type="body"/>
          </p:nvPr>
        </p:nvPicPr>
        <p:blipFill rotWithShape="1">
          <a:blip r:embed="rId4">
            <a:alphaModFix/>
          </a:blip>
          <a:srcRect b="8138" l="15011" r="20284" t="0"/>
          <a:stretch/>
        </p:blipFill>
        <p:spPr>
          <a:xfrm>
            <a:off x="152400" y="1570050"/>
            <a:ext cx="4541100" cy="3978300"/>
          </a:xfrm>
          <a:prstGeom prst="rect">
            <a:avLst/>
          </a:prstGeom>
          <a:noFill/>
          <a:ln>
            <a:noFill/>
          </a:ln>
        </p:spPr>
      </p:pic>
      <p:sp>
        <p:nvSpPr>
          <p:cNvPr id="339" name="Shape 339"/>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pic>
        <p:nvPicPr>
          <p:cNvPr id="340" name="Shape 340"/>
          <p:cNvPicPr preferRelativeResize="0"/>
          <p:nvPr/>
        </p:nvPicPr>
        <p:blipFill rotWithShape="1">
          <a:blip r:embed="rId5">
            <a:alphaModFix/>
          </a:blip>
          <a:srcRect b="0" l="0" r="26836" t="0"/>
          <a:stretch/>
        </p:blipFill>
        <p:spPr>
          <a:xfrm>
            <a:off x="4656250" y="1570050"/>
            <a:ext cx="4366101" cy="3978300"/>
          </a:xfrm>
          <a:prstGeom prst="rect">
            <a:avLst/>
          </a:prstGeom>
          <a:noFill/>
          <a:ln>
            <a:noFill/>
          </a:ln>
        </p:spPr>
      </p:pic>
      <p:sp>
        <p:nvSpPr>
          <p:cNvPr id="341" name="Shape 341"/>
          <p:cNvSpPr/>
          <p:nvPr/>
        </p:nvSpPr>
        <p:spPr>
          <a:xfrm>
            <a:off x="4070300" y="2788250"/>
            <a:ext cx="1178700" cy="1143000"/>
          </a:xfrm>
          <a:prstGeom prst="right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Scrum Process</a:t>
            </a:r>
            <a:endParaRPr b="1" i="0" sz="4800" u="none" cap="none" strike="noStrike">
              <a:solidFill>
                <a:schemeClr val="dk2"/>
              </a:solidFill>
              <a:latin typeface="Calibri"/>
              <a:ea typeface="Calibri"/>
              <a:cs typeface="Calibri"/>
              <a:sym typeface="Calibri"/>
            </a:endParaRPr>
          </a:p>
        </p:txBody>
      </p:sp>
      <p:sp>
        <p:nvSpPr>
          <p:cNvPr id="347" name="Shape 347"/>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919292"/>
                </a:solidFill>
                <a:latin typeface="Calibri"/>
                <a:ea typeface="Calibri"/>
                <a:cs typeface="Calibri"/>
                <a:sym typeface="Calibri"/>
              </a:rPr>
              <a:t>‹#›</a:t>
            </a:fld>
            <a:endParaRPr sz="1200">
              <a:solidFill>
                <a:srgbClr val="919292"/>
              </a:solidFill>
              <a:latin typeface="Calibri"/>
              <a:ea typeface="Calibri"/>
              <a:cs typeface="Calibri"/>
              <a:sym typeface="Calibri"/>
            </a:endParaRPr>
          </a:p>
        </p:txBody>
      </p:sp>
      <p:pic>
        <p:nvPicPr>
          <p:cNvPr descr="Screen Shot 2014-11-06 at 1.01.23 PM.png" id="348" name="Shape 348"/>
          <p:cNvPicPr preferRelativeResize="0"/>
          <p:nvPr>
            <p:ph idx="1" type="body"/>
          </p:nvPr>
        </p:nvPicPr>
        <p:blipFill rotWithShape="1">
          <a:blip r:embed="rId4">
            <a:alphaModFix/>
          </a:blip>
          <a:srcRect b="-9269" l="0" r="0" t="-9270"/>
          <a:stretch/>
        </p:blipFill>
        <p:spPr>
          <a:xfrm>
            <a:off x="152400" y="1158580"/>
            <a:ext cx="8839200" cy="48612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Sprint planning: estimation</a:t>
            </a:r>
            <a:endParaRPr/>
          </a:p>
        </p:txBody>
      </p:sp>
      <p:sp>
        <p:nvSpPr>
          <p:cNvPr id="355" name="Shape 355"/>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720"/>
              </a:spcBef>
              <a:spcAft>
                <a:spcPts val="0"/>
              </a:spcAft>
              <a:buNone/>
            </a:pPr>
            <a:r>
              <a:t/>
            </a:r>
            <a:endParaRPr/>
          </a:p>
        </p:txBody>
      </p:sp>
      <p:sp>
        <p:nvSpPr>
          <p:cNvPr id="356" name="Shape 35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57" name="Shape 357"/>
          <p:cNvPicPr preferRelativeResize="0"/>
          <p:nvPr/>
        </p:nvPicPr>
        <p:blipFill>
          <a:blip r:embed="rId3">
            <a:alphaModFix/>
          </a:blip>
          <a:stretch>
            <a:fillRect/>
          </a:stretch>
        </p:blipFill>
        <p:spPr>
          <a:xfrm>
            <a:off x="2335200" y="1623950"/>
            <a:ext cx="4678125" cy="452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Learning Goals</a:t>
            </a:r>
            <a:endParaRPr b="1" i="0" sz="4800" u="none" cap="none" strike="noStrike">
              <a:solidFill>
                <a:schemeClr val="dk2"/>
              </a:solidFill>
              <a:latin typeface="Calibri"/>
              <a:ea typeface="Calibri"/>
              <a:cs typeface="Calibri"/>
              <a:sym typeface="Calibri"/>
            </a:endParaRPr>
          </a:p>
        </p:txBody>
      </p:sp>
      <p:sp>
        <p:nvSpPr>
          <p:cNvPr id="90" name="Shape 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14300" lvl="0" marL="342900" marR="0" rtl="0" algn="l">
              <a:spcBef>
                <a:spcPts val="0"/>
              </a:spcBef>
              <a:spcAft>
                <a:spcPts val="0"/>
              </a:spcAft>
              <a:buClr>
                <a:schemeClr val="dk1"/>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91" name="Shape 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200" u="none" cap="none" strike="noStrike">
                <a:solidFill>
                  <a:srgbClr val="919292"/>
                </a:solidFill>
                <a:latin typeface="Calibri"/>
                <a:ea typeface="Calibri"/>
                <a:cs typeface="Calibri"/>
                <a:sym typeface="Calibri"/>
              </a:rPr>
              <a:t>‹#›</a:t>
            </a:fld>
            <a:endParaRPr b="0" i="0" sz="1200" u="none" cap="none" strike="noStrike">
              <a:solidFill>
                <a:srgbClr val="919292"/>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4000"/>
              <a:buFont typeface="Calibri"/>
              <a:buNone/>
            </a:pPr>
            <a:r>
              <a:rPr lang="en-US"/>
              <a:t>Question: Why is this so hard?</a:t>
            </a:r>
            <a:endParaRPr b="1" i="0" sz="4000" u="none" cap="none" strike="noStrike">
              <a:solidFill>
                <a:schemeClr val="dk2"/>
              </a:solidFill>
              <a:latin typeface="Calibri"/>
              <a:ea typeface="Calibri"/>
              <a:cs typeface="Calibri"/>
              <a:sym typeface="Calibri"/>
            </a:endParaRPr>
          </a:p>
        </p:txBody>
      </p:sp>
      <p:sp>
        <p:nvSpPr>
          <p:cNvPr id="364" name="Shape 364"/>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919292"/>
              </a:buClr>
              <a:buSzPts val="2000"/>
              <a:buFont typeface="Arial"/>
              <a:buNone/>
            </a:pPr>
            <a:r>
              <a:t/>
            </a:r>
            <a:endParaRPr b="0" i="0" sz="2000" u="none" cap="none" strike="noStrike">
              <a:solidFill>
                <a:srgbClr val="919292"/>
              </a:solidFill>
              <a:latin typeface="Calibri"/>
              <a:ea typeface="Calibri"/>
              <a:cs typeface="Calibri"/>
              <a:sym typeface="Calibri"/>
            </a:endParaRPr>
          </a:p>
        </p:txBody>
      </p:sp>
      <p:sp>
        <p:nvSpPr>
          <p:cNvPr id="365" name="Shape 36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3800"/>
              <a:t>Burndown charts: now you’ve seen one</a:t>
            </a:r>
            <a:endParaRPr sz="3800"/>
          </a:p>
        </p:txBody>
      </p:sp>
      <p:sp>
        <p:nvSpPr>
          <p:cNvPr id="372" name="Shape 37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720"/>
              </a:spcBef>
              <a:spcAft>
                <a:spcPts val="0"/>
              </a:spcAft>
              <a:buNone/>
            </a:pPr>
            <a:r>
              <a:t/>
            </a:r>
            <a:endParaRPr/>
          </a:p>
        </p:txBody>
      </p:sp>
      <p:sp>
        <p:nvSpPr>
          <p:cNvPr id="373" name="Shape 37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74" name="Shape 374"/>
          <p:cNvPicPr preferRelativeResize="0"/>
          <p:nvPr/>
        </p:nvPicPr>
        <p:blipFill>
          <a:blip r:embed="rId3">
            <a:alphaModFix/>
          </a:blip>
          <a:stretch>
            <a:fillRect/>
          </a:stretch>
        </p:blipFill>
        <p:spPr>
          <a:xfrm>
            <a:off x="0" y="1600200"/>
            <a:ext cx="9143999" cy="373811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More realistic...</a:t>
            </a:r>
            <a:endParaRPr/>
          </a:p>
        </p:txBody>
      </p:sp>
      <p:sp>
        <p:nvSpPr>
          <p:cNvPr id="381" name="Shape 381"/>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720"/>
              </a:spcBef>
              <a:spcAft>
                <a:spcPts val="0"/>
              </a:spcAft>
              <a:buNone/>
            </a:pPr>
            <a:r>
              <a:t/>
            </a:r>
            <a:endParaRPr/>
          </a:p>
        </p:txBody>
      </p:sp>
      <p:sp>
        <p:nvSpPr>
          <p:cNvPr id="382" name="Shape 38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383" name="Shape 383"/>
          <p:cNvPicPr preferRelativeResize="0"/>
          <p:nvPr/>
        </p:nvPicPr>
        <p:blipFill>
          <a:blip r:embed="rId3">
            <a:alphaModFix/>
          </a:blip>
          <a:stretch>
            <a:fillRect/>
          </a:stretch>
        </p:blipFill>
        <p:spPr>
          <a:xfrm>
            <a:off x="1716285" y="995600"/>
            <a:ext cx="5711425" cy="5735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320"/>
              <a:buFont typeface="Calibri"/>
              <a:buNone/>
            </a:pPr>
            <a:r>
              <a:rPr b="1" i="0" lang="en-US" sz="4320" u="none" cap="none" strike="noStrike">
                <a:solidFill>
                  <a:schemeClr val="dk2"/>
                </a:solidFill>
                <a:latin typeface="Calibri"/>
                <a:ea typeface="Calibri"/>
                <a:cs typeface="Calibri"/>
                <a:sym typeface="Calibri"/>
              </a:rPr>
              <a:t>Roles: product owner, team, scrum master</a:t>
            </a:r>
            <a:endParaRPr b="1" i="0" sz="4320" u="none" cap="none" strike="noStrike">
              <a:solidFill>
                <a:schemeClr val="dk2"/>
              </a:solidFill>
              <a:latin typeface="Calibri"/>
              <a:ea typeface="Calibri"/>
              <a:cs typeface="Calibri"/>
              <a:sym typeface="Calibri"/>
            </a:endParaRPr>
          </a:p>
        </p:txBody>
      </p:sp>
      <p:pic>
        <p:nvPicPr>
          <p:cNvPr descr="wizard-1454385_960_720.png" id="389" name="Shape 389"/>
          <p:cNvPicPr preferRelativeResize="0"/>
          <p:nvPr>
            <p:ph idx="1" type="body"/>
          </p:nvPr>
        </p:nvPicPr>
        <p:blipFill rotWithShape="1">
          <a:blip r:embed="rId3">
            <a:alphaModFix/>
          </a:blip>
          <a:srcRect b="0" l="-44876" r="-44876" t="0"/>
          <a:stretch/>
        </p:blipFill>
        <p:spPr>
          <a:xfrm>
            <a:off x="457200" y="1600200"/>
            <a:ext cx="8229600" cy="4526100"/>
          </a:xfrm>
          <a:prstGeom prst="rect">
            <a:avLst/>
          </a:prstGeom>
          <a:noFill/>
          <a:ln>
            <a:noFill/>
          </a:ln>
        </p:spPr>
      </p:pic>
      <p:sp>
        <p:nvSpPr>
          <p:cNvPr id="390" name="Shape 39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Sprint planning</a:t>
            </a:r>
            <a:endParaRPr/>
          </a:p>
        </p:txBody>
      </p:sp>
      <p:sp>
        <p:nvSpPr>
          <p:cNvPr id="397" name="Shape 397"/>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720"/>
              </a:spcBef>
              <a:spcAft>
                <a:spcPts val="0"/>
              </a:spcAft>
              <a:buNone/>
            </a:pPr>
            <a:r>
              <a:rPr b="1" lang="en-US" sz="2400"/>
              <a:t>Product Backlog</a:t>
            </a:r>
            <a:endParaRPr b="1" sz="2400"/>
          </a:p>
          <a:p>
            <a:pPr indent="0" lvl="0" marL="0">
              <a:spcBef>
                <a:spcPts val="720"/>
              </a:spcBef>
              <a:spcAft>
                <a:spcPts val="0"/>
              </a:spcAft>
              <a:buNone/>
            </a:pPr>
            <a:r>
              <a:rPr lang="en-US" sz="2400"/>
              <a:t>	List of user stories for the product</a:t>
            </a:r>
            <a:endParaRPr sz="2400"/>
          </a:p>
          <a:p>
            <a:pPr indent="0" lvl="0" marL="0">
              <a:spcBef>
                <a:spcPts val="720"/>
              </a:spcBef>
              <a:spcAft>
                <a:spcPts val="0"/>
              </a:spcAft>
              <a:buNone/>
            </a:pPr>
            <a:r>
              <a:rPr lang="en-US" sz="2400"/>
              <a:t>	All entries should add value</a:t>
            </a:r>
            <a:endParaRPr sz="2400"/>
          </a:p>
          <a:p>
            <a:pPr indent="0" lvl="0" marL="0">
              <a:spcBef>
                <a:spcPts val="720"/>
              </a:spcBef>
              <a:spcAft>
                <a:spcPts val="0"/>
              </a:spcAft>
              <a:buNone/>
            </a:pPr>
            <a:r>
              <a:rPr lang="en-US" sz="2400"/>
              <a:t>	It is a living document (should be groomed)</a:t>
            </a:r>
            <a:endParaRPr sz="2400"/>
          </a:p>
          <a:p>
            <a:pPr indent="0" lvl="0" marL="0">
              <a:spcBef>
                <a:spcPts val="720"/>
              </a:spcBef>
              <a:spcAft>
                <a:spcPts val="0"/>
              </a:spcAft>
              <a:buNone/>
            </a:pPr>
            <a:r>
              <a:rPr lang="en-US" sz="2400"/>
              <a:t>	No low level tasks</a:t>
            </a:r>
            <a:endParaRPr sz="2400"/>
          </a:p>
          <a:p>
            <a:pPr indent="0" lvl="0" marL="0">
              <a:spcBef>
                <a:spcPts val="720"/>
              </a:spcBef>
              <a:spcAft>
                <a:spcPts val="0"/>
              </a:spcAft>
              <a:buNone/>
            </a:pPr>
            <a:r>
              <a:rPr lang="en-US" sz="2400"/>
              <a:t>	Backlog is ordered</a:t>
            </a:r>
            <a:endParaRPr sz="2400"/>
          </a:p>
          <a:p>
            <a:pPr indent="0" lvl="0" marL="0" rtl="0">
              <a:spcBef>
                <a:spcPts val="720"/>
              </a:spcBef>
              <a:spcAft>
                <a:spcPts val="0"/>
              </a:spcAft>
              <a:buNone/>
            </a:pPr>
            <a:r>
              <a:t/>
            </a:r>
            <a:endParaRPr sz="2400"/>
          </a:p>
        </p:txBody>
      </p:sp>
      <p:sp>
        <p:nvSpPr>
          <p:cNvPr id="398" name="Shape 39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Sprint planning</a:t>
            </a:r>
            <a:endParaRPr/>
          </a:p>
        </p:txBody>
      </p:sp>
      <p:sp>
        <p:nvSpPr>
          <p:cNvPr id="405" name="Shape 405"/>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720"/>
              </a:spcBef>
              <a:spcAft>
                <a:spcPts val="0"/>
              </a:spcAft>
              <a:buNone/>
            </a:pPr>
            <a:r>
              <a:rPr b="1" lang="en-US" sz="2400"/>
              <a:t>Sprint</a:t>
            </a:r>
            <a:r>
              <a:rPr b="1" lang="en-US" sz="2400"/>
              <a:t> Backlog</a:t>
            </a:r>
            <a:endParaRPr b="1" sz="2400"/>
          </a:p>
          <a:p>
            <a:pPr indent="0" lvl="0" marL="0">
              <a:spcBef>
                <a:spcPts val="720"/>
              </a:spcBef>
              <a:spcAft>
                <a:spcPts val="0"/>
              </a:spcAft>
              <a:buNone/>
            </a:pPr>
            <a:r>
              <a:rPr b="1" lang="en-US" sz="2400"/>
              <a:t>	</a:t>
            </a:r>
            <a:r>
              <a:rPr lang="en-US" sz="2400"/>
              <a:t>Tasks to be done that sprint.</a:t>
            </a:r>
            <a:endParaRPr sz="2400"/>
          </a:p>
          <a:p>
            <a:pPr indent="0" lvl="0" marL="0">
              <a:spcBef>
                <a:spcPts val="720"/>
              </a:spcBef>
              <a:spcAft>
                <a:spcPts val="0"/>
              </a:spcAft>
              <a:buNone/>
            </a:pPr>
            <a:r>
              <a:rPr lang="en-US" sz="2400"/>
              <a:t>	Features (user stories, broken into features and tasks)</a:t>
            </a:r>
            <a:endParaRPr sz="2400"/>
          </a:p>
          <a:p>
            <a:pPr indent="0" lvl="0" marL="0">
              <a:spcBef>
                <a:spcPts val="720"/>
              </a:spcBef>
              <a:spcAft>
                <a:spcPts val="0"/>
              </a:spcAft>
              <a:buNone/>
            </a:pPr>
            <a:r>
              <a:rPr lang="en-US" sz="2400"/>
              <a:t>	Bugs</a:t>
            </a:r>
            <a:endParaRPr sz="2400"/>
          </a:p>
          <a:p>
            <a:pPr indent="0" lvl="0" marL="0">
              <a:spcBef>
                <a:spcPts val="720"/>
              </a:spcBef>
              <a:spcAft>
                <a:spcPts val="0"/>
              </a:spcAft>
              <a:buNone/>
            </a:pPr>
            <a:r>
              <a:rPr lang="en-US" sz="2400"/>
              <a:t>	Technical work</a:t>
            </a:r>
            <a:endParaRPr sz="2400"/>
          </a:p>
          <a:p>
            <a:pPr indent="0" lvl="0" marL="0" rtl="0">
              <a:spcBef>
                <a:spcPts val="720"/>
              </a:spcBef>
              <a:spcAft>
                <a:spcPts val="0"/>
              </a:spcAft>
              <a:buNone/>
            </a:pPr>
            <a:r>
              <a:rPr lang="en-US" sz="2400"/>
              <a:t>	Knowledge acquisition</a:t>
            </a:r>
            <a:endParaRPr sz="2400"/>
          </a:p>
          <a:p>
            <a:pPr indent="0" lvl="0" marL="0" rtl="0">
              <a:spcBef>
                <a:spcPts val="720"/>
              </a:spcBef>
              <a:spcAft>
                <a:spcPts val="0"/>
              </a:spcAft>
              <a:buNone/>
            </a:pPr>
            <a:r>
              <a:t/>
            </a:r>
            <a:endParaRPr sz="2400"/>
          </a:p>
          <a:p>
            <a:pPr indent="0" lvl="0" marL="0" rtl="0">
              <a:spcBef>
                <a:spcPts val="720"/>
              </a:spcBef>
              <a:spcAft>
                <a:spcPts val="0"/>
              </a:spcAft>
              <a:buNone/>
            </a:pPr>
            <a:r>
              <a:t/>
            </a:r>
            <a:endParaRPr sz="2400"/>
          </a:p>
        </p:txBody>
      </p:sp>
      <p:sp>
        <p:nvSpPr>
          <p:cNvPr id="406" name="Shape 40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Activity</a:t>
            </a:r>
            <a:endParaRPr/>
          </a:p>
        </p:txBody>
      </p:sp>
      <p:sp>
        <p:nvSpPr>
          <p:cNvPr id="413" name="Shape 413"/>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720"/>
              </a:spcBef>
              <a:spcAft>
                <a:spcPts val="0"/>
              </a:spcAft>
              <a:buNone/>
            </a:pPr>
            <a:r>
              <a:t/>
            </a:r>
            <a:endParaRPr/>
          </a:p>
        </p:txBody>
      </p:sp>
      <p:sp>
        <p:nvSpPr>
          <p:cNvPr id="414" name="Shape 41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pic>
        <p:nvPicPr>
          <p:cNvPr id="415" name="Shape 415"/>
          <p:cNvPicPr preferRelativeResize="0"/>
          <p:nvPr/>
        </p:nvPicPr>
        <p:blipFill>
          <a:blip r:embed="rId3">
            <a:alphaModFix/>
          </a:blip>
          <a:stretch>
            <a:fillRect/>
          </a:stretch>
        </p:blipFill>
        <p:spPr>
          <a:xfrm>
            <a:off x="1582700" y="1268925"/>
            <a:ext cx="5327624" cy="508742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Sprint review and retrospective</a:t>
            </a:r>
            <a:endParaRPr/>
          </a:p>
        </p:txBody>
      </p:sp>
      <p:sp>
        <p:nvSpPr>
          <p:cNvPr id="422" name="Shape 422"/>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rtl="0">
              <a:spcBef>
                <a:spcPts val="720"/>
              </a:spcBef>
              <a:spcAft>
                <a:spcPts val="0"/>
              </a:spcAft>
              <a:buNone/>
            </a:pPr>
            <a:r>
              <a:rPr lang="en-US" sz="1600"/>
              <a:t>Sprint Review: End of sprint meeting: inspect increment, adapt the backlog. Based on changes to backlog, attendees decide what could be done next to optimize value. </a:t>
            </a:r>
            <a:endParaRPr sz="1600"/>
          </a:p>
          <a:p>
            <a:pPr indent="-330200" lvl="0" marL="457200" rtl="0">
              <a:spcBef>
                <a:spcPts val="720"/>
              </a:spcBef>
              <a:spcAft>
                <a:spcPts val="0"/>
              </a:spcAft>
              <a:buSzPts val="1600"/>
              <a:buChar char="•"/>
            </a:pPr>
            <a:r>
              <a:rPr lang="en-US" sz="1600"/>
              <a:t>Discuss what has been done, effect on backlog; team demonstrates what has been done.</a:t>
            </a:r>
            <a:endParaRPr sz="1600"/>
          </a:p>
          <a:p>
            <a:pPr indent="-330200" lvl="0" marL="457200" rtl="0">
              <a:spcBef>
                <a:spcPts val="0"/>
              </a:spcBef>
              <a:spcAft>
                <a:spcPts val="0"/>
              </a:spcAft>
              <a:buSzPts val="1600"/>
              <a:buChar char="•"/>
            </a:pPr>
            <a:r>
              <a:rPr lang="en-US" sz="1600"/>
              <a:t>Discusses what went well and what problems were solved, and how.</a:t>
            </a:r>
            <a:endParaRPr sz="1600"/>
          </a:p>
          <a:p>
            <a:pPr indent="-330200" lvl="0" marL="457200" rtl="0">
              <a:spcBef>
                <a:spcPts val="0"/>
              </a:spcBef>
              <a:spcAft>
                <a:spcPts val="0"/>
              </a:spcAft>
              <a:buSzPts val="1600"/>
              <a:buChar char="•"/>
            </a:pPr>
            <a:r>
              <a:rPr lang="en-US" sz="1600"/>
              <a:t>Discussion of what to do next (including potential changes in the product use case or market).</a:t>
            </a:r>
            <a:endParaRPr sz="1600"/>
          </a:p>
          <a:p>
            <a:pPr indent="0" lvl="0" marL="0" rtl="0">
              <a:spcBef>
                <a:spcPts val="720"/>
              </a:spcBef>
              <a:spcAft>
                <a:spcPts val="0"/>
              </a:spcAft>
              <a:buNone/>
            </a:pPr>
            <a:r>
              <a:rPr lang="en-US" sz="1600"/>
              <a:t>Sprint retrospective: team inspects itself and creates a plan for self-improvement for the next Sprint. </a:t>
            </a:r>
            <a:endParaRPr sz="1600"/>
          </a:p>
          <a:p>
            <a:pPr indent="-330200" lvl="0" marL="457200" rtl="0">
              <a:spcBef>
                <a:spcPts val="720"/>
              </a:spcBef>
              <a:spcAft>
                <a:spcPts val="0"/>
              </a:spcAft>
              <a:buSzPts val="1600"/>
              <a:buChar char="•"/>
            </a:pPr>
            <a:r>
              <a:rPr lang="en-US" sz="1600"/>
              <a:t>Occurs after the review, before planning.  </a:t>
            </a:r>
            <a:endParaRPr sz="1600"/>
          </a:p>
          <a:p>
            <a:pPr indent="-330200" lvl="0" marL="457200" rtl="0">
              <a:spcBef>
                <a:spcPts val="0"/>
              </a:spcBef>
              <a:spcAft>
                <a:spcPts val="0"/>
              </a:spcAft>
              <a:buSzPts val="1600"/>
              <a:buChar char="•"/>
            </a:pPr>
            <a:r>
              <a:rPr lang="en-US" sz="1600"/>
              <a:t>Team discusses: </a:t>
            </a:r>
            <a:endParaRPr sz="1600"/>
          </a:p>
          <a:p>
            <a:pPr indent="-330200" lvl="1" marL="914400" rtl="0">
              <a:spcBef>
                <a:spcPts val="0"/>
              </a:spcBef>
              <a:spcAft>
                <a:spcPts val="0"/>
              </a:spcAft>
              <a:buSzPts val="1600"/>
              <a:buAutoNum type="alphaLcPeriod"/>
            </a:pPr>
            <a:r>
              <a:rPr lang="en-US" sz="1600"/>
              <a:t>What went well in the Sprint</a:t>
            </a:r>
            <a:endParaRPr sz="1600"/>
          </a:p>
          <a:p>
            <a:pPr indent="-330200" lvl="1" marL="914400" rtl="0">
              <a:spcBef>
                <a:spcPts val="0"/>
              </a:spcBef>
              <a:spcAft>
                <a:spcPts val="0"/>
              </a:spcAft>
              <a:buSzPts val="1600"/>
              <a:buAutoNum type="alphaLcPeriod"/>
            </a:pPr>
            <a:r>
              <a:rPr lang="en-US" sz="1600"/>
              <a:t>What could be improved</a:t>
            </a:r>
            <a:endParaRPr sz="1600"/>
          </a:p>
          <a:p>
            <a:pPr indent="-330200" lvl="1" marL="914400" rtl="0">
              <a:spcBef>
                <a:spcPts val="0"/>
              </a:spcBef>
              <a:spcAft>
                <a:spcPts val="0"/>
              </a:spcAft>
              <a:buSzPts val="1600"/>
              <a:buAutoNum type="alphaLcPeriod"/>
            </a:pPr>
            <a:r>
              <a:rPr lang="en-US" sz="1600"/>
              <a:t>What will we commit to improve in the next Sprint</a:t>
            </a:r>
            <a:endParaRPr sz="1600"/>
          </a:p>
          <a:p>
            <a:pPr indent="0" lvl="0" marL="0" rtl="0">
              <a:spcBef>
                <a:spcPts val="720"/>
              </a:spcBef>
              <a:spcAft>
                <a:spcPts val="0"/>
              </a:spcAft>
              <a:buNone/>
            </a:pPr>
            <a:r>
              <a:rPr lang="en-US" sz="1600"/>
              <a:t>The Scrum Master encourages the Scrum Team to improve its development process and practices to make it more effective and enjoyable for the next Sprint. </a:t>
            </a:r>
            <a:endParaRPr sz="1600"/>
          </a:p>
        </p:txBody>
      </p:sp>
      <p:sp>
        <p:nvSpPr>
          <p:cNvPr id="423" name="Shape 4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Shape 42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Scrum meetings</a:t>
            </a:r>
            <a:endParaRPr/>
          </a:p>
        </p:txBody>
      </p:sp>
      <p:sp>
        <p:nvSpPr>
          <p:cNvPr id="430" name="Shape 430"/>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720"/>
              </a:spcBef>
              <a:spcAft>
                <a:spcPts val="0"/>
              </a:spcAft>
              <a:buNone/>
            </a:pPr>
            <a:r>
              <a:rPr lang="en-US"/>
              <a:t>Daily “stand-ups”, strictly time-boxed to 15 minutes, where each team member answers three questions:</a:t>
            </a:r>
            <a:endParaRPr/>
          </a:p>
          <a:p>
            <a:pPr indent="-457200" lvl="0" marL="457200" rtl="0">
              <a:spcBef>
                <a:spcPts val="720"/>
              </a:spcBef>
              <a:spcAft>
                <a:spcPts val="0"/>
              </a:spcAft>
              <a:buSzPts val="3600"/>
              <a:buAutoNum type="arabicPeriod"/>
            </a:pPr>
            <a:r>
              <a:rPr lang="en-US"/>
              <a:t>What did you do yesterday?</a:t>
            </a:r>
            <a:endParaRPr/>
          </a:p>
          <a:p>
            <a:pPr indent="-457200" lvl="0" marL="457200" rtl="0">
              <a:spcBef>
                <a:spcPts val="0"/>
              </a:spcBef>
              <a:spcAft>
                <a:spcPts val="0"/>
              </a:spcAft>
              <a:buSzPts val="3600"/>
              <a:buAutoNum type="arabicPeriod"/>
            </a:pPr>
            <a:r>
              <a:rPr lang="en-US"/>
              <a:t>What will you do today?</a:t>
            </a:r>
            <a:endParaRPr/>
          </a:p>
          <a:p>
            <a:pPr indent="-457200" lvl="0" marL="457200">
              <a:spcBef>
                <a:spcPts val="0"/>
              </a:spcBef>
              <a:spcAft>
                <a:spcPts val="0"/>
              </a:spcAft>
              <a:buSzPts val="3600"/>
              <a:buAutoNum type="arabicPeriod"/>
            </a:pPr>
            <a:r>
              <a:rPr lang="en-US"/>
              <a:t>Are there any impediments in your way?</a:t>
            </a:r>
            <a:endParaRPr/>
          </a:p>
          <a:p>
            <a:pPr indent="0" lvl="0" marL="0">
              <a:spcBef>
                <a:spcPts val="720"/>
              </a:spcBef>
              <a:spcAft>
                <a:spcPts val="0"/>
              </a:spcAft>
              <a:buNone/>
            </a:pPr>
            <a:r>
              <a:rPr lang="en-US"/>
              <a:t> </a:t>
            </a:r>
            <a:endParaRPr/>
          </a:p>
        </p:txBody>
      </p:sp>
      <p:sp>
        <p:nvSpPr>
          <p:cNvPr id="431" name="Shape 43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4000"/>
              <a:buFont typeface="Calibri"/>
              <a:buNone/>
            </a:pPr>
            <a:r>
              <a:rPr lang="en-US"/>
              <a:t>Question: Why? And how can you simulate that in your teams?</a:t>
            </a:r>
            <a:endParaRPr b="1" i="0" sz="4000" u="none" cap="none" strike="noStrike">
              <a:solidFill>
                <a:schemeClr val="dk2"/>
              </a:solidFill>
              <a:latin typeface="Calibri"/>
              <a:ea typeface="Calibri"/>
              <a:cs typeface="Calibri"/>
              <a:sym typeface="Calibri"/>
            </a:endParaRPr>
          </a:p>
        </p:txBody>
      </p:sp>
      <p:sp>
        <p:nvSpPr>
          <p:cNvPr id="438" name="Shape 43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rgbClr val="919292"/>
              </a:buClr>
              <a:buSzPts val="2000"/>
              <a:buFont typeface="Arial"/>
              <a:buNone/>
            </a:pPr>
            <a:r>
              <a:t/>
            </a:r>
            <a:endParaRPr b="0" i="0" sz="2000" u="none" cap="none" strike="noStrike">
              <a:solidFill>
                <a:srgbClr val="919292"/>
              </a:solidFill>
              <a:latin typeface="Calibri"/>
              <a:ea typeface="Calibri"/>
              <a:cs typeface="Calibri"/>
              <a:sym typeface="Calibri"/>
            </a:endParaRPr>
          </a:p>
        </p:txBody>
      </p:sp>
      <p:sp>
        <p:nvSpPr>
          <p:cNvPr id="439" name="Shape 4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2"/>
              </a:buClr>
              <a:buSzPts val="4800"/>
              <a:buFont typeface="Calibri"/>
              <a:buNone/>
            </a:pPr>
            <a:r>
              <a:rPr b="1" i="0" lang="en-US" sz="4800" u="none" cap="none" strike="noStrike">
                <a:solidFill>
                  <a:schemeClr val="dk2"/>
                </a:solidFill>
                <a:latin typeface="Calibri"/>
                <a:ea typeface="Calibri"/>
                <a:cs typeface="Calibri"/>
                <a:sym typeface="Calibri"/>
              </a:rPr>
              <a:t>Software Process</a:t>
            </a:r>
            <a:endParaRPr b="1" i="0" sz="4800" u="none" cap="none" strike="noStrike">
              <a:solidFill>
                <a:schemeClr val="dk2"/>
              </a:solidFill>
              <a:latin typeface="Calibri"/>
              <a:ea typeface="Calibri"/>
              <a:cs typeface="Calibri"/>
              <a:sym typeface="Calibri"/>
            </a:endParaRPr>
          </a:p>
        </p:txBody>
      </p:sp>
      <p:sp>
        <p:nvSpPr>
          <p:cNvPr id="98" name="Shape 9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“The set of activities and associated results that produce a software product”</a:t>
            </a:r>
            <a:endParaRPr b="0" i="0" sz="3600" u="none" cap="none" strike="noStrike">
              <a:solidFill>
                <a:schemeClr val="dk1"/>
              </a:solidFill>
              <a:latin typeface="Calibri"/>
              <a:ea typeface="Calibri"/>
              <a:cs typeface="Calibri"/>
              <a:sym typeface="Calibri"/>
            </a:endParaRPr>
          </a:p>
        </p:txBody>
      </p:sp>
      <p:sp>
        <p:nvSpPr>
          <p:cNvPr id="99" name="Shape 99"/>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919292"/>
                </a:solidFill>
                <a:latin typeface="Calibri"/>
                <a:ea typeface="Calibri"/>
                <a:cs typeface="Calibri"/>
                <a:sym typeface="Calibri"/>
              </a:rPr>
              <a:t>‹#›</a:t>
            </a:fld>
            <a:endParaRPr b="0" i="0" sz="1200" u="none" cap="none" strike="noStrike">
              <a:solidFill>
                <a:srgbClr val="919292"/>
              </a:solidFill>
              <a:latin typeface="Calibri"/>
              <a:ea typeface="Calibri"/>
              <a:cs typeface="Calibri"/>
              <a:sym typeface="Calibri"/>
            </a:endParaRPr>
          </a:p>
        </p:txBody>
      </p:sp>
      <p:sp>
        <p:nvSpPr>
          <p:cNvPr id="100" name="Shape 100"/>
          <p:cNvSpPr txBox="1"/>
          <p:nvPr/>
        </p:nvSpPr>
        <p:spPr>
          <a:xfrm>
            <a:off x="6477000" y="5715000"/>
            <a:ext cx="226106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Sommerville, SE, ed. 8</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cxnSp>
        <p:nvCxnSpPr>
          <p:cNvPr id="107" name="Shape 107"/>
          <p:cNvCxnSpPr/>
          <p:nvPr/>
        </p:nvCxnSpPr>
        <p:spPr>
          <a:xfrm>
            <a:off x="1219200" y="609600"/>
            <a:ext cx="0" cy="510540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cxnSp>
        <p:nvCxnSpPr>
          <p:cNvPr id="108" name="Shape 108"/>
          <p:cNvCxnSpPr/>
          <p:nvPr/>
        </p:nvCxnSpPr>
        <p:spPr>
          <a:xfrm rot="10800000">
            <a:off x="1219200" y="5715000"/>
            <a:ext cx="6629400" cy="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sp>
        <p:nvSpPr>
          <p:cNvPr id="109" name="Shape 109"/>
          <p:cNvSpPr txBox="1"/>
          <p:nvPr/>
        </p:nvSpPr>
        <p:spPr>
          <a:xfrm>
            <a:off x="89904" y="2286000"/>
            <a:ext cx="91134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Percent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of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Effort</a:t>
            </a:r>
            <a:endParaRPr b="1" sz="1800">
              <a:solidFill>
                <a:schemeClr val="dk1"/>
              </a:solidFill>
              <a:latin typeface="Calibri"/>
              <a:ea typeface="Calibri"/>
              <a:cs typeface="Calibri"/>
              <a:sym typeface="Calibri"/>
            </a:endParaRPr>
          </a:p>
        </p:txBody>
      </p:sp>
      <p:sp>
        <p:nvSpPr>
          <p:cNvPr id="110" name="Shape 110"/>
          <p:cNvSpPr txBox="1"/>
          <p:nvPr/>
        </p:nvSpPr>
        <p:spPr>
          <a:xfrm>
            <a:off x="4227263" y="5867400"/>
            <a:ext cx="6575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Time</a:t>
            </a:r>
            <a:endParaRPr b="1" sz="1800">
              <a:solidFill>
                <a:schemeClr val="dk1"/>
              </a:solidFill>
              <a:latin typeface="Calibri"/>
              <a:ea typeface="Calibri"/>
              <a:cs typeface="Calibri"/>
              <a:sym typeface="Calibri"/>
            </a:endParaRPr>
          </a:p>
        </p:txBody>
      </p:sp>
      <p:sp>
        <p:nvSpPr>
          <p:cNvPr id="111" name="Shape 111"/>
          <p:cNvSpPr txBox="1"/>
          <p:nvPr/>
        </p:nvSpPr>
        <p:spPr>
          <a:xfrm>
            <a:off x="1174798" y="5791200"/>
            <a:ext cx="111120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beginning</a:t>
            </a:r>
            <a:endParaRPr sz="1800">
              <a:solidFill>
                <a:schemeClr val="dk1"/>
              </a:solidFill>
              <a:latin typeface="Calibri"/>
              <a:ea typeface="Calibri"/>
              <a:cs typeface="Calibri"/>
              <a:sym typeface="Calibri"/>
            </a:endParaRPr>
          </a:p>
        </p:txBody>
      </p:sp>
      <p:sp>
        <p:nvSpPr>
          <p:cNvPr id="112" name="Shape 112"/>
          <p:cNvSpPr txBox="1"/>
          <p:nvPr/>
        </p:nvSpPr>
        <p:spPr>
          <a:xfrm>
            <a:off x="7002406" y="5791200"/>
            <a:ext cx="846194" cy="64633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r">
              <a:spcBef>
                <a:spcPts val="0"/>
              </a:spcBef>
              <a:spcAft>
                <a:spcPts val="0"/>
              </a:spcAft>
              <a:buNone/>
            </a:pPr>
            <a:r>
              <a:rPr lang="en-US" sz="1800">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
        <p:nvSpPr>
          <p:cNvPr id="113" name="Shape 113"/>
          <p:cNvSpPr txBox="1"/>
          <p:nvPr/>
        </p:nvSpPr>
        <p:spPr>
          <a:xfrm>
            <a:off x="533400" y="685800"/>
            <a:ext cx="7008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114" name="Shape 114"/>
          <p:cNvSpPr txBox="1"/>
          <p:nvPr/>
        </p:nvSpPr>
        <p:spPr>
          <a:xfrm>
            <a:off x="752406" y="5345668"/>
            <a:ext cx="4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cxnSp>
        <p:nvCxnSpPr>
          <p:cNvPr id="121" name="Shape 121"/>
          <p:cNvCxnSpPr/>
          <p:nvPr/>
        </p:nvCxnSpPr>
        <p:spPr>
          <a:xfrm>
            <a:off x="1219200" y="609600"/>
            <a:ext cx="0" cy="510540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cxnSp>
        <p:nvCxnSpPr>
          <p:cNvPr id="122" name="Shape 122"/>
          <p:cNvCxnSpPr/>
          <p:nvPr/>
        </p:nvCxnSpPr>
        <p:spPr>
          <a:xfrm rot="10800000">
            <a:off x="1219200" y="5715000"/>
            <a:ext cx="6629400" cy="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sp>
        <p:nvSpPr>
          <p:cNvPr id="123" name="Shape 123"/>
          <p:cNvSpPr txBox="1"/>
          <p:nvPr/>
        </p:nvSpPr>
        <p:spPr>
          <a:xfrm>
            <a:off x="89904" y="2286000"/>
            <a:ext cx="91134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Percent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of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Effort</a:t>
            </a:r>
            <a:endParaRPr b="1" sz="1800">
              <a:solidFill>
                <a:schemeClr val="dk1"/>
              </a:solidFill>
              <a:latin typeface="Calibri"/>
              <a:ea typeface="Calibri"/>
              <a:cs typeface="Calibri"/>
              <a:sym typeface="Calibri"/>
            </a:endParaRPr>
          </a:p>
        </p:txBody>
      </p:sp>
      <p:sp>
        <p:nvSpPr>
          <p:cNvPr id="124" name="Shape 124"/>
          <p:cNvSpPr txBox="1"/>
          <p:nvPr/>
        </p:nvSpPr>
        <p:spPr>
          <a:xfrm>
            <a:off x="4227263" y="5867400"/>
            <a:ext cx="6575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Time</a:t>
            </a:r>
            <a:endParaRPr b="1" sz="1800">
              <a:solidFill>
                <a:schemeClr val="dk1"/>
              </a:solidFill>
              <a:latin typeface="Calibri"/>
              <a:ea typeface="Calibri"/>
              <a:cs typeface="Calibri"/>
              <a:sym typeface="Calibri"/>
            </a:endParaRPr>
          </a:p>
        </p:txBody>
      </p:sp>
      <p:sp>
        <p:nvSpPr>
          <p:cNvPr id="125" name="Shape 125"/>
          <p:cNvSpPr txBox="1"/>
          <p:nvPr/>
        </p:nvSpPr>
        <p:spPr>
          <a:xfrm>
            <a:off x="1174798" y="5791200"/>
            <a:ext cx="111120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beginning</a:t>
            </a:r>
            <a:endParaRPr sz="1800">
              <a:solidFill>
                <a:schemeClr val="dk1"/>
              </a:solidFill>
              <a:latin typeface="Calibri"/>
              <a:ea typeface="Calibri"/>
              <a:cs typeface="Calibri"/>
              <a:sym typeface="Calibri"/>
            </a:endParaRPr>
          </a:p>
        </p:txBody>
      </p:sp>
      <p:sp>
        <p:nvSpPr>
          <p:cNvPr id="126" name="Shape 126"/>
          <p:cNvSpPr txBox="1"/>
          <p:nvPr/>
        </p:nvSpPr>
        <p:spPr>
          <a:xfrm>
            <a:off x="7002406" y="5791200"/>
            <a:ext cx="846194" cy="64633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r">
              <a:spcBef>
                <a:spcPts val="0"/>
              </a:spcBef>
              <a:spcAft>
                <a:spcPts val="0"/>
              </a:spcAft>
              <a:buNone/>
            </a:pPr>
            <a:r>
              <a:rPr lang="en-US" sz="1800">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
        <p:nvSpPr>
          <p:cNvPr id="127" name="Shape 127"/>
          <p:cNvSpPr txBox="1"/>
          <p:nvPr/>
        </p:nvSpPr>
        <p:spPr>
          <a:xfrm>
            <a:off x="533400" y="685800"/>
            <a:ext cx="7008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128" name="Shape 128"/>
          <p:cNvSpPr txBox="1"/>
          <p:nvPr/>
        </p:nvSpPr>
        <p:spPr>
          <a:xfrm>
            <a:off x="752406" y="5345668"/>
            <a:ext cx="4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29" name="Shape 129"/>
          <p:cNvSpPr/>
          <p:nvPr/>
        </p:nvSpPr>
        <p:spPr>
          <a:xfrm>
            <a:off x="1219200" y="609600"/>
            <a:ext cx="6781800" cy="762000"/>
          </a:xfrm>
          <a:prstGeom prst="rect">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Trashing / Rework</a:t>
            </a:r>
            <a:endParaRPr sz="1800">
              <a:solidFill>
                <a:schemeClr val="lt1"/>
              </a:solidFill>
              <a:latin typeface="Calibri"/>
              <a:ea typeface="Calibri"/>
              <a:cs typeface="Calibri"/>
              <a:sym typeface="Calibri"/>
            </a:endParaRPr>
          </a:p>
        </p:txBody>
      </p:sp>
      <p:sp>
        <p:nvSpPr>
          <p:cNvPr id="130" name="Shape 130"/>
          <p:cNvSpPr txBox="1"/>
          <p:nvPr/>
        </p:nvSpPr>
        <p:spPr>
          <a:xfrm>
            <a:off x="3744884" y="3200400"/>
            <a:ext cx="18939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Productive Coding</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cxnSp>
        <p:nvCxnSpPr>
          <p:cNvPr id="137" name="Shape 137"/>
          <p:cNvCxnSpPr/>
          <p:nvPr/>
        </p:nvCxnSpPr>
        <p:spPr>
          <a:xfrm>
            <a:off x="1219200" y="609600"/>
            <a:ext cx="0" cy="510540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cxnSp>
        <p:nvCxnSpPr>
          <p:cNvPr id="138" name="Shape 138"/>
          <p:cNvCxnSpPr/>
          <p:nvPr/>
        </p:nvCxnSpPr>
        <p:spPr>
          <a:xfrm rot="10800000">
            <a:off x="1219200" y="5715000"/>
            <a:ext cx="6629400" cy="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sp>
        <p:nvSpPr>
          <p:cNvPr id="139" name="Shape 139"/>
          <p:cNvSpPr txBox="1"/>
          <p:nvPr/>
        </p:nvSpPr>
        <p:spPr>
          <a:xfrm>
            <a:off x="89904" y="2286000"/>
            <a:ext cx="91134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Percent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of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Effort</a:t>
            </a:r>
            <a:endParaRPr b="1" sz="1800">
              <a:solidFill>
                <a:schemeClr val="dk1"/>
              </a:solidFill>
              <a:latin typeface="Calibri"/>
              <a:ea typeface="Calibri"/>
              <a:cs typeface="Calibri"/>
              <a:sym typeface="Calibri"/>
            </a:endParaRPr>
          </a:p>
        </p:txBody>
      </p:sp>
      <p:sp>
        <p:nvSpPr>
          <p:cNvPr id="140" name="Shape 140"/>
          <p:cNvSpPr txBox="1"/>
          <p:nvPr/>
        </p:nvSpPr>
        <p:spPr>
          <a:xfrm>
            <a:off x="4227263" y="5867400"/>
            <a:ext cx="6575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Time</a:t>
            </a:r>
            <a:endParaRPr b="1" sz="1800">
              <a:solidFill>
                <a:schemeClr val="dk1"/>
              </a:solidFill>
              <a:latin typeface="Calibri"/>
              <a:ea typeface="Calibri"/>
              <a:cs typeface="Calibri"/>
              <a:sym typeface="Calibri"/>
            </a:endParaRPr>
          </a:p>
        </p:txBody>
      </p:sp>
      <p:sp>
        <p:nvSpPr>
          <p:cNvPr id="141" name="Shape 141"/>
          <p:cNvSpPr txBox="1"/>
          <p:nvPr/>
        </p:nvSpPr>
        <p:spPr>
          <a:xfrm>
            <a:off x="1174798" y="5791200"/>
            <a:ext cx="111120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beginning</a:t>
            </a:r>
            <a:endParaRPr sz="1800">
              <a:solidFill>
                <a:schemeClr val="dk1"/>
              </a:solidFill>
              <a:latin typeface="Calibri"/>
              <a:ea typeface="Calibri"/>
              <a:cs typeface="Calibri"/>
              <a:sym typeface="Calibri"/>
            </a:endParaRPr>
          </a:p>
        </p:txBody>
      </p:sp>
      <p:sp>
        <p:nvSpPr>
          <p:cNvPr id="142" name="Shape 142"/>
          <p:cNvSpPr txBox="1"/>
          <p:nvPr/>
        </p:nvSpPr>
        <p:spPr>
          <a:xfrm>
            <a:off x="7002406" y="5791200"/>
            <a:ext cx="846194" cy="64633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r">
              <a:spcBef>
                <a:spcPts val="0"/>
              </a:spcBef>
              <a:spcAft>
                <a:spcPts val="0"/>
              </a:spcAft>
              <a:buNone/>
            </a:pPr>
            <a:r>
              <a:rPr lang="en-US" sz="1800">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
        <p:nvSpPr>
          <p:cNvPr id="143" name="Shape 143"/>
          <p:cNvSpPr txBox="1"/>
          <p:nvPr/>
        </p:nvSpPr>
        <p:spPr>
          <a:xfrm>
            <a:off x="533400" y="685800"/>
            <a:ext cx="7008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144" name="Shape 144"/>
          <p:cNvSpPr txBox="1"/>
          <p:nvPr/>
        </p:nvSpPr>
        <p:spPr>
          <a:xfrm>
            <a:off x="752406" y="5345668"/>
            <a:ext cx="4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45" name="Shape 145"/>
          <p:cNvSpPr/>
          <p:nvPr/>
        </p:nvSpPr>
        <p:spPr>
          <a:xfrm>
            <a:off x="1219200" y="609600"/>
            <a:ext cx="6781800" cy="762000"/>
          </a:xfrm>
          <a:prstGeom prst="rect">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Trashing / Rework</a:t>
            </a:r>
            <a:endParaRPr sz="1800">
              <a:solidFill>
                <a:schemeClr val="lt1"/>
              </a:solidFill>
              <a:latin typeface="Calibri"/>
              <a:ea typeface="Calibri"/>
              <a:cs typeface="Calibri"/>
              <a:sym typeface="Calibri"/>
            </a:endParaRPr>
          </a:p>
        </p:txBody>
      </p:sp>
      <p:sp>
        <p:nvSpPr>
          <p:cNvPr id="146" name="Shape 146"/>
          <p:cNvSpPr txBox="1"/>
          <p:nvPr/>
        </p:nvSpPr>
        <p:spPr>
          <a:xfrm>
            <a:off x="3744884" y="2450068"/>
            <a:ext cx="18939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Productive Coding</a:t>
            </a:r>
            <a:endParaRPr sz="1800">
              <a:solidFill>
                <a:schemeClr val="dk1"/>
              </a:solidFill>
              <a:latin typeface="Calibri"/>
              <a:ea typeface="Calibri"/>
              <a:cs typeface="Calibri"/>
              <a:sym typeface="Calibri"/>
            </a:endParaRPr>
          </a:p>
        </p:txBody>
      </p:sp>
      <p:sp>
        <p:nvSpPr>
          <p:cNvPr id="147" name="Shape 147"/>
          <p:cNvSpPr/>
          <p:nvPr/>
        </p:nvSpPr>
        <p:spPr>
          <a:xfrm>
            <a:off x="1219200" y="3015027"/>
            <a:ext cx="6781800" cy="2699973"/>
          </a:xfrm>
          <a:prstGeom prst="rect">
            <a:avLst/>
          </a:pr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Too Much Process: Cost and Time estimates,                                    Writing Requirements, Design, </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Change Management, Quality Assurance Plan, </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Development and Integration Plan</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cxnSp>
        <p:nvCxnSpPr>
          <p:cNvPr id="154" name="Shape 154"/>
          <p:cNvCxnSpPr/>
          <p:nvPr/>
        </p:nvCxnSpPr>
        <p:spPr>
          <a:xfrm>
            <a:off x="1219200" y="609600"/>
            <a:ext cx="0" cy="510540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cxnSp>
        <p:nvCxnSpPr>
          <p:cNvPr id="155" name="Shape 155"/>
          <p:cNvCxnSpPr/>
          <p:nvPr/>
        </p:nvCxnSpPr>
        <p:spPr>
          <a:xfrm rot="10800000">
            <a:off x="1219200" y="5715000"/>
            <a:ext cx="6629400" cy="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sp>
        <p:nvSpPr>
          <p:cNvPr id="156" name="Shape 156"/>
          <p:cNvSpPr txBox="1"/>
          <p:nvPr/>
        </p:nvSpPr>
        <p:spPr>
          <a:xfrm>
            <a:off x="89904" y="2286000"/>
            <a:ext cx="91134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Percent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of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Effort</a:t>
            </a:r>
            <a:endParaRPr b="1" sz="1800">
              <a:solidFill>
                <a:schemeClr val="dk1"/>
              </a:solidFill>
              <a:latin typeface="Calibri"/>
              <a:ea typeface="Calibri"/>
              <a:cs typeface="Calibri"/>
              <a:sym typeface="Calibri"/>
            </a:endParaRPr>
          </a:p>
        </p:txBody>
      </p:sp>
      <p:sp>
        <p:nvSpPr>
          <p:cNvPr id="157" name="Shape 157"/>
          <p:cNvSpPr txBox="1"/>
          <p:nvPr/>
        </p:nvSpPr>
        <p:spPr>
          <a:xfrm>
            <a:off x="4227263" y="5867400"/>
            <a:ext cx="6575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Time</a:t>
            </a:r>
            <a:endParaRPr b="1" sz="1800">
              <a:solidFill>
                <a:schemeClr val="dk1"/>
              </a:solidFill>
              <a:latin typeface="Calibri"/>
              <a:ea typeface="Calibri"/>
              <a:cs typeface="Calibri"/>
              <a:sym typeface="Calibri"/>
            </a:endParaRPr>
          </a:p>
        </p:txBody>
      </p:sp>
      <p:sp>
        <p:nvSpPr>
          <p:cNvPr id="158" name="Shape 158"/>
          <p:cNvSpPr txBox="1"/>
          <p:nvPr/>
        </p:nvSpPr>
        <p:spPr>
          <a:xfrm>
            <a:off x="1174798" y="5791200"/>
            <a:ext cx="111120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beginning</a:t>
            </a:r>
            <a:endParaRPr sz="1800">
              <a:solidFill>
                <a:schemeClr val="dk1"/>
              </a:solidFill>
              <a:latin typeface="Calibri"/>
              <a:ea typeface="Calibri"/>
              <a:cs typeface="Calibri"/>
              <a:sym typeface="Calibri"/>
            </a:endParaRPr>
          </a:p>
        </p:txBody>
      </p:sp>
      <p:sp>
        <p:nvSpPr>
          <p:cNvPr id="159" name="Shape 159"/>
          <p:cNvSpPr txBox="1"/>
          <p:nvPr/>
        </p:nvSpPr>
        <p:spPr>
          <a:xfrm>
            <a:off x="7002406" y="5791200"/>
            <a:ext cx="846194" cy="64633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r">
              <a:spcBef>
                <a:spcPts val="0"/>
              </a:spcBef>
              <a:spcAft>
                <a:spcPts val="0"/>
              </a:spcAft>
              <a:buNone/>
            </a:pPr>
            <a:r>
              <a:rPr lang="en-US" sz="1800">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
        <p:nvSpPr>
          <p:cNvPr id="160" name="Shape 160"/>
          <p:cNvSpPr txBox="1"/>
          <p:nvPr/>
        </p:nvSpPr>
        <p:spPr>
          <a:xfrm>
            <a:off x="533400" y="685800"/>
            <a:ext cx="7008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161" name="Shape 161"/>
          <p:cNvSpPr txBox="1"/>
          <p:nvPr/>
        </p:nvSpPr>
        <p:spPr>
          <a:xfrm>
            <a:off x="752406" y="5345668"/>
            <a:ext cx="4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62" name="Shape 162"/>
          <p:cNvSpPr txBox="1"/>
          <p:nvPr/>
        </p:nvSpPr>
        <p:spPr>
          <a:xfrm>
            <a:off x="3744884" y="3212068"/>
            <a:ext cx="18939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Productive Coding</a:t>
            </a:r>
            <a:endParaRPr sz="1800">
              <a:solidFill>
                <a:schemeClr val="dk1"/>
              </a:solidFill>
              <a:latin typeface="Calibri"/>
              <a:ea typeface="Calibri"/>
              <a:cs typeface="Calibri"/>
              <a:sym typeface="Calibri"/>
            </a:endParaRPr>
          </a:p>
        </p:txBody>
      </p:sp>
      <p:sp>
        <p:nvSpPr>
          <p:cNvPr id="163" name="Shape 163"/>
          <p:cNvSpPr/>
          <p:nvPr/>
        </p:nvSpPr>
        <p:spPr>
          <a:xfrm>
            <a:off x="846944" y="487646"/>
            <a:ext cx="6163456" cy="3169954"/>
          </a:xfrm>
          <a:custGeom>
            <a:pathLst>
              <a:path extrusionOk="0" h="120000" w="120000">
                <a:moveTo>
                  <a:pt x="6128" y="6823"/>
                </a:moveTo>
                <a:cubicBezTo>
                  <a:pt x="12257" y="6379"/>
                  <a:pt x="30806" y="5514"/>
                  <a:pt x="43146" y="5301"/>
                </a:cubicBezTo>
                <a:cubicBezTo>
                  <a:pt x="45476" y="5261"/>
                  <a:pt x="50133" y="6062"/>
                  <a:pt x="50133" y="6062"/>
                </a:cubicBezTo>
                <a:lnTo>
                  <a:pt x="70603" y="5682"/>
                </a:lnTo>
                <a:cubicBezTo>
                  <a:pt x="73586" y="5566"/>
                  <a:pt x="76567" y="4983"/>
                  <a:pt x="79551" y="4921"/>
                </a:cubicBezTo>
                <a:lnTo>
                  <a:pt x="96221" y="5682"/>
                </a:lnTo>
                <a:lnTo>
                  <a:pt x="102227" y="5301"/>
                </a:lnTo>
                <a:cubicBezTo>
                  <a:pt x="102719" y="5251"/>
                  <a:pt x="103207" y="5023"/>
                  <a:pt x="103698" y="4921"/>
                </a:cubicBezTo>
                <a:lnTo>
                  <a:pt x="116813" y="2258"/>
                </a:lnTo>
                <a:cubicBezTo>
                  <a:pt x="117281" y="1895"/>
                  <a:pt x="119478" y="0"/>
                  <a:pt x="119632" y="1117"/>
                </a:cubicBezTo>
                <a:cubicBezTo>
                  <a:pt x="120000" y="3775"/>
                  <a:pt x="119142" y="6696"/>
                  <a:pt x="118897" y="9485"/>
                </a:cubicBezTo>
                <a:cubicBezTo>
                  <a:pt x="118856" y="12402"/>
                  <a:pt x="118825" y="15319"/>
                  <a:pt x="118774" y="18234"/>
                </a:cubicBezTo>
                <a:cubicBezTo>
                  <a:pt x="118744" y="20011"/>
                  <a:pt x="118652" y="21780"/>
                  <a:pt x="118652" y="23559"/>
                </a:cubicBezTo>
                <a:cubicBezTo>
                  <a:pt x="118652" y="24960"/>
                  <a:pt x="118734" y="26349"/>
                  <a:pt x="118774" y="27743"/>
                </a:cubicBezTo>
                <a:cubicBezTo>
                  <a:pt x="118647" y="34883"/>
                  <a:pt x="118407" y="46286"/>
                  <a:pt x="118407" y="53609"/>
                </a:cubicBezTo>
                <a:cubicBezTo>
                  <a:pt x="118407" y="71107"/>
                  <a:pt x="118488" y="88604"/>
                  <a:pt x="118529" y="106101"/>
                </a:cubicBezTo>
                <a:cubicBezTo>
                  <a:pt x="118488" y="110412"/>
                  <a:pt x="118560" y="114748"/>
                  <a:pt x="118407" y="119034"/>
                </a:cubicBezTo>
                <a:cubicBezTo>
                  <a:pt x="118390" y="119489"/>
                  <a:pt x="118171" y="119999"/>
                  <a:pt x="118039" y="119795"/>
                </a:cubicBezTo>
                <a:cubicBezTo>
                  <a:pt x="115120" y="115266"/>
                  <a:pt x="112347" y="108450"/>
                  <a:pt x="109704" y="102678"/>
                </a:cubicBezTo>
                <a:cubicBezTo>
                  <a:pt x="108935" y="100998"/>
                  <a:pt x="108158" y="99352"/>
                  <a:pt x="107375" y="97733"/>
                </a:cubicBezTo>
                <a:cubicBezTo>
                  <a:pt x="106809" y="96563"/>
                  <a:pt x="106203" y="95576"/>
                  <a:pt x="105659" y="94310"/>
                </a:cubicBezTo>
                <a:cubicBezTo>
                  <a:pt x="105496" y="93929"/>
                  <a:pt x="105339" y="93517"/>
                  <a:pt x="105169" y="93169"/>
                </a:cubicBezTo>
                <a:cubicBezTo>
                  <a:pt x="103664" y="90093"/>
                  <a:pt x="102128" y="87164"/>
                  <a:pt x="100633" y="84039"/>
                </a:cubicBezTo>
                <a:cubicBezTo>
                  <a:pt x="100247" y="83232"/>
                  <a:pt x="99936" y="82087"/>
                  <a:pt x="99530" y="81377"/>
                </a:cubicBezTo>
                <a:lnTo>
                  <a:pt x="92789" y="69585"/>
                </a:lnTo>
                <a:cubicBezTo>
                  <a:pt x="92596" y="69256"/>
                  <a:pt x="92390" y="68984"/>
                  <a:pt x="92176" y="68824"/>
                </a:cubicBezTo>
                <a:cubicBezTo>
                  <a:pt x="90181" y="67334"/>
                  <a:pt x="88172" y="66035"/>
                  <a:pt x="86170" y="64640"/>
                </a:cubicBezTo>
                <a:cubicBezTo>
                  <a:pt x="82901" y="64767"/>
                  <a:pt x="79632" y="65127"/>
                  <a:pt x="76364" y="65021"/>
                </a:cubicBezTo>
                <a:cubicBezTo>
                  <a:pt x="75745" y="65000"/>
                  <a:pt x="75140" y="64455"/>
                  <a:pt x="74525" y="64260"/>
                </a:cubicBezTo>
                <a:lnTo>
                  <a:pt x="64351" y="61217"/>
                </a:lnTo>
                <a:cubicBezTo>
                  <a:pt x="57688" y="57081"/>
                  <a:pt x="57875" y="59043"/>
                  <a:pt x="53320" y="52088"/>
                </a:cubicBezTo>
                <a:cubicBezTo>
                  <a:pt x="51745" y="49684"/>
                  <a:pt x="50190" y="47157"/>
                  <a:pt x="48662" y="44480"/>
                </a:cubicBezTo>
                <a:cubicBezTo>
                  <a:pt x="45900" y="39642"/>
                  <a:pt x="45873" y="37614"/>
                  <a:pt x="42778" y="35731"/>
                </a:cubicBezTo>
                <a:cubicBezTo>
                  <a:pt x="41054" y="34682"/>
                  <a:pt x="33022" y="34600"/>
                  <a:pt x="32850" y="34590"/>
                </a:cubicBezTo>
                <a:lnTo>
                  <a:pt x="23411" y="30406"/>
                </a:lnTo>
                <a:cubicBezTo>
                  <a:pt x="23156" y="30282"/>
                  <a:pt x="22905" y="30014"/>
                  <a:pt x="22676" y="29645"/>
                </a:cubicBezTo>
                <a:cubicBezTo>
                  <a:pt x="21717" y="28106"/>
                  <a:pt x="20805" y="26299"/>
                  <a:pt x="19857" y="24700"/>
                </a:cubicBezTo>
                <a:cubicBezTo>
                  <a:pt x="19375" y="23889"/>
                  <a:pt x="18903" y="22984"/>
                  <a:pt x="18386" y="22418"/>
                </a:cubicBezTo>
                <a:cubicBezTo>
                  <a:pt x="17691" y="21657"/>
                  <a:pt x="16988" y="20969"/>
                  <a:pt x="16302" y="20136"/>
                </a:cubicBezTo>
                <a:cubicBezTo>
                  <a:pt x="16047" y="19826"/>
                  <a:pt x="15821" y="19311"/>
                  <a:pt x="15567" y="18995"/>
                </a:cubicBezTo>
                <a:cubicBezTo>
                  <a:pt x="15410" y="18801"/>
                  <a:pt x="15233" y="18807"/>
                  <a:pt x="15076" y="18614"/>
                </a:cubicBezTo>
                <a:cubicBezTo>
                  <a:pt x="14454" y="17852"/>
                  <a:pt x="10146" y="11937"/>
                  <a:pt x="8457" y="10626"/>
                </a:cubicBezTo>
                <a:lnTo>
                  <a:pt x="7967" y="10246"/>
                </a:lnTo>
                <a:cubicBezTo>
                  <a:pt x="7722" y="9739"/>
                  <a:pt x="7499" y="9108"/>
                  <a:pt x="7231" y="8725"/>
                </a:cubicBezTo>
                <a:cubicBezTo>
                  <a:pt x="6961" y="8338"/>
                  <a:pt x="6633" y="8412"/>
                  <a:pt x="6373" y="7964"/>
                </a:cubicBezTo>
                <a:cubicBezTo>
                  <a:pt x="6245" y="7742"/>
                  <a:pt x="0" y="7266"/>
                  <a:pt x="6128" y="6823"/>
                </a:cubicBezTo>
                <a:close/>
              </a:path>
            </a:pathLst>
          </a:cu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Trashing / Rework</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Shape 164"/>
          <p:cNvSpPr/>
          <p:nvPr/>
        </p:nvSpPr>
        <p:spPr>
          <a:xfrm>
            <a:off x="2244729" y="3537679"/>
            <a:ext cx="4689472" cy="2283445"/>
          </a:xfrm>
          <a:custGeom>
            <a:pathLst>
              <a:path extrusionOk="0" h="120000" w="120000">
                <a:moveTo>
                  <a:pt x="1722" y="113438"/>
                </a:moveTo>
                <a:cubicBezTo>
                  <a:pt x="2802" y="113241"/>
                  <a:pt x="0" y="113469"/>
                  <a:pt x="8662" y="113044"/>
                </a:cubicBezTo>
                <a:cubicBezTo>
                  <a:pt x="15240" y="112721"/>
                  <a:pt x="21821" y="112781"/>
                  <a:pt x="28400" y="112650"/>
                </a:cubicBezTo>
                <a:lnTo>
                  <a:pt x="38424" y="111074"/>
                </a:lnTo>
                <a:cubicBezTo>
                  <a:pt x="40737" y="110681"/>
                  <a:pt x="43055" y="110441"/>
                  <a:pt x="45363" y="109893"/>
                </a:cubicBezTo>
                <a:cubicBezTo>
                  <a:pt x="47477" y="109391"/>
                  <a:pt x="49581" y="108645"/>
                  <a:pt x="51686" y="107923"/>
                </a:cubicBezTo>
                <a:cubicBezTo>
                  <a:pt x="55301" y="106683"/>
                  <a:pt x="59852" y="104698"/>
                  <a:pt x="63097" y="101621"/>
                </a:cubicBezTo>
                <a:cubicBezTo>
                  <a:pt x="65726" y="99129"/>
                  <a:pt x="68135" y="95323"/>
                  <a:pt x="70653" y="92168"/>
                </a:cubicBezTo>
                <a:cubicBezTo>
                  <a:pt x="73032" y="89187"/>
                  <a:pt x="70463" y="91973"/>
                  <a:pt x="76205" y="84290"/>
                </a:cubicBezTo>
                <a:cubicBezTo>
                  <a:pt x="76695" y="83634"/>
                  <a:pt x="77228" y="83211"/>
                  <a:pt x="77747" y="82715"/>
                </a:cubicBezTo>
                <a:cubicBezTo>
                  <a:pt x="78051" y="82423"/>
                  <a:pt x="78394" y="82359"/>
                  <a:pt x="78672" y="81927"/>
                </a:cubicBezTo>
                <a:cubicBezTo>
                  <a:pt x="80510" y="79064"/>
                  <a:pt x="82258" y="75841"/>
                  <a:pt x="84069" y="72868"/>
                </a:cubicBezTo>
                <a:cubicBezTo>
                  <a:pt x="84418" y="72295"/>
                  <a:pt x="84819" y="71934"/>
                  <a:pt x="85149" y="71292"/>
                </a:cubicBezTo>
                <a:cubicBezTo>
                  <a:pt x="86981" y="67726"/>
                  <a:pt x="88592" y="63382"/>
                  <a:pt x="90546" y="60264"/>
                </a:cubicBezTo>
                <a:cubicBezTo>
                  <a:pt x="90957" y="59607"/>
                  <a:pt x="91387" y="59023"/>
                  <a:pt x="91780" y="58294"/>
                </a:cubicBezTo>
                <a:cubicBezTo>
                  <a:pt x="93650" y="54819"/>
                  <a:pt x="95575" y="51504"/>
                  <a:pt x="97331" y="47659"/>
                </a:cubicBezTo>
                <a:cubicBezTo>
                  <a:pt x="98106" y="45963"/>
                  <a:pt x="98679" y="43747"/>
                  <a:pt x="99336" y="41751"/>
                </a:cubicBezTo>
                <a:cubicBezTo>
                  <a:pt x="99759" y="40464"/>
                  <a:pt x="100074" y="38919"/>
                  <a:pt x="100569" y="37812"/>
                </a:cubicBezTo>
                <a:cubicBezTo>
                  <a:pt x="100981" y="36893"/>
                  <a:pt x="101342" y="35806"/>
                  <a:pt x="101803" y="35055"/>
                </a:cubicBezTo>
                <a:cubicBezTo>
                  <a:pt x="103765" y="31857"/>
                  <a:pt x="105678" y="28337"/>
                  <a:pt x="107817" y="25996"/>
                </a:cubicBezTo>
                <a:cubicBezTo>
                  <a:pt x="108403" y="25355"/>
                  <a:pt x="109261" y="24479"/>
                  <a:pt x="109822" y="23632"/>
                </a:cubicBezTo>
                <a:cubicBezTo>
                  <a:pt x="112159" y="20106"/>
                  <a:pt x="114918" y="16917"/>
                  <a:pt x="116915" y="11816"/>
                </a:cubicBezTo>
                <a:cubicBezTo>
                  <a:pt x="117610" y="10042"/>
                  <a:pt x="118331" y="8308"/>
                  <a:pt x="118920" y="6302"/>
                </a:cubicBezTo>
                <a:cubicBezTo>
                  <a:pt x="119265" y="5127"/>
                  <a:pt x="119461" y="3708"/>
                  <a:pt x="119691" y="2363"/>
                </a:cubicBezTo>
                <a:cubicBezTo>
                  <a:pt x="119821" y="1602"/>
                  <a:pt x="120000" y="0"/>
                  <a:pt x="120000" y="0"/>
                </a:cubicBezTo>
                <a:cubicBezTo>
                  <a:pt x="119948" y="3282"/>
                  <a:pt x="119887" y="6563"/>
                  <a:pt x="119845" y="9847"/>
                </a:cubicBezTo>
                <a:cubicBezTo>
                  <a:pt x="119733" y="18774"/>
                  <a:pt x="119671" y="27705"/>
                  <a:pt x="119537" y="36631"/>
                </a:cubicBezTo>
                <a:cubicBezTo>
                  <a:pt x="119517" y="37949"/>
                  <a:pt x="119448" y="39260"/>
                  <a:pt x="119383" y="40569"/>
                </a:cubicBezTo>
                <a:cubicBezTo>
                  <a:pt x="119088" y="46482"/>
                  <a:pt x="118737" y="52377"/>
                  <a:pt x="118457" y="58294"/>
                </a:cubicBezTo>
                <a:cubicBezTo>
                  <a:pt x="118377" y="59994"/>
                  <a:pt x="118430" y="61734"/>
                  <a:pt x="118303" y="63415"/>
                </a:cubicBezTo>
                <a:cubicBezTo>
                  <a:pt x="118171" y="65168"/>
                  <a:pt x="117856" y="66803"/>
                  <a:pt x="117686" y="68535"/>
                </a:cubicBezTo>
                <a:cubicBezTo>
                  <a:pt x="117496" y="70484"/>
                  <a:pt x="117378" y="72474"/>
                  <a:pt x="117224" y="74443"/>
                </a:cubicBezTo>
                <a:cubicBezTo>
                  <a:pt x="117070" y="80089"/>
                  <a:pt x="116938" y="85739"/>
                  <a:pt x="116761" y="91380"/>
                </a:cubicBezTo>
                <a:cubicBezTo>
                  <a:pt x="116732" y="92306"/>
                  <a:pt x="116651" y="93216"/>
                  <a:pt x="116607" y="94137"/>
                </a:cubicBezTo>
                <a:cubicBezTo>
                  <a:pt x="116343" y="99650"/>
                  <a:pt x="116132" y="105179"/>
                  <a:pt x="115836" y="110681"/>
                </a:cubicBezTo>
                <a:cubicBezTo>
                  <a:pt x="115784" y="111648"/>
                  <a:pt x="115605" y="116042"/>
                  <a:pt x="114756" y="116195"/>
                </a:cubicBezTo>
                <a:cubicBezTo>
                  <a:pt x="110654" y="116935"/>
                  <a:pt x="106532" y="116458"/>
                  <a:pt x="102420" y="116589"/>
                </a:cubicBezTo>
                <a:cubicBezTo>
                  <a:pt x="98414" y="120000"/>
                  <a:pt x="101710" y="117343"/>
                  <a:pt x="90700" y="116195"/>
                </a:cubicBezTo>
                <a:cubicBezTo>
                  <a:pt x="89412" y="116061"/>
                  <a:pt x="88133" y="115512"/>
                  <a:pt x="86845" y="115407"/>
                </a:cubicBezTo>
                <a:lnTo>
                  <a:pt x="77130" y="114619"/>
                </a:lnTo>
                <a:lnTo>
                  <a:pt x="53382" y="115801"/>
                </a:lnTo>
                <a:cubicBezTo>
                  <a:pt x="50038" y="116035"/>
                  <a:pt x="46698" y="116528"/>
                  <a:pt x="43358" y="116983"/>
                </a:cubicBezTo>
                <a:cubicBezTo>
                  <a:pt x="42843" y="117053"/>
                  <a:pt x="42333" y="117342"/>
                  <a:pt x="41816" y="117377"/>
                </a:cubicBezTo>
                <a:cubicBezTo>
                  <a:pt x="38425" y="117605"/>
                  <a:pt x="35031" y="117639"/>
                  <a:pt x="31639" y="117770"/>
                </a:cubicBezTo>
                <a:lnTo>
                  <a:pt x="18685" y="116195"/>
                </a:lnTo>
                <a:cubicBezTo>
                  <a:pt x="17965" y="116101"/>
                  <a:pt x="17247" y="115890"/>
                  <a:pt x="16526" y="115801"/>
                </a:cubicBezTo>
                <a:lnTo>
                  <a:pt x="9124" y="115013"/>
                </a:lnTo>
                <a:cubicBezTo>
                  <a:pt x="7482" y="113964"/>
                  <a:pt x="7697" y="114012"/>
                  <a:pt x="4807" y="113832"/>
                </a:cubicBezTo>
                <a:cubicBezTo>
                  <a:pt x="3932" y="113777"/>
                  <a:pt x="3059" y="114119"/>
                  <a:pt x="2185" y="114225"/>
                </a:cubicBezTo>
                <a:cubicBezTo>
                  <a:pt x="1980" y="114250"/>
                  <a:pt x="643" y="113635"/>
                  <a:pt x="1722" y="113438"/>
                </a:cubicBezTo>
                <a:close/>
              </a:path>
            </a:pathLst>
          </a:cu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                                                                        Process</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US" sz="1200">
                <a:solidFill>
                  <a:srgbClr val="919292"/>
                </a:solidFill>
                <a:latin typeface="Calibri"/>
                <a:ea typeface="Calibri"/>
                <a:cs typeface="Calibri"/>
                <a:sym typeface="Calibri"/>
              </a:rPr>
              <a:t>‹#›</a:t>
            </a:fld>
            <a:endParaRPr b="0" sz="1200">
              <a:solidFill>
                <a:srgbClr val="919292"/>
              </a:solidFill>
              <a:latin typeface="Calibri"/>
              <a:ea typeface="Calibri"/>
              <a:cs typeface="Calibri"/>
              <a:sym typeface="Calibri"/>
            </a:endParaRPr>
          </a:p>
        </p:txBody>
      </p:sp>
      <p:cxnSp>
        <p:nvCxnSpPr>
          <p:cNvPr id="171" name="Shape 171"/>
          <p:cNvCxnSpPr/>
          <p:nvPr/>
        </p:nvCxnSpPr>
        <p:spPr>
          <a:xfrm>
            <a:off x="1219200" y="609600"/>
            <a:ext cx="0" cy="510540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cxnSp>
        <p:nvCxnSpPr>
          <p:cNvPr id="172" name="Shape 172"/>
          <p:cNvCxnSpPr/>
          <p:nvPr/>
        </p:nvCxnSpPr>
        <p:spPr>
          <a:xfrm rot="10800000">
            <a:off x="1219200" y="5715000"/>
            <a:ext cx="6629400" cy="0"/>
          </a:xfrm>
          <a:prstGeom prst="straightConnector1">
            <a:avLst/>
          </a:prstGeom>
          <a:noFill/>
          <a:ln cap="flat" cmpd="sng" w="38100">
            <a:solidFill>
              <a:schemeClr val="dk1"/>
            </a:solidFill>
            <a:prstDash val="solid"/>
            <a:round/>
            <a:headEnd len="med" w="med" type="none"/>
            <a:tailEnd len="med" w="med" type="none"/>
          </a:ln>
          <a:effectLst>
            <a:outerShdw blurRad="40000" rotWithShape="0" dir="5400000" dist="23000">
              <a:srgbClr val="000000">
                <a:alpha val="34901"/>
              </a:srgbClr>
            </a:outerShdw>
          </a:effectLst>
        </p:spPr>
      </p:cxnSp>
      <p:sp>
        <p:nvSpPr>
          <p:cNvPr id="173" name="Shape 173"/>
          <p:cNvSpPr txBox="1"/>
          <p:nvPr/>
        </p:nvSpPr>
        <p:spPr>
          <a:xfrm>
            <a:off x="89904" y="2286000"/>
            <a:ext cx="91134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Percent</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of </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Effort</a:t>
            </a:r>
            <a:endParaRPr b="1" sz="1800">
              <a:solidFill>
                <a:schemeClr val="dk1"/>
              </a:solidFill>
              <a:latin typeface="Calibri"/>
              <a:ea typeface="Calibri"/>
              <a:cs typeface="Calibri"/>
              <a:sym typeface="Calibri"/>
            </a:endParaRPr>
          </a:p>
        </p:txBody>
      </p:sp>
      <p:sp>
        <p:nvSpPr>
          <p:cNvPr id="174" name="Shape 174"/>
          <p:cNvSpPr txBox="1"/>
          <p:nvPr/>
        </p:nvSpPr>
        <p:spPr>
          <a:xfrm>
            <a:off x="4227263" y="5867400"/>
            <a:ext cx="65755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Time</a:t>
            </a:r>
            <a:endParaRPr b="1" sz="1800">
              <a:solidFill>
                <a:schemeClr val="dk1"/>
              </a:solidFill>
              <a:latin typeface="Calibri"/>
              <a:ea typeface="Calibri"/>
              <a:cs typeface="Calibri"/>
              <a:sym typeface="Calibri"/>
            </a:endParaRPr>
          </a:p>
        </p:txBody>
      </p:sp>
      <p:sp>
        <p:nvSpPr>
          <p:cNvPr id="175" name="Shape 175"/>
          <p:cNvSpPr txBox="1"/>
          <p:nvPr/>
        </p:nvSpPr>
        <p:spPr>
          <a:xfrm>
            <a:off x="1174798" y="5791200"/>
            <a:ext cx="111120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beginning</a:t>
            </a:r>
            <a:endParaRPr sz="1800">
              <a:solidFill>
                <a:schemeClr val="dk1"/>
              </a:solidFill>
              <a:latin typeface="Calibri"/>
              <a:ea typeface="Calibri"/>
              <a:cs typeface="Calibri"/>
              <a:sym typeface="Calibri"/>
            </a:endParaRPr>
          </a:p>
        </p:txBody>
      </p:sp>
      <p:sp>
        <p:nvSpPr>
          <p:cNvPr id="176" name="Shape 176"/>
          <p:cNvSpPr txBox="1"/>
          <p:nvPr/>
        </p:nvSpPr>
        <p:spPr>
          <a:xfrm>
            <a:off x="7002406" y="5791200"/>
            <a:ext cx="846194" cy="646331"/>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Project</a:t>
            </a:r>
            <a:endParaRPr/>
          </a:p>
          <a:p>
            <a:pPr indent="0" lvl="0" marL="0" marR="0" rtl="0" algn="r">
              <a:spcBef>
                <a:spcPts val="0"/>
              </a:spcBef>
              <a:spcAft>
                <a:spcPts val="0"/>
              </a:spcAft>
              <a:buNone/>
            </a:pPr>
            <a:r>
              <a:rPr lang="en-US" sz="1800">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
        <p:nvSpPr>
          <p:cNvPr id="177" name="Shape 177"/>
          <p:cNvSpPr txBox="1"/>
          <p:nvPr/>
        </p:nvSpPr>
        <p:spPr>
          <a:xfrm>
            <a:off x="533400" y="685800"/>
            <a:ext cx="70083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100%</a:t>
            </a:r>
            <a:endParaRPr sz="1800">
              <a:solidFill>
                <a:schemeClr val="dk1"/>
              </a:solidFill>
              <a:latin typeface="Calibri"/>
              <a:ea typeface="Calibri"/>
              <a:cs typeface="Calibri"/>
              <a:sym typeface="Calibri"/>
            </a:endParaRPr>
          </a:p>
        </p:txBody>
      </p:sp>
      <p:sp>
        <p:nvSpPr>
          <p:cNvPr id="178" name="Shape 178"/>
          <p:cNvSpPr txBox="1"/>
          <p:nvPr/>
        </p:nvSpPr>
        <p:spPr>
          <a:xfrm>
            <a:off x="752406" y="5345668"/>
            <a:ext cx="46679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79" name="Shape 179"/>
          <p:cNvSpPr txBox="1"/>
          <p:nvPr/>
        </p:nvSpPr>
        <p:spPr>
          <a:xfrm>
            <a:off x="3744884" y="3212068"/>
            <a:ext cx="18939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Productive Coding</a:t>
            </a:r>
            <a:endParaRPr sz="1800">
              <a:solidFill>
                <a:schemeClr val="dk1"/>
              </a:solidFill>
              <a:latin typeface="Calibri"/>
              <a:ea typeface="Calibri"/>
              <a:cs typeface="Calibri"/>
              <a:sym typeface="Calibri"/>
            </a:endParaRPr>
          </a:p>
        </p:txBody>
      </p:sp>
      <p:sp>
        <p:nvSpPr>
          <p:cNvPr id="180" name="Shape 180"/>
          <p:cNvSpPr/>
          <p:nvPr/>
        </p:nvSpPr>
        <p:spPr>
          <a:xfrm>
            <a:off x="1169233" y="4241916"/>
            <a:ext cx="6785869" cy="1625484"/>
          </a:xfrm>
          <a:custGeom>
            <a:pathLst>
              <a:path extrusionOk="0" h="120000" w="120000">
                <a:moveTo>
                  <a:pt x="1192" y="0"/>
                </a:moveTo>
                <a:cubicBezTo>
                  <a:pt x="1723" y="553"/>
                  <a:pt x="2238" y="1475"/>
                  <a:pt x="2783" y="1659"/>
                </a:cubicBezTo>
                <a:cubicBezTo>
                  <a:pt x="5516" y="2585"/>
                  <a:pt x="8263" y="2666"/>
                  <a:pt x="11000" y="3319"/>
                </a:cubicBezTo>
                <a:cubicBezTo>
                  <a:pt x="11356" y="3404"/>
                  <a:pt x="11707" y="3688"/>
                  <a:pt x="12061" y="3873"/>
                </a:cubicBezTo>
                <a:cubicBezTo>
                  <a:pt x="14973" y="7926"/>
                  <a:pt x="10685" y="2049"/>
                  <a:pt x="20013" y="9959"/>
                </a:cubicBezTo>
                <a:cubicBezTo>
                  <a:pt x="20343" y="10239"/>
                  <a:pt x="20659" y="10856"/>
                  <a:pt x="20941" y="11619"/>
                </a:cubicBezTo>
                <a:cubicBezTo>
                  <a:pt x="22166" y="14927"/>
                  <a:pt x="23397" y="18244"/>
                  <a:pt x="24520" y="22132"/>
                </a:cubicBezTo>
                <a:cubicBezTo>
                  <a:pt x="25481" y="25463"/>
                  <a:pt x="26287" y="29510"/>
                  <a:pt x="27171" y="33199"/>
                </a:cubicBezTo>
                <a:cubicBezTo>
                  <a:pt x="28476" y="38646"/>
                  <a:pt x="30645" y="47860"/>
                  <a:pt x="31809" y="48138"/>
                </a:cubicBezTo>
                <a:cubicBezTo>
                  <a:pt x="37335" y="49456"/>
                  <a:pt x="34907" y="48601"/>
                  <a:pt x="39099" y="50351"/>
                </a:cubicBezTo>
                <a:cubicBezTo>
                  <a:pt x="41838" y="49716"/>
                  <a:pt x="41954" y="49259"/>
                  <a:pt x="45064" y="50905"/>
                </a:cubicBezTo>
                <a:cubicBezTo>
                  <a:pt x="47016" y="51938"/>
                  <a:pt x="50895" y="54778"/>
                  <a:pt x="50895" y="54778"/>
                </a:cubicBezTo>
                <a:cubicBezTo>
                  <a:pt x="52293" y="57112"/>
                  <a:pt x="51709" y="56332"/>
                  <a:pt x="54209" y="58098"/>
                </a:cubicBezTo>
                <a:cubicBezTo>
                  <a:pt x="56193" y="59499"/>
                  <a:pt x="58183" y="60745"/>
                  <a:pt x="60173" y="61971"/>
                </a:cubicBezTo>
                <a:cubicBezTo>
                  <a:pt x="60878" y="62405"/>
                  <a:pt x="61591" y="62589"/>
                  <a:pt x="62294" y="63078"/>
                </a:cubicBezTo>
                <a:cubicBezTo>
                  <a:pt x="77955" y="73975"/>
                  <a:pt x="61864" y="63849"/>
                  <a:pt x="76343" y="72484"/>
                </a:cubicBezTo>
                <a:cubicBezTo>
                  <a:pt x="76878" y="72803"/>
                  <a:pt x="77683" y="73533"/>
                  <a:pt x="78199" y="73591"/>
                </a:cubicBezTo>
                <a:lnTo>
                  <a:pt x="97020" y="75251"/>
                </a:lnTo>
                <a:cubicBezTo>
                  <a:pt x="98390" y="75804"/>
                  <a:pt x="99755" y="76563"/>
                  <a:pt x="101129" y="76911"/>
                </a:cubicBezTo>
                <a:cubicBezTo>
                  <a:pt x="105495" y="78015"/>
                  <a:pt x="112310" y="78806"/>
                  <a:pt x="116901" y="79677"/>
                </a:cubicBezTo>
                <a:cubicBezTo>
                  <a:pt x="117565" y="79803"/>
                  <a:pt x="118227" y="80046"/>
                  <a:pt x="118889" y="80231"/>
                </a:cubicBezTo>
                <a:cubicBezTo>
                  <a:pt x="118713" y="85579"/>
                  <a:pt x="118547" y="90935"/>
                  <a:pt x="118359" y="96277"/>
                </a:cubicBezTo>
                <a:cubicBezTo>
                  <a:pt x="118275" y="98666"/>
                  <a:pt x="118251" y="98740"/>
                  <a:pt x="118094" y="100703"/>
                </a:cubicBezTo>
                <a:cubicBezTo>
                  <a:pt x="117962" y="105683"/>
                  <a:pt x="118049" y="110854"/>
                  <a:pt x="117696" y="115643"/>
                </a:cubicBezTo>
                <a:cubicBezTo>
                  <a:pt x="117630" y="116542"/>
                  <a:pt x="117258" y="115015"/>
                  <a:pt x="117034" y="115090"/>
                </a:cubicBezTo>
                <a:cubicBezTo>
                  <a:pt x="102332" y="120000"/>
                  <a:pt x="120000" y="116270"/>
                  <a:pt x="104840" y="118963"/>
                </a:cubicBezTo>
                <a:lnTo>
                  <a:pt x="94899" y="116196"/>
                </a:lnTo>
                <a:cubicBezTo>
                  <a:pt x="94364" y="116016"/>
                  <a:pt x="93846" y="115158"/>
                  <a:pt x="93309" y="115090"/>
                </a:cubicBezTo>
                <a:cubicBezTo>
                  <a:pt x="89511" y="114604"/>
                  <a:pt x="85710" y="114721"/>
                  <a:pt x="81910" y="114536"/>
                </a:cubicBezTo>
                <a:cubicBezTo>
                  <a:pt x="77625" y="113799"/>
                  <a:pt x="73342" y="112603"/>
                  <a:pt x="69054" y="112323"/>
                </a:cubicBezTo>
                <a:cubicBezTo>
                  <a:pt x="58743" y="111650"/>
                  <a:pt x="60378" y="111060"/>
                  <a:pt x="55269" y="113430"/>
                </a:cubicBezTo>
                <a:lnTo>
                  <a:pt x="40557" y="111216"/>
                </a:lnTo>
                <a:cubicBezTo>
                  <a:pt x="36980" y="110827"/>
                  <a:pt x="33399" y="111083"/>
                  <a:pt x="29821" y="110663"/>
                </a:cubicBezTo>
                <a:cubicBezTo>
                  <a:pt x="25534" y="110160"/>
                  <a:pt x="21250" y="109188"/>
                  <a:pt x="16965" y="108450"/>
                </a:cubicBezTo>
                <a:cubicBezTo>
                  <a:pt x="16611" y="108265"/>
                  <a:pt x="16260" y="107976"/>
                  <a:pt x="15904" y="107897"/>
                </a:cubicBezTo>
                <a:cubicBezTo>
                  <a:pt x="13785" y="107423"/>
                  <a:pt x="9542" y="106790"/>
                  <a:pt x="9542" y="106790"/>
                </a:cubicBezTo>
                <a:cubicBezTo>
                  <a:pt x="7289" y="107712"/>
                  <a:pt x="5021" y="108131"/>
                  <a:pt x="2783" y="109556"/>
                </a:cubicBezTo>
                <a:cubicBezTo>
                  <a:pt x="2392" y="109805"/>
                  <a:pt x="2097" y="111248"/>
                  <a:pt x="1723" y="111770"/>
                </a:cubicBezTo>
                <a:cubicBezTo>
                  <a:pt x="1426" y="112182"/>
                  <a:pt x="1104" y="112139"/>
                  <a:pt x="795" y="112323"/>
                </a:cubicBezTo>
                <a:cubicBezTo>
                  <a:pt x="751" y="111032"/>
                  <a:pt x="693" y="109748"/>
                  <a:pt x="662" y="108450"/>
                </a:cubicBezTo>
                <a:cubicBezTo>
                  <a:pt x="2" y="80341"/>
                  <a:pt x="467" y="92506"/>
                  <a:pt x="0" y="80784"/>
                </a:cubicBezTo>
                <a:cubicBezTo>
                  <a:pt x="88" y="73406"/>
                  <a:pt x="193" y="66032"/>
                  <a:pt x="265" y="58651"/>
                </a:cubicBezTo>
                <a:cubicBezTo>
                  <a:pt x="288" y="56206"/>
                  <a:pt x="426" y="22725"/>
                  <a:pt x="795" y="12726"/>
                </a:cubicBezTo>
                <a:cubicBezTo>
                  <a:pt x="899" y="9896"/>
                  <a:pt x="1212" y="7250"/>
                  <a:pt x="1325" y="4426"/>
                </a:cubicBezTo>
                <a:lnTo>
                  <a:pt x="1457" y="1106"/>
                </a:lnTo>
                <a:lnTo>
                  <a:pt x="1192" y="0"/>
                </a:lnTo>
                <a:close/>
              </a:path>
            </a:pathLst>
          </a:cu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Process</a:t>
            </a:r>
            <a:endParaRPr sz="1800">
              <a:solidFill>
                <a:schemeClr val="lt1"/>
              </a:solidFill>
              <a:latin typeface="Calibri"/>
              <a:ea typeface="Calibri"/>
              <a:cs typeface="Calibri"/>
              <a:sym typeface="Calibri"/>
            </a:endParaRPr>
          </a:p>
        </p:txBody>
      </p:sp>
      <p:sp>
        <p:nvSpPr>
          <p:cNvPr id="181" name="Shape 181"/>
          <p:cNvSpPr/>
          <p:nvPr/>
        </p:nvSpPr>
        <p:spPr>
          <a:xfrm>
            <a:off x="1169233" y="606012"/>
            <a:ext cx="6955300" cy="640234"/>
          </a:xfrm>
          <a:custGeom>
            <a:pathLst>
              <a:path extrusionOk="0" h="120000" w="120000">
                <a:moveTo>
                  <a:pt x="905" y="4418"/>
                </a:moveTo>
                <a:cubicBezTo>
                  <a:pt x="7756" y="19305"/>
                  <a:pt x="14902" y="14072"/>
                  <a:pt x="21853" y="12847"/>
                </a:cubicBezTo>
                <a:lnTo>
                  <a:pt x="39957" y="10037"/>
                </a:lnTo>
                <a:lnTo>
                  <a:pt x="59354" y="11442"/>
                </a:lnTo>
                <a:cubicBezTo>
                  <a:pt x="110926" y="11442"/>
                  <a:pt x="84940" y="7295"/>
                  <a:pt x="107846" y="11442"/>
                </a:cubicBezTo>
                <a:lnTo>
                  <a:pt x="113536" y="5823"/>
                </a:lnTo>
                <a:cubicBezTo>
                  <a:pt x="114828" y="4685"/>
                  <a:pt x="117416" y="3013"/>
                  <a:pt x="117416" y="3013"/>
                </a:cubicBezTo>
                <a:cubicBezTo>
                  <a:pt x="120000" y="5820"/>
                  <a:pt x="118958" y="0"/>
                  <a:pt x="118838" y="49372"/>
                </a:cubicBezTo>
                <a:cubicBezTo>
                  <a:pt x="118831" y="52333"/>
                  <a:pt x="118851" y="57545"/>
                  <a:pt x="118579" y="57801"/>
                </a:cubicBezTo>
                <a:cubicBezTo>
                  <a:pt x="114714" y="61453"/>
                  <a:pt x="110821" y="59674"/>
                  <a:pt x="106941" y="60611"/>
                </a:cubicBezTo>
                <a:cubicBezTo>
                  <a:pt x="103498" y="65954"/>
                  <a:pt x="104997" y="64048"/>
                  <a:pt x="97889" y="63420"/>
                </a:cubicBezTo>
                <a:cubicBezTo>
                  <a:pt x="95302" y="63192"/>
                  <a:pt x="92717" y="61547"/>
                  <a:pt x="90131" y="60611"/>
                </a:cubicBezTo>
                <a:cubicBezTo>
                  <a:pt x="84961" y="61806"/>
                  <a:pt x="84193" y="63063"/>
                  <a:pt x="79398" y="60611"/>
                </a:cubicBezTo>
                <a:cubicBezTo>
                  <a:pt x="77284" y="59530"/>
                  <a:pt x="75172" y="57978"/>
                  <a:pt x="73061" y="56396"/>
                </a:cubicBezTo>
                <a:cubicBezTo>
                  <a:pt x="72672" y="56104"/>
                  <a:pt x="72288" y="55131"/>
                  <a:pt x="71897" y="54992"/>
                </a:cubicBezTo>
                <a:lnTo>
                  <a:pt x="61294" y="52182"/>
                </a:lnTo>
                <a:cubicBezTo>
                  <a:pt x="58492" y="53587"/>
                  <a:pt x="55675" y="52963"/>
                  <a:pt x="52888" y="56396"/>
                </a:cubicBezTo>
                <a:cubicBezTo>
                  <a:pt x="51476" y="58137"/>
                  <a:pt x="50148" y="64771"/>
                  <a:pt x="48750" y="67635"/>
                </a:cubicBezTo>
                <a:cubicBezTo>
                  <a:pt x="47857" y="69466"/>
                  <a:pt x="46940" y="69508"/>
                  <a:pt x="46035" y="70444"/>
                </a:cubicBezTo>
                <a:cubicBezTo>
                  <a:pt x="44699" y="74191"/>
                  <a:pt x="43353" y="77564"/>
                  <a:pt x="42026" y="81683"/>
                </a:cubicBezTo>
                <a:cubicBezTo>
                  <a:pt x="41841" y="82258"/>
                  <a:pt x="41701" y="84261"/>
                  <a:pt x="41509" y="84493"/>
                </a:cubicBezTo>
                <a:cubicBezTo>
                  <a:pt x="38972" y="87555"/>
                  <a:pt x="36423" y="89175"/>
                  <a:pt x="33879" y="91517"/>
                </a:cubicBezTo>
                <a:cubicBezTo>
                  <a:pt x="29148" y="100695"/>
                  <a:pt x="30543" y="98738"/>
                  <a:pt x="24957" y="105565"/>
                </a:cubicBezTo>
                <a:cubicBezTo>
                  <a:pt x="18680" y="113237"/>
                  <a:pt x="21732" y="107893"/>
                  <a:pt x="19138" y="112589"/>
                </a:cubicBezTo>
                <a:lnTo>
                  <a:pt x="14224" y="111184"/>
                </a:lnTo>
                <a:cubicBezTo>
                  <a:pt x="13447" y="110883"/>
                  <a:pt x="12673" y="109779"/>
                  <a:pt x="11896" y="109779"/>
                </a:cubicBezTo>
                <a:cubicBezTo>
                  <a:pt x="11033" y="109779"/>
                  <a:pt x="10172" y="110716"/>
                  <a:pt x="9310" y="111184"/>
                </a:cubicBezTo>
                <a:cubicBezTo>
                  <a:pt x="3988" y="109739"/>
                  <a:pt x="4458" y="120000"/>
                  <a:pt x="517" y="83088"/>
                </a:cubicBezTo>
                <a:cubicBezTo>
                  <a:pt x="318" y="81228"/>
                  <a:pt x="417" y="77489"/>
                  <a:pt x="387" y="74659"/>
                </a:cubicBezTo>
                <a:cubicBezTo>
                  <a:pt x="51" y="43002"/>
                  <a:pt x="413" y="55820"/>
                  <a:pt x="0" y="42348"/>
                </a:cubicBezTo>
                <a:cubicBezTo>
                  <a:pt x="223" y="31203"/>
                  <a:pt x="233" y="11712"/>
                  <a:pt x="1163" y="1609"/>
                </a:cubicBezTo>
                <a:lnTo>
                  <a:pt x="905" y="4418"/>
                </a:lnTo>
                <a:close/>
              </a:path>
            </a:pathLst>
          </a:custGeom>
          <a:solidFill>
            <a:schemeClr val="accent1"/>
          </a:solidFill>
          <a:ln cap="flat" cmpd="sng" w="25400">
            <a:solidFill>
              <a:srgbClr val="4B373E"/>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Trashing / Rework</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laire-isr-theme">
  <a:themeElements>
    <a:clrScheme name="CMU">
      <a:dk1>
        <a:srgbClr val="424545"/>
      </a:dk1>
      <a:lt1>
        <a:srgbClr val="FFFFFF"/>
      </a:lt1>
      <a:dk2>
        <a:srgbClr val="990000"/>
      </a:dk2>
      <a:lt2>
        <a:srgbClr val="F3F0E9"/>
      </a:lt2>
      <a:accent1>
        <a:srgbClr val="674C56"/>
      </a:accent1>
      <a:accent2>
        <a:srgbClr val="7493A2"/>
      </a:accent2>
      <a:accent3>
        <a:srgbClr val="C1A562"/>
      </a:accent3>
      <a:accent4>
        <a:srgbClr val="936241"/>
      </a:accent4>
      <a:accent5>
        <a:srgbClr val="D17702"/>
      </a:accent5>
      <a:accent6>
        <a:srgbClr val="999933"/>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