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AF49-CCDA-1D6F-133A-F6DE889E0F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1CB32A-1D99-AC07-1881-FDC6252FD6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082EE5-0AEC-7FA2-4DDF-5A0C8C6A8B3A}"/>
              </a:ext>
            </a:extLst>
          </p:cNvPr>
          <p:cNvSpPr>
            <a:spLocks noGrp="1"/>
          </p:cNvSpPr>
          <p:nvPr>
            <p:ph type="dt" sz="half" idx="10"/>
          </p:nvPr>
        </p:nvSpPr>
        <p:spPr/>
        <p:txBody>
          <a:bodyPr/>
          <a:lstStyle/>
          <a:p>
            <a:fld id="{284A1029-5806-4986-A83C-CDFF9875752F}" type="datetimeFigureOut">
              <a:rPr lang="en-US" smtClean="0"/>
              <a:t>9/15/2022</a:t>
            </a:fld>
            <a:endParaRPr lang="en-US"/>
          </a:p>
        </p:txBody>
      </p:sp>
      <p:sp>
        <p:nvSpPr>
          <p:cNvPr id="5" name="Footer Placeholder 4">
            <a:extLst>
              <a:ext uri="{FF2B5EF4-FFF2-40B4-BE49-F238E27FC236}">
                <a16:creationId xmlns:a16="http://schemas.microsoft.com/office/drawing/2014/main" id="{50D6AFEB-37F4-4F07-AE78-77E706E14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7CD36-86B0-78C1-D58D-CA1A95698AB3}"/>
              </a:ext>
            </a:extLst>
          </p:cNvPr>
          <p:cNvSpPr>
            <a:spLocks noGrp="1"/>
          </p:cNvSpPr>
          <p:nvPr>
            <p:ph type="sldNum" sz="quarter" idx="12"/>
          </p:nvPr>
        </p:nvSpPr>
        <p:spPr/>
        <p:txBody>
          <a:bodyPr/>
          <a:lstStyle/>
          <a:p>
            <a:fld id="{F4078672-1614-4BBF-9DE8-BC8A587A8C0F}" type="slidenum">
              <a:rPr lang="en-US" smtClean="0"/>
              <a:t>‹#›</a:t>
            </a:fld>
            <a:endParaRPr lang="en-US"/>
          </a:p>
        </p:txBody>
      </p:sp>
    </p:spTree>
    <p:extLst>
      <p:ext uri="{BB962C8B-B14F-4D97-AF65-F5344CB8AC3E}">
        <p14:creationId xmlns:p14="http://schemas.microsoft.com/office/powerpoint/2010/main" val="625309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903D7-3D84-8EBC-902A-04C1E0AF30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C27ECE-8FF5-2ED4-9340-B4CAF5EF5A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C5BB86-2D03-792D-4FDE-6E77A8ED4723}"/>
              </a:ext>
            </a:extLst>
          </p:cNvPr>
          <p:cNvSpPr>
            <a:spLocks noGrp="1"/>
          </p:cNvSpPr>
          <p:nvPr>
            <p:ph type="dt" sz="half" idx="10"/>
          </p:nvPr>
        </p:nvSpPr>
        <p:spPr/>
        <p:txBody>
          <a:bodyPr/>
          <a:lstStyle/>
          <a:p>
            <a:fld id="{284A1029-5806-4986-A83C-CDFF9875752F}" type="datetimeFigureOut">
              <a:rPr lang="en-US" smtClean="0"/>
              <a:t>9/15/2022</a:t>
            </a:fld>
            <a:endParaRPr lang="en-US"/>
          </a:p>
        </p:txBody>
      </p:sp>
      <p:sp>
        <p:nvSpPr>
          <p:cNvPr id="5" name="Footer Placeholder 4">
            <a:extLst>
              <a:ext uri="{FF2B5EF4-FFF2-40B4-BE49-F238E27FC236}">
                <a16:creationId xmlns:a16="http://schemas.microsoft.com/office/drawing/2014/main" id="{F21D0EAE-57EE-B2BF-4ADE-2CD41B480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38EAD-5ACB-6BA7-4F94-907A2A01BF51}"/>
              </a:ext>
            </a:extLst>
          </p:cNvPr>
          <p:cNvSpPr>
            <a:spLocks noGrp="1"/>
          </p:cNvSpPr>
          <p:nvPr>
            <p:ph type="sldNum" sz="quarter" idx="12"/>
          </p:nvPr>
        </p:nvSpPr>
        <p:spPr/>
        <p:txBody>
          <a:bodyPr/>
          <a:lstStyle/>
          <a:p>
            <a:fld id="{F4078672-1614-4BBF-9DE8-BC8A587A8C0F}" type="slidenum">
              <a:rPr lang="en-US" smtClean="0"/>
              <a:t>‹#›</a:t>
            </a:fld>
            <a:endParaRPr lang="en-US"/>
          </a:p>
        </p:txBody>
      </p:sp>
    </p:spTree>
    <p:extLst>
      <p:ext uri="{BB962C8B-B14F-4D97-AF65-F5344CB8AC3E}">
        <p14:creationId xmlns:p14="http://schemas.microsoft.com/office/powerpoint/2010/main" val="403133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63115E-5255-2F39-8A4A-018200DF8C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BD1E65-A11E-F583-B941-8E40BB9D16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5CF7BD-525F-3356-6E11-BB41624F0845}"/>
              </a:ext>
            </a:extLst>
          </p:cNvPr>
          <p:cNvSpPr>
            <a:spLocks noGrp="1"/>
          </p:cNvSpPr>
          <p:nvPr>
            <p:ph type="dt" sz="half" idx="10"/>
          </p:nvPr>
        </p:nvSpPr>
        <p:spPr/>
        <p:txBody>
          <a:bodyPr/>
          <a:lstStyle/>
          <a:p>
            <a:fld id="{284A1029-5806-4986-A83C-CDFF9875752F}" type="datetimeFigureOut">
              <a:rPr lang="en-US" smtClean="0"/>
              <a:t>9/15/2022</a:t>
            </a:fld>
            <a:endParaRPr lang="en-US"/>
          </a:p>
        </p:txBody>
      </p:sp>
      <p:sp>
        <p:nvSpPr>
          <p:cNvPr id="5" name="Footer Placeholder 4">
            <a:extLst>
              <a:ext uri="{FF2B5EF4-FFF2-40B4-BE49-F238E27FC236}">
                <a16:creationId xmlns:a16="http://schemas.microsoft.com/office/drawing/2014/main" id="{A02C2488-DE02-E17D-7B37-9640CA846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0DF6BD-15D5-AE70-D74B-32A01C30CBE5}"/>
              </a:ext>
            </a:extLst>
          </p:cNvPr>
          <p:cNvSpPr>
            <a:spLocks noGrp="1"/>
          </p:cNvSpPr>
          <p:nvPr>
            <p:ph type="sldNum" sz="quarter" idx="12"/>
          </p:nvPr>
        </p:nvSpPr>
        <p:spPr/>
        <p:txBody>
          <a:bodyPr/>
          <a:lstStyle/>
          <a:p>
            <a:fld id="{F4078672-1614-4BBF-9DE8-BC8A587A8C0F}" type="slidenum">
              <a:rPr lang="en-US" smtClean="0"/>
              <a:t>‹#›</a:t>
            </a:fld>
            <a:endParaRPr lang="en-US"/>
          </a:p>
        </p:txBody>
      </p:sp>
    </p:spTree>
    <p:extLst>
      <p:ext uri="{BB962C8B-B14F-4D97-AF65-F5344CB8AC3E}">
        <p14:creationId xmlns:p14="http://schemas.microsoft.com/office/powerpoint/2010/main" val="52598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6824-40D2-DFF5-4D85-7DAACAF430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AC385D-1034-8880-B804-C468D06830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692CFA-D825-373B-B5F9-ACE44553E69F}"/>
              </a:ext>
            </a:extLst>
          </p:cNvPr>
          <p:cNvSpPr>
            <a:spLocks noGrp="1"/>
          </p:cNvSpPr>
          <p:nvPr>
            <p:ph type="dt" sz="half" idx="10"/>
          </p:nvPr>
        </p:nvSpPr>
        <p:spPr/>
        <p:txBody>
          <a:bodyPr/>
          <a:lstStyle/>
          <a:p>
            <a:fld id="{284A1029-5806-4986-A83C-CDFF9875752F}" type="datetimeFigureOut">
              <a:rPr lang="en-US" smtClean="0"/>
              <a:t>9/15/2022</a:t>
            </a:fld>
            <a:endParaRPr lang="en-US"/>
          </a:p>
        </p:txBody>
      </p:sp>
      <p:sp>
        <p:nvSpPr>
          <p:cNvPr id="5" name="Footer Placeholder 4">
            <a:extLst>
              <a:ext uri="{FF2B5EF4-FFF2-40B4-BE49-F238E27FC236}">
                <a16:creationId xmlns:a16="http://schemas.microsoft.com/office/drawing/2014/main" id="{02022A4F-204E-56DF-BD85-78FB6B5523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9EEDB4-622E-2C08-A98E-FE4562CD5405}"/>
              </a:ext>
            </a:extLst>
          </p:cNvPr>
          <p:cNvSpPr>
            <a:spLocks noGrp="1"/>
          </p:cNvSpPr>
          <p:nvPr>
            <p:ph type="sldNum" sz="quarter" idx="12"/>
          </p:nvPr>
        </p:nvSpPr>
        <p:spPr/>
        <p:txBody>
          <a:bodyPr/>
          <a:lstStyle/>
          <a:p>
            <a:fld id="{F4078672-1614-4BBF-9DE8-BC8A587A8C0F}" type="slidenum">
              <a:rPr lang="en-US" smtClean="0"/>
              <a:t>‹#›</a:t>
            </a:fld>
            <a:endParaRPr lang="en-US"/>
          </a:p>
        </p:txBody>
      </p:sp>
    </p:spTree>
    <p:extLst>
      <p:ext uri="{BB962C8B-B14F-4D97-AF65-F5344CB8AC3E}">
        <p14:creationId xmlns:p14="http://schemas.microsoft.com/office/powerpoint/2010/main" val="106575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61CF4-1A4C-DC18-FBF8-4D32121BB1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788082-26CD-6999-13D4-FD10BED13C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FD669E-97AE-45BD-5FED-261E3FA7D3E3}"/>
              </a:ext>
            </a:extLst>
          </p:cNvPr>
          <p:cNvSpPr>
            <a:spLocks noGrp="1"/>
          </p:cNvSpPr>
          <p:nvPr>
            <p:ph type="dt" sz="half" idx="10"/>
          </p:nvPr>
        </p:nvSpPr>
        <p:spPr/>
        <p:txBody>
          <a:bodyPr/>
          <a:lstStyle/>
          <a:p>
            <a:fld id="{284A1029-5806-4986-A83C-CDFF9875752F}" type="datetimeFigureOut">
              <a:rPr lang="en-US" smtClean="0"/>
              <a:t>9/15/2022</a:t>
            </a:fld>
            <a:endParaRPr lang="en-US"/>
          </a:p>
        </p:txBody>
      </p:sp>
      <p:sp>
        <p:nvSpPr>
          <p:cNvPr id="5" name="Footer Placeholder 4">
            <a:extLst>
              <a:ext uri="{FF2B5EF4-FFF2-40B4-BE49-F238E27FC236}">
                <a16:creationId xmlns:a16="http://schemas.microsoft.com/office/drawing/2014/main" id="{CA9C47C5-C0FD-7440-5F8F-5869D2B0F5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5136F-6209-BF00-531D-06ACDC2077E9}"/>
              </a:ext>
            </a:extLst>
          </p:cNvPr>
          <p:cNvSpPr>
            <a:spLocks noGrp="1"/>
          </p:cNvSpPr>
          <p:nvPr>
            <p:ph type="sldNum" sz="quarter" idx="12"/>
          </p:nvPr>
        </p:nvSpPr>
        <p:spPr/>
        <p:txBody>
          <a:bodyPr/>
          <a:lstStyle/>
          <a:p>
            <a:fld id="{F4078672-1614-4BBF-9DE8-BC8A587A8C0F}" type="slidenum">
              <a:rPr lang="en-US" smtClean="0"/>
              <a:t>‹#›</a:t>
            </a:fld>
            <a:endParaRPr lang="en-US"/>
          </a:p>
        </p:txBody>
      </p:sp>
    </p:spTree>
    <p:extLst>
      <p:ext uri="{BB962C8B-B14F-4D97-AF65-F5344CB8AC3E}">
        <p14:creationId xmlns:p14="http://schemas.microsoft.com/office/powerpoint/2010/main" val="1187647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C675F-4877-B1C3-ABDD-63164FC980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866D11-EBC8-8CE7-8BE0-048235996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35D1B4-69B8-9DA5-8704-662413EB18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4FA5C5-26C2-E78F-CA3D-5F7AD2D04F8B}"/>
              </a:ext>
            </a:extLst>
          </p:cNvPr>
          <p:cNvSpPr>
            <a:spLocks noGrp="1"/>
          </p:cNvSpPr>
          <p:nvPr>
            <p:ph type="dt" sz="half" idx="10"/>
          </p:nvPr>
        </p:nvSpPr>
        <p:spPr/>
        <p:txBody>
          <a:bodyPr/>
          <a:lstStyle/>
          <a:p>
            <a:fld id="{284A1029-5806-4986-A83C-CDFF9875752F}" type="datetimeFigureOut">
              <a:rPr lang="en-US" smtClean="0"/>
              <a:t>9/15/2022</a:t>
            </a:fld>
            <a:endParaRPr lang="en-US"/>
          </a:p>
        </p:txBody>
      </p:sp>
      <p:sp>
        <p:nvSpPr>
          <p:cNvPr id="6" name="Footer Placeholder 5">
            <a:extLst>
              <a:ext uri="{FF2B5EF4-FFF2-40B4-BE49-F238E27FC236}">
                <a16:creationId xmlns:a16="http://schemas.microsoft.com/office/drawing/2014/main" id="{2A6AE903-3E66-3EC3-4B09-727792C12D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930245-FBAD-E27B-EF7D-949F69F3DAF7}"/>
              </a:ext>
            </a:extLst>
          </p:cNvPr>
          <p:cNvSpPr>
            <a:spLocks noGrp="1"/>
          </p:cNvSpPr>
          <p:nvPr>
            <p:ph type="sldNum" sz="quarter" idx="12"/>
          </p:nvPr>
        </p:nvSpPr>
        <p:spPr/>
        <p:txBody>
          <a:bodyPr/>
          <a:lstStyle/>
          <a:p>
            <a:fld id="{F4078672-1614-4BBF-9DE8-BC8A587A8C0F}" type="slidenum">
              <a:rPr lang="en-US" smtClean="0"/>
              <a:t>‹#›</a:t>
            </a:fld>
            <a:endParaRPr lang="en-US"/>
          </a:p>
        </p:txBody>
      </p:sp>
    </p:spTree>
    <p:extLst>
      <p:ext uri="{BB962C8B-B14F-4D97-AF65-F5344CB8AC3E}">
        <p14:creationId xmlns:p14="http://schemas.microsoft.com/office/powerpoint/2010/main" val="3779485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23B54-74AA-A8C5-925D-05492DD096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768B66-E76B-C638-3F69-B865FFB995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03257E-B6AD-2039-1A02-8205955CC0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4B4818-5B23-6C35-B7F5-D16DE8B5D8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480ED6-CAA5-8466-3C68-F4785443C4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EE8CBB-41B8-00E1-690A-8E3A209553DC}"/>
              </a:ext>
            </a:extLst>
          </p:cNvPr>
          <p:cNvSpPr>
            <a:spLocks noGrp="1"/>
          </p:cNvSpPr>
          <p:nvPr>
            <p:ph type="dt" sz="half" idx="10"/>
          </p:nvPr>
        </p:nvSpPr>
        <p:spPr/>
        <p:txBody>
          <a:bodyPr/>
          <a:lstStyle/>
          <a:p>
            <a:fld id="{284A1029-5806-4986-A83C-CDFF9875752F}" type="datetimeFigureOut">
              <a:rPr lang="en-US" smtClean="0"/>
              <a:t>9/15/2022</a:t>
            </a:fld>
            <a:endParaRPr lang="en-US"/>
          </a:p>
        </p:txBody>
      </p:sp>
      <p:sp>
        <p:nvSpPr>
          <p:cNvPr id="8" name="Footer Placeholder 7">
            <a:extLst>
              <a:ext uri="{FF2B5EF4-FFF2-40B4-BE49-F238E27FC236}">
                <a16:creationId xmlns:a16="http://schemas.microsoft.com/office/drawing/2014/main" id="{E0137CCA-CCEC-1135-250D-6DF8E073B8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0BF17A-FF63-1872-834B-DF8618B0D43F}"/>
              </a:ext>
            </a:extLst>
          </p:cNvPr>
          <p:cNvSpPr>
            <a:spLocks noGrp="1"/>
          </p:cNvSpPr>
          <p:nvPr>
            <p:ph type="sldNum" sz="quarter" idx="12"/>
          </p:nvPr>
        </p:nvSpPr>
        <p:spPr/>
        <p:txBody>
          <a:bodyPr/>
          <a:lstStyle/>
          <a:p>
            <a:fld id="{F4078672-1614-4BBF-9DE8-BC8A587A8C0F}" type="slidenum">
              <a:rPr lang="en-US" smtClean="0"/>
              <a:t>‹#›</a:t>
            </a:fld>
            <a:endParaRPr lang="en-US"/>
          </a:p>
        </p:txBody>
      </p:sp>
    </p:spTree>
    <p:extLst>
      <p:ext uri="{BB962C8B-B14F-4D97-AF65-F5344CB8AC3E}">
        <p14:creationId xmlns:p14="http://schemas.microsoft.com/office/powerpoint/2010/main" val="10188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73D1-104D-EF0D-B044-8AAB55A0BC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449916-6718-8B52-592A-192A87E4D0CC}"/>
              </a:ext>
            </a:extLst>
          </p:cNvPr>
          <p:cNvSpPr>
            <a:spLocks noGrp="1"/>
          </p:cNvSpPr>
          <p:nvPr>
            <p:ph type="dt" sz="half" idx="10"/>
          </p:nvPr>
        </p:nvSpPr>
        <p:spPr/>
        <p:txBody>
          <a:bodyPr/>
          <a:lstStyle/>
          <a:p>
            <a:fld id="{284A1029-5806-4986-A83C-CDFF9875752F}" type="datetimeFigureOut">
              <a:rPr lang="en-US" smtClean="0"/>
              <a:t>9/15/2022</a:t>
            </a:fld>
            <a:endParaRPr lang="en-US"/>
          </a:p>
        </p:txBody>
      </p:sp>
      <p:sp>
        <p:nvSpPr>
          <p:cNvPr id="4" name="Footer Placeholder 3">
            <a:extLst>
              <a:ext uri="{FF2B5EF4-FFF2-40B4-BE49-F238E27FC236}">
                <a16:creationId xmlns:a16="http://schemas.microsoft.com/office/drawing/2014/main" id="{277BBD57-96E5-86D2-5162-57DEF15FD7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AD7156-CA40-83F6-AA61-3ECC3078662C}"/>
              </a:ext>
            </a:extLst>
          </p:cNvPr>
          <p:cNvSpPr>
            <a:spLocks noGrp="1"/>
          </p:cNvSpPr>
          <p:nvPr>
            <p:ph type="sldNum" sz="quarter" idx="12"/>
          </p:nvPr>
        </p:nvSpPr>
        <p:spPr/>
        <p:txBody>
          <a:bodyPr/>
          <a:lstStyle/>
          <a:p>
            <a:fld id="{F4078672-1614-4BBF-9DE8-BC8A587A8C0F}" type="slidenum">
              <a:rPr lang="en-US" smtClean="0"/>
              <a:t>‹#›</a:t>
            </a:fld>
            <a:endParaRPr lang="en-US"/>
          </a:p>
        </p:txBody>
      </p:sp>
    </p:spTree>
    <p:extLst>
      <p:ext uri="{BB962C8B-B14F-4D97-AF65-F5344CB8AC3E}">
        <p14:creationId xmlns:p14="http://schemas.microsoft.com/office/powerpoint/2010/main" val="3491163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CF7B35-E20A-5233-4EEA-05037A841E59}"/>
              </a:ext>
            </a:extLst>
          </p:cNvPr>
          <p:cNvSpPr>
            <a:spLocks noGrp="1"/>
          </p:cNvSpPr>
          <p:nvPr>
            <p:ph type="dt" sz="half" idx="10"/>
          </p:nvPr>
        </p:nvSpPr>
        <p:spPr/>
        <p:txBody>
          <a:bodyPr/>
          <a:lstStyle/>
          <a:p>
            <a:fld id="{284A1029-5806-4986-A83C-CDFF9875752F}" type="datetimeFigureOut">
              <a:rPr lang="en-US" smtClean="0"/>
              <a:t>9/15/2022</a:t>
            </a:fld>
            <a:endParaRPr lang="en-US"/>
          </a:p>
        </p:txBody>
      </p:sp>
      <p:sp>
        <p:nvSpPr>
          <p:cNvPr id="3" name="Footer Placeholder 2">
            <a:extLst>
              <a:ext uri="{FF2B5EF4-FFF2-40B4-BE49-F238E27FC236}">
                <a16:creationId xmlns:a16="http://schemas.microsoft.com/office/drawing/2014/main" id="{8600015D-E61C-9006-3077-3831FBDA4E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903505-A5AC-5733-9C77-68A547156B6A}"/>
              </a:ext>
            </a:extLst>
          </p:cNvPr>
          <p:cNvSpPr>
            <a:spLocks noGrp="1"/>
          </p:cNvSpPr>
          <p:nvPr>
            <p:ph type="sldNum" sz="quarter" idx="12"/>
          </p:nvPr>
        </p:nvSpPr>
        <p:spPr/>
        <p:txBody>
          <a:bodyPr/>
          <a:lstStyle/>
          <a:p>
            <a:fld id="{F4078672-1614-4BBF-9DE8-BC8A587A8C0F}" type="slidenum">
              <a:rPr lang="en-US" smtClean="0"/>
              <a:t>‹#›</a:t>
            </a:fld>
            <a:endParaRPr lang="en-US"/>
          </a:p>
        </p:txBody>
      </p:sp>
    </p:spTree>
    <p:extLst>
      <p:ext uri="{BB962C8B-B14F-4D97-AF65-F5344CB8AC3E}">
        <p14:creationId xmlns:p14="http://schemas.microsoft.com/office/powerpoint/2010/main" val="37146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1FA66-1B6A-0B6C-F038-D7C95B28CD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92EEBF-D0C1-0366-E500-279D3B47D2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A2B3BB-1831-FCF5-00E8-E4B2F95193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A21913-6551-908B-2963-94DEAFCE1C13}"/>
              </a:ext>
            </a:extLst>
          </p:cNvPr>
          <p:cNvSpPr>
            <a:spLocks noGrp="1"/>
          </p:cNvSpPr>
          <p:nvPr>
            <p:ph type="dt" sz="half" idx="10"/>
          </p:nvPr>
        </p:nvSpPr>
        <p:spPr/>
        <p:txBody>
          <a:bodyPr/>
          <a:lstStyle/>
          <a:p>
            <a:fld id="{284A1029-5806-4986-A83C-CDFF9875752F}" type="datetimeFigureOut">
              <a:rPr lang="en-US" smtClean="0"/>
              <a:t>9/15/2022</a:t>
            </a:fld>
            <a:endParaRPr lang="en-US"/>
          </a:p>
        </p:txBody>
      </p:sp>
      <p:sp>
        <p:nvSpPr>
          <p:cNvPr id="6" name="Footer Placeholder 5">
            <a:extLst>
              <a:ext uri="{FF2B5EF4-FFF2-40B4-BE49-F238E27FC236}">
                <a16:creationId xmlns:a16="http://schemas.microsoft.com/office/drawing/2014/main" id="{8D858D0C-27E4-6E8A-1B68-1C7DF5F5B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1D2C36-ECF5-4A7C-963E-6D20F8ED57B3}"/>
              </a:ext>
            </a:extLst>
          </p:cNvPr>
          <p:cNvSpPr>
            <a:spLocks noGrp="1"/>
          </p:cNvSpPr>
          <p:nvPr>
            <p:ph type="sldNum" sz="quarter" idx="12"/>
          </p:nvPr>
        </p:nvSpPr>
        <p:spPr/>
        <p:txBody>
          <a:bodyPr/>
          <a:lstStyle/>
          <a:p>
            <a:fld id="{F4078672-1614-4BBF-9DE8-BC8A587A8C0F}" type="slidenum">
              <a:rPr lang="en-US" smtClean="0"/>
              <a:t>‹#›</a:t>
            </a:fld>
            <a:endParaRPr lang="en-US"/>
          </a:p>
        </p:txBody>
      </p:sp>
    </p:spTree>
    <p:extLst>
      <p:ext uri="{BB962C8B-B14F-4D97-AF65-F5344CB8AC3E}">
        <p14:creationId xmlns:p14="http://schemas.microsoft.com/office/powerpoint/2010/main" val="170185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CF9EF-7706-EA43-8C61-873EE69CEC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0EA66C-A55B-AC6F-4E0F-382B3610FE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A61337-7140-BDFA-2D75-80FF06A24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338670-06EF-DEF8-4328-F721040964F5}"/>
              </a:ext>
            </a:extLst>
          </p:cNvPr>
          <p:cNvSpPr>
            <a:spLocks noGrp="1"/>
          </p:cNvSpPr>
          <p:nvPr>
            <p:ph type="dt" sz="half" idx="10"/>
          </p:nvPr>
        </p:nvSpPr>
        <p:spPr/>
        <p:txBody>
          <a:bodyPr/>
          <a:lstStyle/>
          <a:p>
            <a:fld id="{284A1029-5806-4986-A83C-CDFF9875752F}" type="datetimeFigureOut">
              <a:rPr lang="en-US" smtClean="0"/>
              <a:t>9/15/2022</a:t>
            </a:fld>
            <a:endParaRPr lang="en-US"/>
          </a:p>
        </p:txBody>
      </p:sp>
      <p:sp>
        <p:nvSpPr>
          <p:cNvPr id="6" name="Footer Placeholder 5">
            <a:extLst>
              <a:ext uri="{FF2B5EF4-FFF2-40B4-BE49-F238E27FC236}">
                <a16:creationId xmlns:a16="http://schemas.microsoft.com/office/drawing/2014/main" id="{1FB21C6B-CB3F-C187-D453-B03CB2BB05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5D197E-A18B-E8C8-4FD0-3CD99B47C079}"/>
              </a:ext>
            </a:extLst>
          </p:cNvPr>
          <p:cNvSpPr>
            <a:spLocks noGrp="1"/>
          </p:cNvSpPr>
          <p:nvPr>
            <p:ph type="sldNum" sz="quarter" idx="12"/>
          </p:nvPr>
        </p:nvSpPr>
        <p:spPr/>
        <p:txBody>
          <a:bodyPr/>
          <a:lstStyle/>
          <a:p>
            <a:fld id="{F4078672-1614-4BBF-9DE8-BC8A587A8C0F}" type="slidenum">
              <a:rPr lang="en-US" smtClean="0"/>
              <a:t>‹#›</a:t>
            </a:fld>
            <a:endParaRPr lang="en-US"/>
          </a:p>
        </p:txBody>
      </p:sp>
    </p:spTree>
    <p:extLst>
      <p:ext uri="{BB962C8B-B14F-4D97-AF65-F5344CB8AC3E}">
        <p14:creationId xmlns:p14="http://schemas.microsoft.com/office/powerpoint/2010/main" val="1148820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421FA9-F976-3F83-F68A-DE0E60DBDF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C0109D-6610-6070-E6D0-D96DA8871E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EC38C1-FF0C-BB19-124A-B603ADD461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4A1029-5806-4986-A83C-CDFF9875752F}" type="datetimeFigureOut">
              <a:rPr lang="en-US" smtClean="0"/>
              <a:t>9/15/2022</a:t>
            </a:fld>
            <a:endParaRPr lang="en-US"/>
          </a:p>
        </p:txBody>
      </p:sp>
      <p:sp>
        <p:nvSpPr>
          <p:cNvPr id="5" name="Footer Placeholder 4">
            <a:extLst>
              <a:ext uri="{FF2B5EF4-FFF2-40B4-BE49-F238E27FC236}">
                <a16:creationId xmlns:a16="http://schemas.microsoft.com/office/drawing/2014/main" id="{AC0370C3-19BE-FF88-71E4-4DE6B809B3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8F46F3-55C2-98DC-395D-96B5E98885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078672-1614-4BBF-9DE8-BC8A587A8C0F}" type="slidenum">
              <a:rPr lang="en-US" smtClean="0"/>
              <a:t>‹#›</a:t>
            </a:fld>
            <a:endParaRPr lang="en-US"/>
          </a:p>
        </p:txBody>
      </p:sp>
    </p:spTree>
    <p:extLst>
      <p:ext uri="{BB962C8B-B14F-4D97-AF65-F5344CB8AC3E}">
        <p14:creationId xmlns:p14="http://schemas.microsoft.com/office/powerpoint/2010/main" val="2456919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26F8-53B8-9603-9349-88E648FE0139}"/>
              </a:ext>
            </a:extLst>
          </p:cNvPr>
          <p:cNvSpPr>
            <a:spLocks noGrp="1"/>
          </p:cNvSpPr>
          <p:nvPr>
            <p:ph type="ctrTitle"/>
          </p:nvPr>
        </p:nvSpPr>
        <p:spPr/>
        <p:txBody>
          <a:bodyPr/>
          <a:lstStyle/>
          <a:p>
            <a:r>
              <a:rPr lang="en-US" dirty="0"/>
              <a:t>INSURANCE CLAIM PROJECT</a:t>
            </a:r>
          </a:p>
        </p:txBody>
      </p:sp>
      <p:sp>
        <p:nvSpPr>
          <p:cNvPr id="3" name="Subtitle 2">
            <a:extLst>
              <a:ext uri="{FF2B5EF4-FFF2-40B4-BE49-F238E27FC236}">
                <a16:creationId xmlns:a16="http://schemas.microsoft.com/office/drawing/2014/main" id="{003C7035-81A3-E7C2-E3C4-FCE371EE451C}"/>
              </a:ext>
            </a:extLst>
          </p:cNvPr>
          <p:cNvSpPr>
            <a:spLocks noGrp="1"/>
          </p:cNvSpPr>
          <p:nvPr>
            <p:ph type="subTitle" idx="1"/>
          </p:nvPr>
        </p:nvSpPr>
        <p:spPr/>
        <p:txBody>
          <a:bodyPr/>
          <a:lstStyle/>
          <a:p>
            <a:r>
              <a:rPr lang="en-US" dirty="0"/>
              <a:t>ALEXANDER LONGDI YILDET</a:t>
            </a:r>
          </a:p>
        </p:txBody>
      </p:sp>
    </p:spTree>
    <p:extLst>
      <p:ext uri="{BB962C8B-B14F-4D97-AF65-F5344CB8AC3E}">
        <p14:creationId xmlns:p14="http://schemas.microsoft.com/office/powerpoint/2010/main" val="186098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BA2B8D-0EEE-76AE-2349-EDACB9B25C6F}"/>
              </a:ext>
            </a:extLst>
          </p:cNvPr>
          <p:cNvSpPr>
            <a:spLocks noGrp="1"/>
          </p:cNvSpPr>
          <p:nvPr>
            <p:ph idx="1"/>
          </p:nvPr>
        </p:nvSpPr>
        <p:spPr/>
        <p:txBody>
          <a:bodyPr/>
          <a:lstStyle/>
          <a:p>
            <a:r>
              <a:rPr lang="en-US" dirty="0"/>
              <a:t>As the bar plot with the average BMIs of women with less than three children shows, the mean BMIs of women with less than three children are the same,</a:t>
            </a:r>
          </a:p>
        </p:txBody>
      </p:sp>
      <p:sp>
        <p:nvSpPr>
          <p:cNvPr id="5" name="Title 4">
            <a:extLst>
              <a:ext uri="{FF2B5EF4-FFF2-40B4-BE49-F238E27FC236}">
                <a16:creationId xmlns:a16="http://schemas.microsoft.com/office/drawing/2014/main" id="{AEC8F9D6-BA8F-40A4-2C04-8810F03BA373}"/>
              </a:ext>
            </a:extLst>
          </p:cNvPr>
          <p:cNvSpPr>
            <a:spLocks noGrp="1"/>
          </p:cNvSpPr>
          <p:nvPr>
            <p:ph type="title"/>
          </p:nvPr>
        </p:nvSpPr>
        <p:spPr/>
        <p:txBody>
          <a:bodyPr>
            <a:normAutofit fontScale="90000"/>
          </a:bodyPr>
          <a:lstStyle/>
          <a:p>
            <a:pPr marL="571500" indent="-571500">
              <a:buFont typeface="Arial" panose="020B0604020202020204" pitchFamily="34" charset="0"/>
              <a:buChar char="•"/>
            </a:pPr>
            <a:r>
              <a:rPr lang="en-US" dirty="0"/>
              <a:t>Is the mean BMI of women with</a:t>
            </a:r>
            <a:br>
              <a:rPr lang="en-US" dirty="0"/>
            </a:br>
            <a:r>
              <a:rPr lang="en-US" dirty="0"/>
              <a:t>no children, one child, and two children the same?</a:t>
            </a:r>
          </a:p>
        </p:txBody>
      </p:sp>
    </p:spTree>
    <p:extLst>
      <p:ext uri="{BB962C8B-B14F-4D97-AF65-F5344CB8AC3E}">
        <p14:creationId xmlns:p14="http://schemas.microsoft.com/office/powerpoint/2010/main" val="76476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BDD6-924E-516E-EBCB-2B96BC0EDEC3}"/>
              </a:ext>
            </a:extLst>
          </p:cNvPr>
          <p:cNvSpPr>
            <a:spLocks noGrp="1"/>
          </p:cNvSpPr>
          <p:nvPr>
            <p:ph type="title"/>
          </p:nvPr>
        </p:nvSpPr>
        <p:spPr/>
        <p:txBody>
          <a:bodyPr/>
          <a:lstStyle/>
          <a:p>
            <a:r>
              <a:rPr lang="en-US" dirty="0"/>
              <a:t>RECOMENDATIONS</a:t>
            </a:r>
          </a:p>
        </p:txBody>
      </p:sp>
      <p:sp>
        <p:nvSpPr>
          <p:cNvPr id="3" name="Content Placeholder 2">
            <a:extLst>
              <a:ext uri="{FF2B5EF4-FFF2-40B4-BE49-F238E27FC236}">
                <a16:creationId xmlns:a16="http://schemas.microsoft.com/office/drawing/2014/main" id="{3677A052-C39D-1412-D6E3-D9CDA743E755}"/>
              </a:ext>
            </a:extLst>
          </p:cNvPr>
          <p:cNvSpPr>
            <a:spLocks noGrp="1"/>
          </p:cNvSpPr>
          <p:nvPr>
            <p:ph idx="1"/>
          </p:nvPr>
        </p:nvSpPr>
        <p:spPr/>
        <p:txBody>
          <a:bodyPr/>
          <a:lstStyle/>
          <a:p>
            <a:r>
              <a:rPr lang="en-US" dirty="0"/>
              <a:t> The insurance premium should be high enough to cover the health risks of smoking.</a:t>
            </a:r>
          </a:p>
          <a:p>
            <a:r>
              <a:rPr lang="en-US" dirty="0"/>
              <a:t> The general premiums should be reviewed upwards to reflect the obesity trend.</a:t>
            </a:r>
          </a:p>
          <a:p>
            <a:r>
              <a:rPr lang="en-US" dirty="0"/>
              <a:t> Customers should be offered incentives like reduced premiums for non-smokers and monthly free gym memberships to encourage them to live healthily.</a:t>
            </a:r>
          </a:p>
        </p:txBody>
      </p:sp>
    </p:spTree>
    <p:extLst>
      <p:ext uri="{BB962C8B-B14F-4D97-AF65-F5344CB8AC3E}">
        <p14:creationId xmlns:p14="http://schemas.microsoft.com/office/powerpoint/2010/main" val="2205661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809FF-93D0-FA4C-3070-7A96E295ECC6}"/>
              </a:ext>
            </a:extLst>
          </p:cNvPr>
          <p:cNvSpPr>
            <a:spLocks noGrp="1"/>
          </p:cNvSpPr>
          <p:nvPr>
            <p:ph type="title"/>
          </p:nvPr>
        </p:nvSpPr>
        <p:spPr/>
        <p:txBody>
          <a:bodyPr/>
          <a:lstStyle/>
          <a:p>
            <a:r>
              <a:rPr lang="en-US" dirty="0"/>
              <a:t>DATA BACKGROUND</a:t>
            </a:r>
          </a:p>
        </p:txBody>
      </p:sp>
      <p:sp>
        <p:nvSpPr>
          <p:cNvPr id="3" name="Content Placeholder 2">
            <a:extLst>
              <a:ext uri="{FF2B5EF4-FFF2-40B4-BE49-F238E27FC236}">
                <a16:creationId xmlns:a16="http://schemas.microsoft.com/office/drawing/2014/main" id="{6DB3F681-D6B2-E4DC-3185-AFA2F5D4D7A4}"/>
              </a:ext>
            </a:extLst>
          </p:cNvPr>
          <p:cNvSpPr>
            <a:spLocks noGrp="1"/>
          </p:cNvSpPr>
          <p:nvPr>
            <p:ph idx="1"/>
          </p:nvPr>
        </p:nvSpPr>
        <p:spPr/>
        <p:txBody>
          <a:bodyPr>
            <a:normAutofit/>
          </a:bodyPr>
          <a:lstStyle/>
          <a:p>
            <a:r>
              <a:rPr lang="en-US" dirty="0"/>
              <a:t>The data is drawn from the company’s customers that are enjoying the ‘</a:t>
            </a:r>
            <a:r>
              <a:rPr lang="en-US" dirty="0" err="1"/>
              <a:t>MediClaim</a:t>
            </a:r>
            <a:r>
              <a:rPr lang="en-US" dirty="0"/>
              <a:t>’ insurance policy.</a:t>
            </a:r>
          </a:p>
          <a:p>
            <a:r>
              <a:rPr lang="en-US" dirty="0"/>
              <a:t>This report explores the data comprehensively and provides answers to the critical questions the company has put forward.</a:t>
            </a:r>
          </a:p>
          <a:p>
            <a:r>
              <a:rPr lang="en-US" dirty="0"/>
              <a:t> I have also compiled some observations and recommendations on how the company can best tailor its services to suit the customer base while simultaneously adding to the company’s profit margin.</a:t>
            </a:r>
          </a:p>
        </p:txBody>
      </p:sp>
    </p:spTree>
    <p:extLst>
      <p:ext uri="{BB962C8B-B14F-4D97-AF65-F5344CB8AC3E}">
        <p14:creationId xmlns:p14="http://schemas.microsoft.com/office/powerpoint/2010/main" val="3954983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6E827-FC51-A1BB-7F1B-312515CF5068}"/>
              </a:ext>
            </a:extLst>
          </p:cNvPr>
          <p:cNvSpPr>
            <a:spLocks noGrp="1"/>
          </p:cNvSpPr>
          <p:nvPr>
            <p:ph type="title"/>
          </p:nvPr>
        </p:nvSpPr>
        <p:spPr/>
        <p:txBody>
          <a:bodyPr/>
          <a:lstStyle/>
          <a:p>
            <a:r>
              <a:rPr lang="en-US" dirty="0"/>
              <a:t>OBJECTIEVES</a:t>
            </a:r>
          </a:p>
        </p:txBody>
      </p:sp>
      <p:sp>
        <p:nvSpPr>
          <p:cNvPr id="3" name="Content Placeholder 2">
            <a:extLst>
              <a:ext uri="{FF2B5EF4-FFF2-40B4-BE49-F238E27FC236}">
                <a16:creationId xmlns:a16="http://schemas.microsoft.com/office/drawing/2014/main" id="{44317096-121F-008E-585B-1E198353CEBE}"/>
              </a:ext>
            </a:extLst>
          </p:cNvPr>
          <p:cNvSpPr>
            <a:spLocks noGrp="1"/>
          </p:cNvSpPr>
          <p:nvPr>
            <p:ph idx="1"/>
          </p:nvPr>
        </p:nvSpPr>
        <p:spPr/>
        <p:txBody>
          <a:bodyPr>
            <a:normAutofit/>
          </a:bodyPr>
          <a:lstStyle/>
          <a:p>
            <a:pPr lvl="0">
              <a:lnSpc>
                <a:spcPct val="100000"/>
              </a:lnSpc>
              <a:defRPr cap="all"/>
            </a:pPr>
            <a:r>
              <a:rPr lang="en-US" dirty="0"/>
              <a:t>Weather or not the claim that smokers habits depends on their region.</a:t>
            </a:r>
          </a:p>
          <a:p>
            <a:pPr lvl="0">
              <a:lnSpc>
                <a:spcPct val="100000"/>
              </a:lnSpc>
              <a:defRPr cap="all"/>
            </a:pPr>
            <a:r>
              <a:rPr lang="en-US" dirty="0"/>
              <a:t>Ascertain the medical claim that the number of smokers is greater than those who don’t smoke. </a:t>
            </a:r>
          </a:p>
          <a:p>
            <a:pPr lvl="0">
              <a:lnSpc>
                <a:spcPct val="100000"/>
              </a:lnSpc>
              <a:defRPr cap="all"/>
            </a:pPr>
            <a:r>
              <a:rPr lang="en-US" dirty="0"/>
              <a:t>To prove hat the BMI of females is better than that of males, as well as prove if the BMI of women with no children, one children and two children are the same or not.</a:t>
            </a:r>
          </a:p>
          <a:p>
            <a:pPr marL="0" indent="0">
              <a:buNone/>
            </a:pPr>
            <a:endParaRPr lang="en-US" dirty="0"/>
          </a:p>
        </p:txBody>
      </p:sp>
    </p:spTree>
    <p:extLst>
      <p:ext uri="{BB962C8B-B14F-4D97-AF65-F5344CB8AC3E}">
        <p14:creationId xmlns:p14="http://schemas.microsoft.com/office/powerpoint/2010/main" val="2881479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79D6-6550-36B4-8DD4-B7285B09637A}"/>
              </a:ext>
            </a:extLst>
          </p:cNvPr>
          <p:cNvSpPr>
            <a:spLocks noGrp="1"/>
          </p:cNvSpPr>
          <p:nvPr>
            <p:ph type="title"/>
          </p:nvPr>
        </p:nvSpPr>
        <p:spPr/>
        <p:txBody>
          <a:bodyPr/>
          <a:lstStyle/>
          <a:p>
            <a:r>
              <a:rPr lang="en-US" dirty="0"/>
              <a:t>DATA DICTIONARY</a:t>
            </a:r>
          </a:p>
        </p:txBody>
      </p:sp>
      <p:sp>
        <p:nvSpPr>
          <p:cNvPr id="3" name="Content Placeholder 2">
            <a:extLst>
              <a:ext uri="{FF2B5EF4-FFF2-40B4-BE49-F238E27FC236}">
                <a16:creationId xmlns:a16="http://schemas.microsoft.com/office/drawing/2014/main" id="{3327FE25-E4D8-7BAD-F970-55F6C709A33A}"/>
              </a:ext>
            </a:extLst>
          </p:cNvPr>
          <p:cNvSpPr>
            <a:spLocks noGrp="1"/>
          </p:cNvSpPr>
          <p:nvPr>
            <p:ph idx="1"/>
          </p:nvPr>
        </p:nvSpPr>
        <p:spPr/>
        <p:txBody>
          <a:bodyPr>
            <a:normAutofit fontScale="77500" lnSpcReduction="20000"/>
          </a:bodyPr>
          <a:lstStyle/>
          <a:p>
            <a:r>
              <a:rPr lang="en-US" dirty="0"/>
              <a:t>Age - This is an integer indicating the age of the primary beneficiary (excluding those above 64 years, since they are generally covered by the government).</a:t>
            </a:r>
          </a:p>
          <a:p>
            <a:r>
              <a:rPr lang="en-US" dirty="0"/>
              <a:t>Sex - This is the policy holder's gender, either male or female.</a:t>
            </a:r>
          </a:p>
          <a:p>
            <a:r>
              <a:rPr lang="en-US" dirty="0"/>
              <a:t>BMI - This is the body mass index (BMI), which provides a sense of how over or underweight a person is relative to their height. BMI is equal to weight (in kilograms) divided by height (in meters) squared. An ideal BMI is within the range of 18.5 to 24.9.</a:t>
            </a:r>
          </a:p>
          <a:p>
            <a:r>
              <a:rPr lang="en-US" dirty="0"/>
              <a:t>Children - This is an integer indicating the number of children/dependents covered by the insurance plan.</a:t>
            </a:r>
          </a:p>
          <a:p>
            <a:r>
              <a:rPr lang="en-US" dirty="0"/>
              <a:t> Smoker - This is yes or no depending on whether the insured regularly smokes tobacco.</a:t>
            </a:r>
          </a:p>
          <a:p>
            <a:r>
              <a:rPr lang="en-US" dirty="0"/>
              <a:t>Region - This is the beneficiary's place of residence, divided into four geographic regions; northeast, southeast, southwest, or northwest.</a:t>
            </a:r>
          </a:p>
          <a:p>
            <a:r>
              <a:rPr lang="en-US" dirty="0"/>
              <a:t>Charges - Individual medical costs billed to health insurance</a:t>
            </a:r>
          </a:p>
        </p:txBody>
      </p:sp>
    </p:spTree>
    <p:extLst>
      <p:ext uri="{BB962C8B-B14F-4D97-AF65-F5344CB8AC3E}">
        <p14:creationId xmlns:p14="http://schemas.microsoft.com/office/powerpoint/2010/main" val="1767419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C3F62-CCF4-21AF-C60F-837EF525888D}"/>
              </a:ext>
            </a:extLst>
          </p:cNvPr>
          <p:cNvSpPr>
            <a:spLocks noGrp="1"/>
          </p:cNvSpPr>
          <p:nvPr>
            <p:ph type="title"/>
          </p:nvPr>
        </p:nvSpPr>
        <p:spPr/>
        <p:txBody>
          <a:bodyPr/>
          <a:lstStyle/>
          <a:p>
            <a:r>
              <a:rPr lang="en-US" dirty="0"/>
              <a:t>OBSEERVATIONS</a:t>
            </a:r>
          </a:p>
        </p:txBody>
      </p:sp>
      <p:sp>
        <p:nvSpPr>
          <p:cNvPr id="3" name="Content Placeholder 2">
            <a:extLst>
              <a:ext uri="{FF2B5EF4-FFF2-40B4-BE49-F238E27FC236}">
                <a16:creationId xmlns:a16="http://schemas.microsoft.com/office/drawing/2014/main" id="{3807934E-5C32-7C44-696D-A9F15BA43885}"/>
              </a:ext>
            </a:extLst>
          </p:cNvPr>
          <p:cNvSpPr>
            <a:spLocks noGrp="1"/>
          </p:cNvSpPr>
          <p:nvPr>
            <p:ph idx="1"/>
          </p:nvPr>
        </p:nvSpPr>
        <p:spPr/>
        <p:txBody>
          <a:bodyPr>
            <a:normAutofit lnSpcReduction="10000"/>
          </a:bodyPr>
          <a:lstStyle/>
          <a:p>
            <a:pPr marL="0" indent="0">
              <a:buNone/>
            </a:pPr>
            <a:r>
              <a:rPr lang="en-US" dirty="0"/>
              <a:t>1. AGE</a:t>
            </a:r>
          </a:p>
          <a:p>
            <a:r>
              <a:rPr lang="en-US" dirty="0"/>
              <a:t>We have a high count of older customers, and they are more likely to make medical insurance claims, as they are more susceptible to bad health conditions.</a:t>
            </a:r>
          </a:p>
          <a:p>
            <a:endParaRPr lang="en-US" dirty="0"/>
          </a:p>
          <a:p>
            <a:pPr marL="0" indent="0">
              <a:buNone/>
            </a:pPr>
            <a:r>
              <a:rPr lang="en-US" dirty="0"/>
              <a:t>2. SMOKERS</a:t>
            </a:r>
          </a:p>
          <a:p>
            <a:r>
              <a:rPr lang="en-US" dirty="0"/>
              <a:t>Smokers have cost </a:t>
            </a:r>
            <a:r>
              <a:rPr lang="en-US" dirty="0" err="1"/>
              <a:t>MediClaim</a:t>
            </a:r>
            <a:r>
              <a:rPr lang="en-US" dirty="0"/>
              <a:t> 8,781,763 in medical insurance claims. Almost as much as non-smokers(8,972,421). It shows that smoking affects the </a:t>
            </a:r>
            <a:r>
              <a:rPr lang="en-US" dirty="0" err="1"/>
              <a:t>indivdual’s</a:t>
            </a:r>
            <a:r>
              <a:rPr lang="en-US" dirty="0"/>
              <a:t> fitness.</a:t>
            </a:r>
          </a:p>
          <a:p>
            <a:r>
              <a:rPr lang="en-US" dirty="0"/>
              <a:t>.The male customers smoke more(11%) than other customers.</a:t>
            </a:r>
          </a:p>
        </p:txBody>
      </p:sp>
    </p:spTree>
    <p:extLst>
      <p:ext uri="{BB962C8B-B14F-4D97-AF65-F5344CB8AC3E}">
        <p14:creationId xmlns:p14="http://schemas.microsoft.com/office/powerpoint/2010/main" val="3433380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1F4B-BECA-9A65-931D-4D83939833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36374C-8FEA-C26B-24DA-77F665807BC8}"/>
              </a:ext>
            </a:extLst>
          </p:cNvPr>
          <p:cNvSpPr>
            <a:spLocks noGrp="1"/>
          </p:cNvSpPr>
          <p:nvPr>
            <p:ph idx="1"/>
          </p:nvPr>
        </p:nvSpPr>
        <p:spPr/>
        <p:txBody>
          <a:bodyPr>
            <a:normAutofit/>
          </a:bodyPr>
          <a:lstStyle/>
          <a:p>
            <a:r>
              <a:rPr lang="en-US" dirty="0"/>
              <a:t>3. BMI</a:t>
            </a:r>
          </a:p>
          <a:p>
            <a:r>
              <a:rPr lang="en-US" dirty="0"/>
              <a:t>There is an unbalance in weight distribution as 82% of </a:t>
            </a:r>
            <a:r>
              <a:rPr lang="en-US" dirty="0" err="1"/>
              <a:t>MediClaim</a:t>
            </a:r>
            <a:r>
              <a:rPr lang="en-US" dirty="0"/>
              <a:t> customers have BMIs above the recommended Range. This puts them at risk of several health conditions.</a:t>
            </a:r>
          </a:p>
          <a:p>
            <a:r>
              <a:rPr lang="en-US" dirty="0"/>
              <a:t>There is a positive correlation between the BMI and charges features</a:t>
            </a:r>
          </a:p>
          <a:p>
            <a:r>
              <a:rPr lang="en-US" dirty="0"/>
              <a:t>There is a very strong correlation between the age and smoker features and the charges features. Older people are more susceptible to ailments, smoking is an added risk.</a:t>
            </a:r>
          </a:p>
          <a:p>
            <a:endParaRPr lang="en-US" dirty="0"/>
          </a:p>
        </p:txBody>
      </p:sp>
    </p:spTree>
    <p:extLst>
      <p:ext uri="{BB962C8B-B14F-4D97-AF65-F5344CB8AC3E}">
        <p14:creationId xmlns:p14="http://schemas.microsoft.com/office/powerpoint/2010/main" val="3916423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E5F6-B7FC-7E5C-1AA1-44C46BCBEC4A}"/>
              </a:ext>
            </a:extLst>
          </p:cNvPr>
          <p:cNvSpPr>
            <a:spLocks noGrp="1"/>
          </p:cNvSpPr>
          <p:nvPr>
            <p:ph type="title"/>
          </p:nvPr>
        </p:nvSpPr>
        <p:spPr/>
        <p:txBody>
          <a:bodyPr/>
          <a:lstStyle/>
          <a:p>
            <a:r>
              <a:rPr lang="en-US" dirty="0"/>
              <a:t>DO SMOKERS MAKE UP THE GREATER NUMBER?</a:t>
            </a:r>
          </a:p>
        </p:txBody>
      </p:sp>
      <p:sp>
        <p:nvSpPr>
          <p:cNvPr id="3" name="Content Placeholder 2">
            <a:extLst>
              <a:ext uri="{FF2B5EF4-FFF2-40B4-BE49-F238E27FC236}">
                <a16:creationId xmlns:a16="http://schemas.microsoft.com/office/drawing/2014/main" id="{6A9C0B46-59EF-5767-3537-F5F978AD7A7F}"/>
              </a:ext>
            </a:extLst>
          </p:cNvPr>
          <p:cNvSpPr>
            <a:spLocks noGrp="1"/>
          </p:cNvSpPr>
          <p:nvPr>
            <p:ph idx="1"/>
          </p:nvPr>
        </p:nvSpPr>
        <p:spPr/>
        <p:txBody>
          <a:bodyPr/>
          <a:lstStyle/>
          <a:p>
            <a:r>
              <a:rPr lang="en-US" dirty="0"/>
              <a:t>NO</a:t>
            </a:r>
          </a:p>
          <a:p>
            <a:r>
              <a:rPr lang="en-US" dirty="0"/>
              <a:t>While the total medical claims made by people who smoke is not as much as that of those who don’t, it is very close at 49%, considering that smokers make up just 20% of the population. Smokers’ average medical claims far outweigh the non-smokers’.</a:t>
            </a:r>
          </a:p>
        </p:txBody>
      </p:sp>
    </p:spTree>
    <p:extLst>
      <p:ext uri="{BB962C8B-B14F-4D97-AF65-F5344CB8AC3E}">
        <p14:creationId xmlns:p14="http://schemas.microsoft.com/office/powerpoint/2010/main" val="181817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A97DD-ECAB-6B0D-ADEB-0C91442CCBFC}"/>
              </a:ext>
            </a:extLst>
          </p:cNvPr>
          <p:cNvSpPr>
            <a:spLocks noGrp="1"/>
          </p:cNvSpPr>
          <p:nvPr>
            <p:ph type="title"/>
          </p:nvPr>
        </p:nvSpPr>
        <p:spPr/>
        <p:txBody>
          <a:bodyPr/>
          <a:lstStyle/>
          <a:p>
            <a:r>
              <a:rPr lang="en-US" dirty="0"/>
              <a:t>Are the BMIs of females</a:t>
            </a:r>
            <a:br>
              <a:rPr lang="en-US" dirty="0"/>
            </a:br>
            <a:r>
              <a:rPr lang="en-US" dirty="0"/>
              <a:t>different from that of males?</a:t>
            </a:r>
          </a:p>
        </p:txBody>
      </p:sp>
      <p:sp>
        <p:nvSpPr>
          <p:cNvPr id="3" name="Content Placeholder 2">
            <a:extLst>
              <a:ext uri="{FF2B5EF4-FFF2-40B4-BE49-F238E27FC236}">
                <a16:creationId xmlns:a16="http://schemas.microsoft.com/office/drawing/2014/main" id="{4BC03D28-132C-7A67-DF57-957B8931FF75}"/>
              </a:ext>
            </a:extLst>
          </p:cNvPr>
          <p:cNvSpPr>
            <a:spLocks noGrp="1"/>
          </p:cNvSpPr>
          <p:nvPr>
            <p:ph idx="1"/>
          </p:nvPr>
        </p:nvSpPr>
        <p:spPr/>
        <p:txBody>
          <a:bodyPr/>
          <a:lstStyle/>
          <a:p>
            <a:r>
              <a:rPr lang="en-US" dirty="0"/>
              <a:t>According to this bar chart of the average means of the sex feature, the BMIs of both genders do not differ much.</a:t>
            </a:r>
          </a:p>
        </p:txBody>
      </p:sp>
    </p:spTree>
    <p:extLst>
      <p:ext uri="{BB962C8B-B14F-4D97-AF65-F5344CB8AC3E}">
        <p14:creationId xmlns:p14="http://schemas.microsoft.com/office/powerpoint/2010/main" val="1772058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A8A77-12C9-26DC-2C6E-1957266DE04A}"/>
              </a:ext>
            </a:extLst>
          </p:cNvPr>
          <p:cNvSpPr>
            <a:spLocks noGrp="1"/>
          </p:cNvSpPr>
          <p:nvPr>
            <p:ph type="title"/>
          </p:nvPr>
        </p:nvSpPr>
        <p:spPr/>
        <p:txBody>
          <a:bodyPr>
            <a:normAutofit/>
          </a:bodyPr>
          <a:lstStyle/>
          <a:p>
            <a:r>
              <a:rPr lang="en-US" dirty="0"/>
              <a:t>Does the smoking habit of customers</a:t>
            </a:r>
            <a:br>
              <a:rPr lang="en-US" dirty="0"/>
            </a:br>
            <a:r>
              <a:rPr lang="en-US" dirty="0"/>
              <a:t>depend on their region?</a:t>
            </a:r>
          </a:p>
        </p:txBody>
      </p:sp>
      <p:sp>
        <p:nvSpPr>
          <p:cNvPr id="3" name="Content Placeholder 2">
            <a:extLst>
              <a:ext uri="{FF2B5EF4-FFF2-40B4-BE49-F238E27FC236}">
                <a16:creationId xmlns:a16="http://schemas.microsoft.com/office/drawing/2014/main" id="{7E238BDD-BBBF-53B5-A6BB-9C1C29C232F9}"/>
              </a:ext>
            </a:extLst>
          </p:cNvPr>
          <p:cNvSpPr>
            <a:spLocks noGrp="1"/>
          </p:cNvSpPr>
          <p:nvPr>
            <p:ph idx="1"/>
          </p:nvPr>
        </p:nvSpPr>
        <p:spPr/>
        <p:txBody>
          <a:bodyPr/>
          <a:lstStyle/>
          <a:p>
            <a:pPr marL="0" indent="0">
              <a:buNone/>
            </a:pPr>
            <a:r>
              <a:rPr lang="en-US" dirty="0"/>
              <a:t>The smoking habits of customers do not depend on the region.</a:t>
            </a:r>
          </a:p>
        </p:txBody>
      </p:sp>
    </p:spTree>
    <p:extLst>
      <p:ext uri="{BB962C8B-B14F-4D97-AF65-F5344CB8AC3E}">
        <p14:creationId xmlns:p14="http://schemas.microsoft.com/office/powerpoint/2010/main" val="3971607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695</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INSURANCE CLAIM PROJECT</vt:lpstr>
      <vt:lpstr>DATA BACKGROUND</vt:lpstr>
      <vt:lpstr>OBJECTIEVES</vt:lpstr>
      <vt:lpstr>DATA DICTIONARY</vt:lpstr>
      <vt:lpstr>OBSEERVATIONS</vt:lpstr>
      <vt:lpstr>PowerPoint Presentation</vt:lpstr>
      <vt:lpstr>DO SMOKERS MAKE UP THE GREATER NUMBER?</vt:lpstr>
      <vt:lpstr>Are the BMIs of females different from that of males?</vt:lpstr>
      <vt:lpstr>Does the smoking habit of customers depend on their region?</vt:lpstr>
      <vt:lpstr>Is the mean BMI of women with no children, one child, and two children the same?</vt:lpstr>
      <vt:lpstr>RECOMENDATIONS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CLAIM PROJECT</dc:title>
  <dc:creator>user</dc:creator>
  <cp:lastModifiedBy>user</cp:lastModifiedBy>
  <cp:revision>1</cp:revision>
  <dcterms:created xsi:type="dcterms:W3CDTF">2022-09-15T21:32:44Z</dcterms:created>
  <dcterms:modified xsi:type="dcterms:W3CDTF">2022-09-15T22:09:01Z</dcterms:modified>
</cp:coreProperties>
</file>