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58"/>
    <p:restoredTop sz="94501"/>
  </p:normalViewPr>
  <p:slideViewPr>
    <p:cSldViewPr snapToGrid="0" snapToObjects="1">
      <p:cViewPr>
        <p:scale>
          <a:sx n="56" d="100"/>
          <a:sy n="56" d="100"/>
        </p:scale>
        <p:origin x="53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0926-3C84-8148-8245-083ACB3F9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C2108-C439-D84C-A6FB-CF3284315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9802F-D69D-1340-8B71-A24E0341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9C8B-1518-774D-A903-680D9D130EA4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FFAD9-91BD-5943-95A0-13AE7245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C48BE-9DA0-EF4C-96C5-A8E44B0F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3709-DDEB-F346-97F9-E6D14CBDC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2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8FBA-4C36-0D4B-A4B9-34C57B3C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1894D-A0CE-054B-B1AA-346A3E051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DBEAC-76FB-EC4B-AD96-97FB150A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9C8B-1518-774D-A903-680D9D130EA4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4938C-A4EF-014D-9002-828F7092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559F2-5D11-4945-B38B-B544C406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3709-DDEB-F346-97F9-E6D14CBDC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4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54348-839C-9646-BF5B-04CD986FB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A3D0F-0387-1348-B155-D064B1390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DC13C-1335-6D44-B904-24CC5B75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9C8B-1518-774D-A903-680D9D130EA4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A14AD-3DDD-614A-AC37-19A0FC7F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0A176-9EE3-744F-8F17-4755BFC1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3709-DDEB-F346-97F9-E6D14CBDC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1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9096-B005-824A-A433-0AC4BA5A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822DD-F200-3949-B54D-470F6708F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E0814-54F3-D643-B3F6-F04482C1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9C8B-1518-774D-A903-680D9D130EA4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F1202-95FE-9B4D-AE26-D7E104F9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B86F9-055B-564A-90B3-7E99D94C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3709-DDEB-F346-97F9-E6D14CBDC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694B-5692-A949-9057-BA7A72F3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20413-2BA1-C84A-809A-67153F03B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F850B-8642-504A-A7E0-1E03FA59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9C8B-1518-774D-A903-680D9D130EA4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9893-EFFC-124B-92C6-DE0434DF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B7BF8-F40C-3143-8916-7EDD30DA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3709-DDEB-F346-97F9-E6D14CBDC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859E-389A-C143-AD02-70E8733B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1861F-2BA6-464C-A0FB-E8592DEA4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E7352-25F8-AA48-A7A4-DED8BC89D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ED5FF-FA54-AC42-8ED6-A1C71CB9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9C8B-1518-774D-A903-680D9D130EA4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41DDD-5BB3-CD47-8918-9D1FC2E7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81FA3-125C-E145-AD3E-44E24A06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3709-DDEB-F346-97F9-E6D14CBDC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1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6F7A-0D45-9D4B-9A6D-B22CF5A92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A255E-6DC3-F740-96C3-A58A42294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09B8A-E4E6-F348-B96D-64329FC47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3BE57-0657-7B47-B6B8-BFBE500E9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D3178-D1E9-F144-A4D8-22C9F0E9A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50852-C32F-F244-8ECB-138AE3A6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9C8B-1518-774D-A903-680D9D130EA4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9C70D-D6A2-374C-A5FF-ACBE720B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4F364-51B3-F44A-B45C-F1C5737D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3709-DDEB-F346-97F9-E6D14CBDC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0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571D-CE69-1A4F-83AE-56BBEE81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49844-FCF3-9B4C-91A3-A5DC09C3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9C8B-1518-774D-A903-680D9D130EA4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B6F23-41BA-FA4B-BA00-A6D10DBC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FA6D8-BEA3-3141-B4EA-E724BF87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3709-DDEB-F346-97F9-E6D14CBDC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CC7DE-061A-1240-9B71-1259C554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9C8B-1518-774D-A903-680D9D130EA4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63F9F-7EA5-6B4A-B104-BDF99414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F222C-C984-0947-9CEA-A7AF3B25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3709-DDEB-F346-97F9-E6D14CBDC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1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413D-4A4A-9A45-A779-EC9F45A2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EC9F8-0AE2-6245-8CB6-14352C5AE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CB467-FB07-8A4F-B31A-5CF8D6D0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5EF52-EFA7-A345-979E-848B85E4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9C8B-1518-774D-A903-680D9D130EA4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E9B5B-69D0-6E4D-8565-88FACC0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ABFEA-29D6-4540-863C-16D6B971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3709-DDEB-F346-97F9-E6D14CBDC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6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66F6-0077-DA4C-934D-142B3EE7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603DE-4C7F-B143-BB19-E6A9B0E7D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4AAE7-7251-1240-9457-D0547A6C7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16708-AE9C-4149-8B3B-68FAAA39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9C8B-1518-774D-A903-680D9D130EA4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554C9-DD8F-F54E-B468-C814B762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D733E-145D-F342-82C7-6FE5E61B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3709-DDEB-F346-97F9-E6D14CBDC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1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71645F-B03F-D642-AF4D-5C27E7D9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EBA0D-5E13-EF48-8CC2-72722C984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67E8F-B5E2-974E-B988-E2EC142DE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B9C8B-1518-774D-A903-680D9D130EA4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E714-9C12-7F4C-BB57-6059C914E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8FCA2-11D6-B841-B368-E19E66848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23709-DDEB-F346-97F9-E6D14CBDC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dc.gov/resource/9bhg-hcku.json?" TargetMode="External"/><Relationship Id="rId2" Type="http://schemas.openxmlformats.org/officeDocument/2006/relationships/hyperlink" Target="https://data.cdc.gov/resource/9bhg-hck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36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DFD433-E0C0-E242-86AD-E1A63B1C5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4" r="-1" b="13865"/>
          <a:stretch/>
        </p:blipFill>
        <p:spPr bwMode="auto">
          <a:xfrm>
            <a:off x="4547937" y="-5"/>
            <a:ext cx="7644062" cy="368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FB0B064-16B6-9448-B8D9-A694F5C6D3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5" b="6532"/>
          <a:stretch/>
        </p:blipFill>
        <p:spPr bwMode="auto">
          <a:xfrm>
            <a:off x="4547938" y="3681409"/>
            <a:ext cx="7644062" cy="31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38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2AF2E-7AD7-F645-B63D-7736D8853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15219"/>
            <a:ext cx="5395912" cy="2387600"/>
          </a:xfrm>
        </p:spPr>
        <p:txBody>
          <a:bodyPr>
            <a:normAutofit/>
          </a:bodyPr>
          <a:lstStyle/>
          <a:p>
            <a:pPr algn="l"/>
            <a:r>
              <a:rPr lang="en-US" sz="5000" b="1">
                <a:solidFill>
                  <a:schemeClr val="bg1"/>
                </a:solidFill>
              </a:rPr>
              <a:t>Impact of COVID-19 in US</a:t>
            </a:r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A7AA1-12A7-DE47-AB87-B81C99877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902075"/>
            <a:ext cx="5395912" cy="1655762"/>
          </a:xfrm>
        </p:spPr>
        <p:txBody>
          <a:bodyPr>
            <a:norm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                           				     Python Project by:  MKFG 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</a:rPr>
              <a:t>Contributors:  Rudy Duvnjak, Joby Augustine, Karla Robles, Alex Lorin</a:t>
            </a:r>
            <a:endParaRPr lang="en-US" sz="1400" b="0" dirty="0">
              <a:solidFill>
                <a:schemeClr val="bg1"/>
              </a:solidFill>
              <a:effectLst/>
            </a:endParaRPr>
          </a:p>
          <a:p>
            <a:pPr algn="l"/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032" name="Straight Connector 140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683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94F7AC1-B588-5742-98D5-84F04DB11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1391" y="1825625"/>
            <a:ext cx="6329218" cy="4351338"/>
          </a:xfrm>
        </p:spPr>
      </p:pic>
    </p:spTree>
    <p:extLst>
      <p:ext uri="{BB962C8B-B14F-4D97-AF65-F5344CB8AC3E}">
        <p14:creationId xmlns:p14="http://schemas.microsoft.com/office/powerpoint/2010/main" val="347495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F1CF-EFD5-1A4D-A262-337705DC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2388" cy="3516410"/>
          </a:xfrm>
        </p:spPr>
        <p:txBody>
          <a:bodyPr>
            <a:normAutofit/>
          </a:bodyPr>
          <a:lstStyle/>
          <a:p>
            <a:r>
              <a:rPr lang="en-US" dirty="0"/>
              <a:t>Project Description: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Analysis of the mortality rate due to covid-19 and to project the number of deaths while categorizing the data across US.</a:t>
            </a:r>
          </a:p>
        </p:txBody>
      </p:sp>
    </p:spTree>
    <p:extLst>
      <p:ext uri="{BB962C8B-B14F-4D97-AF65-F5344CB8AC3E}">
        <p14:creationId xmlns:p14="http://schemas.microsoft.com/office/powerpoint/2010/main" val="99259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DF6A-A562-B149-A4B7-396CF53C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239"/>
          </a:xfrm>
        </p:spPr>
        <p:txBody>
          <a:bodyPr/>
          <a:lstStyle/>
          <a:p>
            <a:r>
              <a:rPr lang="en-US" dirty="0"/>
              <a:t>Data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3FBAE-A6C1-464D-9893-CD37ADB91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437"/>
            <a:ext cx="10515600" cy="1211748"/>
          </a:xfrm>
        </p:spPr>
        <p:txBody>
          <a:bodyPr>
            <a:normAutofit fontScale="92500"/>
          </a:bodyPr>
          <a:lstStyle/>
          <a:p>
            <a:r>
              <a:rPr lang="en-US" dirty="0"/>
              <a:t>CDC’s Covid-19 mortality data (</a:t>
            </a:r>
            <a:r>
              <a:rPr lang="en-US" dirty="0">
                <a:hlinkClick r:id="rId2"/>
              </a:rPr>
              <a:t>https://data.cdc.gov/resource/9bhg-hcku</a:t>
            </a:r>
            <a:r>
              <a:rPr lang="en-US" dirty="0"/>
              <a:t>)</a:t>
            </a:r>
          </a:p>
          <a:p>
            <a:r>
              <a:rPr lang="en-US" dirty="0"/>
              <a:t>API (</a:t>
            </a:r>
            <a:r>
              <a:rPr lang="en-US" dirty="0">
                <a:hlinkClick r:id="rId3"/>
              </a:rPr>
              <a:t>https://data.cdc.gov/resource/9bhg-hcku.json?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C2A14E-454C-A440-9E40-6DA7C5811E44}"/>
              </a:ext>
            </a:extLst>
          </p:cNvPr>
          <p:cNvSpPr txBox="1">
            <a:spLocks/>
          </p:cNvSpPr>
          <p:nvPr/>
        </p:nvSpPr>
        <p:spPr>
          <a:xfrm>
            <a:off x="838200" y="3085258"/>
            <a:ext cx="10515600" cy="973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Development Tools used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849391-F807-354B-8A8D-F0CB64159F1E}"/>
              </a:ext>
            </a:extLst>
          </p:cNvPr>
          <p:cNvSpPr txBox="1">
            <a:spLocks/>
          </p:cNvSpPr>
          <p:nvPr/>
        </p:nvSpPr>
        <p:spPr>
          <a:xfrm>
            <a:off x="757335" y="4307569"/>
            <a:ext cx="10515600" cy="1514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</a:t>
            </a:r>
          </a:p>
          <a:p>
            <a:r>
              <a:rPr lang="en-US" dirty="0"/>
              <a:t>Dependencies used: pandas, </a:t>
            </a:r>
            <a:r>
              <a:rPr lang="en-US" dirty="0" err="1"/>
              <a:t>numpy</a:t>
            </a:r>
            <a:r>
              <a:rPr lang="en-US" dirty="0"/>
              <a:t>, matplotlib, stats, json, requests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7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A2EF-494B-7943-9C58-2C257AC7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7" y="481263"/>
            <a:ext cx="10920663" cy="1209425"/>
          </a:xfrm>
        </p:spPr>
        <p:txBody>
          <a:bodyPr>
            <a:normAutofit fontScale="90000"/>
          </a:bodyPr>
          <a:lstStyle/>
          <a:p>
            <a:r>
              <a:rPr lang="en-US" dirty="0"/>
              <a:t>Pie chart for number of deaths by gender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907600-F3DD-F742-8662-CE5843433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711575"/>
            <a:ext cx="5350044" cy="4036595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9DE0B5-4F22-5E41-BAFB-E248AF106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008017"/>
              </p:ext>
            </p:extLst>
          </p:nvPr>
        </p:nvGraphicFramePr>
        <p:xfrm>
          <a:off x="433137" y="1711576"/>
          <a:ext cx="5350044" cy="2784225"/>
        </p:xfrm>
        <a:graphic>
          <a:graphicData uri="http://schemas.openxmlformats.org/drawingml/2006/table">
            <a:tbl>
              <a:tblPr/>
              <a:tblGrid>
                <a:gridCol w="1783348">
                  <a:extLst>
                    <a:ext uri="{9D8B030D-6E8A-4147-A177-3AD203B41FA5}">
                      <a16:colId xmlns:a16="http://schemas.microsoft.com/office/drawing/2014/main" val="1274242810"/>
                    </a:ext>
                  </a:extLst>
                </a:gridCol>
                <a:gridCol w="1783348">
                  <a:extLst>
                    <a:ext uri="{9D8B030D-6E8A-4147-A177-3AD203B41FA5}">
                      <a16:colId xmlns:a16="http://schemas.microsoft.com/office/drawing/2014/main" val="4238928659"/>
                    </a:ext>
                  </a:extLst>
                </a:gridCol>
                <a:gridCol w="1783348">
                  <a:extLst>
                    <a:ext uri="{9D8B030D-6E8A-4147-A177-3AD203B41FA5}">
                      <a16:colId xmlns:a16="http://schemas.microsoft.com/office/drawing/2014/main" val="725569156"/>
                    </a:ext>
                  </a:extLst>
                </a:gridCol>
              </a:tblGrid>
              <a:tr h="914512">
                <a:tc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covid_19_deaths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err="1">
                          <a:effectLst/>
                        </a:rPr>
                        <a:t>total_deaths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741697"/>
                  </a:ext>
                </a:extLst>
              </a:tr>
              <a:tr h="598697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sex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919493"/>
                  </a:ext>
                </a:extLst>
              </a:tr>
              <a:tr h="635508">
                <a:tc>
                  <a:txBody>
                    <a:bodyPr/>
                    <a:lstStyle/>
                    <a:p>
                      <a:pPr algn="r" fontAlgn="ctr"/>
                      <a:r>
                        <a:rPr lang="en-US" b="0" dirty="0">
                          <a:effectLst/>
                        </a:rPr>
                        <a:t>Female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313830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2535160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333132"/>
                  </a:ext>
                </a:extLst>
              </a:tr>
              <a:tr h="635508">
                <a:tc>
                  <a:txBody>
                    <a:bodyPr/>
                    <a:lstStyle/>
                    <a:p>
                      <a:pPr algn="r" fontAlgn="ctr"/>
                      <a:r>
                        <a:rPr lang="en-US" b="0" dirty="0">
                          <a:effectLst/>
                        </a:rPr>
                        <a:t>Male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386773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2809640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87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01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57C6-C1A8-6041-A0DC-B87221AA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Scatter plot for Number of deaths by age group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282F9B-ED64-BF41-9AE2-55DADBAA3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2586" y="1183289"/>
            <a:ext cx="6839414" cy="4491422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9FD913-71E2-E646-BFC3-D8B2908EB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957547"/>
              </p:ext>
            </p:extLst>
          </p:nvPr>
        </p:nvGraphicFramePr>
        <p:xfrm>
          <a:off x="276447" y="1183289"/>
          <a:ext cx="4763384" cy="5371910"/>
        </p:xfrm>
        <a:graphic>
          <a:graphicData uri="http://schemas.openxmlformats.org/drawingml/2006/table">
            <a:tbl>
              <a:tblPr/>
              <a:tblGrid>
                <a:gridCol w="1501968">
                  <a:extLst>
                    <a:ext uri="{9D8B030D-6E8A-4147-A177-3AD203B41FA5}">
                      <a16:colId xmlns:a16="http://schemas.microsoft.com/office/drawing/2014/main" val="130118920"/>
                    </a:ext>
                  </a:extLst>
                </a:gridCol>
                <a:gridCol w="1501968">
                  <a:extLst>
                    <a:ext uri="{9D8B030D-6E8A-4147-A177-3AD203B41FA5}">
                      <a16:colId xmlns:a16="http://schemas.microsoft.com/office/drawing/2014/main" val="2527475287"/>
                    </a:ext>
                  </a:extLst>
                </a:gridCol>
                <a:gridCol w="1759448">
                  <a:extLst>
                    <a:ext uri="{9D8B030D-6E8A-4147-A177-3AD203B41FA5}">
                      <a16:colId xmlns:a16="http://schemas.microsoft.com/office/drawing/2014/main" val="4046882795"/>
                    </a:ext>
                  </a:extLst>
                </a:gridCol>
              </a:tblGrid>
              <a:tr h="809472">
                <a:tc>
                  <a:txBody>
                    <a:bodyPr/>
                    <a:lstStyle/>
                    <a:p>
                      <a:pPr algn="ctr" fontAlgn="ctr"/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 err="1">
                          <a:effectLst/>
                        </a:rPr>
                        <a:t>age_group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sum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03750"/>
                  </a:ext>
                </a:extLst>
              </a:tr>
              <a:tr h="562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0-17 years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192967"/>
                  </a:ext>
                </a:extLst>
              </a:tr>
              <a:tr h="562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18-29 years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1673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632336"/>
                  </a:ext>
                </a:extLst>
              </a:tr>
              <a:tr h="562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30-39 years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7921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825046"/>
                  </a:ext>
                </a:extLst>
              </a:tr>
              <a:tr h="562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40-49 years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24726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651701"/>
                  </a:ext>
                </a:extLst>
              </a:tr>
              <a:tr h="562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50-64 years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125340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79706"/>
                  </a:ext>
                </a:extLst>
              </a:tr>
              <a:tr h="562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65-74 years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160076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922450"/>
                  </a:ext>
                </a:extLst>
              </a:tr>
              <a:tr h="562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6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75-84 years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186964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134215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7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85 years and over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193903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891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26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4776-9AC9-EE49-9BD8-4477B1FF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Horizontal bar graph for number of deaths by state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B7B075D-1F3B-AF43-AB36-28E99DC0D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7000" y="1690688"/>
            <a:ext cx="6329218" cy="4351338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6736EA-CD8E-3549-A15E-7C1B2F452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604944"/>
              </p:ext>
            </p:extLst>
          </p:nvPr>
        </p:nvGraphicFramePr>
        <p:xfrm>
          <a:off x="315781" y="1690688"/>
          <a:ext cx="5000496" cy="4351340"/>
        </p:xfrm>
        <a:graphic>
          <a:graphicData uri="http://schemas.openxmlformats.org/drawingml/2006/table">
            <a:tbl>
              <a:tblPr/>
              <a:tblGrid>
                <a:gridCol w="1666832">
                  <a:extLst>
                    <a:ext uri="{9D8B030D-6E8A-4147-A177-3AD203B41FA5}">
                      <a16:colId xmlns:a16="http://schemas.microsoft.com/office/drawing/2014/main" val="1063836609"/>
                    </a:ext>
                  </a:extLst>
                </a:gridCol>
                <a:gridCol w="1802578">
                  <a:extLst>
                    <a:ext uri="{9D8B030D-6E8A-4147-A177-3AD203B41FA5}">
                      <a16:colId xmlns:a16="http://schemas.microsoft.com/office/drawing/2014/main" val="1179165676"/>
                    </a:ext>
                  </a:extLst>
                </a:gridCol>
                <a:gridCol w="1531086">
                  <a:extLst>
                    <a:ext uri="{9D8B030D-6E8A-4147-A177-3AD203B41FA5}">
                      <a16:colId xmlns:a16="http://schemas.microsoft.com/office/drawing/2014/main" val="3347259881"/>
                    </a:ext>
                  </a:extLst>
                </a:gridCol>
              </a:tblGrid>
              <a:tr h="995702">
                <a:tc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covid_19_deaths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total_deaths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215608"/>
                  </a:ext>
                </a:extLst>
              </a:tr>
              <a:tr h="559273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state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457410"/>
                  </a:ext>
                </a:extLst>
              </a:tr>
              <a:tr h="559273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Alabama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14375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102035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172523"/>
                  </a:ext>
                </a:extLst>
              </a:tr>
              <a:tr h="559273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Alaska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242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3645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84746"/>
                  </a:ext>
                </a:extLst>
              </a:tr>
              <a:tr h="559273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Arizona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17973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126092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92264"/>
                  </a:ext>
                </a:extLst>
              </a:tr>
              <a:tr h="559273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Arkansas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7852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56184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306450"/>
                  </a:ext>
                </a:extLst>
              </a:tr>
              <a:tr h="559273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California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73272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553310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98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83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5B0B-559D-8E4A-8119-5330A039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5 states with highest Mortality rate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E0118F4-484B-A34A-ABA2-FC1D2947E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1940" y="1616371"/>
            <a:ext cx="6329218" cy="4351338"/>
          </a:xfrm>
        </p:spPr>
      </p:pic>
    </p:spTree>
    <p:extLst>
      <p:ext uri="{BB962C8B-B14F-4D97-AF65-F5344CB8AC3E}">
        <p14:creationId xmlns:p14="http://schemas.microsoft.com/office/powerpoint/2010/main" val="245341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A4D5-B79A-1146-8D15-86886A33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Mortality by State counts sorted in Ascending order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D37D61D-3052-284A-A436-2724D38D3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1391" y="1825625"/>
            <a:ext cx="6329218" cy="4351338"/>
          </a:xfrm>
        </p:spPr>
      </p:pic>
    </p:spTree>
    <p:extLst>
      <p:ext uri="{BB962C8B-B14F-4D97-AF65-F5344CB8AC3E}">
        <p14:creationId xmlns:p14="http://schemas.microsoft.com/office/powerpoint/2010/main" val="152253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8EA8-2AE2-5C45-8287-1DCEA1E1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and Stacked bar graph  for Number of deaths by Gender types for different age groups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343E6D-1276-FF4B-A9E4-2BCA3B08E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829462"/>
              </p:ext>
            </p:extLst>
          </p:nvPr>
        </p:nvGraphicFramePr>
        <p:xfrm>
          <a:off x="838200" y="1644012"/>
          <a:ext cx="10515600" cy="5031103"/>
        </p:xfrm>
        <a:graphic>
          <a:graphicData uri="http://schemas.openxmlformats.org/drawingml/2006/table">
            <a:tbl>
              <a:tblPr/>
              <a:tblGrid>
                <a:gridCol w="1903131">
                  <a:extLst>
                    <a:ext uri="{9D8B030D-6E8A-4147-A177-3AD203B41FA5}">
                      <a16:colId xmlns:a16="http://schemas.microsoft.com/office/drawing/2014/main" val="2949783755"/>
                    </a:ext>
                  </a:extLst>
                </a:gridCol>
                <a:gridCol w="2082129">
                  <a:extLst>
                    <a:ext uri="{9D8B030D-6E8A-4147-A177-3AD203B41FA5}">
                      <a16:colId xmlns:a16="http://schemas.microsoft.com/office/drawing/2014/main" val="3371116503"/>
                    </a:ext>
                  </a:extLst>
                </a:gridCol>
                <a:gridCol w="3180495">
                  <a:extLst>
                    <a:ext uri="{9D8B030D-6E8A-4147-A177-3AD203B41FA5}">
                      <a16:colId xmlns:a16="http://schemas.microsoft.com/office/drawing/2014/main" val="99597090"/>
                    </a:ext>
                  </a:extLst>
                </a:gridCol>
                <a:gridCol w="3349845">
                  <a:extLst>
                    <a:ext uri="{9D8B030D-6E8A-4147-A177-3AD203B41FA5}">
                      <a16:colId xmlns:a16="http://schemas.microsoft.com/office/drawing/2014/main" val="2754943578"/>
                    </a:ext>
                  </a:extLst>
                </a:gridCol>
              </a:tblGrid>
              <a:tr h="530300">
                <a:tc>
                  <a:txBody>
                    <a:bodyPr/>
                    <a:lstStyle/>
                    <a:p>
                      <a:pPr algn="ctr" fontAlgn="ctr"/>
                      <a:endParaRPr lang="en-US" sz="1200" dirty="0">
                        <a:effectLst/>
                      </a:endParaRP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dirty="0">
                        <a:effectLst/>
                      </a:endParaRP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covid_19_deaths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>
                          <a:effectLst/>
                        </a:rPr>
                        <a:t>total_deaths</a:t>
                      </a:r>
                      <a:endParaRPr lang="en-US" sz="1200" dirty="0">
                        <a:effectLst/>
                      </a:endParaRP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85257"/>
                  </a:ext>
                </a:extLst>
              </a:tr>
              <a:tr h="24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sex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>
                          <a:effectLst/>
                        </a:rPr>
                        <a:t>age_group</a:t>
                      </a:r>
                      <a:endParaRPr lang="en-US" sz="1200" dirty="0">
                        <a:effectLst/>
                      </a:endParaRP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>
                        <a:effectLst/>
                      </a:endParaRP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dirty="0">
                        <a:effectLst/>
                      </a:endParaRP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754096"/>
                  </a:ext>
                </a:extLst>
              </a:tr>
              <a:tr h="249693">
                <a:tc rowSpan="8">
                  <a:txBody>
                    <a:bodyPr/>
                    <a:lstStyle/>
                    <a:p>
                      <a:pPr algn="ctr" fontAlgn="t"/>
                      <a:r>
                        <a:rPr lang="en-US" sz="1200" b="0" dirty="0">
                          <a:effectLst/>
                        </a:rPr>
                        <a:t>Female</a:t>
                      </a:r>
                    </a:p>
                  </a:txBody>
                  <a:tcPr marL="50363" marR="50363" marT="25181" marB="251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dirty="0">
                          <a:effectLst/>
                        </a:rPr>
                        <a:t>0-17 years</a:t>
                      </a:r>
                    </a:p>
                  </a:txBody>
                  <a:tcPr marL="50363" marR="50363" marT="25181" marB="251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15804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577379"/>
                  </a:ext>
                </a:extLst>
              </a:tr>
              <a:tr h="249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18-29 years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589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13275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59716"/>
                  </a:ext>
                </a:extLst>
              </a:tr>
              <a:tr h="249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30-39 years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2657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23575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562196"/>
                  </a:ext>
                </a:extLst>
              </a:tr>
              <a:tr h="249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40-49 years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8367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54497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02659"/>
                  </a:ext>
                </a:extLst>
              </a:tr>
              <a:tr h="249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50-64 years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45992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339439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021945"/>
                  </a:ext>
                </a:extLst>
              </a:tr>
              <a:tr h="249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65-74 years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63572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464811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955827"/>
                  </a:ext>
                </a:extLst>
              </a:tr>
              <a:tr h="249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75-84 years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81811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641122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375453"/>
                  </a:ext>
                </a:extLst>
              </a:tr>
              <a:tr h="3777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85 years and over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110842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982637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892446"/>
                  </a:ext>
                </a:extLst>
              </a:tr>
              <a:tr h="249693">
                <a:tc rowSpan="8">
                  <a:txBody>
                    <a:bodyPr/>
                    <a:lstStyle/>
                    <a:p>
                      <a:pPr algn="ctr" fontAlgn="t"/>
                      <a:r>
                        <a:rPr lang="en-US" sz="1200" b="0">
                          <a:effectLst/>
                        </a:rPr>
                        <a:t>Male</a:t>
                      </a:r>
                    </a:p>
                  </a:txBody>
                  <a:tcPr marL="50363" marR="50363" marT="25181" marB="251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>
                          <a:effectLst/>
                        </a:rPr>
                        <a:t>0-17 years</a:t>
                      </a:r>
                    </a:p>
                  </a:txBody>
                  <a:tcPr marL="50363" marR="50363" marT="25181" marB="251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22581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748581"/>
                  </a:ext>
                </a:extLst>
              </a:tr>
              <a:tr h="249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18-29 years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1084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35594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062684"/>
                  </a:ext>
                </a:extLst>
              </a:tr>
              <a:tr h="249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30-39 years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5264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56712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900625"/>
                  </a:ext>
                </a:extLst>
              </a:tr>
              <a:tr h="249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40-49 years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16359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111050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930206"/>
                  </a:ext>
                </a:extLst>
              </a:tr>
              <a:tr h="249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50-64 years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79348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580369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923969"/>
                  </a:ext>
                </a:extLst>
              </a:tr>
              <a:tr h="249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65-74 years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96504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663306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993412"/>
                  </a:ext>
                </a:extLst>
              </a:tr>
              <a:tr h="249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75-84 years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105153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712593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873890"/>
                  </a:ext>
                </a:extLst>
              </a:tr>
              <a:tr h="3777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85 years and over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83061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627435</a:t>
                      </a:r>
                    </a:p>
                  </a:txBody>
                  <a:tcPr marL="50363" marR="50363" marT="25181" marB="25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859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7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335</Words>
  <Application>Microsoft Macintosh PowerPoint</Application>
  <PresentationFormat>Widescreen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Impact of COVID-19 in US</vt:lpstr>
      <vt:lpstr>Project Description:  Analysis of the mortality rate due to covid-19 and to project the number of deaths while categorizing the data across US.</vt:lpstr>
      <vt:lpstr>Data for analysis</vt:lpstr>
      <vt:lpstr>Pie chart for number of deaths by gender </vt:lpstr>
      <vt:lpstr>Scatter plot for Number of deaths by age group  </vt:lpstr>
      <vt:lpstr>Horizontal bar graph for number of deaths by state </vt:lpstr>
      <vt:lpstr>Top 5 states with highest Mortality rate </vt:lpstr>
      <vt:lpstr>Mortality by State counts sorted in Ascending order</vt:lpstr>
      <vt:lpstr>Data and Stacked bar graph  for Number of deaths by Gender types for different age groups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COVID-19 in US</dc:title>
  <dc:creator>Joby Augustine</dc:creator>
  <cp:lastModifiedBy>Joby Augustine</cp:lastModifiedBy>
  <cp:revision>4</cp:revision>
  <dcterms:created xsi:type="dcterms:W3CDTF">2021-10-28T19:39:01Z</dcterms:created>
  <dcterms:modified xsi:type="dcterms:W3CDTF">2021-10-28T22:15:11Z</dcterms:modified>
</cp:coreProperties>
</file>