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11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62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клиентской аналитики. Требования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Коровянский Алексей, Канаева Екатерина, Крайчик Георгий</a:t>
            </a:r>
            <a:endParaRPr lang="ru-RU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1483" y="640424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370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B2B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Малый и средний бизнес IT области (Количество клиентов не превышает ~1000000)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Ключевым фактором, влияющим на возможность использования нашей системы, является степень обеспечения приватности клиентов компании.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Наши клиенты должны понимать, имеют ли они право собирать статистические данные их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0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Заинтересованные стороны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04040"/>
                </a:solidFill>
              </a:rPr>
              <a:t>Инвесторы</a:t>
            </a:r>
            <a:endParaRPr lang="ru-RU" dirty="0"/>
          </a:p>
          <a:p>
            <a:r>
              <a:rPr lang="ru-RU" dirty="0" smtClean="0">
                <a:solidFill>
                  <a:srgbClr val="404040"/>
                </a:solidFill>
              </a:rPr>
              <a:t>Наши клиенты – Компании, внедряющие нашу систему в свои продукты</a:t>
            </a:r>
            <a:endParaRPr lang="en-US" dirty="0" smtClean="0">
              <a:solidFill>
                <a:srgbClr val="404040"/>
              </a:solidFill>
            </a:endParaRPr>
          </a:p>
          <a:p>
            <a:r>
              <a:rPr lang="ru-RU" dirty="0" smtClean="0">
                <a:solidFill>
                  <a:srgbClr val="404040"/>
                </a:solidFill>
              </a:rPr>
              <a:t>Пользователи серверной части</a:t>
            </a:r>
            <a:endParaRPr lang="ru-RU" dirty="0" smtClean="0"/>
          </a:p>
          <a:p>
            <a:r>
              <a:rPr lang="ru-RU" dirty="0" smtClean="0">
                <a:solidFill>
                  <a:srgbClr val="404040"/>
                </a:solidFill>
              </a:rPr>
              <a:t>Конечные пользователи – Пользователи продуктов наших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инвесторов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04040"/>
                </a:solidFill>
              </a:rPr>
              <a:t>Рекламная кампания.</a:t>
            </a:r>
          </a:p>
          <a:p>
            <a:r>
              <a:rPr lang="ru-RU" dirty="0" smtClean="0">
                <a:solidFill>
                  <a:srgbClr val="404040"/>
                </a:solidFill>
              </a:rPr>
              <a:t>Разработка и продажа только программных модулей (библиотек), без предоставления серверов, хранилищ.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B2B </a:t>
            </a:r>
            <a:r>
              <a:rPr lang="ru-RU" dirty="0" smtClean="0">
                <a:solidFill>
                  <a:srgbClr val="404040"/>
                </a:solidFill>
              </a:rPr>
              <a:t>модель.</a:t>
            </a:r>
            <a:r>
              <a:rPr lang="ru-RU" dirty="0"/>
              <a:t> 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Качественный продукт с высокой ценой, за счет чего окупаемость обеспечивается даже малым количеством клиентов.</a:t>
            </a:r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клиентов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588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404040"/>
                </a:solidFill>
              </a:rPr>
              <a:t>Возможность сбора и анализа пользовательских статистических данных</a:t>
            </a:r>
          </a:p>
          <a:p>
            <a:pPr lvl="1"/>
            <a:r>
              <a:rPr lang="ru-RU" dirty="0">
                <a:solidFill>
                  <a:srgbClr val="404040"/>
                </a:solidFill>
              </a:rPr>
              <a:t>Снижение производительности продукта после внедрения нашей системы должно быть незначительным</a:t>
            </a:r>
          </a:p>
          <a:p>
            <a:pPr lvl="1"/>
            <a:r>
              <a:rPr lang="ru-RU" dirty="0">
                <a:solidFill>
                  <a:srgbClr val="404040"/>
                </a:solidFill>
              </a:rPr>
              <a:t>Обеспечение корректной работы при </a:t>
            </a:r>
            <a:r>
              <a:rPr lang="en-US" dirty="0">
                <a:solidFill>
                  <a:srgbClr val="404040"/>
                </a:solidFill>
              </a:rPr>
              <a:t>~1000000 </a:t>
            </a:r>
            <a:r>
              <a:rPr lang="ru-RU" dirty="0">
                <a:solidFill>
                  <a:srgbClr val="404040"/>
                </a:solidFill>
              </a:rPr>
              <a:t>активных конечных пользователей.</a:t>
            </a:r>
          </a:p>
          <a:p>
            <a:pPr lvl="1"/>
            <a:r>
              <a:rPr lang="ru-RU" dirty="0">
                <a:solidFill>
                  <a:srgbClr val="404040"/>
                </a:solidFill>
              </a:rPr>
              <a:t>Обеспечение доставки данных в хранилище</a:t>
            </a:r>
          </a:p>
          <a:p>
            <a:pPr lvl="2"/>
            <a:r>
              <a:rPr lang="ru-RU" dirty="0">
                <a:solidFill>
                  <a:srgbClr val="404040"/>
                </a:solidFill>
              </a:rPr>
              <a:t>Клиент не должен терять информацию, если какая-то попытка отправки данных оказалась неудачной. Необходимы повторные попытки</a:t>
            </a:r>
            <a:r>
              <a:rPr lang="ru-RU" dirty="0" smtClean="0">
                <a:solidFill>
                  <a:srgbClr val="404040"/>
                </a:solidFill>
              </a:rPr>
              <a:t>.</a:t>
            </a:r>
            <a:endParaRPr lang="ru-RU" b="1" i="1" dirty="0" smtClean="0">
              <a:solidFill>
                <a:srgbClr val="404040"/>
              </a:solidFill>
            </a:endParaRPr>
          </a:p>
          <a:p>
            <a:r>
              <a:rPr lang="ru-RU" dirty="0" smtClean="0">
                <a:solidFill>
                  <a:srgbClr val="404040"/>
                </a:solidFill>
              </a:rPr>
              <a:t>Безопасность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ru-RU" dirty="0">
                <a:solidFill>
                  <a:srgbClr val="404040"/>
                </a:solidFill>
              </a:rPr>
              <a:t>Шифрование </a:t>
            </a:r>
            <a:endParaRPr lang="ru-RU" dirty="0" smtClean="0">
              <a:solidFill>
                <a:srgbClr val="404040"/>
              </a:solidFill>
            </a:endParaRPr>
          </a:p>
          <a:p>
            <a:pPr lvl="2"/>
            <a:r>
              <a:rPr lang="ru-RU" dirty="0" smtClean="0">
                <a:solidFill>
                  <a:srgbClr val="404040"/>
                </a:solidFill>
              </a:rPr>
              <a:t>Все хранимые данные клиентов зашифрованы</a:t>
            </a:r>
          </a:p>
          <a:p>
            <a:pPr lvl="2"/>
            <a:r>
              <a:rPr lang="ru-RU" dirty="0">
                <a:solidFill>
                  <a:srgbClr val="404040"/>
                </a:solidFill>
              </a:rPr>
              <a:t>Все каналы передачи данных </a:t>
            </a:r>
            <a:r>
              <a:rPr lang="ru-RU" dirty="0" smtClean="0">
                <a:solidFill>
                  <a:srgbClr val="404040"/>
                </a:solidFill>
              </a:rPr>
              <a:t>зашифрованы</a:t>
            </a:r>
            <a:endParaRPr lang="ru-RU" dirty="0">
              <a:solidFill>
                <a:srgbClr val="404040"/>
              </a:solidFill>
            </a:endParaRP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Локальное хранение всех данных.</a:t>
            </a:r>
          </a:p>
          <a:p>
            <a:pPr lvl="2"/>
            <a:r>
              <a:rPr lang="ru-RU" dirty="0" smtClean="0">
                <a:solidFill>
                  <a:srgbClr val="404040"/>
                </a:solidFill>
              </a:rPr>
              <a:t>Клиент не хочет, чтобы статистические данные хранились на сторонних серверах.</a:t>
            </a:r>
          </a:p>
          <a:p>
            <a:pPr lvl="2"/>
            <a:r>
              <a:rPr lang="ru-RU" dirty="0">
                <a:solidFill>
                  <a:srgbClr val="404040"/>
                </a:solidFill>
              </a:rPr>
              <a:t>Конечные пользователи отправляют информацию в распределенное хранилище. Паук не работает напрямую с конечными пользователями</a:t>
            </a:r>
          </a:p>
          <a:p>
            <a:pPr lvl="2"/>
            <a:endParaRPr lang="ru-R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пользователей серверной части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04040"/>
                </a:solidFill>
              </a:rPr>
              <a:t>Безопасность.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Обеспечить доступ только авторизированным пользователям.</a:t>
            </a:r>
          </a:p>
          <a:p>
            <a:r>
              <a:rPr lang="ru-RU" dirty="0" smtClean="0">
                <a:solidFill>
                  <a:srgbClr val="404040"/>
                </a:solidFill>
              </a:rPr>
              <a:t>Минимизация трудозатрат на стандартные метрики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Коллекция готовых запросов</a:t>
            </a:r>
          </a:p>
          <a:p>
            <a:pPr lvl="2"/>
            <a:r>
              <a:rPr lang="ru-RU" dirty="0" smtClean="0">
                <a:solidFill>
                  <a:srgbClr val="404040"/>
                </a:solidFill>
              </a:rPr>
              <a:t>Существует набор стандартных метрик (</a:t>
            </a:r>
            <a:r>
              <a:rPr lang="en-US" dirty="0" smtClean="0">
                <a:solidFill>
                  <a:srgbClr val="404040"/>
                </a:solidFill>
              </a:rPr>
              <a:t>DAU/MAU)</a:t>
            </a:r>
            <a:r>
              <a:rPr lang="ru-RU" dirty="0" smtClean="0">
                <a:solidFill>
                  <a:srgbClr val="404040"/>
                </a:solidFill>
              </a:rPr>
              <a:t>, для которых необходимо иметь готовые решения.</a:t>
            </a:r>
          </a:p>
          <a:p>
            <a:r>
              <a:rPr lang="ru-RU" dirty="0" smtClean="0">
                <a:solidFill>
                  <a:srgbClr val="404040"/>
                </a:solidFill>
              </a:rPr>
              <a:t>Наглядное представление данных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Визуализатор данных</a:t>
            </a:r>
          </a:p>
          <a:p>
            <a:pPr lvl="2"/>
            <a:r>
              <a:rPr lang="ru-RU" dirty="0" smtClean="0">
                <a:solidFill>
                  <a:srgbClr val="404040"/>
                </a:solidFill>
              </a:rPr>
              <a:t>Необходима возможность удобного представления данных.  (диаграммы, графики)</a:t>
            </a:r>
          </a:p>
        </p:txBody>
      </p:sp>
    </p:spTree>
    <p:extLst>
      <p:ext uri="{BB962C8B-B14F-4D97-AF65-F5344CB8AC3E}">
        <p14:creationId xmlns:p14="http://schemas.microsoft.com/office/powerpoint/2010/main" val="40423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конечных пользователей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04040"/>
                </a:solidFill>
              </a:rPr>
              <a:t>Прозрачность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Клиент не должен «чувствовать», что кроме основной функциональности используемого продукта работает также наша система.</a:t>
            </a:r>
            <a:endParaRPr lang="ru-RU" dirty="0">
              <a:solidFill>
                <a:srgbClr val="404040"/>
              </a:solidFill>
            </a:endParaRPr>
          </a:p>
          <a:p>
            <a:r>
              <a:rPr lang="ru-RU" dirty="0" smtClean="0">
                <a:solidFill>
                  <a:srgbClr val="404040"/>
                </a:solidFill>
              </a:rPr>
              <a:t>Приватность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Конечным пользователям должна быть обеспечена анонимность, либо необходимо подписание дополнительных соглашений.</a:t>
            </a:r>
          </a:p>
        </p:txBody>
      </p:sp>
    </p:spTree>
    <p:extLst>
      <p:ext uri="{BB962C8B-B14F-4D97-AF65-F5344CB8AC3E}">
        <p14:creationId xmlns:p14="http://schemas.microsoft.com/office/powerpoint/2010/main" val="2842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308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Система клиентской аналитики. Требования</vt:lpstr>
      <vt:lpstr>Целевая аудитория</vt:lpstr>
      <vt:lpstr>Заинтересованные стороны</vt:lpstr>
      <vt:lpstr>Требования инвесторов</vt:lpstr>
      <vt:lpstr>Требования клиентов</vt:lpstr>
      <vt:lpstr>Требования пользователей серверной части</vt:lpstr>
      <vt:lpstr>Требования конечных пользователей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клиентской аналитики</dc:title>
  <dc:creator>Aleksei Korovianskii</dc:creator>
  <cp:lastModifiedBy>Aleksei Korovianskii</cp:lastModifiedBy>
  <cp:revision>15</cp:revision>
  <dcterms:created xsi:type="dcterms:W3CDTF">2015-02-28T23:06:49Z</dcterms:created>
  <dcterms:modified xsi:type="dcterms:W3CDTF">2015-04-02T15:59:51Z</dcterms:modified>
</cp:coreProperties>
</file>