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3" r:id="rId6"/>
    <p:sldId id="256" r:id="rId7"/>
    <p:sldId id="264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E8FCFD-8D2E-4E28-B412-64A5238B7382}" v="3" dt="2023-06-29T10:00:07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cLaren, Alexander" userId="a4f06501-9889-42ca-905a-77f73c312012" providerId="ADAL" clId="{2EE8FCFD-8D2E-4E28-B412-64A5238B7382}"/>
    <pc:docChg chg="custSel addSld modSld">
      <pc:chgData name="MacLaren, Alexander" userId="a4f06501-9889-42ca-905a-77f73c312012" providerId="ADAL" clId="{2EE8FCFD-8D2E-4E28-B412-64A5238B7382}" dt="2023-06-29T10:00:56.788" v="133" actId="1035"/>
      <pc:docMkLst>
        <pc:docMk/>
      </pc:docMkLst>
      <pc:sldChg chg="modSp mod">
        <pc:chgData name="MacLaren, Alexander" userId="a4f06501-9889-42ca-905a-77f73c312012" providerId="ADAL" clId="{2EE8FCFD-8D2E-4E28-B412-64A5238B7382}" dt="2023-06-29T10:00:24.348" v="119" actId="1076"/>
        <pc:sldMkLst>
          <pc:docMk/>
          <pc:sldMk cId="2602475146" sldId="256"/>
        </pc:sldMkLst>
        <pc:picChg chg="mod">
          <ac:chgData name="MacLaren, Alexander" userId="a4f06501-9889-42ca-905a-77f73c312012" providerId="ADAL" clId="{2EE8FCFD-8D2E-4E28-B412-64A5238B7382}" dt="2023-06-29T10:00:24.348" v="119" actId="1076"/>
          <ac:picMkLst>
            <pc:docMk/>
            <pc:sldMk cId="2602475146" sldId="256"/>
            <ac:picMk id="5" creationId="{A0F1F688-6615-4CEC-1525-DB40076F5484}"/>
          </ac:picMkLst>
        </pc:picChg>
      </pc:sldChg>
      <pc:sldChg chg="modSp mod">
        <pc:chgData name="MacLaren, Alexander" userId="a4f06501-9889-42ca-905a-77f73c312012" providerId="ADAL" clId="{2EE8FCFD-8D2E-4E28-B412-64A5238B7382}" dt="2023-06-29T09:49:18.035" v="51" actId="113"/>
        <pc:sldMkLst>
          <pc:docMk/>
          <pc:sldMk cId="4098285602" sldId="257"/>
        </pc:sldMkLst>
        <pc:spChg chg="mod">
          <ac:chgData name="MacLaren, Alexander" userId="a4f06501-9889-42ca-905a-77f73c312012" providerId="ADAL" clId="{2EE8FCFD-8D2E-4E28-B412-64A5238B7382}" dt="2023-06-29T09:49:18.035" v="51" actId="113"/>
          <ac:spMkLst>
            <pc:docMk/>
            <pc:sldMk cId="4098285602" sldId="257"/>
            <ac:spMk id="7" creationId="{F0F09439-5A08-F7FE-D1EF-FC5830DC805C}"/>
          </ac:spMkLst>
        </pc:spChg>
      </pc:sldChg>
      <pc:sldChg chg="modSp mod">
        <pc:chgData name="MacLaren, Alexander" userId="a4f06501-9889-42ca-905a-77f73c312012" providerId="ADAL" clId="{2EE8FCFD-8D2E-4E28-B412-64A5238B7382}" dt="2023-06-29T09:48:01.032" v="1" actId="20577"/>
        <pc:sldMkLst>
          <pc:docMk/>
          <pc:sldMk cId="393514901" sldId="259"/>
        </pc:sldMkLst>
        <pc:spChg chg="mod">
          <ac:chgData name="MacLaren, Alexander" userId="a4f06501-9889-42ca-905a-77f73c312012" providerId="ADAL" clId="{2EE8FCFD-8D2E-4E28-B412-64A5238B7382}" dt="2023-06-29T09:48:01.032" v="1" actId="20577"/>
          <ac:spMkLst>
            <pc:docMk/>
            <pc:sldMk cId="393514901" sldId="259"/>
            <ac:spMk id="6" creationId="{02AC0FBE-3777-11C3-767E-7529D0F86CC3}"/>
          </ac:spMkLst>
        </pc:spChg>
      </pc:sldChg>
      <pc:sldChg chg="addSp delSp modSp mod">
        <pc:chgData name="MacLaren, Alexander" userId="a4f06501-9889-42ca-905a-77f73c312012" providerId="ADAL" clId="{2EE8FCFD-8D2E-4E28-B412-64A5238B7382}" dt="2023-06-29T10:00:35.540" v="123" actId="1037"/>
        <pc:sldMkLst>
          <pc:docMk/>
          <pc:sldMk cId="763797607" sldId="263"/>
        </pc:sldMkLst>
        <pc:picChg chg="add mod">
          <ac:chgData name="MacLaren, Alexander" userId="a4f06501-9889-42ca-905a-77f73c312012" providerId="ADAL" clId="{2EE8FCFD-8D2E-4E28-B412-64A5238B7382}" dt="2023-06-29T10:00:35.540" v="123" actId="1037"/>
          <ac:picMkLst>
            <pc:docMk/>
            <pc:sldMk cId="763797607" sldId="263"/>
            <ac:picMk id="2" creationId="{D5F7D950-6D9C-5AEB-2CF8-6C168F3A002F}"/>
          </ac:picMkLst>
        </pc:picChg>
        <pc:picChg chg="del">
          <ac:chgData name="MacLaren, Alexander" userId="a4f06501-9889-42ca-905a-77f73c312012" providerId="ADAL" clId="{2EE8FCFD-8D2E-4E28-B412-64A5238B7382}" dt="2023-06-29T10:00:06.838" v="115" actId="478"/>
          <ac:picMkLst>
            <pc:docMk/>
            <pc:sldMk cId="763797607" sldId="263"/>
            <ac:picMk id="3" creationId="{F86B596F-EFBD-E243-6783-2C7BD30AEE0C}"/>
          </ac:picMkLst>
        </pc:picChg>
      </pc:sldChg>
      <pc:sldChg chg="addSp delSp modSp new mod">
        <pc:chgData name="MacLaren, Alexander" userId="a4f06501-9889-42ca-905a-77f73c312012" providerId="ADAL" clId="{2EE8FCFD-8D2E-4E28-B412-64A5238B7382}" dt="2023-06-29T10:00:56.788" v="133" actId="1035"/>
        <pc:sldMkLst>
          <pc:docMk/>
          <pc:sldMk cId="387249491" sldId="264"/>
        </pc:sldMkLst>
        <pc:spChg chg="mod">
          <ac:chgData name="MacLaren, Alexander" userId="a4f06501-9889-42ca-905a-77f73c312012" providerId="ADAL" clId="{2EE8FCFD-8D2E-4E28-B412-64A5238B7382}" dt="2023-06-29T09:58:03.973" v="94" actId="20577"/>
          <ac:spMkLst>
            <pc:docMk/>
            <pc:sldMk cId="387249491" sldId="264"/>
            <ac:spMk id="2" creationId="{8FBCDE4F-9F34-71A0-E2B4-001C6E99183B}"/>
          </ac:spMkLst>
        </pc:spChg>
        <pc:picChg chg="add del mod modCrop">
          <ac:chgData name="MacLaren, Alexander" userId="a4f06501-9889-42ca-905a-77f73c312012" providerId="ADAL" clId="{2EE8FCFD-8D2E-4E28-B412-64A5238B7382}" dt="2023-06-29T09:59:28.711" v="103" actId="478"/>
          <ac:picMkLst>
            <pc:docMk/>
            <pc:sldMk cId="387249491" sldId="264"/>
            <ac:picMk id="4" creationId="{8E63D5E6-4EC0-7414-2A16-97FF70390FFD}"/>
          </ac:picMkLst>
        </pc:picChg>
        <pc:picChg chg="add del mod modCrop">
          <ac:chgData name="MacLaren, Alexander" userId="a4f06501-9889-42ca-905a-77f73c312012" providerId="ADAL" clId="{2EE8FCFD-8D2E-4E28-B412-64A5238B7382}" dt="2023-06-29T09:59:45.968" v="114" actId="21"/>
          <ac:picMkLst>
            <pc:docMk/>
            <pc:sldMk cId="387249491" sldId="264"/>
            <ac:picMk id="6" creationId="{8D604689-CBCB-85E2-B408-1B850EF9890B}"/>
          </ac:picMkLst>
        </pc:picChg>
        <pc:picChg chg="add mod modCrop">
          <ac:chgData name="MacLaren, Alexander" userId="a4f06501-9889-42ca-905a-77f73c312012" providerId="ADAL" clId="{2EE8FCFD-8D2E-4E28-B412-64A5238B7382}" dt="2023-06-29T10:00:56.788" v="133" actId="1035"/>
          <ac:picMkLst>
            <pc:docMk/>
            <pc:sldMk cId="387249491" sldId="264"/>
            <ac:picMk id="8" creationId="{BF81E544-FCAD-75FA-9BDD-4A40C3E8939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0EAC1-8FA0-F32B-7447-0EA1E5416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36480-A790-B3BF-9646-6D61E8DCB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913DD-F37C-0452-E11C-C2E665C3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8180-29D2-4635-864F-02AAE94DE9C7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67A92-6247-1EE9-83CB-138461605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91CD4-4C30-D577-D4BE-C5CCC963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AEDF-B3DD-4C14-9FCE-67E12DE66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05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A995-88BA-8BD4-8D55-B73010F6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09756-BDA8-B732-EDF2-0E1F83FDF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A0F46-697E-3D69-4A4D-3BF81D64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8180-29D2-4635-864F-02AAE94DE9C7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892DC-FE0D-F009-D432-C71601E6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7FF65-F183-65CB-0293-55558D94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AEDF-B3DD-4C14-9FCE-67E12DE66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46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C8D4CC-59DC-9228-81E9-01125DA8A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FA200-9472-1377-B106-B80D6E14D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A9914-7500-F6A0-3730-12D65513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8180-29D2-4635-864F-02AAE94DE9C7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BA5D6-1749-D7BF-F3E5-E7BA21AA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73706-AC9A-7951-55E6-9ED26053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AEDF-B3DD-4C14-9FCE-67E12DE66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32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35D8-7B5B-D5F2-7B0B-A53C68F9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578F0-787B-DFE1-DA75-04499ABE0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0D6FB-B77C-E8B7-7164-80D55FA3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8180-29D2-4635-864F-02AAE94DE9C7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F4B6B-0F96-99F0-F446-BAD75408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F4F23-F334-3AE9-8665-84F58FEF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AEDF-B3DD-4C14-9FCE-67E12DE66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97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C7EBA-A482-9337-7401-CFA5068A3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7EEE1-DA1C-665C-BBEC-D3C2379D8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56D0C-9550-FE04-1C4F-D358A39B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8180-29D2-4635-864F-02AAE94DE9C7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E8492-C2F8-A7CF-D256-EC42065F2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EA2A3-65F9-F280-0D05-6D5D35F7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AEDF-B3DD-4C14-9FCE-67E12DE66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48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AB8-02BB-60BD-880A-00A134A3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C4C58-F756-F398-4C78-9684B64D0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081C-0E89-6294-210F-0F01E1E50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7C9AC-94BA-ED0E-B316-E7BC10FC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8180-29D2-4635-864F-02AAE94DE9C7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8D56A-0CDB-0D9B-BE6E-724CD47F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3E16A-349A-089D-F50E-D2DC939C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AEDF-B3DD-4C14-9FCE-67E12DE66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95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DBC42-493D-270E-C862-3D1EAC1F5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8AE98-FE66-1947-F28F-75CF2A243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5415F-2C77-00A4-6590-0C1F73D1B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4F745-C5E0-75EE-6C48-16EF451D8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1412BF-BB6A-4FD5-DE5B-F87F5D2F3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B75E82-8252-989F-EE82-650321965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8180-29D2-4635-864F-02AAE94DE9C7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BE619B-DC72-84E3-5DA4-ECC4AE96F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4B9DF-9112-7959-B150-634E895D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AEDF-B3DD-4C14-9FCE-67E12DE66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96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0F47-EE35-1994-C275-095DD5EE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8A68E-F66A-9E00-6F71-30B4024F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8180-29D2-4635-864F-02AAE94DE9C7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72AA0-5097-63F6-7359-C6C53692E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C7D8D-171F-91E2-070B-200B663C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AEDF-B3DD-4C14-9FCE-67E12DE66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5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9C42D-DB91-2A5B-6A4D-73E5C99E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8180-29D2-4635-864F-02AAE94DE9C7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97BA31-3751-687E-31F3-D6384473A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45C19-A9AF-A7B2-13EE-A7386074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AEDF-B3DD-4C14-9FCE-67E12DE66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83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1D4A-4AE9-1F30-DFB9-2EDA8307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8DA76-A879-47FA-99DB-278BF2309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308C3-BF88-FD03-8CAD-0FB7DCD0C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C64B4-9ECC-39CC-3F43-39245A62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8180-29D2-4635-864F-02AAE94DE9C7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41455-8FC2-C89D-AAC1-C4C35950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EA39-75CF-BBA3-6870-653E121E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AEDF-B3DD-4C14-9FCE-67E12DE66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18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756A-BFB4-379F-F7D8-91C6E65F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58CD0C-8091-2A6C-7790-2AA1225BE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837D8-B7B5-E1C6-BB90-97E7416EB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FE07A-E52E-29DA-F15B-5459E228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8180-29D2-4635-864F-02AAE94DE9C7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701FF-6817-08F2-79D8-28BC8A98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897E7-70E6-06BF-0566-F55B2358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AEDF-B3DD-4C14-9FCE-67E12DE66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4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E0720C-1D3A-4122-642F-EBB1299FA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53CBF-E260-004D-777C-F01482104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097B5-0663-DAF8-62DE-A117ABE99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78180-29D2-4635-864F-02AAE94DE9C7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95A08-77B0-73D0-F94A-47129A652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F0147-3419-4573-A159-B1AC56E72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AAEDF-B3DD-4C14-9FCE-67E12DE66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59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8FE5-38D6-DC3F-7E1B-76F179E5D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Total Runs by Material</a:t>
            </a:r>
          </a:p>
        </p:txBody>
      </p:sp>
      <p:pic>
        <p:nvPicPr>
          <p:cNvPr id="4" name="Picture 3" descr="A picture containing text, screenshot, diagram, colorfulness&#10;&#10;Description automatically generated">
            <a:extLst>
              <a:ext uri="{FF2B5EF4-FFF2-40B4-BE49-F238E27FC236}">
                <a16:creationId xmlns:a16="http://schemas.microsoft.com/office/drawing/2014/main" id="{2BEBF620-2FC8-AB5E-C9E3-1C9CAF7F7A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3" r="6796"/>
          <a:stretch/>
        </p:blipFill>
        <p:spPr>
          <a:xfrm>
            <a:off x="304799" y="1634808"/>
            <a:ext cx="11421597" cy="44611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2A96FE-998C-4337-3298-4C6448186932}"/>
              </a:ext>
            </a:extLst>
          </p:cNvPr>
          <p:cNvSpPr txBox="1"/>
          <p:nvPr/>
        </p:nvSpPr>
        <p:spPr>
          <a:xfrm>
            <a:off x="2686477" y="6217920"/>
            <a:ext cx="681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 ¾ of wood did not finish the course. Rubber reliably did not finish.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C0FBE-3777-11C3-767E-7529D0F86CC3}"/>
              </a:ext>
            </a:extLst>
          </p:cNvPr>
          <p:cNvSpPr txBox="1"/>
          <p:nvPr/>
        </p:nvSpPr>
        <p:spPr>
          <a:xfrm>
            <a:off x="6938924" y="345316"/>
            <a:ext cx="4141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When only one track was in use, the other, whatever its configuration, ‘did not finish’, so some of these may not have represented actual runs</a:t>
            </a:r>
          </a:p>
        </p:txBody>
      </p:sp>
    </p:spTree>
    <p:extLst>
      <p:ext uri="{BB962C8B-B14F-4D97-AF65-F5344CB8AC3E}">
        <p14:creationId xmlns:p14="http://schemas.microsoft.com/office/powerpoint/2010/main" val="39351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6ED4-B6E2-14AF-8067-84411F1A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Frequency of Finish Time by Material</a:t>
            </a:r>
          </a:p>
        </p:txBody>
      </p:sp>
      <p:pic>
        <p:nvPicPr>
          <p:cNvPr id="4" name="Picture 3" descr="A picture containing text, diagram, screenshot, plot&#10;&#10;Description automatically generated">
            <a:extLst>
              <a:ext uri="{FF2B5EF4-FFF2-40B4-BE49-F238E27FC236}">
                <a16:creationId xmlns:a16="http://schemas.microsoft.com/office/drawing/2014/main" id="{8D46FEF0-5DAC-0056-24C8-70797628AE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2971" r="8627" b="4140"/>
          <a:stretch/>
        </p:blipFill>
        <p:spPr>
          <a:xfrm>
            <a:off x="4477996" y="1375299"/>
            <a:ext cx="7161375" cy="53935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F34CFE-C153-5309-FFA3-5054DF78F496}"/>
              </a:ext>
            </a:extLst>
          </p:cNvPr>
          <p:cNvSpPr txBox="1"/>
          <p:nvPr/>
        </p:nvSpPr>
        <p:spPr>
          <a:xfrm>
            <a:off x="1068224" y="2280710"/>
            <a:ext cx="2615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Felt is faster than plastic by ~0.08 s on average</a:t>
            </a:r>
            <a:br>
              <a:rPr lang="en-GB" sz="1600" dirty="0"/>
            </a:br>
            <a:r>
              <a:rPr lang="en-GB" sz="1600" dirty="0"/>
              <a:t>(each bar represents 0.01 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D5A301-7DDA-5048-4A6A-7A4EA7B73DB2}"/>
              </a:ext>
            </a:extLst>
          </p:cNvPr>
          <p:cNvSpPr txBox="1"/>
          <p:nvPr/>
        </p:nvSpPr>
        <p:spPr>
          <a:xfrm>
            <a:off x="858851" y="3754055"/>
            <a:ext cx="3033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Felt and plastic have similar standard deviations in finish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F09439-5A08-F7FE-D1EF-FC5830DC805C}"/>
              </a:ext>
            </a:extLst>
          </p:cNvPr>
          <p:cNvSpPr txBox="1"/>
          <p:nvPr/>
        </p:nvSpPr>
        <p:spPr>
          <a:xfrm>
            <a:off x="754164" y="4981178"/>
            <a:ext cx="3243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Both tracks show the same trends </a:t>
            </a:r>
            <a:r>
              <a:rPr lang="en-GB" sz="1600" dirty="0"/>
              <a:t>and have the same mode finish time (bin size 10 </a:t>
            </a:r>
            <a:r>
              <a:rPr lang="en-GB" sz="1600" dirty="0" err="1"/>
              <a:t>ms</a:t>
            </a:r>
            <a:r>
              <a:rPr lang="en-GB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828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C60A-9D0E-C2EC-E865-88A7CE5F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Frequency of Finish Time by Width</a:t>
            </a:r>
          </a:p>
        </p:txBody>
      </p:sp>
      <p:pic>
        <p:nvPicPr>
          <p:cNvPr id="4" name="Picture 3" descr="A picture containing diagram, line, plot, screenshot&#10;&#10;Description automatically generated">
            <a:extLst>
              <a:ext uri="{FF2B5EF4-FFF2-40B4-BE49-F238E27FC236}">
                <a16:creationId xmlns:a16="http://schemas.microsoft.com/office/drawing/2014/main" id="{F9418261-6D25-2F5E-004E-D4379E75F7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0" r="7668"/>
          <a:stretch/>
        </p:blipFill>
        <p:spPr>
          <a:xfrm>
            <a:off x="182880" y="1634808"/>
            <a:ext cx="11826240" cy="33217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EB4B8D-EE27-B081-42FA-7EE2D9E2F37F}"/>
              </a:ext>
            </a:extLst>
          </p:cNvPr>
          <p:cNvSpPr txBox="1"/>
          <p:nvPr/>
        </p:nvSpPr>
        <p:spPr>
          <a:xfrm>
            <a:off x="905854" y="5476837"/>
            <a:ext cx="2615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Mean finish time for narrow slightly faster than for wide for all materials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3A601A-62C1-A635-0B47-2EFE04FFAB89}"/>
              </a:ext>
            </a:extLst>
          </p:cNvPr>
          <p:cNvSpPr txBox="1"/>
          <p:nvPr/>
        </p:nvSpPr>
        <p:spPr>
          <a:xfrm>
            <a:off x="4873952" y="5599947"/>
            <a:ext cx="2615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Results for wood are not statistically significant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7758FC-677B-0DF8-6D0A-1079CCE849CD}"/>
              </a:ext>
            </a:extLst>
          </p:cNvPr>
          <p:cNvSpPr txBox="1"/>
          <p:nvPr/>
        </p:nvSpPr>
        <p:spPr>
          <a:xfrm>
            <a:off x="8842050" y="5599946"/>
            <a:ext cx="2785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Felt shows the most significant separation by width</a:t>
            </a:r>
          </a:p>
        </p:txBody>
      </p:sp>
    </p:spTree>
    <p:extLst>
      <p:ext uri="{BB962C8B-B14F-4D97-AF65-F5344CB8AC3E}">
        <p14:creationId xmlns:p14="http://schemas.microsoft.com/office/powerpoint/2010/main" val="235152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781F-F5B5-5B04-0A16-16965D14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Distribution by Time of Day</a:t>
            </a:r>
          </a:p>
        </p:txBody>
      </p:sp>
      <p:pic>
        <p:nvPicPr>
          <p:cNvPr id="4" name="Picture 3" descr="A close-up of a graph&#10;&#10;Description automatically generated with low confidence">
            <a:extLst>
              <a:ext uri="{FF2B5EF4-FFF2-40B4-BE49-F238E27FC236}">
                <a16:creationId xmlns:a16="http://schemas.microsoft.com/office/drawing/2014/main" id="{648C98C9-B21E-EE9D-D1DE-5F14BEA176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0" r="7992"/>
          <a:stretch/>
        </p:blipFill>
        <p:spPr>
          <a:xfrm>
            <a:off x="583887" y="1557338"/>
            <a:ext cx="11024225" cy="44662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9DFA5B-0ADD-6E6C-4B0D-1A7F82E3AC50}"/>
              </a:ext>
            </a:extLst>
          </p:cNvPr>
          <p:cNvSpPr txBox="1"/>
          <p:nvPr/>
        </p:nvSpPr>
        <p:spPr>
          <a:xfrm>
            <a:off x="838200" y="6023610"/>
            <a:ext cx="3524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Regrettably, data from before lunchtime on Saturday was not recorded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4805B-A292-5B23-58CD-2B579FA567CB}"/>
              </a:ext>
            </a:extLst>
          </p:cNvPr>
          <p:cNvSpPr txBox="1"/>
          <p:nvPr/>
        </p:nvSpPr>
        <p:spPr>
          <a:xfrm>
            <a:off x="6819900" y="6023610"/>
            <a:ext cx="3524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The event officially opened 1100-1800</a:t>
            </a:r>
          </a:p>
        </p:txBody>
      </p:sp>
    </p:spTree>
    <p:extLst>
      <p:ext uri="{BB962C8B-B14F-4D97-AF65-F5344CB8AC3E}">
        <p14:creationId xmlns:p14="http://schemas.microsoft.com/office/powerpoint/2010/main" val="83067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71EA0CF-93FA-0D7B-633F-7DA1C0A1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Runs finishing in under 10 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452B4A-0B11-4A4F-D16A-D44DDB0C7E2E}"/>
              </a:ext>
            </a:extLst>
          </p:cNvPr>
          <p:cNvSpPr txBox="1"/>
          <p:nvPr/>
        </p:nvSpPr>
        <p:spPr>
          <a:xfrm>
            <a:off x="733089" y="6323598"/>
            <a:ext cx="10725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Runs taking more than 2 seconds occurred when cars did not finish but were not left for the full 10s, or due to other anomalies</a:t>
            </a:r>
          </a:p>
        </p:txBody>
      </p:sp>
      <p:pic>
        <p:nvPicPr>
          <p:cNvPr id="2" name="Picture 1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D5F7D950-6D9C-5AEB-2CF8-6C168F3A00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9" r="7991"/>
          <a:stretch/>
        </p:blipFill>
        <p:spPr>
          <a:xfrm>
            <a:off x="552699" y="1520928"/>
            <a:ext cx="11086600" cy="449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9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A0F1F688-6615-4CEC-1525-DB40076F54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4" r="8043"/>
          <a:stretch/>
        </p:blipFill>
        <p:spPr>
          <a:xfrm>
            <a:off x="555797" y="1519772"/>
            <a:ext cx="11080406" cy="4496385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71EA0CF-93FA-0D7B-633F-7DA1C0A1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Runs finishing in under 2 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BD6CB-F22E-77A7-5E1E-34EDF40DB088}"/>
              </a:ext>
            </a:extLst>
          </p:cNvPr>
          <p:cNvSpPr txBox="1"/>
          <p:nvPr/>
        </p:nvSpPr>
        <p:spPr>
          <a:xfrm>
            <a:off x="328652" y="6323598"/>
            <a:ext cx="11534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On Sunday the track had been cleaned overnight and for the first hour, finish times were appreciably longer until it became greasy again!</a:t>
            </a:r>
          </a:p>
        </p:txBody>
      </p:sp>
    </p:spTree>
    <p:extLst>
      <p:ext uri="{BB962C8B-B14F-4D97-AF65-F5344CB8AC3E}">
        <p14:creationId xmlns:p14="http://schemas.microsoft.com/office/powerpoint/2010/main" val="2602475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CDE4F-9F34-71A0-E2B4-001C6E991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Runs finishing in under 2 s by Track</a:t>
            </a:r>
          </a:p>
        </p:txBody>
      </p:sp>
      <p:pic>
        <p:nvPicPr>
          <p:cNvPr id="8" name="Picture 7" descr="A close-up of a graph&#10;&#10;Description automatically generated with low confidence">
            <a:extLst>
              <a:ext uri="{FF2B5EF4-FFF2-40B4-BE49-F238E27FC236}">
                <a16:creationId xmlns:a16="http://schemas.microsoft.com/office/drawing/2014/main" id="{BF81E544-FCAD-75FA-9BDD-4A40C3E893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9" r="7991"/>
          <a:stretch/>
        </p:blipFill>
        <p:spPr>
          <a:xfrm>
            <a:off x="552701" y="1519770"/>
            <a:ext cx="11086598" cy="449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9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EDEB-C820-7FC2-6006-10BF9BEF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" y="294640"/>
            <a:ext cx="4363720" cy="2316480"/>
          </a:xfrm>
        </p:spPr>
        <p:txBody>
          <a:bodyPr>
            <a:normAutofit/>
          </a:bodyPr>
          <a:lstStyle/>
          <a:p>
            <a:r>
              <a:rPr lang="en-GB" dirty="0"/>
              <a:t>Distribution of Finishers by Material</a:t>
            </a:r>
          </a:p>
        </p:txBody>
      </p:sp>
      <p:pic>
        <p:nvPicPr>
          <p:cNvPr id="4" name="Picture 3" descr="A picture containing text, diagram, plot, font&#10;&#10;Description automatically generated">
            <a:extLst>
              <a:ext uri="{FF2B5EF4-FFF2-40B4-BE49-F238E27FC236}">
                <a16:creationId xmlns:a16="http://schemas.microsoft.com/office/drawing/2014/main" id="{D229D65D-1C76-15C2-2B42-DB26CD2142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4" t="4534" r="7287" b="6558"/>
          <a:stretch/>
        </p:blipFill>
        <p:spPr>
          <a:xfrm>
            <a:off x="4714240" y="101638"/>
            <a:ext cx="7335520" cy="6654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F06174-6996-77AF-EDC8-D834159361A4}"/>
              </a:ext>
            </a:extLst>
          </p:cNvPr>
          <p:cNvSpPr txBox="1"/>
          <p:nvPr/>
        </p:nvSpPr>
        <p:spPr>
          <a:xfrm>
            <a:off x="563880" y="26924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Visibility of leaderboard (showing felt to be most successful) and perhaps also intuition, created a consistent bias towards the faster materials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0C459-08E0-BCEE-A9C6-84567218D27A}"/>
              </a:ext>
            </a:extLst>
          </p:cNvPr>
          <p:cNvSpPr txBox="1"/>
          <p:nvPr/>
        </p:nvSpPr>
        <p:spPr>
          <a:xfrm>
            <a:off x="563880" y="4246881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 approx. 1630 on both days, there was a spike in popularity of combos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609FD-C818-BC1B-EBDE-E2CC231D9887}"/>
              </a:ext>
            </a:extLst>
          </p:cNvPr>
          <p:cNvSpPr txBox="1"/>
          <p:nvPr/>
        </p:nvSpPr>
        <p:spPr>
          <a:xfrm>
            <a:off x="563880" y="5247364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may coincide with the time that people’s uncles started joining in and trying to be clever</a:t>
            </a:r>
          </a:p>
        </p:txBody>
      </p:sp>
    </p:spTree>
    <p:extLst>
      <p:ext uri="{BB962C8B-B14F-4D97-AF65-F5344CB8AC3E}">
        <p14:creationId xmlns:p14="http://schemas.microsoft.com/office/powerpoint/2010/main" val="883204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20A31-84D8-C97A-71C0-98D3356D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of Did Not Finish by Material</a:t>
            </a:r>
          </a:p>
        </p:txBody>
      </p:sp>
      <p:pic>
        <p:nvPicPr>
          <p:cNvPr id="4" name="Picture 3" descr="A close-up of a graph&#10;&#10;Description automatically generated with low confidence">
            <a:extLst>
              <a:ext uri="{FF2B5EF4-FFF2-40B4-BE49-F238E27FC236}">
                <a16:creationId xmlns:a16="http://schemas.microsoft.com/office/drawing/2014/main" id="{2B1222A9-8525-AC39-0568-BF1BE6BECE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r="7992"/>
          <a:stretch/>
        </p:blipFill>
        <p:spPr>
          <a:xfrm>
            <a:off x="555141" y="1476094"/>
            <a:ext cx="11081713" cy="44702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79C61F-946D-C714-C61F-D23362B43F87}"/>
              </a:ext>
            </a:extLst>
          </p:cNvPr>
          <p:cNvSpPr txBox="1"/>
          <p:nvPr/>
        </p:nvSpPr>
        <p:spPr>
          <a:xfrm>
            <a:off x="1506218" y="6067159"/>
            <a:ext cx="9179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All 5 materials were, at different times, most frequent to not finish, for a variety of reasons including cars hitting the sides, solenoids failing to release, being assigned to a track not in use </a:t>
            </a:r>
          </a:p>
        </p:txBody>
      </p:sp>
    </p:spTree>
    <p:extLst>
      <p:ext uri="{BB962C8B-B14F-4D97-AF65-F5344CB8AC3E}">
        <p14:creationId xmlns:p14="http://schemas.microsoft.com/office/powerpoint/2010/main" val="559770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339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Total Runs by Material</vt:lpstr>
      <vt:lpstr>Frequency of Finish Time by Material</vt:lpstr>
      <vt:lpstr>Frequency of Finish Time by Width</vt:lpstr>
      <vt:lpstr>Activity Distribution by Time of Day</vt:lpstr>
      <vt:lpstr>Runs finishing in under 10 s</vt:lpstr>
      <vt:lpstr>Runs finishing in under 2 s</vt:lpstr>
      <vt:lpstr>Runs finishing in under 2 s by Track</vt:lpstr>
      <vt:lpstr>Distribution of Finishers by Material</vt:lpstr>
      <vt:lpstr>Distribution of Did Not Finish by Material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 Runs by Material</dc:title>
  <dc:creator>MacLaren, Alexander</dc:creator>
  <cp:lastModifiedBy>MacLaren, Alexander</cp:lastModifiedBy>
  <cp:revision>1</cp:revision>
  <dcterms:created xsi:type="dcterms:W3CDTF">2023-06-23T23:16:51Z</dcterms:created>
  <dcterms:modified xsi:type="dcterms:W3CDTF">2023-06-29T10:01:00Z</dcterms:modified>
</cp:coreProperties>
</file>