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11"/>
  </p:notesMasterIdLst>
  <p:sldIdLst>
    <p:sldId id="256" r:id="rId2"/>
    <p:sldId id="257" r:id="rId3"/>
    <p:sldId id="259" r:id="rId4"/>
    <p:sldId id="287" r:id="rId5"/>
    <p:sldId id="261" r:id="rId6"/>
    <p:sldId id="260" r:id="rId7"/>
    <p:sldId id="258" r:id="rId8"/>
    <p:sldId id="268" r:id="rId9"/>
    <p:sldId id="267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BA0708-862B-4B49-868F-29A9B79D7EFE}">
  <a:tblStyle styleId="{B6BA0708-862B-4B49-868F-29A9B79D7E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e35c3613c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e35c3613c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2b3de137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2b3de137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e2b3de137c_0_19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e2b3de137c_0_19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2b3de137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2b3de137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35c3613c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35c3613c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e35c3613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e35c3613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e2b3de137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e2b3de137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e2b3de137c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e2b3de137c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2840" y="1523850"/>
            <a:ext cx="2298696" cy="5825846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562465" y="1523850"/>
            <a:ext cx="2298696" cy="5825846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178025" y="1180900"/>
            <a:ext cx="4788000" cy="22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74425" y="3461900"/>
            <a:ext cx="45951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ONLY_1_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242" name="Google Shape;242;p22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243" name="Google Shape;243;p22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2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" name="Google Shape;248;p22"/>
          <p:cNvSpPr txBox="1">
            <a:spLocks noGrp="1"/>
          </p:cNvSpPr>
          <p:nvPr>
            <p:ph type="subTitle" idx="1"/>
          </p:nvPr>
        </p:nvSpPr>
        <p:spPr>
          <a:xfrm>
            <a:off x="1189850" y="2186950"/>
            <a:ext cx="2815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7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7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7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8"/>
          <p:cNvSpPr/>
          <p:nvPr/>
        </p:nvSpPr>
        <p:spPr>
          <a:xfrm rot="5400000">
            <a:off x="491572" y="4393720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8"/>
          <p:cNvSpPr/>
          <p:nvPr/>
        </p:nvSpPr>
        <p:spPr>
          <a:xfrm rot="-5400000">
            <a:off x="8195572" y="-202380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8"/>
          <p:cNvSpPr/>
          <p:nvPr/>
        </p:nvSpPr>
        <p:spPr>
          <a:xfrm rot="10800000">
            <a:off x="111672" y="193445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8"/>
          <p:cNvSpPr/>
          <p:nvPr/>
        </p:nvSpPr>
        <p:spPr>
          <a:xfrm>
            <a:off x="8590622" y="4028695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29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305" name="Google Shape;305;p29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2132799" y="1034101"/>
            <a:ext cx="2582312" cy="5801740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>
            <a:off x="562674" y="-1388749"/>
            <a:ext cx="2582312" cy="5801740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820350" y="2659450"/>
            <a:ext cx="318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820350" y="887025"/>
            <a:ext cx="3185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5140600" y="3499575"/>
            <a:ext cx="2544900" cy="7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 rot="5400000">
            <a:off x="491572" y="4393720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 rot="-5400000">
            <a:off x="8195572" y="-202380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 rot="10800000">
            <a:off x="111672" y="193445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8590622" y="4028695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720000" y="1692550"/>
            <a:ext cx="4655400" cy="23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57" name="Google Shape;57;p7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58" name="Google Shape;58;p7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8"/>
          <p:cNvGrpSpPr/>
          <p:nvPr/>
        </p:nvGrpSpPr>
        <p:grpSpPr>
          <a:xfrm>
            <a:off x="209625" y="144000"/>
            <a:ext cx="8724275" cy="4855625"/>
            <a:chOff x="209625" y="144000"/>
            <a:chExt cx="8724275" cy="4855625"/>
          </a:xfrm>
        </p:grpSpPr>
        <p:sp>
          <p:nvSpPr>
            <p:cNvPr id="66" name="Google Shape;66;p8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209625" y="144000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209625" y="4751825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8686100" y="144000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8686100" y="4751825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1388100" y="930075"/>
            <a:ext cx="6367800" cy="3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7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3904176" y="540000"/>
            <a:ext cx="2529280" cy="6410354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/>
          <p:nvPr/>
        </p:nvSpPr>
        <p:spPr>
          <a:xfrm rot="-5400000">
            <a:off x="6565639" y="140623"/>
            <a:ext cx="1498325" cy="2218378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/>
          <p:nvPr/>
        </p:nvSpPr>
        <p:spPr>
          <a:xfrm rot="10800000">
            <a:off x="3260709" y="-313806"/>
            <a:ext cx="1242832" cy="2608847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6345932" y="2088501"/>
            <a:ext cx="1937723" cy="4353526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 rot="5400000" flipH="1">
            <a:off x="1080039" y="140623"/>
            <a:ext cx="1498325" cy="2218378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23103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81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651600"/>
            <a:ext cx="3475200" cy="9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2" hasCustomPrompt="1"/>
          </p:nvPr>
        </p:nvSpPr>
        <p:spPr>
          <a:xfrm>
            <a:off x="780188" y="16344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"/>
          </p:nvPr>
        </p:nvSpPr>
        <p:spPr>
          <a:xfrm>
            <a:off x="1932788" y="22452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3"/>
          </p:nvPr>
        </p:nvSpPr>
        <p:spPr>
          <a:xfrm>
            <a:off x="1932788" y="17106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4" hasCustomPrompt="1"/>
          </p:nvPr>
        </p:nvSpPr>
        <p:spPr>
          <a:xfrm>
            <a:off x="4720913" y="16344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5"/>
          </p:nvPr>
        </p:nvSpPr>
        <p:spPr>
          <a:xfrm>
            <a:off x="5873513" y="22452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873513" y="17106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7" hasCustomPrompt="1"/>
          </p:nvPr>
        </p:nvSpPr>
        <p:spPr>
          <a:xfrm>
            <a:off x="780188" y="30956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8"/>
          </p:nvPr>
        </p:nvSpPr>
        <p:spPr>
          <a:xfrm>
            <a:off x="1932788" y="37064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9"/>
          </p:nvPr>
        </p:nvSpPr>
        <p:spPr>
          <a:xfrm>
            <a:off x="1932788" y="31718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3" hasCustomPrompt="1"/>
          </p:nvPr>
        </p:nvSpPr>
        <p:spPr>
          <a:xfrm>
            <a:off x="4720913" y="30956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4"/>
          </p:nvPr>
        </p:nvSpPr>
        <p:spPr>
          <a:xfrm>
            <a:off x="5873513" y="37064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15"/>
          </p:nvPr>
        </p:nvSpPr>
        <p:spPr>
          <a:xfrm>
            <a:off x="5873513" y="31718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grpSp>
        <p:nvGrpSpPr>
          <p:cNvPr id="120" name="Google Shape;120;p13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121" name="Google Shape;121;p13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/>
          <p:nvPr/>
        </p:nvSpPr>
        <p:spPr>
          <a:xfrm>
            <a:off x="506834" y="3121664"/>
            <a:ext cx="1242832" cy="2608847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 rot="5400000" flipH="1">
            <a:off x="-22078" y="1685747"/>
            <a:ext cx="1196841" cy="1772016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 rot="10800000">
            <a:off x="506834" y="-587011"/>
            <a:ext cx="1242832" cy="2608847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 flipH="1">
            <a:off x="7394334" y="3121664"/>
            <a:ext cx="1242832" cy="2608847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 rot="-5400000">
            <a:off x="7969238" y="1685747"/>
            <a:ext cx="1196841" cy="1772016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 rot="10800000" flipH="1">
            <a:off x="7394334" y="-587011"/>
            <a:ext cx="1242832" cy="2608847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2549400" y="3413302"/>
            <a:ext cx="4045200" cy="5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subTitle" idx="1"/>
          </p:nvPr>
        </p:nvSpPr>
        <p:spPr>
          <a:xfrm>
            <a:off x="2159400" y="1207588"/>
            <a:ext cx="4825200" cy="20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8" r:id="rId10"/>
    <p:sldLayoutId id="2147483673" r:id="rId11"/>
    <p:sldLayoutId id="2147483674" r:id="rId12"/>
    <p:sldLayoutId id="214748367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>
            <a:spLocks noGrp="1"/>
          </p:cNvSpPr>
          <p:nvPr>
            <p:ph type="ctrTitle"/>
          </p:nvPr>
        </p:nvSpPr>
        <p:spPr>
          <a:xfrm>
            <a:off x="2178025" y="1180900"/>
            <a:ext cx="4788000" cy="1390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Стратегия</a:t>
            </a:r>
            <a:endParaRPr dirty="0"/>
          </a:p>
        </p:txBody>
      </p:sp>
      <p:sp>
        <p:nvSpPr>
          <p:cNvPr id="319" name="Google Shape;319;p32"/>
          <p:cNvSpPr txBox="1">
            <a:spLocks noGrp="1"/>
          </p:cNvSpPr>
          <p:nvPr>
            <p:ph type="subTitle" idx="1"/>
          </p:nvPr>
        </p:nvSpPr>
        <p:spPr>
          <a:xfrm>
            <a:off x="2274425" y="2781750"/>
            <a:ext cx="4595100" cy="118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Степанова Анастасия Михайловна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Мельников Александр Владимирович</a:t>
            </a:r>
            <a:endParaRPr dirty="0"/>
          </a:p>
        </p:txBody>
      </p:sp>
      <p:sp>
        <p:nvSpPr>
          <p:cNvPr id="320" name="Google Shape;320;p32"/>
          <p:cNvSpPr/>
          <p:nvPr/>
        </p:nvSpPr>
        <p:spPr>
          <a:xfrm>
            <a:off x="3812225" y="791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2"/>
          <p:cNvSpPr/>
          <p:nvPr/>
        </p:nvSpPr>
        <p:spPr>
          <a:xfrm>
            <a:off x="4482425" y="791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2"/>
          <p:cNvSpPr/>
          <p:nvPr/>
        </p:nvSpPr>
        <p:spPr>
          <a:xfrm>
            <a:off x="5152625" y="791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2"/>
          <p:cNvSpPr/>
          <p:nvPr/>
        </p:nvSpPr>
        <p:spPr>
          <a:xfrm>
            <a:off x="38122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2"/>
          <p:cNvSpPr/>
          <p:nvPr/>
        </p:nvSpPr>
        <p:spPr>
          <a:xfrm>
            <a:off x="44824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2"/>
          <p:cNvSpPr/>
          <p:nvPr/>
        </p:nvSpPr>
        <p:spPr>
          <a:xfrm>
            <a:off x="51526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 txBox="1">
            <a:spLocks noGrp="1"/>
          </p:cNvSpPr>
          <p:nvPr>
            <p:ph type="title"/>
          </p:nvPr>
        </p:nvSpPr>
        <p:spPr>
          <a:xfrm>
            <a:off x="72007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Введение</a:t>
            </a:r>
            <a:endParaRPr b="1" dirty="0"/>
          </a:p>
        </p:txBody>
      </p:sp>
      <p:sp>
        <p:nvSpPr>
          <p:cNvPr id="331" name="Google Shape;331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u-RU" sz="1600" b="1" dirty="0"/>
              <a:t>Тема проекта:</a:t>
            </a:r>
            <a:r>
              <a:rPr lang="en-US" sz="1600" b="1" dirty="0"/>
              <a:t> </a:t>
            </a:r>
            <a:r>
              <a:rPr lang="ru-RU" sz="1600" dirty="0"/>
              <a:t>Шахматный сайт </a:t>
            </a:r>
            <a:r>
              <a:rPr lang="en-US" sz="1600" dirty="0"/>
              <a:t>“</a:t>
            </a:r>
            <a:r>
              <a:rPr lang="ru-RU" sz="1600" b="1" dirty="0"/>
              <a:t>Стратегия</a:t>
            </a:r>
            <a:r>
              <a:rPr lang="en-US" sz="1600" b="1" dirty="0"/>
              <a:t>”</a:t>
            </a:r>
            <a:r>
              <a:rPr lang="ru-RU" sz="1600" dirty="0"/>
              <a:t> и </a:t>
            </a:r>
            <a:r>
              <a:rPr lang="ru-RU" sz="1600" dirty="0" err="1"/>
              <a:t>телеграм</a:t>
            </a:r>
            <a:r>
              <a:rPr lang="ru-RU" sz="1600" dirty="0"/>
              <a:t> бот </a:t>
            </a:r>
            <a:r>
              <a:rPr lang="ru-RU" sz="1600" b="1" dirty="0"/>
              <a:t>Стратег.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u-RU" sz="1600" b="1" dirty="0"/>
              <a:t>Цель проекта: </a:t>
            </a:r>
            <a:r>
              <a:rPr lang="ru-RU" sz="1600" dirty="0"/>
              <a:t>Создать сайт, который может помочь новичкам изучить шахматы, а более опытным игрокам развить свои навыки. Дать возможность любителям шахмат расширить их личную базу дебютов и посоревноваться с другими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u-RU" sz="1600" dirty="0"/>
              <a:t>пользователями.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1" dirty="0"/>
              <a:t>Актуальность: </a:t>
            </a:r>
            <a:r>
              <a:rPr lang="ru-RU" sz="1600" dirty="0"/>
              <a:t>Шахматы - игра, которая очень хорошо развивает стратегическое мышление, логику,  внимание, умение принимать лучшие решения. Игра в шахматы очень полезна для человека, но, к сожалению, не все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/>
              <a:t>знакомы с этой игрой. Наш сайт и телеграмм бот отлично подходят для развития навыков в этой игре.</a:t>
            </a:r>
            <a:endParaRPr sz="1600" dirty="0"/>
          </a:p>
        </p:txBody>
      </p:sp>
      <p:grpSp>
        <p:nvGrpSpPr>
          <p:cNvPr id="332" name="Google Shape;332;p33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333" name="Google Shape;333;p33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/>
              <a:t>Реализация</a:t>
            </a:r>
            <a:endParaRPr sz="5400" dirty="0"/>
          </a:p>
        </p:txBody>
      </p:sp>
      <p:sp>
        <p:nvSpPr>
          <p:cNvPr id="359" name="Google Shape;359;p35"/>
          <p:cNvSpPr txBox="1">
            <a:spLocks noGrp="1"/>
          </p:cNvSpPr>
          <p:nvPr>
            <p:ph type="subTitle" idx="1"/>
          </p:nvPr>
        </p:nvSpPr>
        <p:spPr>
          <a:xfrm>
            <a:off x="719999" y="3651600"/>
            <a:ext cx="3958791" cy="9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Всё написано на языке программирования </a:t>
            </a:r>
            <a:r>
              <a:rPr lang="en-US" dirty="0"/>
              <a:t>python</a:t>
            </a:r>
            <a:r>
              <a:rPr lang="ru-RU" dirty="0"/>
              <a:t>, с использованием </a:t>
            </a:r>
            <a:r>
              <a:rPr lang="en-US" dirty="0"/>
              <a:t>html </a:t>
            </a:r>
            <a:r>
              <a:rPr lang="ru-RU" dirty="0"/>
              <a:t>и </a:t>
            </a:r>
            <a:r>
              <a:rPr lang="en-US" dirty="0" err="1"/>
              <a:t>css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Сайт Стратегия</a:t>
            </a:r>
            <a:endParaRPr dirty="0"/>
          </a:p>
        </p:txBody>
      </p:sp>
      <p:sp>
        <p:nvSpPr>
          <p:cNvPr id="1268" name="Google Shape;1268;p63"/>
          <p:cNvSpPr txBox="1">
            <a:spLocks noGrp="1"/>
          </p:cNvSpPr>
          <p:nvPr>
            <p:ph type="subTitle" idx="1"/>
          </p:nvPr>
        </p:nvSpPr>
        <p:spPr>
          <a:xfrm>
            <a:off x="447189" y="1269947"/>
            <a:ext cx="3870236" cy="2988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Наш сайт включает в себя регистрацию и авторизацию, после которых становится доступна </a:t>
            </a:r>
            <a:r>
              <a:rPr lang="ru-RU" b="1" dirty="0"/>
              <a:t>игра. </a:t>
            </a:r>
            <a:r>
              <a:rPr lang="ru-RU" dirty="0"/>
              <a:t>Игра делится на три типа сложности - от простого к сложному.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Ход вводится пользователем в соответствии с шахматной нотацией, после чего, если ход оказался корректным, свой ход совершает шахматный движок.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Так же есть возможность посмотреть рейтинг всех пользователей сайта.</a:t>
            </a:r>
            <a:endParaRPr dirty="0"/>
          </a:p>
        </p:txBody>
      </p:sp>
      <p:grpSp>
        <p:nvGrpSpPr>
          <p:cNvPr id="1269" name="Google Shape;1269;p63"/>
          <p:cNvGrpSpPr/>
          <p:nvPr/>
        </p:nvGrpSpPr>
        <p:grpSpPr>
          <a:xfrm>
            <a:off x="4513221" y="1561106"/>
            <a:ext cx="3683573" cy="2211279"/>
            <a:chOff x="4854325" y="1936705"/>
            <a:chExt cx="3569700" cy="2142920"/>
          </a:xfrm>
        </p:grpSpPr>
        <p:sp>
          <p:nvSpPr>
            <p:cNvPr id="1270" name="Google Shape;1270;p63"/>
            <p:cNvSpPr/>
            <p:nvPr/>
          </p:nvSpPr>
          <p:spPr>
            <a:xfrm>
              <a:off x="5044081" y="1936705"/>
              <a:ext cx="3190200" cy="19902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63"/>
            <p:cNvSpPr/>
            <p:nvPr/>
          </p:nvSpPr>
          <p:spPr>
            <a:xfrm rot="10800000">
              <a:off x="4854325" y="3926925"/>
              <a:ext cx="3569700" cy="1527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63"/>
            <p:cNvSpPr/>
            <p:nvPr/>
          </p:nvSpPr>
          <p:spPr>
            <a:xfrm>
              <a:off x="6606475" y="2008050"/>
              <a:ext cx="65400" cy="65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63"/>
          <p:cNvGrpSpPr/>
          <p:nvPr/>
        </p:nvGrpSpPr>
        <p:grpSpPr>
          <a:xfrm>
            <a:off x="1273688" y="4434680"/>
            <a:ext cx="897350" cy="179100"/>
            <a:chOff x="1456300" y="2782838"/>
            <a:chExt cx="897350" cy="179100"/>
          </a:xfrm>
        </p:grpSpPr>
        <p:sp>
          <p:nvSpPr>
            <p:cNvPr id="1275" name="Google Shape;1275;p63"/>
            <p:cNvSpPr/>
            <p:nvPr/>
          </p:nvSpPr>
          <p:spPr>
            <a:xfrm>
              <a:off x="145630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63"/>
            <p:cNvSpPr/>
            <p:nvPr/>
          </p:nvSpPr>
          <p:spPr>
            <a:xfrm>
              <a:off x="1815425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63"/>
            <p:cNvSpPr/>
            <p:nvPr/>
          </p:nvSpPr>
          <p:spPr>
            <a:xfrm>
              <a:off x="217455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63"/>
          <p:cNvGrpSpPr/>
          <p:nvPr/>
        </p:nvGrpSpPr>
        <p:grpSpPr>
          <a:xfrm>
            <a:off x="1273688" y="1090847"/>
            <a:ext cx="897350" cy="179100"/>
            <a:chOff x="1456300" y="2782838"/>
            <a:chExt cx="897350" cy="179100"/>
          </a:xfrm>
        </p:grpSpPr>
        <p:sp>
          <p:nvSpPr>
            <p:cNvPr id="1279" name="Google Shape;1279;p63"/>
            <p:cNvSpPr/>
            <p:nvPr/>
          </p:nvSpPr>
          <p:spPr>
            <a:xfrm>
              <a:off x="145630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63"/>
            <p:cNvSpPr/>
            <p:nvPr/>
          </p:nvSpPr>
          <p:spPr>
            <a:xfrm>
              <a:off x="1815425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63"/>
            <p:cNvSpPr/>
            <p:nvPr/>
          </p:nvSpPr>
          <p:spPr>
            <a:xfrm>
              <a:off x="217455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2" name="Google Shape;1282;p63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1283" name="Google Shape;1283;p63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63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3C8F7B-732C-4227-BB1A-9ED49B26A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413" y="1702213"/>
            <a:ext cx="3165199" cy="183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"/>
          <p:cNvSpPr txBox="1">
            <a:spLocks noGrp="1"/>
          </p:cNvSpPr>
          <p:nvPr>
            <p:ph type="body" idx="1"/>
          </p:nvPr>
        </p:nvSpPr>
        <p:spPr>
          <a:xfrm>
            <a:off x="720000" y="1315450"/>
            <a:ext cx="4655400" cy="2701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ru-RU" sz="1800" dirty="0"/>
              <a:t>Сайт написан с использованием ф</a:t>
            </a:r>
            <a:r>
              <a:rPr lang="ru-RU" sz="2000" b="0" i="0" dirty="0">
                <a:effectLst/>
                <a:latin typeface="YS Text"/>
              </a:rPr>
              <a:t>реймворка</a:t>
            </a:r>
            <a:r>
              <a:rPr lang="en-US" sz="2000" b="0" i="0" dirty="0">
                <a:effectLst/>
                <a:latin typeface="YS Text"/>
              </a:rPr>
              <a:t> </a:t>
            </a:r>
            <a:r>
              <a:rPr lang="en-US" sz="1800" b="1" dirty="0"/>
              <a:t>flask.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ru-RU" sz="1800" dirty="0"/>
              <a:t>Игра написана с использованием библиотека</a:t>
            </a:r>
            <a:r>
              <a:rPr lang="en-US" sz="1800" dirty="0"/>
              <a:t> </a:t>
            </a:r>
            <a:r>
              <a:rPr lang="en-US" sz="1800" b="1" dirty="0"/>
              <a:t>chess</a:t>
            </a:r>
            <a:r>
              <a:rPr lang="ru-RU" sz="1800" b="1" dirty="0"/>
              <a:t> </a:t>
            </a:r>
            <a:r>
              <a:rPr lang="ru-RU" sz="1800" dirty="0"/>
              <a:t>и</a:t>
            </a:r>
            <a:r>
              <a:rPr lang="ru-RU" sz="1800" b="1" dirty="0"/>
              <a:t> </a:t>
            </a:r>
            <a:r>
              <a:rPr lang="ru-RU" sz="1800" dirty="0"/>
              <a:t>шахматный движок </a:t>
            </a:r>
            <a:r>
              <a:rPr lang="ru-RU" sz="1800" b="1" dirty="0" err="1"/>
              <a:t>stockfish</a:t>
            </a:r>
            <a:r>
              <a:rPr lang="ru-RU" sz="1800" dirty="0"/>
              <a:t> и соответствующая библиотека в </a:t>
            </a:r>
            <a:r>
              <a:rPr lang="ru-RU" sz="1800" dirty="0" err="1"/>
              <a:t>python</a:t>
            </a:r>
            <a:r>
              <a:rPr lang="en-US" sz="1800" b="1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ru-RU" sz="1800" dirty="0"/>
              <a:t>Все пользователи сохраняются в базу данных – библиотека </a:t>
            </a:r>
            <a:r>
              <a:rPr lang="en-US" sz="1800" b="1" dirty="0" err="1"/>
              <a:t>sqlalchemy</a:t>
            </a:r>
            <a:r>
              <a:rPr lang="en-US" sz="1800" b="1" dirty="0"/>
              <a:t>.</a:t>
            </a:r>
            <a:endParaRPr lang="ru-RU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ru-RU" sz="1800" dirty="0"/>
              <a:t>В дизайне сайта присутствуют компоненты с платформы </a:t>
            </a:r>
            <a:r>
              <a:rPr lang="en-US" sz="2000" b="1" i="0" dirty="0">
                <a:effectLst/>
                <a:latin typeface="YS Text"/>
              </a:rPr>
              <a:t>Bootstrap</a:t>
            </a:r>
            <a:r>
              <a:rPr lang="ru-RU" sz="2000" b="1" dirty="0">
                <a:latin typeface="YS Text"/>
              </a:rPr>
              <a:t>.</a:t>
            </a:r>
            <a:endParaRPr lang="ru-RU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sz="1800" b="1" dirty="0"/>
          </a:p>
        </p:txBody>
      </p:sp>
      <p:sp>
        <p:nvSpPr>
          <p:cNvPr id="374" name="Google Shape;374;p37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7704000" cy="633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Сайт Стратегия</a:t>
            </a:r>
            <a:endParaRPr dirty="0"/>
          </a:p>
        </p:txBody>
      </p:sp>
      <p:grpSp>
        <p:nvGrpSpPr>
          <p:cNvPr id="376" name="Google Shape;376;p37"/>
          <p:cNvGrpSpPr/>
          <p:nvPr/>
        </p:nvGrpSpPr>
        <p:grpSpPr>
          <a:xfrm>
            <a:off x="5673099" y="1739783"/>
            <a:ext cx="2750902" cy="2277618"/>
            <a:chOff x="5673099" y="1739783"/>
            <a:chExt cx="2750902" cy="2277618"/>
          </a:xfrm>
        </p:grpSpPr>
        <p:sp>
          <p:nvSpPr>
            <p:cNvPr id="377" name="Google Shape;377;p37"/>
            <p:cNvSpPr/>
            <p:nvPr/>
          </p:nvSpPr>
          <p:spPr>
            <a:xfrm>
              <a:off x="5673099" y="1739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6251499" y="1739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6829899" y="1739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7408299" y="1739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7986699" y="1739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5673099" y="25522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6251499" y="25522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6829899" y="25522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7408299" y="25522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7986699" y="25522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5673099" y="3364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6251499" y="3364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6829899" y="3364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7408299" y="3364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7986699" y="3364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37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393" name="Google Shape;393;p37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>
            <a:spLocks noGrp="1"/>
          </p:cNvSpPr>
          <p:nvPr>
            <p:ph type="title"/>
          </p:nvPr>
        </p:nvSpPr>
        <p:spPr>
          <a:xfrm>
            <a:off x="4820350" y="887025"/>
            <a:ext cx="318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Стратег</a:t>
            </a:r>
            <a:endParaRPr dirty="0"/>
          </a:p>
        </p:txBody>
      </p:sp>
      <p:sp>
        <p:nvSpPr>
          <p:cNvPr id="365" name="Google Shape;365;p36"/>
          <p:cNvSpPr txBox="1">
            <a:spLocks noGrp="1"/>
          </p:cNvSpPr>
          <p:nvPr>
            <p:ph type="subTitle" idx="1"/>
          </p:nvPr>
        </p:nvSpPr>
        <p:spPr>
          <a:xfrm>
            <a:off x="4820350" y="1877683"/>
            <a:ext cx="3322482" cy="2474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err="1"/>
              <a:t>Телеграм</a:t>
            </a:r>
            <a:r>
              <a:rPr lang="ru-RU" sz="1800" dirty="0"/>
              <a:t> бот, который научит и расскажет много интересного о шахматах. Написан с использованием </a:t>
            </a:r>
            <a:r>
              <a:rPr lang="en-US" sz="1800" b="1" i="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</a:rPr>
              <a:t>Telegram Bot API</a:t>
            </a:r>
            <a:r>
              <a:rPr lang="ru-RU" sz="1800" b="1" i="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</a:rPr>
              <a:t>, </a:t>
            </a:r>
            <a:r>
              <a:rPr lang="ru-RU" sz="1800" i="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</a:rPr>
              <a:t>а именно с помощью </a:t>
            </a:r>
            <a:r>
              <a:rPr lang="ru-RU" sz="1800" b="0" i="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</a:rPr>
              <a:t>обертка в виде библиотеки </a:t>
            </a:r>
            <a:r>
              <a:rPr lang="ru-RU" sz="1800" b="0" i="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</a:rPr>
              <a:t>python-telegram-bot</a:t>
            </a:r>
            <a:r>
              <a:rPr lang="ru-RU" sz="1800" b="0" i="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</a:rPr>
              <a:t>.</a:t>
            </a:r>
            <a:endParaRPr sz="1800" dirty="0">
              <a:solidFill>
                <a:schemeClr val="bg1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Функции бота:</a:t>
            </a:r>
            <a:endParaRPr dirty="0"/>
          </a:p>
        </p:txBody>
      </p:sp>
      <p:sp>
        <p:nvSpPr>
          <p:cNvPr id="341" name="Google Shape;341;p34"/>
          <p:cNvSpPr txBox="1">
            <a:spLocks noGrp="1"/>
          </p:cNvSpPr>
          <p:nvPr>
            <p:ph type="title" idx="2"/>
          </p:nvPr>
        </p:nvSpPr>
        <p:spPr>
          <a:xfrm>
            <a:off x="780187" y="11355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340" name="Google Shape;340;p34"/>
          <p:cNvSpPr txBox="1">
            <a:spLocks noGrp="1"/>
          </p:cNvSpPr>
          <p:nvPr>
            <p:ph type="subTitle" idx="1"/>
          </p:nvPr>
        </p:nvSpPr>
        <p:spPr>
          <a:xfrm>
            <a:off x="1932788" y="1672796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13 этапов обучения для новичков.</a:t>
            </a:r>
            <a:endParaRPr dirty="0"/>
          </a:p>
        </p:txBody>
      </p:sp>
      <p:sp>
        <p:nvSpPr>
          <p:cNvPr id="342" name="Google Shape;342;p34"/>
          <p:cNvSpPr txBox="1">
            <a:spLocks noGrp="1"/>
          </p:cNvSpPr>
          <p:nvPr>
            <p:ph type="subTitle" idx="3"/>
          </p:nvPr>
        </p:nvSpPr>
        <p:spPr>
          <a:xfrm>
            <a:off x="1932788" y="103756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Обучение</a:t>
            </a:r>
            <a:endParaRPr sz="2000" dirty="0"/>
          </a:p>
        </p:txBody>
      </p:sp>
      <p:sp>
        <p:nvSpPr>
          <p:cNvPr id="343" name="Google Shape;343;p34"/>
          <p:cNvSpPr txBox="1">
            <a:spLocks noGrp="1"/>
          </p:cNvSpPr>
          <p:nvPr>
            <p:ph type="title" idx="4"/>
          </p:nvPr>
        </p:nvSpPr>
        <p:spPr>
          <a:xfrm>
            <a:off x="4720913" y="1176809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344" name="Google Shape;344;p34"/>
          <p:cNvSpPr txBox="1">
            <a:spLocks noGrp="1"/>
          </p:cNvSpPr>
          <p:nvPr>
            <p:ph type="subTitle" idx="5"/>
          </p:nvPr>
        </p:nvSpPr>
        <p:spPr>
          <a:xfrm>
            <a:off x="5873513" y="1537784"/>
            <a:ext cx="2490300" cy="6717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70 шахматных терминов и их значение.</a:t>
            </a:r>
            <a:endParaRPr dirty="0"/>
          </a:p>
        </p:txBody>
      </p:sp>
      <p:sp>
        <p:nvSpPr>
          <p:cNvPr id="345" name="Google Shape;345;p34"/>
          <p:cNvSpPr txBox="1">
            <a:spLocks noGrp="1"/>
          </p:cNvSpPr>
          <p:nvPr>
            <p:ph type="subTitle" idx="6"/>
          </p:nvPr>
        </p:nvSpPr>
        <p:spPr>
          <a:xfrm>
            <a:off x="5837800" y="1066225"/>
            <a:ext cx="2959127" cy="4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Шахматный словарь</a:t>
            </a:r>
            <a:endParaRPr lang="en-US" sz="2000" dirty="0"/>
          </a:p>
        </p:txBody>
      </p:sp>
      <p:sp>
        <p:nvSpPr>
          <p:cNvPr id="346" name="Google Shape;346;p34"/>
          <p:cNvSpPr txBox="1">
            <a:spLocks noGrp="1"/>
          </p:cNvSpPr>
          <p:nvPr>
            <p:ph type="title" idx="7"/>
          </p:nvPr>
        </p:nvSpPr>
        <p:spPr>
          <a:xfrm>
            <a:off x="780187" y="2171932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347" name="Google Shape;347;p34"/>
          <p:cNvSpPr txBox="1">
            <a:spLocks noGrp="1"/>
          </p:cNvSpPr>
          <p:nvPr>
            <p:ph type="subTitle" idx="8"/>
          </p:nvPr>
        </p:nvSpPr>
        <p:spPr>
          <a:xfrm>
            <a:off x="1932788" y="2706532"/>
            <a:ext cx="2490300" cy="5828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40 дебютов и информация о них.</a:t>
            </a:r>
            <a:endParaRPr dirty="0"/>
          </a:p>
        </p:txBody>
      </p:sp>
      <p:sp>
        <p:nvSpPr>
          <p:cNvPr id="348" name="Google Shape;348;p34"/>
          <p:cNvSpPr txBox="1">
            <a:spLocks noGrp="1"/>
          </p:cNvSpPr>
          <p:nvPr>
            <p:ph type="subTitle" idx="9"/>
          </p:nvPr>
        </p:nvSpPr>
        <p:spPr>
          <a:xfrm>
            <a:off x="1932788" y="2217269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База дебютов</a:t>
            </a:r>
            <a:endParaRPr sz="2000" dirty="0"/>
          </a:p>
        </p:txBody>
      </p:sp>
      <p:sp>
        <p:nvSpPr>
          <p:cNvPr id="349" name="Google Shape;349;p34"/>
          <p:cNvSpPr txBox="1">
            <a:spLocks noGrp="1"/>
          </p:cNvSpPr>
          <p:nvPr>
            <p:ph type="title" idx="13"/>
          </p:nvPr>
        </p:nvSpPr>
        <p:spPr>
          <a:xfrm>
            <a:off x="4720913" y="2229384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350" name="Google Shape;350;p34"/>
          <p:cNvSpPr txBox="1">
            <a:spLocks noGrp="1"/>
          </p:cNvSpPr>
          <p:nvPr>
            <p:ph type="subTitle" idx="14"/>
          </p:nvPr>
        </p:nvSpPr>
        <p:spPr>
          <a:xfrm>
            <a:off x="5837799" y="2706532"/>
            <a:ext cx="2490300" cy="5745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Информация и фото о 10 игроках.</a:t>
            </a:r>
            <a:endParaRPr dirty="0"/>
          </a:p>
        </p:txBody>
      </p:sp>
      <p:sp>
        <p:nvSpPr>
          <p:cNvPr id="351" name="Google Shape;351;p34"/>
          <p:cNvSpPr txBox="1">
            <a:spLocks noGrp="1"/>
          </p:cNvSpPr>
          <p:nvPr>
            <p:ph type="subTitle" idx="15"/>
          </p:nvPr>
        </p:nvSpPr>
        <p:spPr>
          <a:xfrm>
            <a:off x="5740030" y="2260945"/>
            <a:ext cx="3056897" cy="5080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/>
              <a:t>Биография </a:t>
            </a:r>
            <a:r>
              <a:rPr lang="ru-RU" sz="2000" dirty="0"/>
              <a:t>шахматистов.</a:t>
            </a:r>
            <a:endParaRPr sz="2000" dirty="0"/>
          </a:p>
        </p:txBody>
      </p:sp>
      <p:sp>
        <p:nvSpPr>
          <p:cNvPr id="352" name="Google Shape;352;p34"/>
          <p:cNvSpPr/>
          <p:nvPr/>
        </p:nvSpPr>
        <p:spPr>
          <a:xfrm>
            <a:off x="815900" y="681625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4"/>
          <p:cNvSpPr/>
          <p:nvPr/>
        </p:nvSpPr>
        <p:spPr>
          <a:xfrm>
            <a:off x="8149000" y="681625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41;p34">
            <a:extLst>
              <a:ext uri="{FF2B5EF4-FFF2-40B4-BE49-F238E27FC236}">
                <a16:creationId xmlns:a16="http://schemas.microsoft.com/office/drawing/2014/main" id="{12DD7EEF-D291-4568-B42D-113598C022DE}"/>
              </a:ext>
            </a:extLst>
          </p:cNvPr>
          <p:cNvSpPr txBox="1">
            <a:spLocks/>
          </p:cNvSpPr>
          <p:nvPr/>
        </p:nvSpPr>
        <p:spPr>
          <a:xfrm>
            <a:off x="815900" y="3324809"/>
            <a:ext cx="1152600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r>
              <a:rPr lang="ru-RU" dirty="0"/>
              <a:t>5</a:t>
            </a:r>
            <a:endParaRPr lang="en" dirty="0"/>
          </a:p>
        </p:txBody>
      </p:sp>
      <p:sp>
        <p:nvSpPr>
          <p:cNvPr id="18" name="Google Shape;340;p34">
            <a:extLst>
              <a:ext uri="{FF2B5EF4-FFF2-40B4-BE49-F238E27FC236}">
                <a16:creationId xmlns:a16="http://schemas.microsoft.com/office/drawing/2014/main" id="{1974BE93-D613-4E5B-A3D7-8E41DD08BD1F}"/>
              </a:ext>
            </a:extLst>
          </p:cNvPr>
          <p:cNvSpPr txBox="1">
            <a:spLocks/>
          </p:cNvSpPr>
          <p:nvPr/>
        </p:nvSpPr>
        <p:spPr>
          <a:xfrm>
            <a:off x="1968499" y="4256931"/>
            <a:ext cx="24903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ru-RU" dirty="0"/>
              <a:t>Нужно найти лучший ход по данной позиции на доске.</a:t>
            </a:r>
            <a:endParaRPr lang="en-US" dirty="0"/>
          </a:p>
        </p:txBody>
      </p:sp>
      <p:sp>
        <p:nvSpPr>
          <p:cNvPr id="19" name="Google Shape;342;p34">
            <a:extLst>
              <a:ext uri="{FF2B5EF4-FFF2-40B4-BE49-F238E27FC236}">
                <a16:creationId xmlns:a16="http://schemas.microsoft.com/office/drawing/2014/main" id="{E4869013-43F7-425D-A55B-415DA431BFF6}"/>
              </a:ext>
            </a:extLst>
          </p:cNvPr>
          <p:cNvSpPr txBox="1">
            <a:spLocks/>
          </p:cNvSpPr>
          <p:nvPr/>
        </p:nvSpPr>
        <p:spPr>
          <a:xfrm>
            <a:off x="1968500" y="3428806"/>
            <a:ext cx="2752411" cy="648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2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pPr marL="0" indent="0"/>
            <a:r>
              <a:rPr lang="ru-RU" sz="2000" dirty="0"/>
              <a:t>Решение шахматных задач</a:t>
            </a:r>
            <a:endParaRPr lang="en-US" sz="2000" dirty="0"/>
          </a:p>
        </p:txBody>
      </p:sp>
      <p:sp>
        <p:nvSpPr>
          <p:cNvPr id="20" name="Google Shape;341;p34">
            <a:extLst>
              <a:ext uri="{FF2B5EF4-FFF2-40B4-BE49-F238E27FC236}">
                <a16:creationId xmlns:a16="http://schemas.microsoft.com/office/drawing/2014/main" id="{3FB97E96-D66F-4AED-8F97-F4DB02AD4D97}"/>
              </a:ext>
            </a:extLst>
          </p:cNvPr>
          <p:cNvSpPr txBox="1">
            <a:spLocks/>
          </p:cNvSpPr>
          <p:nvPr/>
        </p:nvSpPr>
        <p:spPr>
          <a:xfrm>
            <a:off x="4720913" y="3327804"/>
            <a:ext cx="1152600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r>
              <a:rPr lang="ru-RU" dirty="0"/>
              <a:t>6</a:t>
            </a:r>
            <a:endParaRPr lang="en" dirty="0"/>
          </a:p>
        </p:txBody>
      </p:sp>
      <p:sp>
        <p:nvSpPr>
          <p:cNvPr id="21" name="Google Shape;340;p34">
            <a:extLst>
              <a:ext uri="{FF2B5EF4-FFF2-40B4-BE49-F238E27FC236}">
                <a16:creationId xmlns:a16="http://schemas.microsoft.com/office/drawing/2014/main" id="{5291E501-8C74-401B-875E-1125964B4181}"/>
              </a:ext>
            </a:extLst>
          </p:cNvPr>
          <p:cNvSpPr txBox="1">
            <a:spLocks/>
          </p:cNvSpPr>
          <p:nvPr/>
        </p:nvSpPr>
        <p:spPr>
          <a:xfrm>
            <a:off x="5873511" y="3393389"/>
            <a:ext cx="2490300" cy="688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ru-RU" dirty="0"/>
              <a:t>50 фактов о шахматах.</a:t>
            </a:r>
            <a:endParaRPr lang="en-US" dirty="0"/>
          </a:p>
        </p:txBody>
      </p:sp>
      <p:sp>
        <p:nvSpPr>
          <p:cNvPr id="22" name="Google Shape;342;p34">
            <a:extLst>
              <a:ext uri="{FF2B5EF4-FFF2-40B4-BE49-F238E27FC236}">
                <a16:creationId xmlns:a16="http://schemas.microsoft.com/office/drawing/2014/main" id="{BDABED6F-F0C4-455E-AEFF-17041FFFA0DA}"/>
              </a:ext>
            </a:extLst>
          </p:cNvPr>
          <p:cNvSpPr txBox="1">
            <a:spLocks/>
          </p:cNvSpPr>
          <p:nvPr/>
        </p:nvSpPr>
        <p:spPr>
          <a:xfrm>
            <a:off x="5873511" y="3256404"/>
            <a:ext cx="24903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2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pPr marL="0" indent="0"/>
            <a:r>
              <a:rPr lang="ru-RU" sz="2000" dirty="0"/>
              <a:t>Интересные факты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4"/>
          <p:cNvSpPr txBox="1">
            <a:spLocks noGrp="1"/>
          </p:cNvSpPr>
          <p:nvPr>
            <p:ph type="title"/>
          </p:nvPr>
        </p:nvSpPr>
        <p:spPr>
          <a:xfrm>
            <a:off x="2549375" y="542544"/>
            <a:ext cx="4045200" cy="5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Заключение</a:t>
            </a:r>
            <a:endParaRPr dirty="0"/>
          </a:p>
        </p:txBody>
      </p:sp>
      <p:sp>
        <p:nvSpPr>
          <p:cNvPr id="557" name="Google Shape;557;p44"/>
          <p:cNvSpPr txBox="1">
            <a:spLocks noGrp="1"/>
          </p:cNvSpPr>
          <p:nvPr>
            <p:ph type="subTitle" idx="1"/>
          </p:nvPr>
        </p:nvSpPr>
        <p:spPr>
          <a:xfrm>
            <a:off x="1615218" y="994493"/>
            <a:ext cx="5940261" cy="3717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В ходе работы над проектом мы расширили свои умения работы с </a:t>
            </a:r>
            <a:r>
              <a:rPr lang="ru-RU" sz="1600" dirty="0" err="1"/>
              <a:t>Flask</a:t>
            </a:r>
            <a:r>
              <a:rPr lang="ru-RU" sz="1600" dirty="0"/>
              <a:t>, узнали много нового о шахматах,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поработали с новой для нас библиотекой и шахматным движком. Научились создавать больших и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многофункциональных </a:t>
            </a:r>
            <a:r>
              <a:rPr lang="ru-RU" sz="1600" dirty="0" err="1"/>
              <a:t>телеграм</a:t>
            </a:r>
            <a:r>
              <a:rPr lang="ru-RU" sz="1600" dirty="0"/>
              <a:t> ботов.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Проделанной работой мы очень довольны, будем развивать свой проект дальше.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/>
              <a:t>Идеи для доработки: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i="1" dirty="0"/>
              <a:t>1) Сделать систему рейтинга более гибкой.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i="1" dirty="0"/>
              <a:t>2) Сделать возможность просмотра прошлых игры в формате слайд-шоу поля.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i="1" dirty="0"/>
              <a:t>3) Сделать возможным передвижение фигур с помощью мыши.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3"/>
          <p:cNvSpPr txBox="1">
            <a:spLocks noGrp="1"/>
          </p:cNvSpPr>
          <p:nvPr>
            <p:ph type="title"/>
          </p:nvPr>
        </p:nvSpPr>
        <p:spPr>
          <a:xfrm>
            <a:off x="1243586" y="289536"/>
            <a:ext cx="6295590" cy="1796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/>
              <a:t>Играйте в шахматы!</a:t>
            </a:r>
            <a:endParaRPr sz="4400" dirty="0"/>
          </a:p>
        </p:txBody>
      </p:sp>
      <p:sp>
        <p:nvSpPr>
          <p:cNvPr id="542" name="Google Shape;542;p43"/>
          <p:cNvSpPr/>
          <p:nvPr/>
        </p:nvSpPr>
        <p:spPr>
          <a:xfrm rot="-5400000" flipH="1">
            <a:off x="7553753" y="1597685"/>
            <a:ext cx="1310058" cy="3320287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3"/>
          <p:cNvSpPr/>
          <p:nvPr/>
        </p:nvSpPr>
        <p:spPr>
          <a:xfrm rot="5400000">
            <a:off x="259728" y="1597685"/>
            <a:ext cx="1310058" cy="3320287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3"/>
          <p:cNvSpPr/>
          <p:nvPr/>
        </p:nvSpPr>
        <p:spPr>
          <a:xfrm>
            <a:off x="720001" y="1256374"/>
            <a:ext cx="884812" cy="1310042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3"/>
          <p:cNvSpPr/>
          <p:nvPr/>
        </p:nvSpPr>
        <p:spPr>
          <a:xfrm rot="10800000">
            <a:off x="7539176" y="1256374"/>
            <a:ext cx="884812" cy="1310042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3"/>
          <p:cNvSpPr/>
          <p:nvPr/>
        </p:nvSpPr>
        <p:spPr>
          <a:xfrm>
            <a:off x="3812225" y="743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43"/>
          <p:cNvSpPr/>
          <p:nvPr/>
        </p:nvSpPr>
        <p:spPr>
          <a:xfrm>
            <a:off x="4482425" y="743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3"/>
          <p:cNvSpPr/>
          <p:nvPr/>
        </p:nvSpPr>
        <p:spPr>
          <a:xfrm>
            <a:off x="5152625" y="743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3"/>
          <p:cNvSpPr/>
          <p:nvPr/>
        </p:nvSpPr>
        <p:spPr>
          <a:xfrm>
            <a:off x="3812225" y="4220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3"/>
          <p:cNvSpPr/>
          <p:nvPr/>
        </p:nvSpPr>
        <p:spPr>
          <a:xfrm>
            <a:off x="4482425" y="4220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43"/>
          <p:cNvSpPr/>
          <p:nvPr/>
        </p:nvSpPr>
        <p:spPr>
          <a:xfrm>
            <a:off x="5152625" y="4220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C73E1434-D347-4355-9CBD-278C01C9AD81}"/>
              </a:ext>
            </a:extLst>
          </p:cNvPr>
          <p:cNvSpPr txBox="1">
            <a:spLocks/>
          </p:cNvSpPr>
          <p:nvPr/>
        </p:nvSpPr>
        <p:spPr>
          <a:xfrm>
            <a:off x="2229028" y="1768040"/>
            <a:ext cx="4685933" cy="69738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ru-RU" sz="3200" dirty="0">
              <a:solidFill>
                <a:schemeClr val="bg1">
                  <a:lumMod val="90000"/>
                  <a:lumOff val="10000"/>
                </a:schemeClr>
              </a:solidFill>
              <a:latin typeface="Anaheim"/>
            </a:endParaRPr>
          </a:p>
        </p:txBody>
      </p:sp>
      <p:sp>
        <p:nvSpPr>
          <p:cNvPr id="17" name="Google Shape;1332;p66">
            <a:extLst>
              <a:ext uri="{FF2B5EF4-FFF2-40B4-BE49-F238E27FC236}">
                <a16:creationId xmlns:a16="http://schemas.microsoft.com/office/drawing/2014/main" id="{2055B922-7ADD-4522-97DD-EB53865E7C88}"/>
              </a:ext>
            </a:extLst>
          </p:cNvPr>
          <p:cNvSpPr txBox="1">
            <a:spLocks/>
          </p:cNvSpPr>
          <p:nvPr/>
        </p:nvSpPr>
        <p:spPr>
          <a:xfrm>
            <a:off x="1893094" y="1768040"/>
            <a:ext cx="4966226" cy="15570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800" b="1" dirty="0" err="1">
                <a:solidFill>
                  <a:schemeClr val="bg1">
                    <a:lumMod val="90000"/>
                    <a:lumOff val="10000"/>
                  </a:schemeClr>
                </a:solidFill>
                <a:latin typeface="Anaheim"/>
              </a:rPr>
              <a:t>Телеграм</a:t>
            </a:r>
            <a:r>
              <a:rPr lang="ru-RU" sz="2800" b="1" dirty="0">
                <a:solidFill>
                  <a:schemeClr val="bg1">
                    <a:lumMod val="90000"/>
                    <a:lumOff val="10000"/>
                  </a:schemeClr>
                </a:solidFill>
                <a:latin typeface="Anaheim"/>
              </a:rPr>
              <a:t> бот: </a:t>
            </a:r>
            <a:r>
              <a:rPr lang="ru-RU" sz="2800" dirty="0">
                <a:solidFill>
                  <a:schemeClr val="bg1">
                    <a:lumMod val="90000"/>
                    <a:lumOff val="10000"/>
                  </a:schemeClr>
                </a:solidFill>
                <a:latin typeface="Anaheim"/>
              </a:rPr>
              <a:t>https://t.me/ChessStrateg_bot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merican Chess Day by Slidesgo">
  <a:themeElements>
    <a:clrScheme name="Другая 7">
      <a:dk1>
        <a:srgbClr val="48372E"/>
      </a:dk1>
      <a:lt1>
        <a:srgbClr val="30241E"/>
      </a:lt1>
      <a:dk2>
        <a:srgbClr val="FFFFFF"/>
      </a:dk2>
      <a:lt2>
        <a:srgbClr val="F7F0E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23E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417</Words>
  <Application>Microsoft Office PowerPoint</Application>
  <PresentationFormat>Экран (16:9)</PresentationFormat>
  <Paragraphs>54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Anaheim</vt:lpstr>
      <vt:lpstr>Arial</vt:lpstr>
      <vt:lpstr>Oranienbaum</vt:lpstr>
      <vt:lpstr>Roboto Condensed Light</vt:lpstr>
      <vt:lpstr>YS Text</vt:lpstr>
      <vt:lpstr>American Chess Day by Slidesgo</vt:lpstr>
      <vt:lpstr>Стратегия</vt:lpstr>
      <vt:lpstr>Введение</vt:lpstr>
      <vt:lpstr>Реализация</vt:lpstr>
      <vt:lpstr>Сайт Стратегия</vt:lpstr>
      <vt:lpstr>Сайт Стратегия</vt:lpstr>
      <vt:lpstr>Стратег</vt:lpstr>
      <vt:lpstr>Функции бота:</vt:lpstr>
      <vt:lpstr>Заключение</vt:lpstr>
      <vt:lpstr>Играйте в шахматы!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Стратегия</dc:title>
  <cp:lastModifiedBy>Лицей Академии Яндекса</cp:lastModifiedBy>
  <cp:revision>4</cp:revision>
  <dcterms:modified xsi:type="dcterms:W3CDTF">2023-04-24T12:14:07Z</dcterms:modified>
</cp:coreProperties>
</file>