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5" autoAdjust="0"/>
    <p:restoredTop sz="78019" autoAdjust="0"/>
  </p:normalViewPr>
  <p:slideViewPr>
    <p:cSldViewPr>
      <p:cViewPr varScale="1">
        <p:scale>
          <a:sx n="66" d="100"/>
          <a:sy n="66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D400-F481-46DD-8371-1A876CAE0E9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AA3D-B706-4B8E-88F3-C90E5EEC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Where</a:t>
            </a:r>
            <a:r>
              <a:rPr lang="en-US" baseline="0" dirty="0" smtClean="0"/>
              <a:t> does envoy fly to? Nashville, JFK, O’Hare – 49% of its flights were delayed, </a:t>
            </a:r>
            <a:r>
              <a:rPr lang="en-US" baseline="0" dirty="0" err="1" smtClean="0"/>
              <a:t>Raliegh</a:t>
            </a:r>
            <a:r>
              <a:rPr lang="en-US" baseline="0" dirty="0" smtClean="0"/>
              <a:t> and St Louis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does </a:t>
            </a:r>
            <a:r>
              <a:rPr lang="en-US" baseline="0" dirty="0" err="1" smtClean="0"/>
              <a:t>jetblue</a:t>
            </a:r>
            <a:r>
              <a:rPr lang="en-US" baseline="0" dirty="0" smtClean="0"/>
              <a:t> fly to?  Boston, Fort Lauderdale – 36%, Tampa – possibly high </a:t>
            </a:r>
            <a:r>
              <a:rPr lang="en-US" baseline="0" dirty="0" err="1" smtClean="0"/>
              <a:t>congestoin</a:t>
            </a:r>
            <a:r>
              <a:rPr lang="en-US" baseline="0" dirty="0" smtClean="0"/>
              <a:t> getting to Florida in the winter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AA3D-B706-4B8E-88F3-C90E5EECA6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589E47D-56E9-4CC7-BEDC-C1BCD1998F5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6FE8FB-515C-4897-986C-1799BC3C4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267200"/>
          </a:xfrm>
        </p:spPr>
        <p:txBody>
          <a:bodyPr/>
          <a:lstStyle/>
          <a:p>
            <a:r>
              <a:rPr lang="en-US" dirty="0" smtClean="0"/>
              <a:t>Predicting Flight Delays </a:t>
            </a:r>
            <a:br>
              <a:rPr lang="en-US" dirty="0" smtClean="0"/>
            </a:br>
            <a:r>
              <a:rPr lang="en-US" sz="3000" dirty="0" smtClean="0"/>
              <a:t>Washington National Airport  - Winter 2013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Christine </a:t>
            </a:r>
            <a:r>
              <a:rPr lang="en-US" dirty="0" err="1" smtClean="0"/>
              <a:t>Luongo</a:t>
            </a:r>
            <a:endParaRPr lang="en-US" dirty="0" smtClean="0"/>
          </a:p>
          <a:p>
            <a:r>
              <a:rPr lang="en-US" sz="1700" dirty="0" smtClean="0"/>
              <a:t>General </a:t>
            </a:r>
            <a:r>
              <a:rPr lang="en-US" sz="1700" dirty="0" smtClean="0"/>
              <a:t>Assembly Data </a:t>
            </a:r>
            <a:r>
              <a:rPr lang="en-US" sz="1700" dirty="0" smtClean="0"/>
              <a:t>Science 3</a:t>
            </a:r>
          </a:p>
          <a:p>
            <a:r>
              <a:rPr lang="en-US" sz="1800" dirty="0"/>
              <a:t>December 18 2014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394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Airport Information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best on-time performers out of DCA are flights to Portland and Seattle. Flights  headed toward the Southwest, historically are the worst.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t="20366" r="9180" b="19908"/>
          <a:stretch/>
        </p:blipFill>
        <p:spPr bwMode="auto">
          <a:xfrm>
            <a:off x="1524000" y="2743200"/>
            <a:ext cx="6021070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444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Fields to Supplement our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Bearing: </a:t>
            </a:r>
            <a:r>
              <a:rPr lang="en-US" dirty="0" smtClean="0"/>
              <a:t>Using GPS Coordinates, we can determine the direction of the flight.</a:t>
            </a:r>
          </a:p>
          <a:p>
            <a:r>
              <a:rPr lang="en-US" b="1" dirty="0" smtClean="0"/>
              <a:t>Night Hours:  </a:t>
            </a:r>
            <a:r>
              <a:rPr lang="en-US" dirty="0" smtClean="0"/>
              <a:t>Flights between 7:00PM and 5:00AM are considered “night flights”</a:t>
            </a:r>
          </a:p>
          <a:p>
            <a:r>
              <a:rPr lang="en-US" b="1" dirty="0" smtClean="0"/>
              <a:t>Weekend:</a:t>
            </a:r>
            <a:r>
              <a:rPr lang="en-US" dirty="0" smtClean="0"/>
              <a:t> Saturday and Sunday are considered the weekend.</a:t>
            </a:r>
          </a:p>
          <a:p>
            <a:r>
              <a:rPr lang="en-US" dirty="0" smtClean="0"/>
              <a:t>Binary Variables for </a:t>
            </a:r>
            <a:r>
              <a:rPr lang="en-US" b="1" dirty="0" smtClean="0"/>
              <a:t>Certain Carriers:</a:t>
            </a:r>
            <a:r>
              <a:rPr lang="en-US" dirty="0" smtClean="0"/>
              <a:t> Jet Blue, Envoy, Delta, American Airlines, and US Airways.</a:t>
            </a:r>
          </a:p>
          <a:p>
            <a:r>
              <a:rPr lang="en-US" b="1" dirty="0" smtClean="0"/>
              <a:t>Rush Hour</a:t>
            </a:r>
            <a:r>
              <a:rPr lang="en-US" dirty="0" smtClean="0"/>
              <a:t>: a K-means cluster was created to determine whether or not a certain hour-of-the-week was a </a:t>
            </a:r>
            <a:r>
              <a:rPr lang="en-US" b="1" dirty="0" smtClean="0"/>
              <a:t>commuter flight</a:t>
            </a:r>
            <a:r>
              <a:rPr lang="en-US" dirty="0" smtClean="0"/>
              <a:t> or during </a:t>
            </a:r>
            <a:r>
              <a:rPr lang="en-US" b="1" dirty="0" smtClean="0"/>
              <a:t>rush hour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1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Logistic Regression was used to Predict the Chance of Delay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Dependent Variable:</a:t>
            </a:r>
            <a:r>
              <a:rPr lang="en-US" dirty="0" smtClean="0"/>
              <a:t> DOT’s </a:t>
            </a:r>
            <a:r>
              <a:rPr lang="en-US" dirty="0" smtClean="0"/>
              <a:t>definition of a delayed flight  - a binary variable indicating </a:t>
            </a:r>
            <a:r>
              <a:rPr lang="en-US" dirty="0" smtClean="0"/>
              <a:t>if a flight was </a:t>
            </a:r>
            <a:r>
              <a:rPr lang="en-US" dirty="0" smtClean="0"/>
              <a:t>delayed </a:t>
            </a:r>
            <a:r>
              <a:rPr lang="en-US" dirty="0" smtClean="0"/>
              <a:t>or </a:t>
            </a:r>
            <a:r>
              <a:rPr lang="en-US" dirty="0" smtClean="0"/>
              <a:t>not.</a:t>
            </a:r>
            <a:endParaRPr lang="en-US" dirty="0" smtClean="0"/>
          </a:p>
          <a:p>
            <a:r>
              <a:rPr lang="en-US" dirty="0" smtClean="0"/>
              <a:t>Of all the models created, the best model was a model that included Departure Delay as an independent variable. </a:t>
            </a:r>
          </a:p>
          <a:p>
            <a:r>
              <a:rPr lang="en-US" dirty="0" smtClean="0"/>
              <a:t> The significant variables: </a:t>
            </a:r>
          </a:p>
          <a:p>
            <a:pPr lvl="1"/>
            <a:r>
              <a:rPr lang="en-US" dirty="0" smtClean="0"/>
              <a:t>Visibility for both Airports</a:t>
            </a:r>
          </a:p>
          <a:p>
            <a:pPr lvl="1"/>
            <a:r>
              <a:rPr lang="en-US" dirty="0" smtClean="0"/>
              <a:t>Bearing</a:t>
            </a:r>
          </a:p>
          <a:p>
            <a:pPr lvl="1"/>
            <a:r>
              <a:rPr lang="en-US" dirty="0" smtClean="0"/>
              <a:t>Weekend</a:t>
            </a:r>
          </a:p>
          <a:p>
            <a:pPr lvl="1"/>
            <a:r>
              <a:rPr lang="en-US" dirty="0" smtClean="0"/>
              <a:t>Air Time</a:t>
            </a:r>
          </a:p>
          <a:p>
            <a:pPr lvl="1"/>
            <a:r>
              <a:rPr lang="en-US" dirty="0" smtClean="0"/>
              <a:t>Airport-to-airport distance</a:t>
            </a:r>
          </a:p>
          <a:p>
            <a:pPr lvl="1"/>
            <a:r>
              <a:rPr lang="en-US" dirty="0" smtClean="0"/>
              <a:t>Departure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Predicting Flight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87" y="1295400"/>
            <a:ext cx="42672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50% threshold discrimination produced an accuracy of 92% and AUC score of 94%.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null accuracy is </a:t>
            </a:r>
            <a:r>
              <a:rPr lang="en-US" dirty="0" smtClean="0"/>
              <a:t>77.6%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a flyer, incorrectly predicting an on-time flight will be delayed is less worse than incorrectly predicting a delayed flight will be on-time: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 smtClean="0"/>
              <a:t>the discrimination threshold to predict flight delays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434" r="6164"/>
          <a:stretch/>
        </p:blipFill>
        <p:spPr>
          <a:xfrm>
            <a:off x="4782065" y="2273643"/>
            <a:ext cx="3941806" cy="33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as flyers to avoid delays?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factors we can control when booking flights:</a:t>
            </a:r>
          </a:p>
          <a:p>
            <a:r>
              <a:rPr lang="en-US" dirty="0" smtClean="0"/>
              <a:t>Don’t fly after 7:00PM!</a:t>
            </a:r>
          </a:p>
          <a:p>
            <a:r>
              <a:rPr lang="en-US" dirty="0" smtClean="0"/>
              <a:t>Avoid Jet Blue and Envoy</a:t>
            </a:r>
          </a:p>
          <a:p>
            <a:r>
              <a:rPr lang="en-US" dirty="0" smtClean="0"/>
              <a:t>Fly on </a:t>
            </a:r>
            <a:r>
              <a:rPr lang="en-US" dirty="0" smtClean="0"/>
              <a:t>weekdays – Tuesdays and Wednesdays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factors that determine flight delays are not within the control of the flyer: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Departure Delay </a:t>
            </a:r>
          </a:p>
          <a:p>
            <a:r>
              <a:rPr lang="en-US" dirty="0" smtClean="0"/>
              <a:t>End </a:t>
            </a:r>
            <a:r>
              <a:rPr lang="en-US" dirty="0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3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600" dirty="0" smtClean="0"/>
              <a:t>Next Steps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There may be other variables affecting the delay outcome of these flights.  </a:t>
            </a:r>
          </a:p>
          <a:p>
            <a:pPr lvl="1"/>
            <a:r>
              <a:rPr lang="en-US" dirty="0" smtClean="0"/>
              <a:t>Plane type and size may have been </a:t>
            </a:r>
            <a:r>
              <a:rPr lang="en-US" dirty="0" smtClean="0"/>
              <a:t>useful information</a:t>
            </a:r>
            <a:endParaRPr lang="en-US" dirty="0"/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Pseudo R Squared</a:t>
            </a:r>
            <a:endParaRPr lang="en-US" dirty="0" smtClean="0"/>
          </a:p>
          <a:p>
            <a:r>
              <a:rPr lang="en-US" dirty="0" smtClean="0"/>
              <a:t>Other types of models could have been analyzed – KNN and Decision Trees.</a:t>
            </a:r>
          </a:p>
          <a:p>
            <a:pPr lvl="1"/>
            <a:r>
              <a:rPr lang="en-US" dirty="0" smtClean="0"/>
              <a:t>Included in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0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57" y="228600"/>
            <a:ext cx="8229600" cy="990600"/>
          </a:xfrm>
        </p:spPr>
        <p:txBody>
          <a:bodyPr/>
          <a:lstStyle/>
          <a:p>
            <a:r>
              <a:rPr lang="en-US" dirty="0" smtClean="0"/>
              <a:t>Flight Delays</a:t>
            </a:r>
            <a:endParaRPr lang="en-US" dirty="0"/>
          </a:p>
        </p:txBody>
      </p:sp>
      <p:pic>
        <p:nvPicPr>
          <p:cNvPr id="1026" name="Picture 2" descr="C:\Users\563572\AppData\Local\Microsoft\Windows\Temporary Internet Files\Content.IE5\YLK9A9HY\431887653_6adfaa7ff4_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962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92" y="3771899"/>
            <a:ext cx="4495800" cy="289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On-Time Performance </a:t>
            </a:r>
            <a:r>
              <a:rPr lang="en-US" sz="2200" dirty="0" smtClean="0"/>
              <a:t>data is publically available on Department of Transportation’s website.</a:t>
            </a:r>
          </a:p>
          <a:p>
            <a:pPr lvl="1"/>
            <a:r>
              <a:rPr lang="en-US" dirty="0" smtClean="0"/>
              <a:t>Includes all domestic flights</a:t>
            </a:r>
          </a:p>
          <a:p>
            <a:pPr lvl="1"/>
            <a:r>
              <a:rPr lang="en-US" dirty="0"/>
              <a:t>Flight information is updated monthly and goes back to </a:t>
            </a:r>
            <a:r>
              <a:rPr lang="en-US" dirty="0" smtClean="0"/>
              <a:t>1987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6680" y="1295400"/>
            <a:ext cx="8129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goal of this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– Determine what factors can predict flight delay and how we as flyers can avoid delays.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 arriving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flight is considered delayed if it arrives at its gate more than 15 minutes later than its scheduled arrival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 the factors that determine a flight delay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that the consumer can control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?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2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On-Time Performance Data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Pulling the Data: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Research and Innovative Technology Administration (RITA) provides publically available data that can be pulled monthly.</a:t>
            </a:r>
          </a:p>
          <a:p>
            <a:r>
              <a:rPr lang="en-US" b="1" dirty="0" smtClean="0"/>
              <a:t>Make the Data Manageable: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There were 6 Million scheduled flights in 2013 – for the purposes of this analysis I only looked at flights in and out of </a:t>
            </a:r>
            <a:r>
              <a:rPr lang="en-US" dirty="0" smtClean="0">
                <a:latin typeface="+mj-lt"/>
              </a:rPr>
              <a:t>Washington National </a:t>
            </a:r>
            <a:r>
              <a:rPr lang="en-US" dirty="0" smtClean="0">
                <a:latin typeface="+mj-lt"/>
              </a:rPr>
              <a:t>Airport (DCA).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dataset was even further </a:t>
            </a:r>
            <a:r>
              <a:rPr lang="en-US" dirty="0" err="1" smtClean="0">
                <a:latin typeface="+mj-lt"/>
              </a:rPr>
              <a:t>subsetted</a:t>
            </a:r>
            <a:r>
              <a:rPr lang="en-US" dirty="0" smtClean="0">
                <a:latin typeface="+mj-lt"/>
              </a:rPr>
              <a:t> down to the months of November 2013 </a:t>
            </a:r>
            <a:r>
              <a:rPr lang="en-US" dirty="0" smtClean="0">
                <a:latin typeface="+mj-lt"/>
              </a:rPr>
              <a:t>through </a:t>
            </a:r>
            <a:r>
              <a:rPr lang="en-US" dirty="0" smtClean="0">
                <a:latin typeface="+mj-lt"/>
              </a:rPr>
              <a:t>January 2014</a:t>
            </a:r>
            <a:endParaRPr lang="en-US" dirty="0"/>
          </a:p>
          <a:p>
            <a:r>
              <a:rPr lang="en-US" b="1" dirty="0" smtClean="0"/>
              <a:t>What we were given: </a:t>
            </a:r>
            <a:r>
              <a:rPr lang="en-US" dirty="0" smtClean="0"/>
              <a:t>Originating Airport, Destination Airport, Flight time, Distance, </a:t>
            </a:r>
            <a:r>
              <a:rPr lang="en-US" dirty="0" smtClean="0"/>
              <a:t>Scheduled Time </a:t>
            </a:r>
            <a:r>
              <a:rPr lang="en-US" dirty="0" smtClean="0"/>
              <a:t>of Flight, </a:t>
            </a:r>
            <a:r>
              <a:rPr lang="en-US" dirty="0" smtClean="0"/>
              <a:t>Actual Time of Flight, Delay, Carrier</a:t>
            </a:r>
            <a:r>
              <a:rPr lang="en-US" dirty="0" smtClean="0"/>
              <a:t>.  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9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1" y="1524000"/>
            <a:ext cx="4953000" cy="236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The likelihood of delays increases as the day progresses. Before 7:00PM, the chance of delay is 20%; after 7:00PM the chance </a:t>
            </a:r>
            <a:r>
              <a:rPr lang="en-US" sz="1700" dirty="0" smtClean="0"/>
              <a:t>increases to </a:t>
            </a:r>
            <a:r>
              <a:rPr lang="en-US" sz="1700" dirty="0" smtClean="0"/>
              <a:t>31%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Albeit 77% of flights in/out of DCA fly before 7:00PM</a:t>
            </a:r>
            <a:endParaRPr lang="en-US" sz="17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6622" r="6216"/>
          <a:stretch/>
        </p:blipFill>
        <p:spPr bwMode="auto">
          <a:xfrm>
            <a:off x="272141" y="1454785"/>
            <a:ext cx="3940629" cy="3041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What can we infer from the On-Time Performance Data Alone?</a:t>
            </a:r>
            <a:endParaRPr lang="en-US" sz="4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5827" r="6103"/>
          <a:stretch/>
        </p:blipFill>
        <p:spPr bwMode="auto">
          <a:xfrm>
            <a:off x="4419600" y="3657600"/>
            <a:ext cx="4495800" cy="31172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7457" y="5029200"/>
            <a:ext cx="400594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The likelihood of delays increases the shorter the flight.</a:t>
            </a:r>
          </a:p>
          <a:p>
            <a:pPr marL="0" indent="0">
              <a:buFont typeface="Arial" pitchFamily="34" charset="0"/>
              <a:buNone/>
            </a:pPr>
            <a:endParaRPr lang="en-US" sz="1700" dirty="0"/>
          </a:p>
          <a:p>
            <a:pPr marL="0" indent="0">
              <a:buFont typeface="Arial" pitchFamily="34" charset="0"/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19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What can we infer from the On-Time Performance Data Alone?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2743200"/>
            <a:ext cx="4343400" cy="2680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Seeing a relationship between airport-to-airport distance and arrival delay, we can understand there’s probably also a relationship between delays and flight time.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6335" r="7091"/>
          <a:stretch/>
        </p:blipFill>
        <p:spPr bwMode="auto">
          <a:xfrm>
            <a:off x="4343400" y="2362200"/>
            <a:ext cx="4223658" cy="3315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542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Major Carriers are the Worst Offenders?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600200"/>
            <a:ext cx="8991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Twenty-two percent of the flights in our subset are delayed.</a:t>
            </a:r>
          </a:p>
        </p:txBody>
      </p:sp>
      <p:pic>
        <p:nvPicPr>
          <p:cNvPr id="1026" name="Picture 2" descr="http://aviationblog.dallasnews.com/files/2014/01/Envoy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7073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2uVgWC2CKSe3P4npVSvtHUQw3E7f7mo5SGRtV7Iq2LMHGc74a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9023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850135"/>
            <a:ext cx="44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Formerly American Eagle, envoy flights are delayed about 30% of the time.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3488672"/>
            <a:ext cx="42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28% of JetBlue’s flights are delayed.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Which Major Carriers have the best track record?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328" y="2298417"/>
            <a:ext cx="4855028" cy="825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Delta has the best track-record of all the major airlines, with a 17.9% chance of delay.</a:t>
            </a:r>
            <a:endParaRPr lang="en-US" dirty="0"/>
          </a:p>
        </p:txBody>
      </p:sp>
      <p:pic>
        <p:nvPicPr>
          <p:cNvPr id="2050" name="Picture 2" descr="http://lippincott.com/cache/made/cc190b03fd288467/Delta_01_959_487_c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32150" r="7760" b="33925"/>
          <a:stretch/>
        </p:blipFill>
        <p:spPr bwMode="auto">
          <a:xfrm>
            <a:off x="381000" y="2362200"/>
            <a:ext cx="3804557" cy="78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bnet.com/blogs/us-airways-american-airlines-logo-branding-620px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r="17446"/>
          <a:stretch/>
        </p:blipFill>
        <p:spPr bwMode="auto">
          <a:xfrm>
            <a:off x="4800600" y="3554098"/>
            <a:ext cx="3548743" cy="273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422236"/>
            <a:ext cx="4713514" cy="102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US Airways and American Airlines (now merged) have 18.3% and 20% chance of delay,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1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Merging Other 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6" y="987331"/>
            <a:ext cx="883023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100" b="1" dirty="0"/>
              <a:t>What are we Missing?</a:t>
            </a:r>
            <a:r>
              <a:rPr lang="en-US" sz="2100" dirty="0"/>
              <a:t> Upon looking at the data, there are other factors not included in the DOT’s dataset that might help paint a better picture.</a:t>
            </a:r>
          </a:p>
          <a:p>
            <a:pPr marL="0" indent="0">
              <a:buNone/>
            </a:pPr>
            <a:r>
              <a:rPr lang="en-US" sz="2100" b="1" dirty="0" smtClean="0"/>
              <a:t>Iowa Environmental </a:t>
            </a:r>
            <a:r>
              <a:rPr lang="en-US" sz="2100" b="1" dirty="0" err="1" smtClean="0"/>
              <a:t>Mesonet</a:t>
            </a:r>
            <a:r>
              <a:rPr lang="en-US" sz="2100" dirty="0" smtClean="0"/>
              <a:t> (IEM) </a:t>
            </a:r>
            <a:r>
              <a:rPr lang="en-US" sz="2100" dirty="0" smtClean="0"/>
              <a:t>houses environmental </a:t>
            </a:r>
            <a:r>
              <a:rPr lang="en-US" sz="2100" dirty="0" smtClean="0"/>
              <a:t>data from Automated Surface Observing Systems (ASOS) that collect weather information at the minute level.  IEM’s website publishes data </a:t>
            </a:r>
            <a:r>
              <a:rPr lang="en-US" sz="2100" dirty="0" smtClean="0"/>
              <a:t>at the hour-level.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b="1" dirty="0" smtClean="0"/>
              <a:t>Most airports have ASOS – we can merge the datasets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r>
              <a:rPr lang="en-US" sz="2100" dirty="0" smtClean="0"/>
              <a:t>We can scrap IEM’s website to pull ASOS hourly data for the airports we are interested 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8" name="Picture 10" descr="C:\Users\563572\AppData\Local\Microsoft\Windows\Temporary Internet Files\Content.IE5\9KTKX2QU\JJ11-Lightning-Protection-2-FLASH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4712891"/>
            <a:ext cx="467239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4114800"/>
            <a:ext cx="4876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0" y="4354909"/>
            <a:ext cx="26670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200" b="1" dirty="0" smtClean="0"/>
              <a:t>New Data Fields: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100" dirty="0" smtClean="0"/>
              <a:t>Precipitation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100" dirty="0" smtClean="0"/>
              <a:t>Visibility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100" dirty="0" smtClean="0"/>
              <a:t>Wind Speed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100" dirty="0" smtClean="0"/>
              <a:t>Wind Direction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100" dirty="0" smtClean="0"/>
              <a:t>Temperature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Airport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Openflights.org provides GPS coordinates along with other geospatial information.</a:t>
            </a:r>
          </a:p>
          <a:p>
            <a:pPr marL="0" indent="0">
              <a:buNone/>
            </a:pPr>
            <a:r>
              <a:rPr lang="en-US" dirty="0" smtClean="0"/>
              <a:t>With geospatial information, we can visualize delays based on Origin and Destination Airports.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18764" r="8551" b="19222"/>
          <a:stretch/>
        </p:blipFill>
        <p:spPr bwMode="auto">
          <a:xfrm>
            <a:off x="2743200" y="3124200"/>
            <a:ext cx="5943600" cy="3434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647182"/>
            <a:ext cx="2895600" cy="2664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The worst delays are flights going into DCA from Tampa, Detroit, San Juan.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The best on-time performers are flights from Seattle, Portland, Salt Lake and St. Paul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546</TotalTime>
  <Words>968</Words>
  <Application>Microsoft Office PowerPoint</Application>
  <PresentationFormat>On-screen Show (4:3)</PresentationFormat>
  <Paragraphs>106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Predicting Flight Delays  Washington National Airport  - Winter 2013</vt:lpstr>
      <vt:lpstr>Flight Delays</vt:lpstr>
      <vt:lpstr>Acquiring On-Time Performance Data </vt:lpstr>
      <vt:lpstr>What can we infer from the On-Time Performance Data Alone?</vt:lpstr>
      <vt:lpstr>What can we infer from the On-Time Performance Data Alone?</vt:lpstr>
      <vt:lpstr>Which Major Carriers are the Worst Offenders?</vt:lpstr>
      <vt:lpstr>Which Major Carriers have the best track record?</vt:lpstr>
      <vt:lpstr>Merging Other Datasets</vt:lpstr>
      <vt:lpstr>Airport Information</vt:lpstr>
      <vt:lpstr>Airport Information Cont.</vt:lpstr>
      <vt:lpstr>Creating New Fields to Supplement our Datasets</vt:lpstr>
      <vt:lpstr>Logistic Regression was used to Predict the Chance of Delay</vt:lpstr>
      <vt:lpstr>Predicting Flight Delays</vt:lpstr>
      <vt:lpstr>What can we do as flyers to avoid delays?</vt:lpstr>
      <vt:lpstr>Next Steps</vt:lpstr>
    </vt:vector>
  </TitlesOfParts>
  <Company>Booz Allen Hamilton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  Winter 2013</dc:title>
  <dc:creator>Luongo, Christine [USA]</dc:creator>
  <cp:lastModifiedBy>Luongo, Christine [USA]</cp:lastModifiedBy>
  <cp:revision>43</cp:revision>
  <dcterms:created xsi:type="dcterms:W3CDTF">2014-12-18T01:40:17Z</dcterms:created>
  <dcterms:modified xsi:type="dcterms:W3CDTF">2014-12-18T18:38:39Z</dcterms:modified>
</cp:coreProperties>
</file>