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DBDE-3FE3-4420-80BA-BE16CFB8262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2C229AD-F8E9-4EB0-834B-CA763B0E9D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Treasury Yields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linear regression and decision trees to analyze US Treasury Yields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51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Continuous supervised – use </a:t>
            </a:r>
            <a:r>
              <a:rPr lang="en-US" sz="2400" i="1" dirty="0" err="1" smtClean="0"/>
              <a:t>statsmodels</a:t>
            </a:r>
            <a:endParaRPr lang="en-US" sz="2400" i="1" dirty="0" smtClean="0"/>
          </a:p>
          <a:p>
            <a:pPr lvl="1"/>
            <a:r>
              <a:rPr lang="en-US" sz="2200" i="1" dirty="0" err="1">
                <a:solidFill>
                  <a:srgbClr val="92D050"/>
                </a:solidFill>
              </a:rPr>
              <a:t>est</a:t>
            </a:r>
            <a:r>
              <a:rPr lang="en-US" sz="2200" i="1" dirty="0">
                <a:solidFill>
                  <a:srgbClr val="92D050"/>
                </a:solidFill>
              </a:rPr>
              <a:t> = </a:t>
            </a:r>
            <a:r>
              <a:rPr lang="en-US" sz="2200" i="1" dirty="0" err="1">
                <a:solidFill>
                  <a:srgbClr val="92D050"/>
                </a:solidFill>
              </a:rPr>
              <a:t>smf.ols</a:t>
            </a:r>
            <a:r>
              <a:rPr lang="en-US" sz="2200" i="1" dirty="0">
                <a:solidFill>
                  <a:srgbClr val="92D050"/>
                </a:solidFill>
              </a:rPr>
              <a:t>(formula='</a:t>
            </a:r>
            <a:r>
              <a:rPr lang="en-US" sz="2200" i="1" dirty="0" err="1">
                <a:solidFill>
                  <a:srgbClr val="92D050"/>
                </a:solidFill>
              </a:rPr>
              <a:t>tyield</a:t>
            </a:r>
            <a:r>
              <a:rPr lang="en-US" sz="2200" i="1" dirty="0">
                <a:solidFill>
                  <a:srgbClr val="92D050"/>
                </a:solidFill>
              </a:rPr>
              <a:t> ~ CPI + deficit + </a:t>
            </a:r>
            <a:r>
              <a:rPr lang="en-US" sz="2200" i="1" dirty="0" err="1">
                <a:solidFill>
                  <a:srgbClr val="92D050"/>
                </a:solidFill>
              </a:rPr>
              <a:t>rgdp</a:t>
            </a:r>
            <a:r>
              <a:rPr lang="en-US" sz="2200" i="1" dirty="0">
                <a:solidFill>
                  <a:srgbClr val="92D050"/>
                </a:solidFill>
              </a:rPr>
              <a:t> + unemployment + </a:t>
            </a:r>
            <a:r>
              <a:rPr lang="en-US" sz="2200" i="1" dirty="0" err="1">
                <a:solidFill>
                  <a:srgbClr val="92D050"/>
                </a:solidFill>
              </a:rPr>
              <a:t>TotalOutstanding</a:t>
            </a:r>
            <a:r>
              <a:rPr lang="en-US" sz="2200" i="1" dirty="0">
                <a:solidFill>
                  <a:srgbClr val="92D050"/>
                </a:solidFill>
              </a:rPr>
              <a:t> + prox2ceiling', data=</a:t>
            </a:r>
            <a:r>
              <a:rPr lang="en-US" sz="2200" i="1" dirty="0" err="1">
                <a:solidFill>
                  <a:srgbClr val="92D050"/>
                </a:solidFill>
              </a:rPr>
              <a:t>full_data</a:t>
            </a:r>
            <a:r>
              <a:rPr lang="en-US" sz="2200" i="1" dirty="0">
                <a:solidFill>
                  <a:srgbClr val="92D050"/>
                </a:solidFill>
              </a:rPr>
              <a:t>).fit()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075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7338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981200"/>
            <a:ext cx="4650105" cy="28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27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and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92D050"/>
                </a:solidFill>
              </a:rPr>
              <a:t>est</a:t>
            </a:r>
            <a:r>
              <a:rPr lang="en-US" sz="2400" dirty="0">
                <a:solidFill>
                  <a:srgbClr val="92D050"/>
                </a:solidFill>
              </a:rPr>
              <a:t> = </a:t>
            </a:r>
            <a:r>
              <a:rPr lang="en-US" sz="2400" dirty="0" err="1">
                <a:solidFill>
                  <a:srgbClr val="92D050"/>
                </a:solidFill>
              </a:rPr>
              <a:t>smf.ols</a:t>
            </a:r>
            <a:r>
              <a:rPr lang="en-US" sz="2400" dirty="0">
                <a:solidFill>
                  <a:srgbClr val="92D050"/>
                </a:solidFill>
              </a:rPr>
              <a:t>(formula='</a:t>
            </a:r>
            <a:r>
              <a:rPr lang="en-US" sz="2400" dirty="0" err="1">
                <a:solidFill>
                  <a:srgbClr val="92D050"/>
                </a:solidFill>
              </a:rPr>
              <a:t>tyield</a:t>
            </a:r>
            <a:r>
              <a:rPr lang="en-US" sz="2400" dirty="0">
                <a:solidFill>
                  <a:srgbClr val="92D050"/>
                </a:solidFill>
              </a:rPr>
              <a:t> ~ </a:t>
            </a:r>
            <a:r>
              <a:rPr lang="en-US" sz="2400" dirty="0" err="1">
                <a:solidFill>
                  <a:srgbClr val="92D050"/>
                </a:solidFill>
              </a:rPr>
              <a:t>deficit:unemployment</a:t>
            </a:r>
            <a:r>
              <a:rPr lang="en-US" sz="2400" dirty="0">
                <a:solidFill>
                  <a:srgbClr val="92D050"/>
                </a:solidFill>
              </a:rPr>
              <a:t> + deficit + </a:t>
            </a:r>
            <a:r>
              <a:rPr lang="en-US" sz="2400" dirty="0" err="1">
                <a:solidFill>
                  <a:srgbClr val="92D050"/>
                </a:solidFill>
              </a:rPr>
              <a:t>rgdp</a:t>
            </a:r>
            <a:r>
              <a:rPr lang="en-US" sz="2400" dirty="0">
                <a:solidFill>
                  <a:srgbClr val="92D050"/>
                </a:solidFill>
              </a:rPr>
              <a:t> + unemployment', data=</a:t>
            </a:r>
            <a:r>
              <a:rPr lang="en-US" sz="2400" dirty="0" err="1">
                <a:solidFill>
                  <a:srgbClr val="92D050"/>
                </a:solidFill>
              </a:rPr>
              <a:t>full_data</a:t>
            </a:r>
            <a:r>
              <a:rPr lang="en-US" sz="2400" dirty="0">
                <a:solidFill>
                  <a:srgbClr val="92D050"/>
                </a:solidFill>
              </a:rPr>
              <a:t>).fit()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79618"/>
            <a:ext cx="57912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61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results for 10-Year Yields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92D050"/>
                </a:solidFill>
              </a:rPr>
              <a:t>est</a:t>
            </a:r>
            <a:r>
              <a:rPr lang="en-US" sz="2400" dirty="0">
                <a:solidFill>
                  <a:srgbClr val="92D050"/>
                </a:solidFill>
              </a:rPr>
              <a:t> = </a:t>
            </a:r>
            <a:r>
              <a:rPr lang="en-US" sz="2400" dirty="0" err="1">
                <a:solidFill>
                  <a:srgbClr val="92D050"/>
                </a:solidFill>
              </a:rPr>
              <a:t>smf.ols</a:t>
            </a:r>
            <a:r>
              <a:rPr lang="en-US" sz="2400" dirty="0">
                <a:solidFill>
                  <a:srgbClr val="92D050"/>
                </a:solidFill>
              </a:rPr>
              <a:t>(formula='</a:t>
            </a:r>
            <a:r>
              <a:rPr lang="en-US" sz="2400" dirty="0" err="1">
                <a:solidFill>
                  <a:srgbClr val="92D050"/>
                </a:solidFill>
              </a:rPr>
              <a:t>tyield</a:t>
            </a:r>
            <a:r>
              <a:rPr lang="en-US" sz="2400" dirty="0">
                <a:solidFill>
                  <a:srgbClr val="92D050"/>
                </a:solidFill>
              </a:rPr>
              <a:t> ~ </a:t>
            </a:r>
            <a:r>
              <a:rPr lang="en-US" sz="2400" dirty="0" err="1">
                <a:solidFill>
                  <a:srgbClr val="92D050"/>
                </a:solidFill>
              </a:rPr>
              <a:t>deficit:unemployment</a:t>
            </a:r>
            <a:r>
              <a:rPr lang="en-US" sz="2400" dirty="0">
                <a:solidFill>
                  <a:srgbClr val="92D050"/>
                </a:solidFill>
              </a:rPr>
              <a:t> + deficit + </a:t>
            </a:r>
            <a:r>
              <a:rPr lang="en-US" sz="2400" dirty="0" err="1">
                <a:solidFill>
                  <a:srgbClr val="92D050"/>
                </a:solidFill>
              </a:rPr>
              <a:t>rgdp</a:t>
            </a:r>
            <a:r>
              <a:rPr lang="en-US" sz="2400" dirty="0">
                <a:solidFill>
                  <a:srgbClr val="92D050"/>
                </a:solidFill>
              </a:rPr>
              <a:t> + unemployment', data=</a:t>
            </a:r>
            <a:r>
              <a:rPr lang="en-US" sz="2400" dirty="0" err="1">
                <a:solidFill>
                  <a:srgbClr val="92D050"/>
                </a:solidFill>
              </a:rPr>
              <a:t>full_data</a:t>
            </a:r>
            <a:r>
              <a:rPr lang="en-US" sz="2400" dirty="0">
                <a:solidFill>
                  <a:srgbClr val="92D050"/>
                </a:solidFill>
              </a:rPr>
              <a:t>).fit()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5626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82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92D050"/>
                </a:solidFill>
              </a:rPr>
              <a:t>DecisionTreeRegressor</a:t>
            </a:r>
            <a:r>
              <a:rPr lang="en-US" sz="2400" dirty="0" smtClean="0">
                <a:solidFill>
                  <a:srgbClr val="92D050"/>
                </a:solidFill>
              </a:rPr>
              <a:t>, tree, </a:t>
            </a:r>
            <a:r>
              <a:rPr lang="en-US" sz="2400" dirty="0" err="1" smtClean="0">
                <a:solidFill>
                  <a:srgbClr val="92D050"/>
                </a:solidFill>
              </a:rPr>
              <a:t>grid_search</a:t>
            </a:r>
            <a:endParaRPr lang="en-US" sz="2400" dirty="0" smtClean="0">
              <a:solidFill>
                <a:srgbClr val="92D050"/>
              </a:solidFill>
            </a:endParaRPr>
          </a:p>
          <a:p>
            <a:r>
              <a:rPr lang="en-US" sz="2400" dirty="0" err="1" smtClean="0">
                <a:solidFill>
                  <a:srgbClr val="92D050"/>
                </a:solidFill>
              </a:rPr>
              <a:t>Max_depth</a:t>
            </a:r>
            <a:r>
              <a:rPr lang="en-US" sz="2400" dirty="0" smtClean="0">
                <a:solidFill>
                  <a:srgbClr val="92D050"/>
                </a:solidFill>
              </a:rPr>
              <a:t> = 2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2800"/>
            <a:ext cx="4957445" cy="1885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53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best </a:t>
            </a:r>
            <a:r>
              <a:rPr lang="en-US" dirty="0" err="1" smtClean="0"/>
              <a:t>max_depth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2874"/>
            <a:ext cx="38100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20192"/>
            <a:ext cx="4076700" cy="3259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65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features: </a:t>
            </a:r>
            <a:r>
              <a:rPr lang="en-US" dirty="0" err="1" smtClean="0"/>
              <a:t>max_depth</a:t>
            </a:r>
            <a:r>
              <a:rPr lang="en-US" dirty="0" smtClean="0"/>
              <a:t> = 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15753"/>
              </p:ext>
            </p:extLst>
          </p:nvPr>
        </p:nvGraphicFramePr>
        <p:xfrm>
          <a:off x="533400" y="2057400"/>
          <a:ext cx="7848600" cy="83820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012220"/>
                <a:gridCol w="1014679"/>
                <a:gridCol w="1012220"/>
                <a:gridCol w="1427764"/>
                <a:gridCol w="1072052"/>
                <a:gridCol w="1161389"/>
                <a:gridCol w="1148276"/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CPI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Deficit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Rgdp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Unemployment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Debtlimit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Outstanding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Prox2ceiling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4.31e-05</a:t>
                      </a:r>
                      <a:endParaRPr lang="en-US" sz="1200" b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1.19e-01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7.16e-03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8.42e-01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6.53e-03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1.93e-02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5.67e-03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7</a:t>
                      </a:r>
                      <a:endParaRPr lang="en-US" sz="12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17273"/>
            <a:ext cx="5934075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755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for 10-Year Yields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84903"/>
              </p:ext>
            </p:extLst>
          </p:nvPr>
        </p:nvGraphicFramePr>
        <p:xfrm>
          <a:off x="533400" y="2057401"/>
          <a:ext cx="7543800" cy="80078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929769"/>
                <a:gridCol w="932027"/>
                <a:gridCol w="816344"/>
                <a:gridCol w="1459698"/>
                <a:gridCol w="973132"/>
                <a:gridCol w="1216415"/>
                <a:gridCol w="1216415"/>
              </a:tblGrid>
              <a:tr h="2978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CPI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Deficit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Rgdp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Unemployment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Debtlimit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Outstanding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Prox2ceiling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90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0.00201</a:t>
                      </a:r>
                      <a:endParaRPr lang="en-US" sz="1200" b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0.01666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0.01285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0.01870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0.78724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0.15852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0.00399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7</a:t>
                      </a:r>
                      <a:endParaRPr lang="en-US" sz="12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031615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32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Debt ceiling threat = not too important</a:t>
            </a:r>
          </a:p>
          <a:p>
            <a:r>
              <a:rPr lang="en-US" sz="2400" dirty="0" smtClean="0"/>
              <a:t>Factors investors consider when looking at yields: unemployment rate and debt outstanding</a:t>
            </a:r>
          </a:p>
          <a:p>
            <a:pPr lvl="1"/>
            <a:r>
              <a:rPr lang="en-US" sz="2200" dirty="0" smtClean="0"/>
              <a:t>Deficit and debt limit may be important too depending on the maturity of the security</a:t>
            </a:r>
          </a:p>
        </p:txBody>
      </p:sp>
    </p:spTree>
    <p:extLst>
      <p:ext uri="{BB962C8B-B14F-4D97-AF65-F5344CB8AC3E}">
        <p14:creationId xmlns:p14="http://schemas.microsoft.com/office/powerpoint/2010/main" val="87575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 treasuries = “I owe you”</a:t>
            </a:r>
          </a:p>
          <a:p>
            <a:r>
              <a:rPr lang="en-US" sz="2400" dirty="0" smtClean="0"/>
              <a:t>Gov’t needs funding -&gt; auctions -&gt; raise money</a:t>
            </a:r>
          </a:p>
          <a:p>
            <a:r>
              <a:rPr lang="en-US" sz="2400" dirty="0" smtClean="0"/>
              <a:t>14 regularly issued types of treasuries:</a:t>
            </a:r>
          </a:p>
          <a:p>
            <a:pPr lvl="1"/>
            <a:r>
              <a:rPr lang="en-US" sz="2200" b="1" dirty="0" smtClean="0"/>
              <a:t>Bills: 4/13/26/52 weeks</a:t>
            </a:r>
          </a:p>
          <a:p>
            <a:pPr lvl="1"/>
            <a:r>
              <a:rPr lang="en-US" sz="2200" b="1" dirty="0" smtClean="0"/>
              <a:t>Nominal Coupons: 2/3/5/7/10/30 years</a:t>
            </a:r>
          </a:p>
          <a:p>
            <a:pPr lvl="1"/>
            <a:r>
              <a:rPr lang="en-US" sz="2200" dirty="0" smtClean="0"/>
              <a:t>Treasury Inflation Protected Securities: 5/10/30 years</a:t>
            </a:r>
          </a:p>
          <a:p>
            <a:pPr lvl="1"/>
            <a:r>
              <a:rPr lang="en-US" sz="2200" dirty="0" smtClean="0"/>
              <a:t>Floating Rate Notes: 2 year</a:t>
            </a:r>
          </a:p>
          <a:p>
            <a:pPr lvl="1"/>
            <a:endParaRPr lang="en-US" sz="2200" dirty="0" smtClean="0"/>
          </a:p>
          <a:p>
            <a:pPr marL="109728" indent="0">
              <a:buNone/>
            </a:pPr>
            <a:endParaRPr lang="en-US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Extensions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Produce a dataframe with a daily time series</a:t>
            </a:r>
          </a:p>
          <a:p>
            <a:pPr lvl="0"/>
            <a:r>
              <a:rPr lang="en-US" sz="2400" dirty="0"/>
              <a:t>Focus on 2008 and after (after the financial crash)</a:t>
            </a:r>
          </a:p>
          <a:p>
            <a:pPr lvl="0"/>
            <a:r>
              <a:rPr lang="en-US" sz="2400" dirty="0"/>
              <a:t>Factor in other explanatory variables such as the Dow Jones Industrial Average or the federal funds rate</a:t>
            </a:r>
          </a:p>
          <a:p>
            <a:pPr lvl="0"/>
            <a:r>
              <a:rPr lang="en-US" sz="2400" dirty="0"/>
              <a:t>Use more comprehensive linear regression models to tackle multicolinearity</a:t>
            </a:r>
          </a:p>
          <a:p>
            <a:pPr lvl="0"/>
            <a:r>
              <a:rPr lang="en-US" sz="2400" dirty="0"/>
              <a:t>Use k-means clustering to further examine the explanatory variables</a:t>
            </a:r>
          </a:p>
          <a:p>
            <a:pPr lvl="0"/>
            <a:r>
              <a:rPr lang="en-US" sz="2400" dirty="0"/>
              <a:t>Factor in “Time” as an explanatory variable – run time series models (Moving Average?)</a:t>
            </a:r>
          </a:p>
        </p:txBody>
      </p:sp>
    </p:spTree>
    <p:extLst>
      <p:ext uri="{BB962C8B-B14F-4D97-AF65-F5344CB8AC3E}">
        <p14:creationId xmlns:p14="http://schemas.microsoft.com/office/powerpoint/2010/main" val="224061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Successes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Successes</a:t>
            </a:r>
          </a:p>
          <a:p>
            <a:pPr lvl="1"/>
            <a:r>
              <a:rPr lang="en-US" sz="2200" dirty="0" smtClean="0"/>
              <a:t>Data </a:t>
            </a:r>
            <a:r>
              <a:rPr lang="en-US" sz="2200" dirty="0" smtClean="0"/>
              <a:t>concatenation</a:t>
            </a:r>
          </a:p>
          <a:p>
            <a:pPr lvl="1"/>
            <a:r>
              <a:rPr lang="en-US" sz="2200" dirty="0" smtClean="0"/>
              <a:t>Visualization</a:t>
            </a:r>
          </a:p>
          <a:p>
            <a:pPr lvl="1"/>
            <a:r>
              <a:rPr lang="en-US" sz="2200" dirty="0" smtClean="0"/>
              <a:t>Decision </a:t>
            </a:r>
            <a:r>
              <a:rPr lang="en-US" sz="2200" dirty="0"/>
              <a:t>tree modeling</a:t>
            </a:r>
          </a:p>
          <a:p>
            <a:pPr lvl="0"/>
            <a:r>
              <a:rPr lang="en-US" sz="2400" dirty="0" smtClean="0"/>
              <a:t>Challenges</a:t>
            </a:r>
          </a:p>
          <a:p>
            <a:pPr lvl="1"/>
            <a:r>
              <a:rPr lang="en-US" sz="2200" dirty="0" smtClean="0"/>
              <a:t>Multicolinearity problems</a:t>
            </a:r>
          </a:p>
          <a:p>
            <a:pPr lvl="1"/>
            <a:r>
              <a:rPr lang="en-US" sz="2200" dirty="0" smtClean="0"/>
              <a:t>Factor </a:t>
            </a:r>
            <a:r>
              <a:rPr lang="en-US" sz="2200" dirty="0"/>
              <a:t>in ‘time’ in the </a:t>
            </a:r>
            <a:r>
              <a:rPr lang="en-US" sz="2200" dirty="0" smtClean="0"/>
              <a:t>model</a:t>
            </a:r>
          </a:p>
          <a:p>
            <a:pPr lvl="1"/>
            <a:r>
              <a:rPr lang="en-US" sz="2200" dirty="0" smtClean="0"/>
              <a:t>Explore more </a:t>
            </a:r>
            <a:r>
              <a:rPr lang="en-US" sz="2200" dirty="0"/>
              <a:t>explanatory variables </a:t>
            </a:r>
          </a:p>
        </p:txBody>
      </p:sp>
    </p:spTree>
    <p:extLst>
      <p:ext uri="{BB962C8B-B14F-4D97-AF65-F5344CB8AC3E}">
        <p14:creationId xmlns:p14="http://schemas.microsoft.com/office/powerpoint/2010/main" val="202921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Correlation does not necessarily mean causation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Use machine learning algorithms to tackle problems</a:t>
            </a:r>
            <a:endParaRPr lang="en-US" sz="2400" dirty="0"/>
          </a:p>
          <a:p>
            <a:pPr lvl="0"/>
            <a:r>
              <a:rPr lang="en-US" sz="2200" dirty="0" smtClean="0"/>
              <a:t>Cross validation</a:t>
            </a:r>
          </a:p>
          <a:p>
            <a:pPr lvl="0"/>
            <a:r>
              <a:rPr lang="en-US" sz="2200" dirty="0" smtClean="0"/>
              <a:t>Data cleaning requires a lot of time</a:t>
            </a:r>
          </a:p>
          <a:p>
            <a:pPr lvl="0"/>
            <a:r>
              <a:rPr lang="en-US" sz="2200" dirty="0" smtClean="0"/>
              <a:t>Use graphics</a:t>
            </a:r>
          </a:p>
          <a:p>
            <a:pPr lvl="0"/>
            <a:r>
              <a:rPr lang="en-US" sz="2200" dirty="0" smtClean="0"/>
              <a:t>Open source materials available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61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yield?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Return on investment in US gov’t debt</a:t>
            </a:r>
          </a:p>
          <a:p>
            <a:r>
              <a:rPr lang="en-US" sz="2400" dirty="0" smtClean="0"/>
              <a:t>Expressed as % </a:t>
            </a:r>
          </a:p>
          <a:p>
            <a:r>
              <a:rPr lang="en-US" sz="2400" dirty="0" smtClean="0"/>
              <a:t>Interest rate the US pays to borrow money</a:t>
            </a:r>
          </a:p>
          <a:p>
            <a:r>
              <a:rPr lang="en-US" sz="2400" dirty="0" smtClean="0"/>
              <a:t>Investor’s outlook on the economy</a:t>
            </a:r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200" dirty="0" smtClean="0"/>
              <a:t>High yield</a:t>
            </a:r>
          </a:p>
          <a:p>
            <a:pPr lvl="1"/>
            <a:r>
              <a:rPr lang="en-US" sz="2200" dirty="0" smtClean="0"/>
              <a:t>Higher borrowing cost for the gov’t</a:t>
            </a:r>
          </a:p>
          <a:p>
            <a:pPr lvl="1"/>
            <a:r>
              <a:rPr lang="en-US" sz="2200" dirty="0" smtClean="0"/>
              <a:t>Better return for investors</a:t>
            </a:r>
          </a:p>
          <a:p>
            <a:pPr lvl="1"/>
            <a:r>
              <a:rPr lang="en-US" sz="2200" dirty="0" smtClean="0"/>
              <a:t>Better economic outlook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23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factors do investors look at when determining yields?</a:t>
            </a:r>
          </a:p>
          <a:p>
            <a:r>
              <a:rPr lang="en-US" sz="2400" dirty="0" smtClean="0"/>
              <a:t>Did the debt ceiling crisis spook investors?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2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Federal Reserve, White House, and Treasury websites</a:t>
            </a:r>
          </a:p>
          <a:p>
            <a:pPr lvl="1"/>
            <a:r>
              <a:rPr lang="en-US" sz="2200" dirty="0" smtClean="0"/>
              <a:t>Treasury yields (bills and nominal coupons)</a:t>
            </a:r>
          </a:p>
          <a:p>
            <a:pPr lvl="1"/>
            <a:r>
              <a:rPr lang="en-US" sz="2200" dirty="0" smtClean="0"/>
              <a:t>Unemployment rate</a:t>
            </a:r>
          </a:p>
          <a:p>
            <a:pPr lvl="1"/>
            <a:r>
              <a:rPr lang="en-US" sz="2200" dirty="0" smtClean="0"/>
              <a:t>CPI</a:t>
            </a:r>
          </a:p>
          <a:p>
            <a:pPr lvl="1"/>
            <a:r>
              <a:rPr lang="en-US" sz="2200" dirty="0" smtClean="0"/>
              <a:t>Debt limit</a:t>
            </a:r>
          </a:p>
          <a:p>
            <a:pPr lvl="1"/>
            <a:r>
              <a:rPr lang="en-US" sz="2200" dirty="0" smtClean="0"/>
              <a:t>Deficit</a:t>
            </a:r>
          </a:p>
          <a:p>
            <a:pPr lvl="1"/>
            <a:r>
              <a:rPr lang="en-US" sz="2200" dirty="0" smtClean="0"/>
              <a:t>GDP</a:t>
            </a:r>
          </a:p>
          <a:p>
            <a:pPr lvl="1"/>
            <a:r>
              <a:rPr lang="en-US" sz="2200" dirty="0" smtClean="0"/>
              <a:t>Amount of debt outstanding</a:t>
            </a:r>
          </a:p>
          <a:p>
            <a:r>
              <a:rPr lang="en-US" sz="2400" dirty="0" smtClean="0"/>
              <a:t>Spreadsheets</a:t>
            </a:r>
            <a:endParaRPr lang="en-US" sz="2400" dirty="0"/>
          </a:p>
          <a:p>
            <a:pPr lvl="1"/>
            <a:endParaRPr lang="en-US" dirty="0"/>
          </a:p>
          <a:p>
            <a:pPr marL="109728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Convert Excel files to csv files</a:t>
            </a:r>
          </a:p>
          <a:p>
            <a:r>
              <a:rPr lang="en-US" sz="2400" dirty="0" smtClean="0"/>
              <a:t>Header/data fix</a:t>
            </a:r>
          </a:p>
          <a:p>
            <a:r>
              <a:rPr lang="en-US" sz="2400" dirty="0" smtClean="0"/>
              <a:t>Debt limit/CPI/GDP files required special fixes</a:t>
            </a:r>
          </a:p>
          <a:p>
            <a:r>
              <a:rPr lang="en-US" sz="2400" i="1" dirty="0" smtClean="0"/>
              <a:t>Import</a:t>
            </a:r>
            <a:r>
              <a:rPr lang="en-US" sz="2400" dirty="0" smtClean="0"/>
              <a:t> function</a:t>
            </a:r>
          </a:p>
          <a:p>
            <a:pPr lvl="1"/>
            <a:endParaRPr lang="en-US" sz="2200" i="1" dirty="0"/>
          </a:p>
          <a:p>
            <a:pPr lvl="1"/>
            <a:endParaRPr lang="en-US" dirty="0"/>
          </a:p>
          <a:p>
            <a:pPr marL="109728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75247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14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 a dataframe: date index = monthly</a:t>
            </a:r>
          </a:p>
          <a:p>
            <a:r>
              <a:rPr lang="en-US" sz="2400" dirty="0" smtClean="0"/>
              <a:t>Missing values: backfill, pad, interpolate</a:t>
            </a:r>
          </a:p>
          <a:p>
            <a:endParaRPr lang="en-US" sz="2400" dirty="0" smtClean="0"/>
          </a:p>
          <a:p>
            <a:pPr lvl="1"/>
            <a:endParaRPr lang="en-US" sz="2200" i="1" dirty="0"/>
          </a:p>
          <a:p>
            <a:pPr lvl="1"/>
            <a:endParaRPr lang="en-US" dirty="0"/>
          </a:p>
          <a:p>
            <a:r>
              <a:rPr lang="en-US" sz="2400" dirty="0" smtClean="0"/>
              <a:t>Calculate </a:t>
            </a:r>
            <a:r>
              <a:rPr lang="en-US" sz="2400" i="1" dirty="0" smtClean="0"/>
              <a:t>prox2ceiling</a:t>
            </a:r>
            <a:endParaRPr lang="en-US" i="1" dirty="0" smtClean="0"/>
          </a:p>
          <a:p>
            <a:r>
              <a:rPr lang="en-US" sz="2400" dirty="0" smtClean="0"/>
              <a:t>Time frame: 1990-09-01 to 2014-09-01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25682" y="3242906"/>
            <a:ext cx="6234545" cy="1072162"/>
            <a:chOff x="1143000" y="3200399"/>
            <a:chExt cx="6648450" cy="13049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200399"/>
              <a:ext cx="4391025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322492"/>
              <a:ext cx="2152650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4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Exploration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43545"/>
            <a:ext cx="66294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39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Exploration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363" y="2073349"/>
            <a:ext cx="799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Hypothesis: closer to debt ceiling = more likely US will default = higher yield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2" y="2514600"/>
            <a:ext cx="68580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51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154</TotalTime>
  <Words>533</Words>
  <Application>Microsoft Office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</vt:lpstr>
      <vt:lpstr>Predicting Treasury Yields</vt:lpstr>
      <vt:lpstr>Background information</vt:lpstr>
      <vt:lpstr>What is yield?</vt:lpstr>
      <vt:lpstr>Questions</vt:lpstr>
      <vt:lpstr>Data</vt:lpstr>
      <vt:lpstr>Data Pre-Processing</vt:lpstr>
      <vt:lpstr>Data Pre-Processing Cont.</vt:lpstr>
      <vt:lpstr>Initial Exploration</vt:lpstr>
      <vt:lpstr>Initial Exploration Cont.</vt:lpstr>
      <vt:lpstr>PowerPoint Presentation</vt:lpstr>
      <vt:lpstr>Modeling: Linear Regression</vt:lpstr>
      <vt:lpstr>PowerPoint Presentation</vt:lpstr>
      <vt:lpstr>Trial and Error</vt:lpstr>
      <vt:lpstr>Bad results for 10-Year Yields</vt:lpstr>
      <vt:lpstr>Modeling: Decision Tree</vt:lpstr>
      <vt:lpstr>Find the best max_depth</vt:lpstr>
      <vt:lpstr>Important features: max_depth = 5</vt:lpstr>
      <vt:lpstr>Repeat for 10-Year Yields</vt:lpstr>
      <vt:lpstr>Conclusions</vt:lpstr>
      <vt:lpstr>Possible Extensions</vt:lpstr>
      <vt:lpstr>Challenges and Successes</vt:lpstr>
      <vt:lpstr>Key Takeaways</vt:lpstr>
    </vt:vector>
  </TitlesOfParts>
  <Company>The U.S. Department of the Treasury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POMO</dc:title>
  <dc:creator>Xie, Linda (Contractor)</dc:creator>
  <cp:lastModifiedBy>Xie, Linda (Contractor)</cp:lastModifiedBy>
  <cp:revision>58</cp:revision>
  <dcterms:created xsi:type="dcterms:W3CDTF">2014-10-20T20:03:09Z</dcterms:created>
  <dcterms:modified xsi:type="dcterms:W3CDTF">2014-12-18T23:01:06Z</dcterms:modified>
</cp:coreProperties>
</file>