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7" r:id="rId5"/>
    <p:sldId id="261" r:id="rId6"/>
    <p:sldId id="268" r:id="rId7"/>
    <p:sldId id="262" r:id="rId8"/>
    <p:sldId id="270" r:id="rId9"/>
    <p:sldId id="291" r:id="rId10"/>
    <p:sldId id="272" r:id="rId11"/>
    <p:sldId id="273" r:id="rId12"/>
    <p:sldId id="274" r:id="rId13"/>
    <p:sldId id="277" r:id="rId14"/>
    <p:sldId id="278" r:id="rId15"/>
    <p:sldId id="279" r:id="rId16"/>
    <p:sldId id="281" r:id="rId17"/>
    <p:sldId id="280" r:id="rId18"/>
    <p:sldId id="282" r:id="rId19"/>
    <p:sldId id="283" r:id="rId20"/>
    <p:sldId id="276" r:id="rId21"/>
    <p:sldId id="292" r:id="rId22"/>
    <p:sldId id="289" r:id="rId23"/>
    <p:sldId id="290" r:id="rId24"/>
    <p:sldId id="286" r:id="rId25"/>
    <p:sldId id="288" r:id="rId26"/>
    <p:sldId id="284" r:id="rId27"/>
    <p:sldId id="287" r:id="rId28"/>
    <p:sldId id="29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EF9DA-0667-0D45-8641-07A9666F0EE4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39735-FDFF-0F42-AAFE-8385B92C4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39735-FDFF-0F42-AAFE-8385B92C4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1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10DB-34B0-8F4F-80B8-C64A0FDCBCAC}" type="datetimeFigureOut">
              <a:rPr lang="en-US" smtClean="0"/>
              <a:t>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EBEEA-4290-0143-AB18-6C04873E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3175" y="1077865"/>
            <a:ext cx="685068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DATA SCIENCE</a:t>
            </a:r>
            <a:b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36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Rats and Wages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endParaRPr lang="en-US" sz="36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Predicting wage violations from health inspection data.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3700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background/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2338" y="1829304"/>
            <a:ext cx="4953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Wage and Hour Enforcement Data Set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2338" y="3721596"/>
            <a:ext cx="4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York City Restaurant Inspection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2338" y="444511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nycopendata.socrata.com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2338" y="2613600"/>
            <a:ext cx="73024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https://</a:t>
            </a:r>
            <a:r>
              <a:rPr lang="en-US" dirty="0" err="1" smtClean="0">
                <a:effectLst/>
              </a:rPr>
              <a:t>data.cityofnewyork.us</a:t>
            </a:r>
            <a:r>
              <a:rPr lang="en-US" dirty="0" smtClean="0">
                <a:effectLst/>
              </a:rPr>
              <a:t>/Health/DOHMH-New-York-City-Restaurant-Inspection-Results/xx67-kt59</a:t>
            </a:r>
          </a:p>
          <a:p>
            <a:r>
              <a:rPr lang="en-US" dirty="0" err="1" smtClean="0">
                <a:effectLst/>
              </a:rPr>
              <a:t>DOHMH_New_York_City_Restaurant_Inspection_Results.csv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6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DOL WHD Data set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935" y="1661810"/>
            <a:ext cx="679247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Data with 188,000 rows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row represents a DOL investigation Case that has close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row has 99 columns, however: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	</a:t>
            </a:r>
            <a:r>
              <a:rPr lang="en-US" dirty="0" smtClean="0"/>
              <a:t>Only 10 columns have feature information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Really only 3 things you can tell from those columns: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Business Name, address, and industry type</a:t>
            </a:r>
          </a:p>
          <a:p>
            <a:pPr marL="1657350" lvl="3" indent="-285750">
              <a:buFont typeface="Arial"/>
              <a:buChar char="•"/>
            </a:pP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The industry column is messed up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Other columns are response variables, different outcomes for different acts, many that have nothing to do with most cases.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3186" y="207223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9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NYCDOH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83" y="1757420"/>
            <a:ext cx="800330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520392 rows x 18 columns</a:t>
            </a:r>
          </a:p>
          <a:p>
            <a:endParaRPr lang="en-US" dirty="0" smtClean="0"/>
          </a:p>
          <a:p>
            <a:r>
              <a:rPr lang="en-US" dirty="0" smtClean="0"/>
              <a:t>25349 unique businesses</a:t>
            </a:r>
          </a:p>
          <a:p>
            <a:r>
              <a:rPr lang="en-US" dirty="0" smtClean="0"/>
              <a:t>Columns:</a:t>
            </a:r>
          </a:p>
          <a:p>
            <a:r>
              <a:rPr lang="en-US" dirty="0" smtClean="0"/>
              <a:t>CAMIS  </a:t>
            </a:r>
            <a:r>
              <a:rPr lang="en-US" dirty="0"/>
              <a:t> </a:t>
            </a:r>
            <a:r>
              <a:rPr lang="en-US" dirty="0" smtClean="0"/>
              <a:t>DBA  BORO BUILDING  </a:t>
            </a:r>
            <a:r>
              <a:rPr lang="en-US" dirty="0"/>
              <a:t> </a:t>
            </a:r>
            <a:r>
              <a:rPr lang="en-US" dirty="0" smtClean="0"/>
              <a:t>STREET</a:t>
            </a:r>
            <a:r>
              <a:rPr lang="en-US" dirty="0"/>
              <a:t> </a:t>
            </a:r>
            <a:r>
              <a:rPr lang="en-US" dirty="0" smtClean="0"/>
              <a:t>, ZIPCODE  </a:t>
            </a:r>
            <a:r>
              <a:rPr lang="en-US" dirty="0"/>
              <a:t> </a:t>
            </a:r>
            <a:r>
              <a:rPr lang="en-US" dirty="0" smtClean="0"/>
              <a:t>PHONE  </a:t>
            </a:r>
          </a:p>
          <a:p>
            <a:r>
              <a:rPr lang="en-US" dirty="0" smtClean="0"/>
              <a:t>CUISINE DESCRIPTION INSPECTION DATE  </a:t>
            </a:r>
          </a:p>
          <a:p>
            <a:endParaRPr lang="en-US" dirty="0" smtClean="0"/>
          </a:p>
          <a:p>
            <a:r>
              <a:rPr lang="en-US" dirty="0" smtClean="0"/>
              <a:t> ACTION  </a:t>
            </a:r>
            <a:r>
              <a:rPr lang="en-US" dirty="0"/>
              <a:t> </a:t>
            </a:r>
            <a:r>
              <a:rPr lang="en-US" dirty="0" smtClean="0"/>
              <a:t>VIOLATION CODE  </a:t>
            </a:r>
          </a:p>
          <a:p>
            <a:r>
              <a:rPr lang="en-US" dirty="0" smtClean="0"/>
              <a:t>VIOLATION DESCRIPTION </a:t>
            </a:r>
            <a:endParaRPr lang="en-US" dirty="0"/>
          </a:p>
          <a:p>
            <a:r>
              <a:rPr lang="en-US" dirty="0" smtClean="0"/>
              <a:t>CRITICAL FLAG </a:t>
            </a:r>
            <a:endParaRPr lang="en-US" dirty="0"/>
          </a:p>
          <a:p>
            <a:r>
              <a:rPr lang="en-US" dirty="0" smtClean="0"/>
              <a:t>SCORE </a:t>
            </a:r>
          </a:p>
          <a:p>
            <a:r>
              <a:rPr lang="en-US" dirty="0" smtClean="0"/>
              <a:t>GRADE </a:t>
            </a:r>
            <a:endParaRPr lang="en-US" dirty="0"/>
          </a:p>
          <a:p>
            <a:r>
              <a:rPr lang="en-US" dirty="0" smtClean="0"/>
              <a:t>GRADE DATE </a:t>
            </a:r>
          </a:p>
          <a:p>
            <a:r>
              <a:rPr lang="en-US" dirty="0" smtClean="0"/>
              <a:t>RECORD DATE</a:t>
            </a:r>
          </a:p>
          <a:p>
            <a:r>
              <a:rPr lang="en-US" dirty="0" smtClean="0"/>
              <a:t>INSPECTION TYPE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0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339670"/>
            <a:ext cx="5817902" cy="635034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 and Hour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05757" y="1978943"/>
            <a:ext cx="4016421" cy="342623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York City Department of Health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53991" y="2141394"/>
            <a:ext cx="2111574" cy="2938880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100000"/>
                  <a:shade val="100000"/>
                  <a:satMod val="130000"/>
                  <a:alpha val="48000"/>
                </a:schemeClr>
              </a:gs>
              <a:gs pos="100000">
                <a:schemeClr val="accent5">
                  <a:tint val="50000"/>
                  <a:shade val="100000"/>
                  <a:satMod val="35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Wage and hour New york City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5221196" y="165219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19214" y="1447287"/>
            <a:ext cx="355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Wage and hour cases that also have </a:t>
            </a:r>
          </a:p>
          <a:p>
            <a:r>
              <a:rPr lang="en-US" dirty="0" smtClean="0"/>
              <a:t>DOH inspection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39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7" t="-3016"/>
          <a:stretch/>
        </p:blipFill>
        <p:spPr>
          <a:xfrm>
            <a:off x="-162429" y="-206754"/>
            <a:ext cx="9306429" cy="7064754"/>
          </a:xfrm>
        </p:spPr>
      </p:pic>
    </p:spTree>
    <p:extLst>
      <p:ext uri="{BB962C8B-B14F-4D97-AF65-F5344CB8AC3E}">
        <p14:creationId xmlns:p14="http://schemas.microsoft.com/office/powerpoint/2010/main" val="173396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4013" y="1698347"/>
            <a:ext cx="77522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Both data sets have address columns.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hard can it be to merge them on the address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7341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scre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b="15627"/>
          <a:stretch>
            <a:fillRect/>
          </a:stretch>
        </p:blipFill>
        <p:spPr/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86" y="5093805"/>
            <a:ext cx="2023014" cy="176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0341" y="2923878"/>
            <a:ext cx="498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Turns out, there are many ways to write the </a:t>
            </a:r>
          </a:p>
          <a:p>
            <a:r>
              <a:rPr lang="en-US" sz="2000" dirty="0" smtClean="0"/>
              <a:t>Same address in New York City, and also</a:t>
            </a:r>
          </a:p>
          <a:p>
            <a:r>
              <a:rPr lang="en-US" sz="2000" dirty="0" smtClean="0"/>
              <a:t>Those different ways can look like other </a:t>
            </a:r>
          </a:p>
          <a:p>
            <a:r>
              <a:rPr lang="en-US" sz="2000" dirty="0" smtClean="0"/>
              <a:t>Addresses if you try and simplify them.</a:t>
            </a:r>
          </a:p>
        </p:txBody>
      </p:sp>
    </p:spTree>
    <p:extLst>
      <p:ext uri="{BB962C8B-B14F-4D97-AF65-F5344CB8AC3E}">
        <p14:creationId xmlns:p14="http://schemas.microsoft.com/office/powerpoint/2010/main" val="390406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1515394</a:t>
            </a:r>
            <a:r>
              <a:rPr lang="en-US" sz="2000" dirty="0" smtClean="0"/>
              <a:t> </a:t>
            </a:r>
            <a:r>
              <a:rPr lang="en-US" sz="2000" dirty="0" err="1"/>
              <a:t>Tommaso</a:t>
            </a:r>
            <a:r>
              <a:rPr lang="en-US" sz="2000" dirty="0"/>
              <a:t> Restaurant</a:t>
            </a:r>
            <a:r>
              <a:rPr lang="en-US" sz="2000" dirty="0" smtClean="0"/>
              <a:t> </a:t>
            </a:r>
            <a:r>
              <a:rPr lang="en-US" sz="2000" dirty="0"/>
              <a:t>Thomas Caterers Inc.</a:t>
            </a:r>
            <a:r>
              <a:rPr lang="en-US" sz="2000" dirty="0" smtClean="0"/>
              <a:t> </a:t>
            </a:r>
            <a:r>
              <a:rPr lang="en-US" sz="2000" dirty="0"/>
              <a:t>1464 86th Street</a:t>
            </a:r>
            <a:r>
              <a:rPr lang="en-US" sz="2000" dirty="0" smtClean="0"/>
              <a:t> </a:t>
            </a:r>
            <a:r>
              <a:rPr lang="en-US" sz="2000" dirty="0"/>
              <a:t>Brooklyn</a:t>
            </a:r>
            <a:r>
              <a:rPr lang="en-US" sz="2000" dirty="0" smtClean="0"/>
              <a:t> </a:t>
            </a:r>
            <a:r>
              <a:rPr lang="en-US" sz="2000" dirty="0"/>
              <a:t>NY</a:t>
            </a:r>
            <a:r>
              <a:rPr lang="en-US" sz="2000" dirty="0" smtClean="0"/>
              <a:t> </a:t>
            </a:r>
            <a:r>
              <a:rPr lang="en-US" sz="2000" dirty="0"/>
              <a:t>11228</a:t>
            </a:r>
            <a:r>
              <a:rPr lang="en-US" sz="2000" dirty="0" smtClean="0"/>
              <a:t> </a:t>
            </a:r>
          </a:p>
          <a:p>
            <a:r>
              <a:rPr lang="en-US" dirty="0" smtClean="0"/>
              <a:t>AVENUE as AVE</a:t>
            </a:r>
          </a:p>
          <a:p>
            <a:r>
              <a:rPr lang="en-US" dirty="0" smtClean="0"/>
              <a:t>Street as ST</a:t>
            </a:r>
          </a:p>
          <a:p>
            <a:r>
              <a:rPr lang="en-US" dirty="0" smtClean="0"/>
              <a:t>43</a:t>
            </a:r>
            <a:r>
              <a:rPr lang="en-US" baseline="30000" dirty="0" smtClean="0"/>
              <a:t>rd AVE</a:t>
            </a:r>
            <a:r>
              <a:rPr lang="en-US" dirty="0" smtClean="0"/>
              <a:t>  as forty third avenue</a:t>
            </a:r>
          </a:p>
          <a:p>
            <a:r>
              <a:rPr lang="en-US" dirty="0" smtClean="0"/>
              <a:t>DOH only used the five Boroughs, while DOL had 18 names for city name in address</a:t>
            </a:r>
          </a:p>
          <a:p>
            <a:r>
              <a:rPr lang="en-US" dirty="0" smtClean="0"/>
              <a:t>Example= Queens vs. Jackson Heights</a:t>
            </a:r>
          </a:p>
        </p:txBody>
      </p:sp>
    </p:spTree>
    <p:extLst>
      <p:ext uri="{BB962C8B-B14F-4D97-AF65-F5344CB8AC3E}">
        <p14:creationId xmlns:p14="http://schemas.microsoft.com/office/powerpoint/2010/main" val="375499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</a:p>
          <a:p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Regex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Geocoding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Sort by </a:t>
            </a:r>
            <a:r>
              <a:rPr lang="en-US" dirty="0" err="1" smtClean="0"/>
              <a:t>zipcode</a:t>
            </a:r>
            <a:r>
              <a:rPr lang="en-US" dirty="0" smtClean="0"/>
              <a:t>, then by DBA, then Visual</a:t>
            </a:r>
          </a:p>
          <a:p>
            <a:pPr lvl="3"/>
            <a:r>
              <a:rPr lang="en-US" sz="2400" dirty="0" smtClean="0"/>
              <a:t>“Split , Apply , Combine”</a:t>
            </a:r>
          </a:p>
        </p:txBody>
      </p:sp>
    </p:spTree>
    <p:extLst>
      <p:ext uri="{BB962C8B-B14F-4D97-AF65-F5344CB8AC3E}">
        <p14:creationId xmlns:p14="http://schemas.microsoft.com/office/powerpoint/2010/main" val="126143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data set:</a:t>
            </a:r>
          </a:p>
          <a:p>
            <a:pPr lvl="1"/>
            <a:r>
              <a:rPr lang="en-US" dirty="0" smtClean="0"/>
              <a:t>60 restaurants with both DOL and DOH inspections/investigations in New York City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****Looped back to step 1****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I.	Define the problem / question</a:t>
            </a:r>
          </a:p>
          <a:p>
            <a:pPr lvl="1"/>
            <a:r>
              <a:rPr lang="en-US" dirty="0" smtClean="0"/>
              <a:t>Does a higher DOH score predict DOL violation?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science pipeline / twilight zone</a:t>
            </a:r>
          </a:p>
          <a:p>
            <a:r>
              <a:rPr lang="en-US" dirty="0" smtClean="0"/>
              <a:t>Question</a:t>
            </a:r>
          </a:p>
          <a:p>
            <a:r>
              <a:rPr lang="en-US" dirty="0" smtClean="0"/>
              <a:t>Data background/ description</a:t>
            </a:r>
          </a:p>
          <a:p>
            <a:r>
              <a:rPr lang="en-US" dirty="0" smtClean="0"/>
              <a:t>Pitfalls, failures, challenges, dead ends, problems, black hole/twilight zones</a:t>
            </a:r>
          </a:p>
          <a:p>
            <a:r>
              <a:rPr lang="en-US" dirty="0" smtClean="0"/>
              <a:t>“Success”</a:t>
            </a:r>
          </a:p>
          <a:p>
            <a:r>
              <a:rPr lang="en-US" dirty="0" smtClean="0"/>
              <a:t>Next steps  </a:t>
            </a:r>
          </a:p>
        </p:txBody>
      </p:sp>
    </p:spTree>
    <p:extLst>
      <p:ext uri="{BB962C8B-B14F-4D97-AF65-F5344CB8AC3E}">
        <p14:creationId xmlns:p14="http://schemas.microsoft.com/office/powerpoint/2010/main" val="272686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904"/>
            <a:ext cx="9144000" cy="4504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2181" y="7520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IV. 	Build and evaluate model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5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IV. 	Build and evaluate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1600" dirty="0" err="1" smtClean="0">
                <a:latin typeface="Gill Sans"/>
                <a:cs typeface="Gill Sans"/>
              </a:rPr>
              <a:t>Tried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  <a:r>
              <a:rPr lang="nl-NL" sz="1600" dirty="0" err="1" smtClean="0">
                <a:latin typeface="Gill Sans"/>
                <a:cs typeface="Gill Sans"/>
              </a:rPr>
              <a:t>Logistic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  <a:r>
              <a:rPr lang="nl-NL" sz="1600" dirty="0" err="1" smtClean="0">
                <a:latin typeface="Gill Sans"/>
                <a:cs typeface="Gill Sans"/>
              </a:rPr>
              <a:t>regression</a:t>
            </a:r>
            <a:r>
              <a:rPr lang="nl-NL" sz="1600" dirty="0" smtClean="0">
                <a:latin typeface="Gill Sans"/>
                <a:cs typeface="Gill Sans"/>
              </a:rPr>
              <a:t>, It was </a:t>
            </a:r>
            <a:r>
              <a:rPr lang="nl-NL" sz="1600" dirty="0" err="1" smtClean="0">
                <a:latin typeface="Gill Sans"/>
                <a:cs typeface="Gill Sans"/>
              </a:rPr>
              <a:t>not</a:t>
            </a:r>
            <a:r>
              <a:rPr lang="nl-NL" sz="1600" dirty="0" smtClean="0">
                <a:latin typeface="Gill Sans"/>
                <a:cs typeface="Gill Sans"/>
              </a:rPr>
              <a:t> significant</a:t>
            </a:r>
          </a:p>
          <a:p>
            <a:r>
              <a:rPr lang="nl-NL" sz="1600" dirty="0" smtClean="0">
                <a:latin typeface="Gill Sans"/>
                <a:cs typeface="Gill Sans"/>
              </a:rPr>
              <a:t>New </a:t>
            </a:r>
            <a:r>
              <a:rPr lang="nl-NL" sz="1600" dirty="0" err="1" smtClean="0">
                <a:latin typeface="Gill Sans"/>
                <a:cs typeface="Gill Sans"/>
              </a:rPr>
              <a:t>strategy</a:t>
            </a:r>
            <a:r>
              <a:rPr lang="nl-NL" sz="1600" dirty="0" smtClean="0">
                <a:latin typeface="Gill Sans"/>
                <a:cs typeface="Gill Sans"/>
              </a:rPr>
              <a:t>, </a:t>
            </a:r>
            <a:r>
              <a:rPr lang="nl-NL" sz="1600" dirty="0" err="1" smtClean="0">
                <a:latin typeface="Gill Sans"/>
                <a:cs typeface="Gill Sans"/>
              </a:rPr>
              <a:t>to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  <a:r>
              <a:rPr lang="nl-NL" sz="1600" dirty="0" err="1" smtClean="0">
                <a:latin typeface="Gill Sans"/>
                <a:cs typeface="Gill Sans"/>
              </a:rPr>
              <a:t>use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  <a:r>
              <a:rPr lang="nl-NL" sz="1600" dirty="0" err="1" smtClean="0">
                <a:latin typeface="Gill Sans"/>
                <a:cs typeface="Gill Sans"/>
              </a:rPr>
              <a:t>linear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  <a:r>
              <a:rPr lang="nl-NL" sz="1600" dirty="0" err="1" smtClean="0">
                <a:latin typeface="Gill Sans"/>
                <a:cs typeface="Gill Sans"/>
              </a:rPr>
              <a:t>regression</a:t>
            </a:r>
            <a:r>
              <a:rPr lang="nl-NL" sz="1600" dirty="0" smtClean="0">
                <a:latin typeface="Gill Sans"/>
                <a:cs typeface="Gill Sans"/>
              </a:rPr>
              <a:t> </a:t>
            </a:r>
          </a:p>
          <a:p>
            <a:r>
              <a:rPr lang="en-US" sz="1600" dirty="0" smtClean="0">
                <a:latin typeface="Gill Sans"/>
                <a:cs typeface="Gill Sans"/>
              </a:rPr>
              <a:t>Violations with </a:t>
            </a:r>
            <a:r>
              <a:rPr lang="en-US" sz="1600" dirty="0" err="1" smtClean="0">
                <a:latin typeface="Gill Sans"/>
                <a:cs typeface="Gill Sans"/>
              </a:rPr>
              <a:t>backwages</a:t>
            </a:r>
            <a:r>
              <a:rPr lang="en-US" sz="1600" dirty="0" smtClean="0">
                <a:latin typeface="Gill Sans"/>
                <a:cs typeface="Gill Sans"/>
              </a:rPr>
              <a:t>, violations without.</a:t>
            </a:r>
          </a:p>
          <a:p>
            <a:endParaRPr lang="en-US" sz="1600" dirty="0">
              <a:latin typeface="Gill Sans"/>
              <a:cs typeface="Gill Sans"/>
            </a:endParaRPr>
          </a:p>
          <a:p>
            <a:r>
              <a:rPr lang="en-US" sz="1600" dirty="0" smtClean="0">
                <a:latin typeface="Gill Sans"/>
                <a:cs typeface="Gill Sans"/>
              </a:rPr>
              <a:t>Created new response, Average amount of </a:t>
            </a:r>
            <a:r>
              <a:rPr lang="en-US" sz="1600" dirty="0" err="1" smtClean="0">
                <a:latin typeface="Gill Sans"/>
                <a:cs typeface="Gill Sans"/>
              </a:rPr>
              <a:t>backwages</a:t>
            </a:r>
            <a:r>
              <a:rPr lang="en-US" sz="1600" dirty="0" smtClean="0">
                <a:latin typeface="Gill Sans"/>
                <a:cs typeface="Gill Sans"/>
              </a:rPr>
              <a:t> due per employee</a:t>
            </a:r>
          </a:p>
          <a:p>
            <a:pPr marL="0" indent="0">
              <a:buNone/>
            </a:pPr>
            <a:endParaRPr lang="en-US" sz="1600" b="1" dirty="0">
              <a:latin typeface="Gill Sans"/>
              <a:cs typeface="Gill San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Gill Sans"/>
                <a:cs typeface="Gill Sans"/>
              </a:rPr>
              <a:t>Back to step 1:</a:t>
            </a:r>
          </a:p>
          <a:p>
            <a:pPr marL="400050" indent="-400050">
              <a:buAutoNum type="romanUcPeriod"/>
            </a:pPr>
            <a:r>
              <a:rPr lang="en-US" sz="1600" b="1" dirty="0" smtClean="0">
                <a:latin typeface="Gill Sans"/>
                <a:cs typeface="Gill Sans"/>
              </a:rPr>
              <a:t>Define the problem / question</a:t>
            </a:r>
          </a:p>
          <a:p>
            <a:pPr marL="0" indent="0">
              <a:buNone/>
            </a:pPr>
            <a:endParaRPr lang="en-US" sz="1600" b="1" dirty="0" smtClean="0">
              <a:latin typeface="Gill Sans"/>
              <a:cs typeface="Gill San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Gill Sans"/>
                <a:cs typeface="Gill Sans"/>
              </a:rPr>
              <a:t>As The highest score that a restaurant has ever gotten goes up, </a:t>
            </a:r>
            <a:r>
              <a:rPr lang="en-US" sz="2800" dirty="0" smtClean="0">
                <a:latin typeface="Gill Sans"/>
                <a:cs typeface="Gill Sans"/>
              </a:rPr>
              <a:t> does the average  amount due per employee in DOL investigation also go up?</a:t>
            </a:r>
            <a:endParaRPr lang="en-US" sz="2800" dirty="0">
              <a:latin typeface="Gill Sans"/>
              <a:cs typeface="Gill Sans"/>
            </a:endParaRP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613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IV. 	Build and evaluate model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360"/>
            <a:ext cx="9144000" cy="516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6" y="0"/>
            <a:ext cx="8805643" cy="6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IV. 	Build and evaluate model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Linear regression suggests relationship:</a:t>
            </a:r>
          </a:p>
          <a:p>
            <a:pPr lvl="2"/>
            <a:r>
              <a:rPr lang="en-US" dirty="0" smtClean="0"/>
              <a:t>P = .001 and </a:t>
            </a:r>
            <a:r>
              <a:rPr lang="en-US" dirty="0" err="1" smtClean="0"/>
              <a:t>coef</a:t>
            </a:r>
            <a:r>
              <a:rPr lang="en-US" dirty="0" smtClean="0"/>
              <a:t> was 61.49</a:t>
            </a:r>
          </a:p>
          <a:p>
            <a:r>
              <a:rPr lang="en-US" dirty="0" smtClean="0"/>
              <a:t>Could help decide which cases to take.</a:t>
            </a:r>
            <a:endParaRPr lang="en-US" dirty="0"/>
          </a:p>
          <a:p>
            <a:r>
              <a:rPr lang="en-US" dirty="0" smtClean="0"/>
              <a:t>However, data set was small.</a:t>
            </a:r>
          </a:p>
          <a:p>
            <a:r>
              <a:rPr lang="en-US" dirty="0" smtClean="0"/>
              <a:t>Issues with data “Agreed to Pay”</a:t>
            </a:r>
          </a:p>
          <a:p>
            <a:endParaRPr lang="en-US" dirty="0" smtClean="0"/>
          </a:p>
          <a:p>
            <a:r>
              <a:rPr lang="en-US" dirty="0" smtClean="0"/>
              <a:t>Next steps:</a:t>
            </a:r>
          </a:p>
        </p:txBody>
      </p:sp>
    </p:spTree>
    <p:extLst>
      <p:ext uri="{BB962C8B-B14F-4D97-AF65-F5344CB8AC3E}">
        <p14:creationId xmlns:p14="http://schemas.microsoft.com/office/powerpoint/2010/main" val="174303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arder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2053" y="3352389"/>
            <a:ext cx="339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Tidy Data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69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III. 	Explore and prepare data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effectLst/>
              </a:rPr>
              <a:t>this is a headache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/>
              <a:t>Industry type column</a:t>
            </a:r>
            <a:r>
              <a:rPr lang="en-US" dirty="0"/>
              <a:t> </a:t>
            </a:r>
            <a:r>
              <a:rPr lang="en-US" dirty="0" smtClean="0"/>
              <a:t> North American Industry Classification System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&gt;&gt;&gt; d['types'] =[type(number) for number in </a:t>
            </a:r>
            <a:r>
              <a:rPr lang="en-US" dirty="0" err="1" smtClean="0">
                <a:effectLst/>
              </a:rPr>
              <a:t>d.naic_cd</a:t>
            </a:r>
            <a:r>
              <a:rPr lang="en-US" dirty="0" smtClean="0">
                <a:effectLst/>
              </a:rPr>
              <a:t>]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d.types.value_counts</a:t>
            </a:r>
            <a:r>
              <a:rPr lang="en-US" dirty="0" smtClean="0">
                <a:effectLst/>
              </a:rPr>
              <a:t>()</a:t>
            </a:r>
          </a:p>
          <a:p>
            <a:r>
              <a:rPr lang="en-US" dirty="0" smtClean="0">
                <a:effectLst/>
              </a:rPr>
              <a:t>&lt;type '</a:t>
            </a:r>
            <a:r>
              <a:rPr lang="en-US" dirty="0" err="1" smtClean="0">
                <a:effectLst/>
              </a:rPr>
              <a:t>str</a:t>
            </a:r>
            <a:r>
              <a:rPr lang="en-US" dirty="0" smtClean="0">
                <a:effectLst/>
              </a:rPr>
              <a:t>'&gt; 122857</a:t>
            </a:r>
          </a:p>
          <a:p>
            <a:r>
              <a:rPr lang="en-US" dirty="0" smtClean="0">
                <a:effectLst/>
              </a:rPr>
              <a:t>&lt;type '</a:t>
            </a:r>
            <a:r>
              <a:rPr lang="en-US" dirty="0" err="1" smtClean="0">
                <a:effectLst/>
              </a:rPr>
              <a:t>int</a:t>
            </a:r>
            <a:r>
              <a:rPr lang="en-US" dirty="0" smtClean="0">
                <a:effectLst/>
              </a:rPr>
              <a:t>'&gt; 48741</a:t>
            </a:r>
          </a:p>
          <a:p>
            <a:r>
              <a:rPr lang="en-US" dirty="0" smtClean="0">
                <a:effectLst/>
              </a:rPr>
              <a:t>&lt;type 'float'&gt; 16407</a:t>
            </a:r>
          </a:p>
          <a:p>
            <a:r>
              <a:rPr lang="en-US" dirty="0" smtClean="0">
                <a:effectLst/>
              </a:rPr>
              <a:t>also, for about 50 rows, someone had put in a “48-49” </a:t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5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ementsofSty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00" y="1402983"/>
            <a:ext cx="3083404" cy="4502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715" y="1402983"/>
            <a:ext cx="38428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Tidy Data:</a:t>
            </a:r>
          </a:p>
          <a:p>
            <a:endParaRPr lang="en-US" dirty="0" smtClean="0"/>
          </a:p>
          <a:p>
            <a:r>
              <a:rPr lang="en-US" dirty="0" smtClean="0"/>
              <a:t>Standardize addresses</a:t>
            </a:r>
          </a:p>
          <a:p>
            <a:endParaRPr lang="en-US" dirty="0"/>
          </a:p>
          <a:p>
            <a:r>
              <a:rPr lang="en-US" dirty="0" smtClean="0"/>
              <a:t>Geocode addresses – Lon – </a:t>
            </a:r>
            <a:r>
              <a:rPr lang="en-US" dirty="0" err="1" smtClean="0"/>
              <a:t>Lat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a unique field for businesses</a:t>
            </a:r>
          </a:p>
          <a:p>
            <a:endParaRPr lang="en-US" dirty="0"/>
          </a:p>
          <a:p>
            <a:r>
              <a:rPr lang="en-US" dirty="0" smtClean="0"/>
              <a:t>Have a standard way to put in business</a:t>
            </a:r>
          </a:p>
          <a:p>
            <a:r>
              <a:rPr lang="en-US" dirty="0" smtClean="0"/>
              <a:t>Names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15507" y="531657"/>
            <a:ext cx="22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Next steps: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444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storm:</a:t>
            </a:r>
          </a:p>
          <a:p>
            <a:pPr lvl="1"/>
            <a:r>
              <a:rPr lang="en-US" dirty="0" smtClean="0"/>
              <a:t>Cuisine type?</a:t>
            </a:r>
          </a:p>
          <a:p>
            <a:pPr lvl="1"/>
            <a:r>
              <a:rPr lang="en-US" dirty="0" smtClean="0"/>
              <a:t>Break points in score with grades?</a:t>
            </a:r>
          </a:p>
          <a:p>
            <a:pPr lvl="1"/>
            <a:r>
              <a:rPr lang="en-US" dirty="0" smtClean="0"/>
              <a:t>Using 538 criteria?</a:t>
            </a:r>
          </a:p>
          <a:p>
            <a:pPr lvl="1"/>
            <a:r>
              <a:rPr lang="en-US" dirty="0" smtClean="0"/>
              <a:t>Yelp reviews?</a:t>
            </a:r>
          </a:p>
          <a:p>
            <a:pPr lvl="1"/>
            <a:r>
              <a:rPr lang="en-US" dirty="0" smtClean="0"/>
              <a:t>Census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3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Twilight Zone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553476" y="1540637"/>
            <a:ext cx="7976743" cy="40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</a:t>
            </a:r>
            <a:r>
              <a:rPr lang="en-US" sz="2400" b="1" dirty="0" smtClean="0"/>
              <a:t>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II. 	Identify </a:t>
            </a:r>
            <a:r>
              <a:rPr lang="en-US" sz="2400" b="1" dirty="0"/>
              <a:t>and collect </a:t>
            </a:r>
            <a:r>
              <a:rPr lang="en-US" sz="2400" b="1" dirty="0" smtClean="0"/>
              <a:t>data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IV. 	Build and evaluate model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V. 	Communicate </a:t>
            </a:r>
            <a:r>
              <a:rPr lang="en-US" sz="2400" b="1" dirty="0"/>
              <a:t>results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5301083" y="1858767"/>
            <a:ext cx="484632" cy="26750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Twilight Zone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1540637"/>
            <a:ext cx="7976743" cy="4075045"/>
          </a:xfrm>
          <a:prstGeom prst="curved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</a:t>
            </a:r>
            <a:r>
              <a:rPr lang="en-US" sz="2400" b="1" dirty="0" smtClean="0"/>
              <a:t>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II. 	Identify </a:t>
            </a:r>
            <a:r>
              <a:rPr lang="en-US" sz="2400" b="1" dirty="0"/>
              <a:t>and collect </a:t>
            </a:r>
            <a:r>
              <a:rPr lang="en-US" sz="2400" b="1" dirty="0" smtClean="0"/>
              <a:t>data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IV. 	Build and evaluate model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V. 	Communicate </a:t>
            </a:r>
            <a:r>
              <a:rPr lang="en-US" sz="2400" b="1" dirty="0"/>
              <a:t>results</a:t>
            </a:r>
          </a:p>
        </p:txBody>
      </p:sp>
      <p:sp>
        <p:nvSpPr>
          <p:cNvPr id="3" name="Curved Up Arrow 2"/>
          <p:cNvSpPr/>
          <p:nvPr/>
        </p:nvSpPr>
        <p:spPr>
          <a:xfrm>
            <a:off x="4562770" y="2768552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5303059" y="1862828"/>
            <a:ext cx="822960" cy="822960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5893709" y="2852300"/>
            <a:ext cx="822960" cy="822960"/>
          </a:xfrm>
          <a:prstGeom prst="curved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urved Up Arrow 4"/>
          <p:cNvSpPr/>
          <p:nvPr/>
        </p:nvSpPr>
        <p:spPr>
          <a:xfrm>
            <a:off x="7351617" y="2633606"/>
            <a:ext cx="1082325" cy="866465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7" t="-3016"/>
          <a:stretch/>
        </p:blipFill>
        <p:spPr>
          <a:xfrm>
            <a:off x="-162429" y="-206754"/>
            <a:ext cx="9306429" cy="7064754"/>
          </a:xfrm>
        </p:spPr>
      </p:pic>
    </p:spTree>
    <p:extLst>
      <p:ext uri="{BB962C8B-B14F-4D97-AF65-F5344CB8AC3E}">
        <p14:creationId xmlns:p14="http://schemas.microsoft.com/office/powerpoint/2010/main" val="19471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Twilight Zone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57200" y="1540637"/>
            <a:ext cx="7976743" cy="4075045"/>
          </a:xfrm>
          <a:prstGeom prst="curvedDown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32914" rIns="65828" bIns="32914" numCol="1" anchor="t" anchorCtr="0" compatLnSpc="1">
            <a:prstTxWarp prst="textNoShape">
              <a:avLst/>
            </a:prstTxWarp>
          </a:bodyPr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/>
              <a:t>I</a:t>
            </a:r>
            <a:r>
              <a:rPr lang="en-US" sz="2400" b="1" dirty="0" smtClean="0"/>
              <a:t>.	Define the problem / question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II. 	Identify </a:t>
            </a:r>
            <a:r>
              <a:rPr lang="en-US" sz="2400" b="1" dirty="0"/>
              <a:t>and collect </a:t>
            </a:r>
            <a:r>
              <a:rPr lang="en-US" sz="2400" b="1" dirty="0" smtClean="0"/>
              <a:t>data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III. 	Explore and prepare data</a:t>
            </a:r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IV. 	Build and evaluate model</a:t>
            </a:r>
            <a:endParaRPr lang="en-US" sz="2400" b="1" dirty="0"/>
          </a:p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en-US" sz="2400" b="1" dirty="0" smtClean="0"/>
              <a:t>V. 	Communicate </a:t>
            </a:r>
            <a:r>
              <a:rPr lang="en-US" sz="2400" b="1" dirty="0"/>
              <a:t>results</a:t>
            </a:r>
          </a:p>
        </p:txBody>
      </p:sp>
      <p:sp>
        <p:nvSpPr>
          <p:cNvPr id="3" name="Curved Up Arrow 2"/>
          <p:cNvSpPr/>
          <p:nvPr/>
        </p:nvSpPr>
        <p:spPr>
          <a:xfrm>
            <a:off x="4562770" y="2768552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5303059" y="1862828"/>
            <a:ext cx="822960" cy="822960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5893709" y="2852300"/>
            <a:ext cx="822960" cy="822960"/>
          </a:xfrm>
          <a:prstGeom prst="curvedUp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urved Up Arrow 4"/>
          <p:cNvSpPr/>
          <p:nvPr/>
        </p:nvSpPr>
        <p:spPr>
          <a:xfrm>
            <a:off x="7351617" y="2633606"/>
            <a:ext cx="1082325" cy="866465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3986887" y="1417638"/>
            <a:ext cx="4282213" cy="37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I.	Define the problem / question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Can you predict which businesses break wage laws based on information available in open data sets?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contents of this power point are my own and do not reflect the position of the US government or the Department of Labor.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Don’t get me fired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0122"/>
            <a:ext cx="4304865" cy="6120534"/>
          </a:xfrm>
        </p:spPr>
        <p:txBody>
          <a:bodyPr>
            <a:normAutofit/>
          </a:bodyPr>
          <a:lstStyle/>
          <a:p>
            <a:r>
              <a:rPr lang="en-US" dirty="0" smtClean="0"/>
              <a:t>Department of Labor , Wage and Hour :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The Wage and Hour mission is to promote and achieve compliance with labor standards to protect and enhance the welfare of the Nation's workforce.”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inwage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52" y="0"/>
            <a:ext cx="4648848" cy="60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650</Words>
  <Application>Microsoft Macintosh PowerPoint</Application>
  <PresentationFormat>On-screen Show (4:3)</PresentationFormat>
  <Paragraphs>173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Outline</vt:lpstr>
      <vt:lpstr>Data Science Twilight Zone</vt:lpstr>
      <vt:lpstr>Data Science Twilight Zone</vt:lpstr>
      <vt:lpstr>PowerPoint Presentation</vt:lpstr>
      <vt:lpstr>Data Science Twilight Zone</vt:lpstr>
      <vt:lpstr>I. Define the problem / question </vt:lpstr>
      <vt:lpstr>DISCLAIMER</vt:lpstr>
      <vt:lpstr>PowerPoint Presentation</vt:lpstr>
      <vt:lpstr>Data background/ description </vt:lpstr>
      <vt:lpstr>DOL WHD Data set</vt:lpstr>
      <vt:lpstr>NYCDOH</vt:lpstr>
      <vt:lpstr>PowerPoint Presentation</vt:lpstr>
      <vt:lpstr>PowerPoint Presentation</vt:lpstr>
      <vt:lpstr>III.  Explore and prepare data </vt:lpstr>
      <vt:lpstr>III.  Explore and prepare data </vt:lpstr>
      <vt:lpstr>III.  Explore and prepare data </vt:lpstr>
      <vt:lpstr>III.  Explore and prepare data </vt:lpstr>
      <vt:lpstr>III.  Explore and prepare data </vt:lpstr>
      <vt:lpstr>IV.  Build and evaluate model </vt:lpstr>
      <vt:lpstr>IV.  Build and evaluate model </vt:lpstr>
      <vt:lpstr>IV.  Build and evaluate model </vt:lpstr>
      <vt:lpstr>PowerPoint Presentation</vt:lpstr>
      <vt:lpstr>IV.  Build and evaluate model </vt:lpstr>
      <vt:lpstr>PowerPoint Presentation</vt:lpstr>
      <vt:lpstr>III.  Explore and prepare data </vt:lpstr>
      <vt:lpstr>PowerPoint Presentation</vt:lpstr>
      <vt:lpstr>Next steps: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OBrien</dc:creator>
  <cp:lastModifiedBy>Edward OBrien</cp:lastModifiedBy>
  <cp:revision>28</cp:revision>
  <dcterms:created xsi:type="dcterms:W3CDTF">2014-12-18T01:26:50Z</dcterms:created>
  <dcterms:modified xsi:type="dcterms:W3CDTF">2015-01-11T22:01:34Z</dcterms:modified>
</cp:coreProperties>
</file>