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6" r:id="rId2"/>
    <p:sldId id="260" r:id="rId3"/>
    <p:sldId id="257" r:id="rId4"/>
    <p:sldId id="261" r:id="rId5"/>
    <p:sldId id="274" r:id="rId6"/>
    <p:sldId id="275" r:id="rId7"/>
    <p:sldId id="269" r:id="rId8"/>
    <p:sldId id="270" r:id="rId9"/>
    <p:sldId id="271" r:id="rId10"/>
    <p:sldId id="258" r:id="rId11"/>
    <p:sldId id="259" r:id="rId12"/>
    <p:sldId id="272" r:id="rId13"/>
    <p:sldId id="276" r:id="rId14"/>
    <p:sldId id="267" r:id="rId15"/>
    <p:sldId id="264" r:id="rId16"/>
    <p:sldId id="265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4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383A-FA51-C642-BF0D-2D4A628174A4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2EA383A-FA51-C642-BF0D-2D4A628174A4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2EA383A-FA51-C642-BF0D-2D4A628174A4}" type="datetimeFigureOut">
              <a:rPr lang="en-US" smtClean="0"/>
              <a:t>12/17/14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497CAD-8A12-A94D-AC79-8183EAC5A80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American Epilepsy Society Seizure Prediction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Chad Leonard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6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542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Plot of Raw Data–Channel One</a:t>
            </a:r>
            <a:endParaRPr lang="en-US" dirty="0"/>
          </a:p>
        </p:txBody>
      </p:sp>
      <p:pic>
        <p:nvPicPr>
          <p:cNvPr id="18" name="Content Placeholder 17" descr="EEG_Plot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" r="3496"/>
          <a:stretch>
            <a:fillRect/>
          </a:stretch>
        </p:blipFill>
        <p:spPr>
          <a:xfrm>
            <a:off x="457200" y="971550"/>
            <a:ext cx="7467600" cy="5154613"/>
          </a:xfrm>
          <a:ln>
            <a:solidFill>
              <a:schemeClr val="accent1">
                <a:lumMod val="7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6932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542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Plot of FFT Data – Channel One</a:t>
            </a:r>
            <a:endParaRPr lang="en-US" dirty="0"/>
          </a:p>
        </p:txBody>
      </p:sp>
      <p:pic>
        <p:nvPicPr>
          <p:cNvPr id="4" name="Content Placeholder 3" descr="EEG_Plot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" b="1480"/>
          <a:stretch/>
        </p:blipFill>
        <p:spPr>
          <a:xfrm>
            <a:off x="457200" y="1093788"/>
            <a:ext cx="7372626" cy="5032375"/>
          </a:xfr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99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Read Data</a:t>
            </a:r>
            <a:r>
              <a:rPr lang="en-US" sz="2800" dirty="0"/>
              <a:t>:</a:t>
            </a:r>
          </a:p>
          <a:p>
            <a:pPr lvl="1"/>
            <a:r>
              <a:rPr lang="en-US" dirty="0" smtClean="0"/>
              <a:t>Read </a:t>
            </a:r>
            <a:r>
              <a:rPr lang="en-US" dirty="0" err="1" smtClean="0"/>
              <a:t>Matlab</a:t>
            </a:r>
            <a:r>
              <a:rPr lang="en-US" dirty="0" smtClean="0"/>
              <a:t> files into </a:t>
            </a:r>
            <a:r>
              <a:rPr lang="en-US" dirty="0" err="1" smtClean="0"/>
              <a:t>DataFrame</a:t>
            </a:r>
            <a:endParaRPr lang="en-US" dirty="0"/>
          </a:p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Transform Data</a:t>
            </a:r>
            <a:r>
              <a:rPr lang="en-US" sz="3200" dirty="0"/>
              <a:t>:</a:t>
            </a:r>
          </a:p>
          <a:p>
            <a:pPr lvl="1"/>
            <a:r>
              <a:rPr lang="en-US" dirty="0"/>
              <a:t>FFT as described </a:t>
            </a:r>
            <a:r>
              <a:rPr lang="en-US" dirty="0" smtClean="0"/>
              <a:t>above</a:t>
            </a:r>
          </a:p>
          <a:p>
            <a:pPr lvl="1"/>
            <a:r>
              <a:rPr lang="en-US" dirty="0" smtClean="0"/>
              <a:t>Each file condensed down to a single record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ictal_ind</a:t>
            </a:r>
            <a:r>
              <a:rPr lang="en-US" dirty="0" smtClean="0"/>
              <a:t>” binary variable created with a value of 1 for a </a:t>
            </a:r>
            <a:r>
              <a:rPr lang="en-US" dirty="0" err="1" smtClean="0"/>
              <a:t>preictal</a:t>
            </a:r>
            <a:r>
              <a:rPr lang="en-US" dirty="0" smtClean="0"/>
              <a:t> file else 0</a:t>
            </a:r>
          </a:p>
          <a:p>
            <a:pPr lvl="1"/>
            <a:r>
              <a:rPr lang="en-US" dirty="0" smtClean="0"/>
              <a:t>Subset of the transformed data is used. Of the 239k record only 7200 used. </a:t>
            </a:r>
          </a:p>
          <a:p>
            <a:pPr lvl="1"/>
            <a:r>
              <a:rPr lang="en-US" dirty="0" smtClean="0"/>
              <a:t>Those 7200 time intervals are divided into 24 segments of 300 time intervals each per channel.</a:t>
            </a:r>
          </a:p>
          <a:p>
            <a:pPr lvl="1"/>
            <a:r>
              <a:rPr lang="en-US" dirty="0" smtClean="0"/>
              <a:t>The 24 segment are then averaged.</a:t>
            </a:r>
            <a:endParaRPr lang="en-US" dirty="0"/>
          </a:p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Feature </a:t>
            </a:r>
            <a:r>
              <a:rPr lang="en-US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Selection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Logit</a:t>
            </a:r>
            <a:endParaRPr lang="en-US" dirty="0" smtClean="0"/>
          </a:p>
          <a:p>
            <a:pPr lvl="2"/>
            <a:r>
              <a:rPr lang="en-US" dirty="0" smtClean="0"/>
              <a:t>Choosing channels with p-values &gt;=.05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2"/>
            <a:r>
              <a:rPr lang="en-US" dirty="0" smtClean="0"/>
              <a:t>Trial and Error from the list created from the </a:t>
            </a:r>
            <a:r>
              <a:rPr lang="en-US" dirty="0" err="1" smtClean="0"/>
              <a:t>Logit</a:t>
            </a:r>
            <a:r>
              <a:rPr lang="en-US" dirty="0" smtClean="0"/>
              <a:t> Regression logic above.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704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The Methodology </a:t>
            </a:r>
            <a:r>
              <a:rPr lang="en-US" sz="4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Con’t</a:t>
            </a:r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Machine </a:t>
            </a:r>
            <a:r>
              <a:rPr lang="en-US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Learning Algorithms</a:t>
            </a:r>
            <a:r>
              <a:rPr lang="en-US" sz="2600" dirty="0"/>
              <a:t>:</a:t>
            </a:r>
          </a:p>
          <a:p>
            <a:pPr lvl="1"/>
            <a:r>
              <a:rPr 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Logistic Regression</a:t>
            </a:r>
          </a:p>
          <a:p>
            <a:pPr lvl="2"/>
            <a:r>
              <a:rPr lang="en-US" dirty="0" smtClean="0"/>
              <a:t>Initially used for prediction but proved unstable</a:t>
            </a:r>
          </a:p>
          <a:p>
            <a:pPr lvl="2"/>
            <a:r>
              <a:rPr lang="en-US" dirty="0" smtClean="0"/>
              <a:t>Eventually it was just used for feature selection only</a:t>
            </a:r>
            <a:endParaRPr lang="en-US" dirty="0"/>
          </a:p>
          <a:p>
            <a:pPr lvl="1"/>
            <a:r>
              <a: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Random </a:t>
            </a:r>
            <a:r>
              <a:rPr 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Forest</a:t>
            </a:r>
            <a:endParaRPr 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lvl="2"/>
            <a:r>
              <a:rPr lang="en-US" dirty="0" smtClean="0"/>
              <a:t>Used </a:t>
            </a:r>
            <a:r>
              <a:rPr lang="en-US" dirty="0" err="1" smtClean="0"/>
              <a:t>sklearn.ensemble’s</a:t>
            </a:r>
            <a:r>
              <a:rPr lang="en-US" dirty="0" smtClean="0"/>
              <a:t> </a:t>
            </a:r>
            <a:r>
              <a:rPr lang="en-US" dirty="0" err="1" smtClean="0"/>
              <a:t>RandomForestClassifier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077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Random Forest Code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Random Forest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Used </a:t>
            </a:r>
            <a:r>
              <a:rPr lang="en-US" sz="2200" dirty="0" err="1" smtClean="0"/>
              <a:t>sklearn.grid_search’s</a:t>
            </a:r>
            <a:r>
              <a:rPr lang="en-US" sz="2200" dirty="0" smtClean="0"/>
              <a:t> </a:t>
            </a:r>
            <a:r>
              <a:rPr lang="en-US" sz="2200" dirty="0" err="1" smtClean="0"/>
              <a:t>GridSearchCV</a:t>
            </a:r>
            <a:r>
              <a:rPr lang="en-US" sz="2200" dirty="0" smtClean="0"/>
              <a:t> to experiment with various numbers of trees</a:t>
            </a:r>
          </a:p>
          <a:p>
            <a:pPr lvl="1"/>
            <a:r>
              <a:rPr lang="en-US" sz="2200" dirty="0" smtClean="0"/>
              <a:t>Chose the number of trees that produced the best ROC AUC Curve score on a 5 fold Cross Validation of train/test data</a:t>
            </a:r>
            <a:endParaRPr lang="en-US" sz="2200" dirty="0"/>
          </a:p>
          <a:p>
            <a:pPr lvl="1"/>
            <a:r>
              <a:rPr lang="en-US" sz="2200" dirty="0" smtClean="0"/>
              <a:t>After the number of trees was determined, used </a:t>
            </a:r>
            <a:r>
              <a:rPr lang="en-US" sz="2200" dirty="0" err="1"/>
              <a:t>train_test_split</a:t>
            </a:r>
            <a:r>
              <a:rPr lang="en-US" sz="2200" dirty="0"/>
              <a:t> to divide the data into test and training </a:t>
            </a:r>
            <a:r>
              <a:rPr lang="en-US" sz="2200" dirty="0" smtClean="0"/>
              <a:t>datasets and ran the models. </a:t>
            </a:r>
          </a:p>
          <a:p>
            <a:pPr lvl="1"/>
            <a:r>
              <a:rPr lang="en-US" sz="2200" dirty="0" smtClean="0"/>
              <a:t>This was the model that the </a:t>
            </a:r>
            <a:r>
              <a:rPr lang="en-US" sz="2200" dirty="0" err="1" smtClean="0"/>
              <a:t>Kaggle</a:t>
            </a:r>
            <a:r>
              <a:rPr lang="en-US" sz="2200" dirty="0" smtClean="0"/>
              <a:t> predictions were based on.</a:t>
            </a:r>
            <a:endParaRPr lang="en-US" sz="2200" dirty="0"/>
          </a:p>
          <a:p>
            <a:endParaRPr lang="en-US" sz="2600" dirty="0" smtClean="0"/>
          </a:p>
          <a:p>
            <a:pPr marL="36576" indent="0">
              <a:buNone/>
            </a:pPr>
            <a:endParaRPr lang="en-US" sz="2600" dirty="0"/>
          </a:p>
          <a:p>
            <a:endParaRPr lang="en-US" dirty="0" smtClean="0"/>
          </a:p>
          <a:p>
            <a:pPr marL="448056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8339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Test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070709"/>
              </p:ext>
            </p:extLst>
          </p:nvPr>
        </p:nvGraphicFramePr>
        <p:xfrm>
          <a:off x="578678" y="1600198"/>
          <a:ext cx="7096539" cy="451788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65583"/>
                <a:gridCol w="2009913"/>
                <a:gridCol w="1766956"/>
                <a:gridCol w="2054087"/>
              </a:tblGrid>
              <a:tr h="564736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AUC Curve</a:t>
                      </a:r>
                      <a:endParaRPr lang="en-US" dirty="0"/>
                    </a:p>
                  </a:txBody>
                  <a:tcPr/>
                </a:tc>
              </a:tr>
              <a:tr h="564736">
                <a:tc>
                  <a:txBody>
                    <a:bodyPr/>
                    <a:lstStyle/>
                    <a:p>
                      <a:r>
                        <a:rPr lang="en-US" dirty="0" smtClean="0"/>
                        <a:t>Dog_1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0.82202 </a:t>
                      </a:r>
                    </a:p>
                  </a:txBody>
                  <a:tcPr/>
                </a:tc>
              </a:tr>
              <a:tr h="564736">
                <a:tc>
                  <a:txBody>
                    <a:bodyPr/>
                    <a:lstStyle/>
                    <a:p>
                      <a:r>
                        <a:rPr lang="en-US" dirty="0" smtClean="0"/>
                        <a:t>Dog_2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0.92927</a:t>
                      </a:r>
                    </a:p>
                  </a:txBody>
                  <a:tcPr/>
                </a:tc>
              </a:tr>
              <a:tr h="564736">
                <a:tc>
                  <a:txBody>
                    <a:bodyPr/>
                    <a:lstStyle/>
                    <a:p>
                      <a:r>
                        <a:rPr lang="en-US" dirty="0" smtClean="0"/>
                        <a:t>Dog_3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0.87484</a:t>
                      </a:r>
                      <a:endParaRPr lang="en-US" dirty="0"/>
                    </a:p>
                  </a:txBody>
                  <a:tcPr/>
                </a:tc>
              </a:tr>
              <a:tr h="564736">
                <a:tc>
                  <a:txBody>
                    <a:bodyPr/>
                    <a:lstStyle/>
                    <a:p>
                      <a:r>
                        <a:rPr lang="en-US" dirty="0" smtClean="0"/>
                        <a:t>Dog_4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0.86558</a:t>
                      </a:r>
                      <a:endParaRPr lang="en-US" dirty="0"/>
                    </a:p>
                  </a:txBody>
                  <a:tcPr/>
                </a:tc>
              </a:tr>
              <a:tr h="564736">
                <a:tc>
                  <a:txBody>
                    <a:bodyPr/>
                    <a:lstStyle/>
                    <a:p>
                      <a:r>
                        <a:rPr lang="en-US" dirty="0" smtClean="0"/>
                        <a:t>Dog_5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0.98432</a:t>
                      </a:r>
                      <a:endParaRPr lang="en-US" dirty="0"/>
                    </a:p>
                  </a:txBody>
                  <a:tcPr/>
                </a:tc>
              </a:tr>
              <a:tr h="564736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1.00000</a:t>
                      </a:r>
                      <a:endParaRPr lang="en-US" dirty="0"/>
                    </a:p>
                  </a:txBody>
                  <a:tcPr/>
                </a:tc>
              </a:tr>
              <a:tr h="564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Patient_2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0.88461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78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winning ROC AUC score was circa .84. </a:t>
            </a:r>
            <a:endParaRPr lang="en-US" dirty="0" smtClean="0"/>
          </a:p>
          <a:p>
            <a:r>
              <a:rPr lang="en-US" dirty="0" smtClean="0"/>
              <a:t>My </a:t>
            </a:r>
            <a:r>
              <a:rPr lang="en-US" dirty="0" smtClean="0"/>
              <a:t>ROC AUC score for the </a:t>
            </a:r>
            <a:r>
              <a:rPr lang="en-US" dirty="0" err="1" smtClean="0"/>
              <a:t>Kaggle</a:t>
            </a:r>
            <a:r>
              <a:rPr lang="en-US" dirty="0" smtClean="0"/>
              <a:t> competition was only .54.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ROC AUC values that were recorded for each subject using data from the train/test split were much better.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 smtClean="0"/>
              <a:t>sure what the cause of the discrepancy between my scores on my test data versus my score on the </a:t>
            </a:r>
            <a:r>
              <a:rPr lang="en-US" dirty="0" err="1" smtClean="0"/>
              <a:t>Kaggle’s</a:t>
            </a:r>
            <a:r>
              <a:rPr lang="en-US" dirty="0" smtClean="0"/>
              <a:t> test data. Possibly too much </a:t>
            </a:r>
            <a:r>
              <a:rPr lang="en-US" dirty="0" err="1" smtClean="0"/>
              <a:t>overfitting</a:t>
            </a:r>
            <a:r>
              <a:rPr lang="en-US" dirty="0" smtClean="0"/>
              <a:t> or </a:t>
            </a:r>
            <a:r>
              <a:rPr lang="en-US" dirty="0" err="1" smtClean="0"/>
              <a:t>Kaggle’s</a:t>
            </a:r>
            <a:r>
              <a:rPr lang="en-US" dirty="0" smtClean="0"/>
              <a:t> test data is not representative of their training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3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to avoid transformations that are not fully understood, i.e. FFT.</a:t>
            </a:r>
          </a:p>
          <a:p>
            <a:r>
              <a:rPr lang="en-US" dirty="0" smtClean="0"/>
              <a:t>Get something modeled early. </a:t>
            </a:r>
            <a:endParaRPr lang="en-US" dirty="0"/>
          </a:p>
          <a:p>
            <a:r>
              <a:rPr lang="en-US" dirty="0" smtClean="0"/>
              <a:t>If in a </a:t>
            </a:r>
            <a:r>
              <a:rPr lang="en-US" dirty="0" err="1" smtClean="0"/>
              <a:t>Kaggle</a:t>
            </a:r>
            <a:r>
              <a:rPr lang="en-US" dirty="0" smtClean="0"/>
              <a:t> competition, try and make many submissions and use results as feedback. </a:t>
            </a:r>
          </a:p>
          <a:p>
            <a:r>
              <a:rPr lang="en-US" dirty="0" smtClean="0"/>
              <a:t>Have a better plan for Cross Validation and testing. Incorporate feedback from submissions into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The </a:t>
            </a:r>
            <a:r>
              <a:rPr lang="en-US" sz="44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Kaggle</a:t>
            </a:r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 Competition</a:t>
            </a:r>
            <a:endParaRPr lang="en-US" sz="4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The Challenge Question</a:t>
            </a:r>
            <a:r>
              <a:rPr lang="en-US" dirty="0" smtClean="0"/>
              <a:t>: Is it possible to accurately predict when a subject with epilepsy is going to have a seizure?</a:t>
            </a:r>
          </a:p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Epileptic </a:t>
            </a:r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States</a:t>
            </a:r>
            <a:r>
              <a:rPr lang="en-US" dirty="0" smtClean="0"/>
              <a:t>: </a:t>
            </a:r>
            <a:r>
              <a:rPr lang="en-US" dirty="0"/>
              <a:t>There </a:t>
            </a:r>
            <a:r>
              <a:rPr lang="en-US" dirty="0" smtClean="0"/>
              <a:t>are two epileptic states of interest for this competition – </a:t>
            </a:r>
            <a:r>
              <a:rPr lang="en-US" dirty="0" err="1" smtClean="0"/>
              <a:t>interictal</a:t>
            </a:r>
            <a:r>
              <a:rPr lang="en-US" dirty="0" smtClean="0"/>
              <a:t> and </a:t>
            </a:r>
            <a:r>
              <a:rPr lang="en-US" dirty="0" err="1" smtClean="0"/>
              <a:t>preictal</a:t>
            </a:r>
            <a:endParaRPr lang="en-US" dirty="0"/>
          </a:p>
          <a:p>
            <a:pPr lvl="1"/>
            <a:r>
              <a:rPr lang="en-US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Interictal</a:t>
            </a:r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States</a:t>
            </a:r>
            <a:r>
              <a:rPr lang="en-US" dirty="0" smtClean="0"/>
              <a:t>: </a:t>
            </a:r>
            <a:r>
              <a:rPr lang="en-US" dirty="0"/>
              <a:t>D</a:t>
            </a:r>
            <a:r>
              <a:rPr lang="en-US" dirty="0" smtClean="0"/>
              <a:t>efined as the state between </a:t>
            </a:r>
            <a:r>
              <a:rPr lang="en-US" dirty="0"/>
              <a:t>seizures, or </a:t>
            </a:r>
            <a:r>
              <a:rPr lang="en-US" dirty="0" smtClean="0"/>
              <a:t>the baseline state. </a:t>
            </a:r>
          </a:p>
          <a:p>
            <a:pPr lvl="1"/>
            <a:r>
              <a:rPr lang="en-US" b="1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Preictal</a:t>
            </a:r>
            <a:r>
              <a:rPr lang="en-US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S</a:t>
            </a:r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tates</a:t>
            </a:r>
            <a:r>
              <a:rPr lang="en-US" dirty="0"/>
              <a:t>:</a:t>
            </a:r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r>
              <a:rPr lang="en-US" dirty="0" smtClean="0"/>
              <a:t>Defined as the states prior </a:t>
            </a:r>
            <a:r>
              <a:rPr lang="en-US" dirty="0"/>
              <a:t>to </a:t>
            </a:r>
            <a:r>
              <a:rPr lang="en-US" dirty="0" smtClean="0"/>
              <a:t>a seizure.</a:t>
            </a:r>
          </a:p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The Goal</a:t>
            </a:r>
            <a:r>
              <a:rPr lang="en-US" dirty="0" smtClean="0"/>
              <a:t>: </a:t>
            </a:r>
            <a:r>
              <a:rPr lang="en-US" dirty="0"/>
              <a:t>T</a:t>
            </a:r>
            <a:r>
              <a:rPr lang="en-US" dirty="0" smtClean="0"/>
              <a:t>o predict </a:t>
            </a:r>
            <a:r>
              <a:rPr lang="en-US" dirty="0" err="1" smtClean="0"/>
              <a:t>preictal</a:t>
            </a:r>
            <a:r>
              <a:rPr lang="en-US" dirty="0" smtClean="0"/>
              <a:t> states.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24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Null &amp; Alternative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Null Hypothesis</a:t>
            </a:r>
            <a:r>
              <a:rPr lang="en-US" dirty="0" smtClean="0"/>
              <a:t>: It's </a:t>
            </a:r>
            <a:r>
              <a:rPr lang="en-US" dirty="0"/>
              <a:t>not possible to accurately classify </a:t>
            </a:r>
            <a:r>
              <a:rPr lang="en-US" dirty="0" err="1"/>
              <a:t>preictal</a:t>
            </a:r>
            <a:r>
              <a:rPr lang="en-US" dirty="0"/>
              <a:t> brain states in dogs and humans</a:t>
            </a:r>
            <a:r>
              <a:rPr lang="en-US" dirty="0" smtClean="0"/>
              <a:t>.</a:t>
            </a:r>
          </a:p>
          <a:p>
            <a:r>
              <a:rPr lang="en-US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Alternative Hypothesis</a:t>
            </a:r>
            <a:r>
              <a:rPr lang="en-US" dirty="0"/>
              <a:t>: The </a:t>
            </a:r>
            <a:r>
              <a:rPr lang="en-US" dirty="0" err="1"/>
              <a:t>preictal</a:t>
            </a:r>
            <a:r>
              <a:rPr lang="en-US" dirty="0"/>
              <a:t> brain state in dogs and humans does exist and can be accurately classified with naturally occurring epilepsy.</a:t>
            </a:r>
          </a:p>
        </p:txBody>
      </p:sp>
    </p:spTree>
    <p:extLst>
      <p:ext uri="{BB962C8B-B14F-4D97-AF65-F5344CB8AC3E}">
        <p14:creationId xmlns:p14="http://schemas.microsoft.com/office/powerpoint/2010/main" val="379015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The 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Raw Input Data</a:t>
            </a:r>
            <a:endParaRPr lang="en-US" dirty="0" smtClean="0"/>
          </a:p>
          <a:p>
            <a:pPr lvl="1"/>
            <a:r>
              <a:rPr lang="en-US" dirty="0" smtClean="0"/>
              <a:t>The data from </a:t>
            </a:r>
            <a:r>
              <a:rPr lang="en-US" dirty="0" err="1" smtClean="0"/>
              <a:t>Kaggle</a:t>
            </a:r>
            <a:r>
              <a:rPr lang="en-US" dirty="0" smtClean="0"/>
              <a:t> comes in </a:t>
            </a:r>
            <a:r>
              <a:rPr lang="en-US" dirty="0" err="1" smtClean="0"/>
              <a:t>Matlab</a:t>
            </a:r>
            <a:r>
              <a:rPr lang="en-US" dirty="0"/>
              <a:t> </a:t>
            </a:r>
            <a:r>
              <a:rPr lang="en-US" dirty="0" smtClean="0"/>
              <a:t>.mat files. </a:t>
            </a:r>
          </a:p>
          <a:p>
            <a:pPr lvl="1"/>
            <a:r>
              <a:rPr lang="en-US" dirty="0" smtClean="0"/>
              <a:t>Each file is either an </a:t>
            </a:r>
            <a:r>
              <a:rPr lang="en-US" dirty="0" err="1" smtClean="0"/>
              <a:t>interictal</a:t>
            </a:r>
            <a:r>
              <a:rPr lang="en-US" dirty="0" smtClean="0"/>
              <a:t> file or a </a:t>
            </a:r>
            <a:r>
              <a:rPr lang="en-US" dirty="0" err="1" smtClean="0"/>
              <a:t>preictal</a:t>
            </a:r>
            <a:r>
              <a:rPr lang="en-US" dirty="0" smtClean="0"/>
              <a:t> file.</a:t>
            </a:r>
          </a:p>
          <a:p>
            <a:pPr lvl="1"/>
            <a:r>
              <a:rPr lang="en-US" dirty="0" smtClean="0"/>
              <a:t>The files cover 10 minutes worth of brain activity.</a:t>
            </a:r>
          </a:p>
          <a:p>
            <a:pPr lvl="1"/>
            <a:r>
              <a:rPr lang="en-US" dirty="0" smtClean="0"/>
              <a:t>A measurement is taken every .002 seconds, or about 239,766 measurements in each 10 minute file. </a:t>
            </a:r>
          </a:p>
          <a:p>
            <a:pPr lvl="1"/>
            <a:r>
              <a:rPr lang="en-US" dirty="0" smtClean="0"/>
              <a:t>The channels are the names of the electrodes placed on the subject’s body. They are also the predictor variables.</a:t>
            </a:r>
          </a:p>
          <a:p>
            <a:pPr lvl="1"/>
            <a:r>
              <a:rPr lang="en-US" dirty="0" smtClean="0"/>
              <a:t>There are 239k measurements per channel.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1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Data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Absolute Value Difference</a:t>
            </a:r>
            <a:r>
              <a:rPr lang="en-US" sz="2600" dirty="0"/>
              <a:t>:</a:t>
            </a:r>
          </a:p>
          <a:p>
            <a:pPr lvl="1"/>
            <a:r>
              <a:rPr lang="en-US" dirty="0" smtClean="0"/>
              <a:t>A first attempt to transform the raw data tried to take the absolute value of differences between measurements, on a per channel basis, and find the channel’s mean and standard deviation.</a:t>
            </a:r>
            <a:endParaRPr lang="en-US" b="1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  <a:p>
            <a:pPr lvl="1"/>
            <a:r>
              <a:rPr lang="en-US" dirty="0" smtClean="0"/>
              <a:t>This attempt was very time consuming and, ultimately, unsuccessful at determining a statistically significant difference between epileptic states.</a:t>
            </a: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7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Data Transformations </a:t>
            </a:r>
            <a:r>
              <a:rPr lang="en-US" sz="4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Con’t</a:t>
            </a:r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Fast Fourier Transform (FFT)</a:t>
            </a:r>
            <a:r>
              <a:rPr lang="en-US" sz="2800" dirty="0" smtClean="0"/>
              <a:t>:</a:t>
            </a:r>
            <a:endParaRPr lang="en-US" dirty="0" smtClean="0"/>
          </a:p>
          <a:p>
            <a:pPr lvl="1"/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What does the Fourier Transform do? </a:t>
            </a:r>
            <a:r>
              <a:rPr lang="en-US" dirty="0"/>
              <a:t>Given a smoothie, it finds the recipe.</a:t>
            </a:r>
          </a:p>
          <a:p>
            <a:pPr lvl="1"/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How? </a:t>
            </a:r>
            <a:r>
              <a:rPr lang="en-US" dirty="0"/>
              <a:t>Run the smoothie through filters to extract each ingredient.</a:t>
            </a:r>
          </a:p>
          <a:p>
            <a:pPr lvl="1"/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Why? </a:t>
            </a:r>
            <a:r>
              <a:rPr lang="en-US" dirty="0"/>
              <a:t>Recipes are easier to analyze, compare, and modify than the smoothie itself.</a:t>
            </a:r>
          </a:p>
          <a:p>
            <a:pPr lvl="1"/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How do we get the smoothie back? </a:t>
            </a:r>
            <a:r>
              <a:rPr lang="en-US" dirty="0"/>
              <a:t>Blend the ingredients.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2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Data </a:t>
            </a:r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Transformations (FFT) </a:t>
            </a:r>
            <a:r>
              <a:rPr lang="en-US" sz="4400" b="1" dirty="0" err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Con’t</a:t>
            </a:r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218"/>
            <a:ext cx="7467600" cy="480094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Here's </a:t>
            </a:r>
            <a:r>
              <a:rPr lang="en-US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the "math English" version of </a:t>
            </a:r>
            <a:r>
              <a:rPr lang="en-US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previous definition:</a:t>
            </a:r>
            <a:endParaRPr lang="en-US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lvl="1"/>
            <a:r>
              <a:rPr lang="en-US" dirty="0"/>
              <a:t>The Fourier Transform takes a time-based pattern, measures every possible cycle, and returns the overall "cycle recipe" (the strength, offset, &amp; rotation speed for every cycle that was found).</a:t>
            </a:r>
          </a:p>
        </p:txBody>
      </p:sp>
    </p:spTree>
    <p:extLst>
      <p:ext uri="{BB962C8B-B14F-4D97-AF65-F5344CB8AC3E}">
        <p14:creationId xmlns:p14="http://schemas.microsoft.com/office/powerpoint/2010/main" val="81038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FFT Smoothie to Recipe </a:t>
            </a:r>
            <a:endParaRPr lang="en-US" dirty="0"/>
          </a:p>
        </p:txBody>
      </p:sp>
      <p:pic>
        <p:nvPicPr>
          <p:cNvPr id="4" name="Content Placeholder 3" descr="smoothie-to-recipe-20121030-22305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r="369"/>
          <a:stretch>
            <a:fillRect/>
          </a:stretch>
        </p:blipFill>
        <p:spPr>
          <a:xfrm>
            <a:off x="457200" y="1292088"/>
            <a:ext cx="7747076" cy="4874246"/>
          </a:xfrm>
        </p:spPr>
      </p:pic>
    </p:spTree>
    <p:extLst>
      <p:ext uri="{BB962C8B-B14F-4D97-AF65-F5344CB8AC3E}">
        <p14:creationId xmlns:p14="http://schemas.microsoft.com/office/powerpoint/2010/main" val="386778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Filter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Filters must be independent. </a:t>
            </a:r>
            <a:r>
              <a:rPr lang="en-US" dirty="0"/>
              <a:t>The banana filter needs to capture bananas, and nothing else. Adding more oranges should never affect the banana reading.</a:t>
            </a:r>
          </a:p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Filters must be complete. </a:t>
            </a:r>
            <a:r>
              <a:rPr lang="en-US" dirty="0"/>
              <a:t>We won't get the real recipe if we leave out a filter ("There were mangoes too!"). Our collection of filters must catch every last ingredient.</a:t>
            </a:r>
          </a:p>
          <a:p>
            <a:r>
              <a:rPr lang="en-US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Ingredients must be combine-able. </a:t>
            </a:r>
            <a:r>
              <a:rPr lang="en-US" dirty="0"/>
              <a:t>Smoothies can be separated and re-combined without issue (A cookie? Not so much. Who wants crumbs?). The ingredients, when separated and combined in any order, must make the same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2727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echnic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</TotalTime>
  <Words>936</Words>
  <Application>Microsoft Macintosh PowerPoint</Application>
  <PresentationFormat>On-screen Show (4:3)</PresentationFormat>
  <Paragraphs>115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Technic</vt:lpstr>
      <vt:lpstr>American Epilepsy Society Seizure Prediction Challenge</vt:lpstr>
      <vt:lpstr>The Kaggle Competition</vt:lpstr>
      <vt:lpstr>Null &amp; Alternative Hypotheses</vt:lpstr>
      <vt:lpstr>The Raw Data</vt:lpstr>
      <vt:lpstr>Data Transformations</vt:lpstr>
      <vt:lpstr>Data Transformations Con’t.</vt:lpstr>
      <vt:lpstr>Data Transformations (FFT) Con’t.</vt:lpstr>
      <vt:lpstr>FFT Smoothie to Recipe </vt:lpstr>
      <vt:lpstr>Filter Conditions</vt:lpstr>
      <vt:lpstr>Plot of Raw Data–Channel One</vt:lpstr>
      <vt:lpstr>Plot of FFT Data – Channel One</vt:lpstr>
      <vt:lpstr>The Methodology</vt:lpstr>
      <vt:lpstr>The Methodology Con’t.</vt:lpstr>
      <vt:lpstr>Random Forest Code Snippet</vt:lpstr>
      <vt:lpstr>Test Results</vt:lpstr>
      <vt:lpstr>Conclusion</vt:lpstr>
      <vt:lpstr>Lessons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Epilepsy Seizure Prediction</dc:title>
  <dc:creator>Chad Leonard</dc:creator>
  <cp:lastModifiedBy>Chad Leonard</cp:lastModifiedBy>
  <cp:revision>64</cp:revision>
  <dcterms:created xsi:type="dcterms:W3CDTF">2014-11-23T20:31:27Z</dcterms:created>
  <dcterms:modified xsi:type="dcterms:W3CDTF">2014-12-18T00:37:58Z</dcterms:modified>
</cp:coreProperties>
</file>