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60" r:id="rId3"/>
    <p:sldId id="257" r:id="rId4"/>
    <p:sldId id="261" r:id="rId5"/>
    <p:sldId id="275" r:id="rId6"/>
    <p:sldId id="270" r:id="rId7"/>
    <p:sldId id="258" r:id="rId8"/>
    <p:sldId id="259" r:id="rId9"/>
    <p:sldId id="272" r:id="rId10"/>
    <p:sldId id="276" r:id="rId11"/>
    <p:sldId id="267" r:id="rId12"/>
    <p:sldId id="264" r:id="rId13"/>
    <p:sldId id="265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EA383A-FA51-C642-BF0D-2D4A628174A4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American Epilepsy Society Seizure Prediction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Chad Leonard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6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Methodology </a:t>
            </a:r>
            <a:r>
              <a:rPr lang="en-US" sz="4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Con’t</a:t>
            </a:r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Machine </a:t>
            </a:r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Learning Algorithms</a:t>
            </a:r>
            <a:r>
              <a:rPr lang="en-US" sz="2600" dirty="0"/>
              <a:t>:</a:t>
            </a:r>
          </a:p>
          <a:p>
            <a:pPr lvl="1"/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Logistic Regression</a:t>
            </a:r>
          </a:p>
          <a:p>
            <a:pPr lvl="2"/>
            <a:r>
              <a:rPr lang="en-US" dirty="0" smtClean="0"/>
              <a:t>Initially used for prediction but proved unstable</a:t>
            </a:r>
          </a:p>
          <a:p>
            <a:pPr lvl="2"/>
            <a:r>
              <a:rPr lang="en-US" dirty="0" smtClean="0"/>
              <a:t>Eventually it was just used for feature selection only</a:t>
            </a:r>
            <a:endParaRPr lang="en-US" dirty="0"/>
          </a:p>
          <a:p>
            <a:pPr lvl="1"/>
            <a: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Random </a:t>
            </a:r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Forest</a:t>
            </a:r>
            <a:endParaRPr 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lvl="2"/>
            <a:r>
              <a:rPr lang="en-US" dirty="0" smtClean="0"/>
              <a:t>Used </a:t>
            </a:r>
            <a:r>
              <a:rPr lang="en-US" dirty="0" err="1" smtClean="0"/>
              <a:t>sklearn.ensemble’s</a:t>
            </a:r>
            <a:r>
              <a:rPr lang="en-US" dirty="0" smtClean="0"/>
              <a:t> </a:t>
            </a:r>
            <a:r>
              <a:rPr lang="en-US" dirty="0" err="1" smtClean="0"/>
              <a:t>RandomForestClassifier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77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Random </a:t>
            </a:r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Random Forest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Used </a:t>
            </a:r>
            <a:r>
              <a:rPr lang="en-US" sz="2200" dirty="0" err="1" smtClean="0"/>
              <a:t>sklearn.grid_search’s</a:t>
            </a:r>
            <a:r>
              <a:rPr lang="en-US" sz="2200" dirty="0" smtClean="0"/>
              <a:t> </a:t>
            </a:r>
            <a:r>
              <a:rPr lang="en-US" sz="2200" dirty="0" err="1" smtClean="0"/>
              <a:t>GridSearchCV</a:t>
            </a:r>
            <a:r>
              <a:rPr lang="en-US" sz="2200" dirty="0" smtClean="0"/>
              <a:t> to experiment with various numbers of trees</a:t>
            </a:r>
          </a:p>
          <a:p>
            <a:pPr lvl="1"/>
            <a:r>
              <a:rPr lang="en-US" sz="2200" dirty="0" smtClean="0"/>
              <a:t>Chose the number of trees that produced the best ROC AUC Curve score on a 5 fold Cross Validation of train/test data</a:t>
            </a:r>
            <a:endParaRPr lang="en-US" sz="2200" dirty="0"/>
          </a:p>
          <a:p>
            <a:pPr lvl="1"/>
            <a:r>
              <a:rPr lang="en-US" sz="2200" dirty="0" smtClean="0"/>
              <a:t>After the number of trees was determined, </a:t>
            </a:r>
            <a:r>
              <a:rPr lang="en-US" sz="2200" dirty="0" err="1" smtClean="0"/>
              <a:t>train_test_split</a:t>
            </a:r>
            <a:r>
              <a:rPr lang="en-US" sz="2200" dirty="0" smtClean="0"/>
              <a:t> was used </a:t>
            </a:r>
            <a:r>
              <a:rPr lang="en-US" sz="2200" dirty="0"/>
              <a:t>to divide the data into test and training </a:t>
            </a:r>
            <a:r>
              <a:rPr lang="en-US" sz="2200" dirty="0" smtClean="0"/>
              <a:t>datasets and </a:t>
            </a:r>
            <a:r>
              <a:rPr lang="en-US" sz="2200" dirty="0" smtClean="0"/>
              <a:t>modeled</a:t>
            </a:r>
            <a:endParaRPr lang="en-US" sz="2200" dirty="0" smtClean="0"/>
          </a:p>
          <a:p>
            <a:pPr lvl="1"/>
            <a:r>
              <a:rPr lang="en-US" sz="2200" dirty="0" smtClean="0"/>
              <a:t>The predictions for </a:t>
            </a:r>
            <a:r>
              <a:rPr lang="en-US" sz="2200" dirty="0" err="1" smtClean="0"/>
              <a:t>Kaggle</a:t>
            </a:r>
            <a:r>
              <a:rPr lang="en-US" sz="2200" dirty="0" smtClean="0"/>
              <a:t> were based on this model</a:t>
            </a:r>
            <a:endParaRPr lang="en-US" sz="2200" dirty="0"/>
          </a:p>
          <a:p>
            <a:endParaRPr lang="en-US" sz="2600" dirty="0" smtClean="0"/>
          </a:p>
          <a:p>
            <a:pPr marL="36576" indent="0">
              <a:buNone/>
            </a:pPr>
            <a:endParaRPr lang="en-US" sz="2600" dirty="0"/>
          </a:p>
          <a:p>
            <a:endParaRPr lang="en-US" dirty="0" smtClean="0"/>
          </a:p>
          <a:p>
            <a:pPr marL="44805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33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Test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070709"/>
              </p:ext>
            </p:extLst>
          </p:nvPr>
        </p:nvGraphicFramePr>
        <p:xfrm>
          <a:off x="578678" y="1600198"/>
          <a:ext cx="7096539" cy="45178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65583"/>
                <a:gridCol w="2009913"/>
                <a:gridCol w="1766956"/>
                <a:gridCol w="2054087"/>
              </a:tblGrid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AUC Curve</a:t>
                      </a:r>
                      <a:endParaRPr lang="en-US" dirty="0"/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Dog_1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0.82202 </a:t>
                      </a:r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Dog_2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0.92927</a:t>
                      </a:r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Dog_3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0.87484</a:t>
                      </a:r>
                      <a:endParaRPr lang="en-US" dirty="0"/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Dog_4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0.86558</a:t>
                      </a:r>
                      <a:endParaRPr lang="en-US" dirty="0"/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Dog_5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0.98432</a:t>
                      </a:r>
                      <a:endParaRPr lang="en-US" dirty="0"/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1.00000</a:t>
                      </a:r>
                      <a:endParaRPr lang="en-US" dirty="0"/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Patient_2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0.88461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78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winning ROC AUC score was circa .84. </a:t>
            </a:r>
          </a:p>
          <a:p>
            <a:r>
              <a:rPr lang="en-US" dirty="0" smtClean="0"/>
              <a:t>My ROC AUC score for the </a:t>
            </a:r>
            <a:r>
              <a:rPr lang="en-US" dirty="0" err="1" smtClean="0"/>
              <a:t>Kaggle</a:t>
            </a:r>
            <a:r>
              <a:rPr lang="en-US" dirty="0" smtClean="0"/>
              <a:t> competition was only .54. </a:t>
            </a:r>
          </a:p>
          <a:p>
            <a:r>
              <a:rPr lang="en-US" dirty="0" smtClean="0"/>
              <a:t>The ROC AUC values that were recorded for each subject using data from the train/test split were much better. </a:t>
            </a:r>
          </a:p>
          <a:p>
            <a:r>
              <a:rPr lang="en-US" dirty="0" smtClean="0"/>
              <a:t>Not sure what the cause of the discrepancy between my scores on my test data versus my score on the </a:t>
            </a:r>
            <a:r>
              <a:rPr lang="en-US" dirty="0" err="1" smtClean="0"/>
              <a:t>Kaggle’s</a:t>
            </a:r>
            <a:r>
              <a:rPr lang="en-US" dirty="0" smtClean="0"/>
              <a:t> test data. Possibly too much </a:t>
            </a:r>
            <a:r>
              <a:rPr lang="en-US" dirty="0" err="1" smtClean="0"/>
              <a:t>overfitting</a:t>
            </a:r>
            <a:r>
              <a:rPr lang="en-US" dirty="0" smtClean="0"/>
              <a:t> or </a:t>
            </a:r>
            <a:r>
              <a:rPr lang="en-US" dirty="0" err="1" smtClean="0"/>
              <a:t>Kaggle’s</a:t>
            </a:r>
            <a:r>
              <a:rPr lang="en-US" dirty="0" smtClean="0"/>
              <a:t> test data is not representative of their training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3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to avoid transformations that are not fully understood, i.e. FFT.</a:t>
            </a:r>
          </a:p>
          <a:p>
            <a:r>
              <a:rPr lang="en-US" dirty="0" smtClean="0"/>
              <a:t>Get something modeled early. </a:t>
            </a:r>
            <a:endParaRPr lang="en-US" dirty="0"/>
          </a:p>
          <a:p>
            <a:r>
              <a:rPr lang="en-US" dirty="0" smtClean="0"/>
              <a:t>If in a </a:t>
            </a:r>
            <a:r>
              <a:rPr lang="en-US" dirty="0" err="1" smtClean="0"/>
              <a:t>Kaggle</a:t>
            </a:r>
            <a:r>
              <a:rPr lang="en-US" dirty="0" smtClean="0"/>
              <a:t> competition, try and make many submissions and use results as feedback. </a:t>
            </a:r>
          </a:p>
          <a:p>
            <a:r>
              <a:rPr lang="en-US" dirty="0" smtClean="0"/>
              <a:t>Have a better plan for Cross Validation and testing. Incorporate feedback from submissions into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The </a:t>
            </a:r>
            <a:r>
              <a:rPr lang="en-US" sz="4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Kaggle</a:t>
            </a:r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 Competition</a:t>
            </a:r>
            <a:endParaRPr lang="en-US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The Challenge Question</a:t>
            </a:r>
            <a:r>
              <a:rPr lang="en-US" dirty="0" smtClean="0"/>
              <a:t>: Is it possible to accurately predict when a subject with epilepsy is going to have a seizure?</a:t>
            </a:r>
          </a:p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Epileptic States</a:t>
            </a:r>
            <a:r>
              <a:rPr lang="en-US" dirty="0" smtClean="0"/>
              <a:t>: </a:t>
            </a:r>
            <a:r>
              <a:rPr lang="en-US" dirty="0"/>
              <a:t>There </a:t>
            </a:r>
            <a:r>
              <a:rPr lang="en-US" dirty="0" smtClean="0"/>
              <a:t>are two epileptic states of interest for this competition – </a:t>
            </a:r>
            <a:r>
              <a:rPr lang="en-US" dirty="0" err="1" smtClean="0"/>
              <a:t>interictal</a:t>
            </a:r>
            <a:r>
              <a:rPr lang="en-US" dirty="0" smtClean="0"/>
              <a:t> and </a:t>
            </a:r>
            <a:r>
              <a:rPr lang="en-US" dirty="0" err="1" smtClean="0"/>
              <a:t>preictal</a:t>
            </a:r>
            <a:endParaRPr lang="en-US" dirty="0"/>
          </a:p>
          <a:p>
            <a:pPr lvl="1"/>
            <a:r>
              <a:rPr lang="en-US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Interictal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States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efined as the state between </a:t>
            </a:r>
            <a:r>
              <a:rPr lang="en-US" dirty="0"/>
              <a:t>seizures, or </a:t>
            </a:r>
            <a:r>
              <a:rPr lang="en-US" dirty="0" smtClean="0"/>
              <a:t>the baseline state. </a:t>
            </a:r>
          </a:p>
          <a:p>
            <a:pPr lvl="1"/>
            <a:r>
              <a:rPr lang="en-US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Preictal</a:t>
            </a:r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S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tates</a:t>
            </a:r>
            <a:r>
              <a:rPr lang="en-US" dirty="0"/>
              <a:t>: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dirty="0" smtClean="0"/>
              <a:t>Defined as the states prior </a:t>
            </a:r>
            <a:r>
              <a:rPr lang="en-US" dirty="0"/>
              <a:t>to </a:t>
            </a:r>
            <a:r>
              <a:rPr lang="en-US" dirty="0" smtClean="0"/>
              <a:t>a seizure.</a:t>
            </a:r>
          </a:p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The Goal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o predict </a:t>
            </a:r>
            <a:r>
              <a:rPr lang="en-US" dirty="0" err="1" smtClean="0"/>
              <a:t>preictal</a:t>
            </a:r>
            <a:r>
              <a:rPr lang="en-US" dirty="0" smtClean="0"/>
              <a:t>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2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Null &amp; Alternative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Null Hypothesis</a:t>
            </a:r>
            <a:r>
              <a:rPr lang="en-US" dirty="0" smtClean="0"/>
              <a:t>: It's </a:t>
            </a:r>
            <a:r>
              <a:rPr lang="en-US" dirty="0"/>
              <a:t>not possible to accurately classify </a:t>
            </a:r>
            <a:r>
              <a:rPr lang="en-US" dirty="0" err="1"/>
              <a:t>preictal</a:t>
            </a:r>
            <a:r>
              <a:rPr lang="en-US" dirty="0"/>
              <a:t> brain states in dogs and humans</a:t>
            </a:r>
            <a:r>
              <a:rPr lang="en-US" dirty="0" smtClean="0"/>
              <a:t>.</a:t>
            </a:r>
          </a:p>
          <a:p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Alternative Hypothesis</a:t>
            </a:r>
            <a:r>
              <a:rPr lang="en-US" dirty="0"/>
              <a:t>: The </a:t>
            </a:r>
            <a:r>
              <a:rPr lang="en-US" dirty="0" err="1"/>
              <a:t>preictal</a:t>
            </a:r>
            <a:r>
              <a:rPr lang="en-US" dirty="0"/>
              <a:t> brain state in dogs and humans does exist and can be accurately classified with naturally occurring epilepsy.</a:t>
            </a:r>
          </a:p>
        </p:txBody>
      </p:sp>
    </p:spTree>
    <p:extLst>
      <p:ext uri="{BB962C8B-B14F-4D97-AF65-F5344CB8AC3E}">
        <p14:creationId xmlns:p14="http://schemas.microsoft.com/office/powerpoint/2010/main" val="379015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Raw Input Data</a:t>
            </a:r>
            <a:endParaRPr lang="en-US" dirty="0" smtClean="0"/>
          </a:p>
          <a:p>
            <a:pPr lvl="1"/>
            <a:r>
              <a:rPr lang="en-US" dirty="0" smtClean="0"/>
              <a:t>There are 7 epileptic subjects (5 dogs and 2 humans) represented in the data provided by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/>
              <a:t>Each subject  has hundreds of files </a:t>
            </a:r>
          </a:p>
          <a:p>
            <a:pPr lvl="1"/>
            <a:r>
              <a:rPr lang="en-US" dirty="0" smtClean="0"/>
              <a:t>Each file </a:t>
            </a:r>
            <a:r>
              <a:rPr lang="en-US" dirty="0" smtClean="0"/>
              <a:t>is </a:t>
            </a:r>
            <a:r>
              <a:rPr lang="en-US" dirty="0" smtClean="0"/>
              <a:t>either an </a:t>
            </a:r>
            <a:r>
              <a:rPr lang="en-US" dirty="0" err="1" smtClean="0"/>
              <a:t>interictal</a:t>
            </a:r>
            <a:r>
              <a:rPr lang="en-US" dirty="0" smtClean="0"/>
              <a:t> file or a </a:t>
            </a:r>
            <a:r>
              <a:rPr lang="en-US" dirty="0" err="1" smtClean="0"/>
              <a:t>preictal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  <a:endParaRPr lang="en-US" dirty="0" smtClean="0"/>
          </a:p>
          <a:p>
            <a:pPr lvl="1"/>
            <a:r>
              <a:rPr lang="en-US" dirty="0" smtClean="0"/>
              <a:t>The files cover 10 minutes worth of brain </a:t>
            </a:r>
            <a:r>
              <a:rPr lang="en-US" dirty="0" smtClean="0"/>
              <a:t>activity, that’s about 239k measurements taken every .002 seconds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channels are the names of the electrodes placed on the subject’s </a:t>
            </a:r>
            <a:r>
              <a:rPr lang="en-US" dirty="0" smtClean="0"/>
              <a:t>head and body</a:t>
            </a:r>
            <a:r>
              <a:rPr lang="en-US" dirty="0" smtClean="0"/>
              <a:t>. They are also the predictor </a:t>
            </a:r>
            <a:r>
              <a:rPr lang="en-US" dirty="0" smtClean="0"/>
              <a:t>variables</a:t>
            </a:r>
            <a:endParaRPr lang="en-US" dirty="0" smtClean="0"/>
          </a:p>
          <a:p>
            <a:pPr lvl="1"/>
            <a:r>
              <a:rPr lang="en-US" dirty="0" smtClean="0"/>
              <a:t>There are 239k measurements per </a:t>
            </a:r>
            <a:r>
              <a:rPr lang="en-US" dirty="0" smtClean="0"/>
              <a:t>channel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1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Data </a:t>
            </a:r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Fast Fourier Transform (FFT)</a:t>
            </a:r>
            <a:r>
              <a:rPr lang="en-US" sz="2800" dirty="0" smtClean="0"/>
              <a:t>:</a:t>
            </a:r>
            <a:endParaRPr lang="en-US" dirty="0" smtClean="0"/>
          </a:p>
          <a:p>
            <a:pPr lvl="1"/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What does the Fourier Transform do? </a:t>
            </a:r>
            <a:r>
              <a:rPr lang="en-US" dirty="0"/>
              <a:t>Given a smoothie, it finds the recipe.</a:t>
            </a:r>
          </a:p>
          <a:p>
            <a:pPr lvl="1"/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How? </a:t>
            </a:r>
            <a:r>
              <a:rPr lang="en-US" dirty="0"/>
              <a:t>Run the smoothie through filters to extract each ingredient.</a:t>
            </a:r>
          </a:p>
          <a:p>
            <a:pPr lvl="1"/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Why? </a:t>
            </a:r>
            <a:r>
              <a:rPr lang="en-US" dirty="0"/>
              <a:t>Recipes are easier to analyze, compare, and modify than the smoothie itself.</a:t>
            </a:r>
          </a:p>
          <a:p>
            <a:pPr lvl="1"/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How do we get the smoothie back? </a:t>
            </a:r>
            <a:r>
              <a:rPr lang="en-US" dirty="0"/>
              <a:t>Blend the ingredients.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FFT Smoothie to Recipe </a:t>
            </a:r>
            <a:endParaRPr lang="en-US" dirty="0"/>
          </a:p>
        </p:txBody>
      </p:sp>
      <p:pic>
        <p:nvPicPr>
          <p:cNvPr id="4" name="Content Placeholder 3" descr="smoothie-to-recipe-20121030-2230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r="369"/>
          <a:stretch>
            <a:fillRect/>
          </a:stretch>
        </p:blipFill>
        <p:spPr>
          <a:xfrm>
            <a:off x="457200" y="1292088"/>
            <a:ext cx="7747076" cy="4874246"/>
          </a:xfrm>
        </p:spPr>
      </p:pic>
    </p:spTree>
    <p:extLst>
      <p:ext uri="{BB962C8B-B14F-4D97-AF65-F5344CB8AC3E}">
        <p14:creationId xmlns:p14="http://schemas.microsoft.com/office/powerpoint/2010/main" val="386778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4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Plot of Raw Data–Channel One</a:t>
            </a:r>
            <a:endParaRPr lang="en-US" dirty="0"/>
          </a:p>
        </p:txBody>
      </p:sp>
      <p:pic>
        <p:nvPicPr>
          <p:cNvPr id="18" name="Content Placeholder 17" descr="EEG_Plo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r="3496"/>
          <a:stretch>
            <a:fillRect/>
          </a:stretch>
        </p:blipFill>
        <p:spPr>
          <a:xfrm>
            <a:off x="457200" y="971550"/>
            <a:ext cx="7467600" cy="5154613"/>
          </a:xfrm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6932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4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Plot of FFT Data – Channel One</a:t>
            </a:r>
            <a:endParaRPr lang="en-US" dirty="0"/>
          </a:p>
        </p:txBody>
      </p:sp>
      <p:pic>
        <p:nvPicPr>
          <p:cNvPr id="4" name="Content Placeholder 3" descr="EEG_Plot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480"/>
          <a:stretch/>
        </p:blipFill>
        <p:spPr>
          <a:xfrm>
            <a:off x="457200" y="1093788"/>
            <a:ext cx="7372626" cy="5032375"/>
          </a:xfr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99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Read Data</a:t>
            </a:r>
            <a:r>
              <a:rPr lang="en-US" sz="2800" dirty="0"/>
              <a:t>:</a:t>
            </a:r>
          </a:p>
          <a:p>
            <a:pPr lvl="1"/>
            <a:r>
              <a:rPr lang="en-US" dirty="0" smtClean="0"/>
              <a:t>Read </a:t>
            </a:r>
            <a:r>
              <a:rPr lang="en-US" dirty="0" err="1" smtClean="0"/>
              <a:t>Matlab</a:t>
            </a:r>
            <a:r>
              <a:rPr lang="en-US" dirty="0" smtClean="0"/>
              <a:t> files into </a:t>
            </a:r>
            <a:r>
              <a:rPr lang="en-US" dirty="0" err="1" smtClean="0"/>
              <a:t>DataFrame</a:t>
            </a:r>
            <a:endParaRPr lang="en-US" dirty="0"/>
          </a:p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Transform Data</a:t>
            </a:r>
            <a:r>
              <a:rPr lang="en-US" sz="3200" dirty="0"/>
              <a:t>:</a:t>
            </a:r>
          </a:p>
          <a:p>
            <a:pPr lvl="1"/>
            <a:r>
              <a:rPr lang="en-US" dirty="0"/>
              <a:t>FFT as described </a:t>
            </a:r>
            <a:r>
              <a:rPr lang="en-US" dirty="0" smtClean="0"/>
              <a:t>above</a:t>
            </a:r>
          </a:p>
          <a:p>
            <a:pPr lvl="1"/>
            <a:r>
              <a:rPr lang="en-US" dirty="0" smtClean="0"/>
              <a:t>Each file condensed down to a single record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ictal_ind</a:t>
            </a:r>
            <a:r>
              <a:rPr lang="en-US" dirty="0" smtClean="0"/>
              <a:t>” binary variable created with a value of 1 for a </a:t>
            </a:r>
            <a:r>
              <a:rPr lang="en-US" dirty="0" err="1" smtClean="0"/>
              <a:t>preictal</a:t>
            </a:r>
            <a:r>
              <a:rPr lang="en-US" dirty="0" smtClean="0"/>
              <a:t> file else 0</a:t>
            </a:r>
          </a:p>
          <a:p>
            <a:pPr lvl="1"/>
            <a:r>
              <a:rPr lang="en-US" dirty="0" smtClean="0"/>
              <a:t>Subset of the transformed data is used. Of the 239k record only 7200 used. </a:t>
            </a:r>
          </a:p>
          <a:p>
            <a:pPr lvl="1"/>
            <a:r>
              <a:rPr lang="en-US" dirty="0" smtClean="0"/>
              <a:t>Those 7200 time intervals are divided into 24 segments of 300 time intervals each per channel.</a:t>
            </a:r>
          </a:p>
          <a:p>
            <a:pPr lvl="1"/>
            <a:r>
              <a:rPr lang="en-US" dirty="0" smtClean="0"/>
              <a:t>The 24 segment are then averaged.</a:t>
            </a:r>
            <a:endParaRPr lang="en-US" dirty="0"/>
          </a:p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Feature </a:t>
            </a:r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Selection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Logit</a:t>
            </a:r>
            <a:endParaRPr lang="en-US" dirty="0" smtClean="0"/>
          </a:p>
          <a:p>
            <a:pPr lvl="2"/>
            <a:r>
              <a:rPr lang="en-US" dirty="0" smtClean="0"/>
              <a:t>Choosing channels with p-values &gt;=.05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2"/>
            <a:r>
              <a:rPr lang="en-US" dirty="0" smtClean="0"/>
              <a:t>Trial and Error from the list created from the </a:t>
            </a:r>
            <a:r>
              <a:rPr lang="en-US" dirty="0" err="1" smtClean="0"/>
              <a:t>Logit</a:t>
            </a:r>
            <a:r>
              <a:rPr lang="en-US" dirty="0" smtClean="0"/>
              <a:t> Regression logic above.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04817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696</Words>
  <Application>Microsoft Macintosh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American Epilepsy Society Seizure Prediction Challenge</vt:lpstr>
      <vt:lpstr>The Kaggle Competition</vt:lpstr>
      <vt:lpstr>Null &amp; Alternative Hypotheses</vt:lpstr>
      <vt:lpstr>The Raw Data</vt:lpstr>
      <vt:lpstr>Data Transformation</vt:lpstr>
      <vt:lpstr>FFT Smoothie to Recipe </vt:lpstr>
      <vt:lpstr>Plot of Raw Data–Channel One</vt:lpstr>
      <vt:lpstr>Plot of FFT Data – Channel One</vt:lpstr>
      <vt:lpstr>The Methodology</vt:lpstr>
      <vt:lpstr>The Methodology Con’t.</vt:lpstr>
      <vt:lpstr>Random Forest</vt:lpstr>
      <vt:lpstr>Test Results</vt:lpstr>
      <vt:lpstr>Conclusion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Epilepsy Seizure Prediction</dc:title>
  <dc:creator>Chad Leonard</dc:creator>
  <cp:lastModifiedBy>Chad Leonard</cp:lastModifiedBy>
  <cp:revision>66</cp:revision>
  <dcterms:created xsi:type="dcterms:W3CDTF">2014-11-23T20:31:27Z</dcterms:created>
  <dcterms:modified xsi:type="dcterms:W3CDTF">2014-12-18T13:47:09Z</dcterms:modified>
</cp:coreProperties>
</file>