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60" r:id="rId3"/>
    <p:sldId id="257" r:id="rId4"/>
    <p:sldId id="261" r:id="rId5"/>
    <p:sldId id="266" r:id="rId6"/>
    <p:sldId id="258" r:id="rId7"/>
    <p:sldId id="259" r:id="rId8"/>
    <p:sldId id="262" r:id="rId9"/>
    <p:sldId id="267" r:id="rId10"/>
    <p:sldId id="263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EA383A-FA51-C642-BF0D-2D4A628174A4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Epilepsy Seizure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Chad Leonard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6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Machine </a:t>
            </a:r>
            <a:r>
              <a:rPr lang="en-US" dirty="0"/>
              <a:t>Learning Algorithm </a:t>
            </a:r>
            <a:r>
              <a:rPr lang="en-US" dirty="0" smtClean="0"/>
              <a:t> </a:t>
            </a:r>
            <a:r>
              <a:rPr lang="en-US" dirty="0"/>
              <a:t>Logistic </a:t>
            </a:r>
            <a:r>
              <a:rPr lang="en-US" dirty="0" smtClean="0"/>
              <a:t>Regression Classifier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071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transformed data with the new ‘</a:t>
            </a:r>
            <a:r>
              <a:rPr lang="en-US" dirty="0" err="1" smtClean="0"/>
              <a:t>ictal_ind</a:t>
            </a:r>
            <a:r>
              <a:rPr lang="en-US" dirty="0" smtClean="0"/>
              <a:t>’ field is fed to a </a:t>
            </a:r>
            <a:r>
              <a:rPr lang="en-US" dirty="0" err="1" smtClean="0"/>
              <a:t>logit</a:t>
            </a:r>
            <a:r>
              <a:rPr lang="en-US" dirty="0" smtClean="0"/>
              <a:t> function:</a:t>
            </a:r>
          </a:p>
          <a:p>
            <a:pPr lvl="1"/>
            <a:r>
              <a:rPr lang="en-US" dirty="0" err="1" smtClean="0"/>
              <a:t>ictal_ind</a:t>
            </a:r>
            <a:r>
              <a:rPr lang="en-US" dirty="0" smtClean="0"/>
              <a:t> is the response variable and the channels are the predictor variables.</a:t>
            </a:r>
          </a:p>
          <a:p>
            <a:r>
              <a:rPr lang="en-US" dirty="0" smtClean="0"/>
              <a:t>The formula: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ctal_ind</a:t>
            </a:r>
            <a:r>
              <a:rPr lang="en-US" dirty="0" smtClean="0"/>
              <a:t> ~ </a:t>
            </a:r>
            <a:r>
              <a:rPr lang="en-US" dirty="0" err="1" smtClean="0"/>
              <a:t>channel_one</a:t>
            </a:r>
            <a:r>
              <a:rPr lang="en-US" dirty="0" smtClean="0"/>
              <a:t> * x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n-US" dirty="0" err="1" smtClean="0"/>
              <a:t>channel_two</a:t>
            </a:r>
            <a:r>
              <a:rPr lang="en-US" dirty="0" smtClean="0"/>
              <a:t> * x</a:t>
            </a:r>
            <a:r>
              <a:rPr lang="en-US" baseline="-25000" dirty="0" smtClean="0"/>
              <a:t>2</a:t>
            </a:r>
            <a:r>
              <a:rPr lang="en-US" dirty="0" smtClean="0"/>
              <a:t> …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channel_N</a:t>
            </a:r>
            <a:r>
              <a:rPr lang="en-US" dirty="0" smtClean="0"/>
              <a:t> *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78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Machine </a:t>
            </a:r>
            <a:r>
              <a:rPr lang="en-US" dirty="0"/>
              <a:t>Learning Algorithm </a:t>
            </a:r>
            <a:r>
              <a:rPr lang="en-US" dirty="0" smtClean="0"/>
              <a:t>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071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16516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8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3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If it is possible to predict when a patient is about to have an epileptic seizure, then patients with epilepsy have the potential to live lives more similar to people without epilepsy. </a:t>
            </a:r>
          </a:p>
          <a:p>
            <a:r>
              <a:rPr lang="en-US" dirty="0" smtClean="0"/>
              <a:t>For this to be feasible, learning algorithms must be able to reliably identify periods of increased probability of seizure occurrence. If </a:t>
            </a:r>
            <a:r>
              <a:rPr lang="en-US" dirty="0"/>
              <a:t>these seizure-permissive brain states can be identified, devices designed to warn patients of </a:t>
            </a:r>
            <a:r>
              <a:rPr lang="en-US" dirty="0" smtClean="0"/>
              <a:t>impending </a:t>
            </a:r>
            <a:r>
              <a:rPr lang="en-US" dirty="0"/>
              <a:t>seizures would be possible. Patients could avoid potentially dangerous activities like driving or swimming, and medications could be administered only when needed to prevent impending seizures, reducing overall side effects.</a:t>
            </a:r>
          </a:p>
          <a:p>
            <a:r>
              <a:rPr lang="en-US" dirty="0" smtClean="0"/>
              <a:t>The </a:t>
            </a:r>
            <a:r>
              <a:rPr lang="en-US" dirty="0"/>
              <a:t>primary challenge in seizure forecasting is differentiating between the </a:t>
            </a:r>
            <a:r>
              <a:rPr lang="en-US" dirty="0" err="1"/>
              <a:t>preictal</a:t>
            </a:r>
            <a:r>
              <a:rPr lang="en-US" dirty="0"/>
              <a:t> and </a:t>
            </a:r>
            <a:r>
              <a:rPr lang="en-US" dirty="0" err="1"/>
              <a:t>interictal</a:t>
            </a:r>
            <a:r>
              <a:rPr lang="en-US" dirty="0"/>
              <a:t> states. </a:t>
            </a:r>
            <a:r>
              <a:rPr lang="en-US" dirty="0" err="1" smtClean="0"/>
              <a:t>Interictal</a:t>
            </a:r>
            <a:r>
              <a:rPr lang="en-US" dirty="0" smtClean="0"/>
              <a:t> are states defined as between </a:t>
            </a:r>
            <a:r>
              <a:rPr lang="en-US" dirty="0"/>
              <a:t>seizures, or </a:t>
            </a:r>
            <a:r>
              <a:rPr lang="en-US" dirty="0" smtClean="0"/>
              <a:t>baseline. </a:t>
            </a:r>
            <a:r>
              <a:rPr lang="en-US" dirty="0" err="1" smtClean="0"/>
              <a:t>Preictal</a:t>
            </a:r>
            <a:r>
              <a:rPr lang="en-US" dirty="0" smtClean="0"/>
              <a:t> states are defined as states prior </a:t>
            </a:r>
            <a:r>
              <a:rPr lang="en-US" dirty="0"/>
              <a:t>to </a:t>
            </a:r>
            <a:r>
              <a:rPr lang="en-US" dirty="0" smtClean="0"/>
              <a:t>seizure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72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Null Hypothesis: It's </a:t>
            </a:r>
            <a:r>
              <a:rPr lang="en-US" dirty="0"/>
              <a:t>not possible to accurately classify </a:t>
            </a:r>
            <a:r>
              <a:rPr lang="en-US" dirty="0" err="1"/>
              <a:t>preictal</a:t>
            </a:r>
            <a:r>
              <a:rPr lang="en-US" dirty="0"/>
              <a:t> brain states in dogs and humans</a:t>
            </a:r>
            <a:r>
              <a:rPr lang="en-US" dirty="0" smtClean="0"/>
              <a:t>.</a:t>
            </a:r>
          </a:p>
          <a:p>
            <a:r>
              <a:rPr lang="en-US" dirty="0"/>
              <a:t>Alternative Hypothesis: The </a:t>
            </a:r>
            <a:r>
              <a:rPr lang="en-US" dirty="0" err="1"/>
              <a:t>preictal</a:t>
            </a:r>
            <a:r>
              <a:rPr lang="en-US" dirty="0"/>
              <a:t> brain state in dogs and humans does exist and can be accurately classified with naturally occurring epilepsy.</a:t>
            </a:r>
          </a:p>
        </p:txBody>
      </p:sp>
    </p:spTree>
    <p:extLst>
      <p:ext uri="{BB962C8B-B14F-4D97-AF65-F5344CB8AC3E}">
        <p14:creationId xmlns:p14="http://schemas.microsoft.com/office/powerpoint/2010/main" val="379015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Raw Input Data</a:t>
            </a:r>
          </a:p>
          <a:p>
            <a:pPr lvl="1"/>
            <a:r>
              <a:rPr lang="en-US" dirty="0" smtClean="0"/>
              <a:t>Each file is either an </a:t>
            </a:r>
            <a:r>
              <a:rPr lang="en-US" dirty="0" err="1" smtClean="0"/>
              <a:t>interictal</a:t>
            </a:r>
            <a:r>
              <a:rPr lang="en-US" dirty="0" smtClean="0"/>
              <a:t> file or a </a:t>
            </a:r>
            <a:r>
              <a:rPr lang="en-US" dirty="0" err="1" smtClean="0"/>
              <a:t>preictal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The channels are the names of the electrodes placed on the patient’s body. They are also the predictor variables.</a:t>
            </a:r>
            <a:endParaRPr lang="en-US" dirty="0" smtClean="0"/>
          </a:p>
          <a:p>
            <a:r>
              <a:rPr lang="en-US" dirty="0" err="1" smtClean="0"/>
              <a:t>Tranformations</a:t>
            </a:r>
            <a:endParaRPr lang="en-US" dirty="0" smtClean="0"/>
          </a:p>
          <a:p>
            <a:pPr lvl="1"/>
            <a:r>
              <a:rPr lang="en-US" dirty="0" smtClean="0"/>
              <a:t>An “</a:t>
            </a:r>
            <a:r>
              <a:rPr lang="en-US" dirty="0" err="1" smtClean="0"/>
              <a:t>ictal_ind</a:t>
            </a:r>
            <a:r>
              <a:rPr lang="en-US" dirty="0" smtClean="0"/>
              <a:t>” will be created for each record that will tell what file it came from . 0 if it came from an </a:t>
            </a:r>
            <a:r>
              <a:rPr lang="en-US" dirty="0" err="1" smtClean="0"/>
              <a:t>interictal</a:t>
            </a:r>
            <a:r>
              <a:rPr lang="en-US" dirty="0" smtClean="0"/>
              <a:t> file. 1 if it came from a </a:t>
            </a:r>
            <a:r>
              <a:rPr lang="en-US" dirty="0" err="1" smtClean="0"/>
              <a:t>preictal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Fast Fourier Transformation </a:t>
            </a:r>
          </a:p>
          <a:p>
            <a:r>
              <a:rPr lang="en-US" dirty="0" smtClean="0"/>
              <a:t>Plots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1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Fourier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5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42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Raw Plot of Data – Channel One</a:t>
            </a:r>
            <a:endParaRPr lang="en-US" dirty="0"/>
          </a:p>
        </p:txBody>
      </p:sp>
      <p:pic>
        <p:nvPicPr>
          <p:cNvPr id="18" name="Content Placeholder 17" descr="EEG_Plo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r="3496"/>
          <a:stretch>
            <a:fillRect/>
          </a:stretch>
        </p:blipFill>
        <p:spPr>
          <a:xfrm>
            <a:off x="457200" y="971550"/>
            <a:ext cx="7467600" cy="5154613"/>
          </a:xfrm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6932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42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FFT Plot of Data – Channel One</a:t>
            </a:r>
            <a:endParaRPr lang="en-US" dirty="0"/>
          </a:p>
        </p:txBody>
      </p:sp>
      <p:pic>
        <p:nvPicPr>
          <p:cNvPr id="4" name="Content Placeholder 3" descr="EEG_Plot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480"/>
          <a:stretch/>
        </p:blipFill>
        <p:spPr>
          <a:xfrm>
            <a:off x="457200" y="1093788"/>
            <a:ext cx="7372626" cy="5032375"/>
          </a:xfr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99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Algorithms</a:t>
            </a:r>
          </a:p>
          <a:p>
            <a:pPr lvl="1"/>
            <a:r>
              <a:rPr lang="en-US" dirty="0" err="1" smtClean="0"/>
              <a:t>Logit</a:t>
            </a:r>
            <a:endParaRPr lang="en-US" dirty="0" smtClean="0"/>
          </a:p>
          <a:p>
            <a:pPr lvl="1"/>
            <a:r>
              <a:rPr lang="en-US" dirty="0" smtClean="0"/>
              <a:t>Random Forest </a:t>
            </a:r>
          </a:p>
          <a:p>
            <a:r>
              <a:rPr lang="en-US" dirty="0" smtClean="0"/>
              <a:t>Feature Selection</a:t>
            </a:r>
          </a:p>
          <a:p>
            <a:pPr lvl="1"/>
            <a:r>
              <a:rPr lang="en-US" dirty="0" err="1" smtClean="0"/>
              <a:t>Logit</a:t>
            </a:r>
            <a:endParaRPr lang="en-US" dirty="0" smtClean="0"/>
          </a:p>
          <a:p>
            <a:pPr lvl="2"/>
            <a:r>
              <a:rPr lang="en-US" dirty="0" smtClean="0"/>
              <a:t>Choosing channels with p-values &gt;=.05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2"/>
            <a:r>
              <a:rPr lang="en-US" dirty="0" smtClean="0"/>
              <a:t>TBD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93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err="1" smtClean="0"/>
              <a:t>Scikit-learn’s</a:t>
            </a:r>
            <a:r>
              <a:rPr lang="en-US" dirty="0" smtClean="0"/>
              <a:t> </a:t>
            </a:r>
            <a:r>
              <a:rPr lang="en-US" dirty="0" err="1" smtClean="0"/>
              <a:t>crossval</a:t>
            </a:r>
            <a:r>
              <a:rPr lang="en-US" dirty="0" smtClean="0"/>
              <a:t> methods don’t seem appropriate for the type of data used here.</a:t>
            </a:r>
          </a:p>
          <a:p>
            <a:pPr lvl="1"/>
            <a:r>
              <a:rPr lang="en-US" dirty="0" smtClean="0"/>
              <a:t>Created code to create </a:t>
            </a:r>
            <a:r>
              <a:rPr lang="en-US" dirty="0" err="1" smtClean="0"/>
              <a:t>crossval</a:t>
            </a:r>
            <a:r>
              <a:rPr lang="en-US" dirty="0" smtClean="0"/>
              <a:t> directories and randomly place </a:t>
            </a:r>
            <a:r>
              <a:rPr lang="en-US" dirty="0" err="1" smtClean="0"/>
              <a:t>interictal</a:t>
            </a:r>
            <a:r>
              <a:rPr lang="en-US" dirty="0" smtClean="0"/>
              <a:t> and </a:t>
            </a:r>
            <a:r>
              <a:rPr lang="en-US" dirty="0" err="1" smtClean="0"/>
              <a:t>preictal</a:t>
            </a:r>
            <a:r>
              <a:rPr lang="en-US" dirty="0" smtClean="0"/>
              <a:t> files into them to be processed. </a:t>
            </a:r>
          </a:p>
          <a:p>
            <a:pPr lvl="1"/>
            <a:r>
              <a:rPr lang="en-US" dirty="0" smtClean="0"/>
              <a:t>The ratio of </a:t>
            </a:r>
            <a:r>
              <a:rPr lang="en-US" dirty="0" err="1" smtClean="0"/>
              <a:t>interictal</a:t>
            </a:r>
            <a:r>
              <a:rPr lang="en-US" dirty="0" smtClean="0"/>
              <a:t> to </a:t>
            </a:r>
            <a:r>
              <a:rPr lang="en-US" dirty="0" err="1" smtClean="0"/>
              <a:t>preictal</a:t>
            </a:r>
            <a:r>
              <a:rPr lang="en-US" dirty="0" smtClean="0"/>
              <a:t> files, for Dog_1, is about 20 to 1. </a:t>
            </a:r>
          </a:p>
          <a:p>
            <a:pPr lvl="1"/>
            <a:r>
              <a:rPr lang="en-US" dirty="0" smtClean="0"/>
              <a:t>Will start out using that ratio but keep decreasing the ratio until low p-values are reached for feature selection.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3394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613</TotalTime>
  <Words>459</Words>
  <Application>Microsoft Macintosh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Epilepsy Seizure Prediction</vt:lpstr>
      <vt:lpstr>The Kaggle Competition</vt:lpstr>
      <vt:lpstr>Hypotheses</vt:lpstr>
      <vt:lpstr>The Data</vt:lpstr>
      <vt:lpstr>Fast Fourier Transformation</vt:lpstr>
      <vt:lpstr>Raw Plot of Data – Channel One</vt:lpstr>
      <vt:lpstr>FFT Plot of Data – Channel One</vt:lpstr>
      <vt:lpstr>The Methodology</vt:lpstr>
      <vt:lpstr>The Methodology Con’t.</vt:lpstr>
      <vt:lpstr>Machine Learning Algorithm  Logistic Regression Classifier </vt:lpstr>
      <vt:lpstr>Machine Learning Algorithm  Random Forest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Epilepsy Seizure Prediction</dc:title>
  <dc:creator>Chad Leonard</dc:creator>
  <cp:lastModifiedBy>Chad Leonard</cp:lastModifiedBy>
  <cp:revision>28</cp:revision>
  <dcterms:created xsi:type="dcterms:W3CDTF">2014-11-23T20:31:27Z</dcterms:created>
  <dcterms:modified xsi:type="dcterms:W3CDTF">2014-11-24T22:23:14Z</dcterms:modified>
</cp:coreProperties>
</file>