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Roboto-bold.fntdata"/><Relationship Id="rId23" Type="http://schemas.openxmlformats.org/officeDocument/2006/relationships/slide" Target="slides/slide18.xml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20.xml"/><Relationship Id="rId47" Type="http://schemas.openxmlformats.org/officeDocument/2006/relationships/font" Target="fonts/Robo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36d30cc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36d30cc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36d30cc3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36d30cc3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36d30cc3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36d30cc3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36d30cc3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36d30cc3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36d30cc3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36d30cc3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6d30cc3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36d30cc3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36d30cc3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36d30cc3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36d30cc3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36d30cc3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36d30cc3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36d30cc3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36d30cc3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36d30cc3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36d30cc3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36d30cc3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36d30cc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36d30cc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36d30cc3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36d30cc3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36d30cc3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36d30cc3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36d30cc3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36d30cc3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36d30cc3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36d30cc3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36d30cc3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36d30cc3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36d30cc3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36d30cc3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36d30cc3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36d30cc3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36d30cc3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36d30cc3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36d30cc3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36d30cc3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36d30cc3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36d30cc3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36d30cc3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36d30cc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36d30cc3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36d30cc3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36d30cc3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36d30cc3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36d30cc3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36d30cc3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36d30cc3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36d30cc3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36d30cc3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36d30cc3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36d30cc3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036d30cc3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36d30cc3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36d30cc3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36d30cc3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36d30cc3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36d30cc3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36d30cc3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36d30cc3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36d30cc3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36d30cc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36d30cc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36d30cc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36d30cc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6d30cc3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6d30cc3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36d30cc3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36d30cc3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36d30cc3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36d30cc3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36d30cc3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36d30cc3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lab.research.google.com/drive/1VrNRw3B3v1tbY1f2QgVtDBMjrS73l5lB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drive/1iG_nFHOOzXOSfbA0obrqRQR5vGTFCE3y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lab.research.google.com/drive/1fHNqehBM2g0-0u7Q7mpBQ1051DEGyXS8?usp=shar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Relationship Id="rId4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0.png"/><Relationship Id="rId4" Type="http://schemas.openxmlformats.org/officeDocument/2006/relationships/image" Target="../media/image4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colab.research.google.com/drive/1dhSr-d21Hf2W8RE2hQcG5FrQ7DGv55Jk?usp=sharing" TargetMode="External"/><Relationship Id="rId4" Type="http://schemas.openxmlformats.org/officeDocument/2006/relationships/image" Target="../media/image4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Part01</a:t>
            </a:r>
            <a:endParaRPr b="1"/>
          </a:p>
        </p:txBody>
      </p:sp>
      <p:sp>
        <p:nvSpPr>
          <p:cNvPr id="55" name="Google Shape;55;p13"/>
          <p:cNvSpPr txBox="1"/>
          <p:nvPr/>
        </p:nvSpPr>
        <p:spPr>
          <a:xfrm>
            <a:off x="928975" y="2033925"/>
            <a:ext cx="636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notebook: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https://colab.research.google.com/drive/1VrNRw3B3v1tbY1f2QgVtDBMjrS73l5lB?usp=sharing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550" y="934675"/>
            <a:ext cx="485775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Part01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Part02</a:t>
            </a:r>
            <a:endParaRPr b="1"/>
          </a:p>
        </p:txBody>
      </p:sp>
      <p:sp>
        <p:nvSpPr>
          <p:cNvPr id="116" name="Google Shape;116;p23"/>
          <p:cNvSpPr txBox="1"/>
          <p:nvPr/>
        </p:nvSpPr>
        <p:spPr>
          <a:xfrm>
            <a:off x="928975" y="2033925"/>
            <a:ext cx="636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Link to notebook: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https://colab.research.google.com/drive/1iG_nFHOOzXOSfbA0obrqRQR5vGTFCE3y?usp=sharing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Part02</a:t>
            </a:r>
            <a:endParaRPr b="1"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75" y="1339675"/>
            <a:ext cx="5167450" cy="33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Part02</a:t>
            </a:r>
            <a:endParaRPr b="1"/>
          </a:p>
        </p:txBody>
      </p:sp>
      <p:sp>
        <p:nvSpPr>
          <p:cNvPr id="128" name="Google Shape;128;p25"/>
          <p:cNvSpPr txBox="1"/>
          <p:nvPr/>
        </p:nvSpPr>
        <p:spPr>
          <a:xfrm>
            <a:off x="694300" y="1222325"/>
            <a:ext cx="6688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model using nn.Module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# The criteria to optmize (cost)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criterion = nn.CrossEntropyLoss()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# The optimization algorithm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optimizer = torch.optim.SGD(model.parameters(), lr=0.01, momentum=0.9)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batch_size =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num_epochs = 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25"/>
          <p:cNvCxnSpPr/>
          <p:nvPr/>
        </p:nvCxnSpPr>
        <p:spPr>
          <a:xfrm flipH="1" rot="10800000">
            <a:off x="3256250" y="1046175"/>
            <a:ext cx="13200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25"/>
          <p:cNvCxnSpPr/>
          <p:nvPr/>
        </p:nvCxnSpPr>
        <p:spPr>
          <a:xfrm>
            <a:off x="3256250" y="1417875"/>
            <a:ext cx="1368900" cy="1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5"/>
          <p:cNvSpPr txBox="1"/>
          <p:nvPr/>
        </p:nvSpPr>
        <p:spPr>
          <a:xfrm>
            <a:off x="4623225" y="822125"/>
            <a:ext cx="11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Linear</a:t>
            </a:r>
            <a:endParaRPr/>
          </a:p>
        </p:txBody>
      </p:sp>
      <p:sp>
        <p:nvSpPr>
          <p:cNvPr id="132" name="Google Shape;132;p25"/>
          <p:cNvSpPr txBox="1"/>
          <p:nvPr/>
        </p:nvSpPr>
        <p:spPr>
          <a:xfrm>
            <a:off x="4677825" y="1346125"/>
            <a:ext cx="14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Neural Net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Part02</a:t>
            </a:r>
            <a:endParaRPr b="1"/>
          </a:p>
        </p:txBody>
      </p:sp>
      <p:sp>
        <p:nvSpPr>
          <p:cNvPr id="138" name="Google Shape;138;p26"/>
          <p:cNvSpPr txBox="1"/>
          <p:nvPr/>
        </p:nvSpPr>
        <p:spPr>
          <a:xfrm>
            <a:off x="694300" y="1222325"/>
            <a:ext cx="6688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# Learning loop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epoch in range(num_epochs):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38761D"/>
                </a:solidFill>
              </a:rPr>
              <a:t># take each example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for beg_i in range(0, x_data.size(0), batch_size):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X_batch = 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Y_batch = ...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        # reset gradients to zero: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optimizer.zero_grad()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        # forward: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outputs = model(x_batch)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loss = criterion(outputs, y_batch)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        # backpropagation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loss.backward()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optimizer.step()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Part02</a:t>
            </a:r>
            <a:endParaRPr b="1"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750" y="606250"/>
            <a:ext cx="4796400" cy="4188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/>
          <p:nvPr/>
        </p:nvSpPr>
        <p:spPr>
          <a:xfrm>
            <a:off x="440025" y="11343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Using Linear Model</a:t>
            </a:r>
            <a:endParaRPr b="1"/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725" y="3467288"/>
            <a:ext cx="131445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/>
        </p:nvSpPr>
        <p:spPr>
          <a:xfrm>
            <a:off x="264025" y="42455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rate (%): 19.0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7075" y="1534513"/>
            <a:ext cx="2603382" cy="1735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Part02</a:t>
            </a:r>
            <a:endParaRPr b="1"/>
          </a:p>
        </p:txBody>
      </p:sp>
      <p:sp>
        <p:nvSpPr>
          <p:cNvPr id="154" name="Google Shape;154;p28"/>
          <p:cNvSpPr txBox="1"/>
          <p:nvPr/>
        </p:nvSpPr>
        <p:spPr>
          <a:xfrm>
            <a:off x="440025" y="11343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Using NN Model</a:t>
            </a:r>
            <a:endParaRPr b="1"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600" y="446925"/>
            <a:ext cx="4865999" cy="424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825" y="3574900"/>
            <a:ext cx="1093600" cy="5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108625" y="4296538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rate (%): 0.0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825" y="1620463"/>
            <a:ext cx="2742225" cy="18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Part02</a:t>
            </a:r>
            <a:endParaRPr b="1"/>
          </a:p>
        </p:txBody>
      </p:sp>
      <p:sp>
        <p:nvSpPr>
          <p:cNvPr id="164" name="Google Shape;164;p29"/>
          <p:cNvSpPr txBox="1"/>
          <p:nvPr/>
        </p:nvSpPr>
        <p:spPr>
          <a:xfrm>
            <a:off x="440025" y="11343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NN Model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125" y="1055338"/>
            <a:ext cx="3427216" cy="330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166" y="1443175"/>
            <a:ext cx="3127861" cy="273166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/>
          <p:nvPr/>
        </p:nvSpPr>
        <p:spPr>
          <a:xfrm>
            <a:off x="88025" y="4224325"/>
            <a:ext cx="1965600" cy="792000"/>
          </a:xfrm>
          <a:prstGeom prst="bevel">
            <a:avLst>
              <a:gd fmla="val 125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Part02</a:t>
            </a:r>
            <a:endParaRPr b="1"/>
          </a:p>
        </p:txBody>
      </p:sp>
      <p:sp>
        <p:nvSpPr>
          <p:cNvPr id="173" name="Google Shape;173;p30"/>
          <p:cNvSpPr txBox="1"/>
          <p:nvPr/>
        </p:nvSpPr>
        <p:spPr>
          <a:xfrm>
            <a:off x="440025" y="11343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NN Model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600" y="993350"/>
            <a:ext cx="3629025" cy="3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8225" y="1873450"/>
            <a:ext cx="2853574" cy="249212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/>
          <p:nvPr/>
        </p:nvSpPr>
        <p:spPr>
          <a:xfrm>
            <a:off x="88025" y="4224325"/>
            <a:ext cx="1965600" cy="792000"/>
          </a:xfrm>
          <a:prstGeom prst="bevel">
            <a:avLst>
              <a:gd fmla="val 12500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BEST MODEL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Part02</a:t>
            </a:r>
            <a:endParaRPr b="1"/>
          </a:p>
        </p:txBody>
      </p:sp>
      <p:sp>
        <p:nvSpPr>
          <p:cNvPr id="182" name="Google Shape;182;p31"/>
          <p:cNvSpPr txBox="1"/>
          <p:nvPr/>
        </p:nvSpPr>
        <p:spPr>
          <a:xfrm>
            <a:off x="440025" y="11343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NN Model</a:t>
            </a:r>
            <a:endParaRPr/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900" y="1134313"/>
            <a:ext cx="3409640" cy="330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815" y="1534525"/>
            <a:ext cx="3135660" cy="273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Part01</a:t>
            </a:r>
            <a:endParaRPr b="1"/>
          </a:p>
        </p:txBody>
      </p:sp>
      <p:sp>
        <p:nvSpPr>
          <p:cNvPr id="61" name="Google Shape;61;p14"/>
          <p:cNvSpPr txBox="1"/>
          <p:nvPr/>
        </p:nvSpPr>
        <p:spPr>
          <a:xfrm>
            <a:off x="694300" y="1222325"/>
            <a:ext cx="6688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x_data, y_data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forward: x * 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cost: (y_pred - y)^2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gradient: d_cost/d_w: 2*x*(x*w - 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num_epochs = 10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learning_rate = 0.01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# Learning loop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epoch in range(num_epochs):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r>
              <a:rPr lang="en">
                <a:solidFill>
                  <a:srgbClr val="38761D"/>
                </a:solidFill>
              </a:rPr>
              <a:t># take each example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for x_val, y_val in (x_data, y_data):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grad = gradient(x_val, y_val)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w = w - learning_rate * grad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l = cost(x_val, y_val)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975" y="2050000"/>
            <a:ext cx="4326350" cy="292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Part02</a:t>
            </a:r>
            <a:endParaRPr b="1"/>
          </a:p>
        </p:txBody>
      </p:sp>
      <p:sp>
        <p:nvSpPr>
          <p:cNvPr id="190" name="Google Shape;190;p32"/>
          <p:cNvSpPr txBox="1"/>
          <p:nvPr/>
        </p:nvSpPr>
        <p:spPr>
          <a:xfrm>
            <a:off x="440025" y="11343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NN Model</a:t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900" y="1002413"/>
            <a:ext cx="3490215" cy="330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5640" y="1589825"/>
            <a:ext cx="2967087" cy="259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Part02</a:t>
            </a:r>
            <a:endParaRPr b="1"/>
          </a:p>
        </p:txBody>
      </p:sp>
      <p:sp>
        <p:nvSpPr>
          <p:cNvPr id="198" name="Google Shape;198;p33"/>
          <p:cNvSpPr txBox="1"/>
          <p:nvPr/>
        </p:nvSpPr>
        <p:spPr>
          <a:xfrm>
            <a:off x="440025" y="11343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NN Model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675" y="989400"/>
            <a:ext cx="3494975" cy="34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581" y="1710551"/>
            <a:ext cx="2881245" cy="251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Part03</a:t>
            </a:r>
            <a:endParaRPr b="1"/>
          </a:p>
        </p:txBody>
      </p:sp>
      <p:sp>
        <p:nvSpPr>
          <p:cNvPr id="206" name="Google Shape;206;p34"/>
          <p:cNvSpPr txBox="1"/>
          <p:nvPr/>
        </p:nvSpPr>
        <p:spPr>
          <a:xfrm>
            <a:off x="928975" y="2033925"/>
            <a:ext cx="636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Link to notebook: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https://colab.research.google.com/drive/1fHNqehBM2g0-0u7Q7mpBQ1051DEGyXS8?usp=sharing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Part03</a:t>
            </a:r>
            <a:endParaRPr b="1"/>
          </a:p>
        </p:txBody>
      </p:sp>
      <p:pic>
        <p:nvPicPr>
          <p:cNvPr id="212" name="Google Shape;2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50" y="1390650"/>
            <a:ext cx="239077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325" y="1390650"/>
            <a:ext cx="23907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Part03</a:t>
            </a:r>
            <a:endParaRPr b="1"/>
          </a:p>
        </p:txBody>
      </p:sp>
      <p:pic>
        <p:nvPicPr>
          <p:cNvPr id="219" name="Google Shape;219;p36"/>
          <p:cNvPicPr preferRelativeResize="0"/>
          <p:nvPr/>
        </p:nvPicPr>
        <p:blipFill rotWithShape="1">
          <a:blip r:embed="rId3">
            <a:alphaModFix/>
          </a:blip>
          <a:srcRect b="0" l="14170" r="11946" t="0"/>
          <a:stretch/>
        </p:blipFill>
        <p:spPr>
          <a:xfrm>
            <a:off x="2434825" y="1163650"/>
            <a:ext cx="3539826" cy="33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Part03</a:t>
            </a:r>
            <a:endParaRPr b="1"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025" y="1055351"/>
            <a:ext cx="5529950" cy="340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7"/>
          <p:cNvSpPr txBox="1"/>
          <p:nvPr/>
        </p:nvSpPr>
        <p:spPr>
          <a:xfrm>
            <a:off x="381375" y="14765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N1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Part03</a:t>
            </a:r>
            <a:endParaRPr b="1"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150" y="767700"/>
            <a:ext cx="3845811" cy="37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8"/>
          <p:cNvSpPr txBox="1"/>
          <p:nvPr/>
        </p:nvSpPr>
        <p:spPr>
          <a:xfrm>
            <a:off x="381375" y="14765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N1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Code03</a:t>
            </a:r>
            <a:endParaRPr b="1"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800" y="943725"/>
            <a:ext cx="3845811" cy="37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/>
        </p:nvSpPr>
        <p:spPr>
          <a:xfrm>
            <a:off x="381375" y="14765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N1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/>
              <a:t>Code03</a:t>
            </a:r>
            <a:endParaRPr b="1"/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25" y="992625"/>
            <a:ext cx="557212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0"/>
          <p:cNvSpPr txBox="1"/>
          <p:nvPr/>
        </p:nvSpPr>
        <p:spPr>
          <a:xfrm>
            <a:off x="381375" y="14765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N1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Part03</a:t>
            </a:r>
            <a:endParaRPr b="1"/>
          </a:p>
        </p:txBody>
      </p:sp>
      <p:sp>
        <p:nvSpPr>
          <p:cNvPr id="253" name="Google Shape;253;p41"/>
          <p:cNvSpPr txBox="1"/>
          <p:nvPr/>
        </p:nvSpPr>
        <p:spPr>
          <a:xfrm>
            <a:off x="381375" y="14765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N1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4" name="Google Shape;2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75" y="2151274"/>
            <a:ext cx="4193925" cy="26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350" y="764712"/>
            <a:ext cx="3673750" cy="36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1"/>
          <p:cNvSpPr txBox="1"/>
          <p:nvPr/>
        </p:nvSpPr>
        <p:spPr>
          <a:xfrm>
            <a:off x="1676800" y="123207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in Train Set:  2.15 %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in Test Set:  4.17 %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450" y="1138238"/>
            <a:ext cx="735330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Part01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Part03</a:t>
            </a:r>
            <a:endParaRPr b="1"/>
          </a:p>
        </p:txBody>
      </p:sp>
      <p:sp>
        <p:nvSpPr>
          <p:cNvPr id="262" name="Google Shape;262;p42"/>
          <p:cNvSpPr txBox="1"/>
          <p:nvPr/>
        </p:nvSpPr>
        <p:spPr>
          <a:xfrm>
            <a:off x="381375" y="14765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N1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25" y="2243950"/>
            <a:ext cx="3971882" cy="25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751" y="977850"/>
            <a:ext cx="3604125" cy="35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2"/>
          <p:cNvSpPr txBox="1"/>
          <p:nvPr/>
        </p:nvSpPr>
        <p:spPr>
          <a:xfrm>
            <a:off x="1750350" y="127897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in Train Set:  0.98 %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in Test Set:  2.96 %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Part03</a:t>
            </a:r>
            <a:endParaRPr b="1"/>
          </a:p>
        </p:txBody>
      </p:sp>
      <p:sp>
        <p:nvSpPr>
          <p:cNvPr id="271" name="Google Shape;271;p43"/>
          <p:cNvSpPr txBox="1"/>
          <p:nvPr/>
        </p:nvSpPr>
        <p:spPr>
          <a:xfrm>
            <a:off x="381375" y="14765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N1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75" y="2190374"/>
            <a:ext cx="3841149" cy="24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075" y="933473"/>
            <a:ext cx="3635025" cy="35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 txBox="1"/>
          <p:nvPr/>
        </p:nvSpPr>
        <p:spPr>
          <a:xfrm>
            <a:off x="1525450" y="13148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in Train Set:  0.51 %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in Test Set:  2.15 %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Part03</a:t>
            </a:r>
            <a:endParaRPr b="1"/>
          </a:p>
        </p:txBody>
      </p:sp>
      <p:sp>
        <p:nvSpPr>
          <p:cNvPr id="280" name="Google Shape;280;p44"/>
          <p:cNvSpPr txBox="1"/>
          <p:nvPr/>
        </p:nvSpPr>
        <p:spPr>
          <a:xfrm>
            <a:off x="381375" y="14765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N1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1" name="Google Shape;28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75" y="2073050"/>
            <a:ext cx="4147875" cy="26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475" y="901200"/>
            <a:ext cx="3493200" cy="34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4"/>
          <p:cNvSpPr txBox="1"/>
          <p:nvPr/>
        </p:nvSpPr>
        <p:spPr>
          <a:xfrm>
            <a:off x="1572000" y="12027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in Train Set:  0.43 %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in Test Set:  1.96 %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Part03</a:t>
            </a:r>
            <a:endParaRPr b="1"/>
          </a:p>
        </p:txBody>
      </p:sp>
      <p:pic>
        <p:nvPicPr>
          <p:cNvPr id="289" name="Google Shape;2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25" y="2077275"/>
            <a:ext cx="4186776" cy="26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5"/>
          <p:cNvSpPr txBox="1"/>
          <p:nvPr/>
        </p:nvSpPr>
        <p:spPr>
          <a:xfrm>
            <a:off x="381375" y="14765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N1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1" name="Google Shape;29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550" y="1232100"/>
            <a:ext cx="3315900" cy="32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5"/>
          <p:cNvSpPr txBox="1"/>
          <p:nvPr/>
        </p:nvSpPr>
        <p:spPr>
          <a:xfrm>
            <a:off x="1626800" y="123210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in Train Set:  0.31 %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in Test Set:  1.88 %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Part03</a:t>
            </a:r>
            <a:endParaRPr b="1"/>
          </a:p>
        </p:txBody>
      </p:sp>
      <p:sp>
        <p:nvSpPr>
          <p:cNvPr id="298" name="Google Shape;298;p46"/>
          <p:cNvSpPr txBox="1"/>
          <p:nvPr/>
        </p:nvSpPr>
        <p:spPr>
          <a:xfrm>
            <a:off x="381375" y="14765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N1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250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9" name="Google Shape;2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00" y="1961602"/>
            <a:ext cx="4474825" cy="28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2575" y="1095224"/>
            <a:ext cx="3291550" cy="32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6"/>
          <p:cNvSpPr txBox="1"/>
          <p:nvPr/>
        </p:nvSpPr>
        <p:spPr>
          <a:xfrm>
            <a:off x="1996825" y="12545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in Train Set:  0.3 %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in Test Set:  1.81 %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Part03</a:t>
            </a:r>
            <a:endParaRPr b="1"/>
          </a:p>
        </p:txBody>
      </p:sp>
      <p:sp>
        <p:nvSpPr>
          <p:cNvPr id="307" name="Google Shape;307;p47"/>
          <p:cNvSpPr txBox="1"/>
          <p:nvPr/>
        </p:nvSpPr>
        <p:spPr>
          <a:xfrm>
            <a:off x="381375" y="14765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N1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8" name="Google Shape;3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975" y="2121952"/>
            <a:ext cx="4428299" cy="27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950" y="1055352"/>
            <a:ext cx="3286950" cy="32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7"/>
          <p:cNvSpPr txBox="1"/>
          <p:nvPr/>
        </p:nvSpPr>
        <p:spPr>
          <a:xfrm>
            <a:off x="1862275" y="12516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in Train Set:  0.27 %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in Test Set:  1.78 %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Part03</a:t>
            </a:r>
            <a:endParaRPr b="1"/>
          </a:p>
        </p:txBody>
      </p:sp>
      <p:pic>
        <p:nvPicPr>
          <p:cNvPr id="316" name="Google Shape;3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750" y="816600"/>
            <a:ext cx="46482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/>
        </p:nvSpPr>
        <p:spPr>
          <a:xfrm>
            <a:off x="264025" y="655150"/>
            <a:ext cx="45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Part04: </a:t>
            </a:r>
            <a:r>
              <a:rPr b="1" lang="en"/>
              <a:t>Exercise (not a neural network)</a:t>
            </a:r>
            <a:endParaRPr b="1"/>
          </a:p>
        </p:txBody>
      </p:sp>
      <p:sp>
        <p:nvSpPr>
          <p:cNvPr id="322" name="Google Shape;322;p49"/>
          <p:cNvSpPr txBox="1"/>
          <p:nvPr/>
        </p:nvSpPr>
        <p:spPr>
          <a:xfrm>
            <a:off x="928975" y="2033925"/>
            <a:ext cx="6365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9"/>
          <p:cNvSpPr txBox="1"/>
          <p:nvPr/>
        </p:nvSpPr>
        <p:spPr>
          <a:xfrm>
            <a:off x="356950" y="1077413"/>
            <a:ext cx="876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Link to notebook: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https://colab.research.google.com/drive/1dhSr-d21Hf2W8RE2hQcG5FrQ7DGv55Jk?usp=sharing</a:t>
            </a:r>
            <a:endParaRPr/>
          </a:p>
        </p:txBody>
      </p:sp>
      <p:pic>
        <p:nvPicPr>
          <p:cNvPr id="324" name="Google Shape;32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100" y="2073075"/>
            <a:ext cx="3078126" cy="284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/>
        </p:nvSpPr>
        <p:spPr>
          <a:xfrm>
            <a:off x="264025" y="655150"/>
            <a:ext cx="45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Part04: </a:t>
            </a:r>
            <a:r>
              <a:rPr b="1" lang="en"/>
              <a:t>Exercise (not a neural network)</a:t>
            </a:r>
            <a:endParaRPr b="1"/>
          </a:p>
        </p:txBody>
      </p:sp>
      <p:pic>
        <p:nvPicPr>
          <p:cNvPr id="330" name="Google Shape;3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275" y="1055350"/>
            <a:ext cx="5675026" cy="37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/>
        </p:nvSpPr>
        <p:spPr>
          <a:xfrm>
            <a:off x="264025" y="655150"/>
            <a:ext cx="45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Part04: </a:t>
            </a:r>
            <a:r>
              <a:rPr b="1" lang="en"/>
              <a:t>Exercise (not a neural network)</a:t>
            </a:r>
            <a:endParaRPr b="1"/>
          </a:p>
        </p:txBody>
      </p:sp>
      <p:pic>
        <p:nvPicPr>
          <p:cNvPr id="336" name="Google Shape;3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925" y="1145775"/>
            <a:ext cx="5753845" cy="37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Part01</a:t>
            </a:r>
            <a:endParaRPr b="1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775" y="1131550"/>
            <a:ext cx="72294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Part01</a:t>
            </a:r>
            <a:endParaRPr b="1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300" y="1157288"/>
            <a:ext cx="69342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Part01</a:t>
            </a:r>
            <a:endParaRPr b="1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162050"/>
            <a:ext cx="67818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440025" y="1799275"/>
            <a:ext cx="7901100" cy="21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learning_rate: 0.0001 ---&gt; min numb of epoches for |w-2|&lt;0.05 : &gt; 100 ---&gt; w = 1.24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learning_rate: 0.001 ---&gt; min numb of epoches for |w-2|&lt;0.05 : &gt; 100 ---&gt; w = 1.94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learning_rate: 0.01 ---&gt; min numb of epoches for |w-2|&lt;0.05 : 10 ---&gt; w = 1.95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learning_rate: 0.1 ---&gt; min numb of epoches for |w-2|&lt;0.05 : 2 ---&gt; w = 1.98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learning_rate: 1.01 ---&gt; min numb of epoches for |w-2|&lt;0.05 : &gt; 100 ---&gt; w = -2.3209131793824674e+209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learning_rate: 1.08 ---&gt; min numb of epoches for |w-2|&lt;0.05 : &gt; 100 ---&gt; w = -2.1440082493182813e+221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Using learning_rate: 2.0 ---&gt; min numb of epoches for |w-2|&lt;0.05 : 97 ---&gt; w = nan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Part01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Part01</a:t>
            </a:r>
            <a:endParaRPr b="1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425" y="1055350"/>
            <a:ext cx="48006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264025" y="655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solidFill>
                  <a:schemeClr val="dk1"/>
                </a:solidFill>
              </a:rPr>
              <a:t>Part01</a:t>
            </a:r>
            <a:endParaRPr b="1"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525" y="1055350"/>
            <a:ext cx="4772025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