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11" Type="http://schemas.openxmlformats.org/officeDocument/2006/relationships/slide" Target="slides/slide6.xml"/><Relationship Id="rId22" Type="http://schemas.openxmlformats.org/officeDocument/2006/relationships/font" Target="fonts/Roboto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5cbd8709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5cbd8709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5cbd870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5cbd870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5cbd870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5cbd870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c6dcc4c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c6dcc4c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5c6dcc4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5c6dcc4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0a3b2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0a3b2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5c6dcc4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5c6dcc4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30a3b21f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30a3b21f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5c6dcc4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5c6dcc4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5cbd870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5cbd870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c6dcc4c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5c6dcc4c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5c6dcc4c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5c6dcc4c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bittlingmayer/amazonreviews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2960700" y="0"/>
            <a:ext cx="6183300" cy="12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980">
                <a:solidFill>
                  <a:schemeClr val="lt1"/>
                </a:solidFill>
              </a:rPr>
              <a:t>Sentiment Analysis of Amazon Reviews</a:t>
            </a:r>
            <a:endParaRPr sz="398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144000" y="1140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Hélène, Alexander, Dennis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125" y="1393968"/>
            <a:ext cx="4359805" cy="3499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840455" y="1001575"/>
            <a:ext cx="440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Amazon Sentiment Analysis Accuracy = 80.55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223100" y="148725"/>
            <a:ext cx="85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Naive Bayes Classifier</a:t>
            </a:r>
            <a:endParaRPr sz="2800"/>
          </a:p>
        </p:txBody>
      </p:sp>
      <p:sp>
        <p:nvSpPr>
          <p:cNvPr id="126" name="Google Shape;126;p22"/>
          <p:cNvSpPr txBox="1"/>
          <p:nvPr/>
        </p:nvSpPr>
        <p:spPr>
          <a:xfrm>
            <a:off x="624902" y="1135525"/>
            <a:ext cx="2832900" cy="3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Training size: 20,000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Test size: 2,000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Vocabulary size: 54,250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Each  review is encoded as a 54,250 vector (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count vectorizer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) with the number of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appearances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 of each word.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  <a:highlight>
                  <a:srgbClr val="FFFFFF"/>
                </a:highlight>
              </a:rPr>
              <a:t>Mean accuracy on 10 batches of test data: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80.925 +- 0.738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350" y="1727450"/>
            <a:ext cx="29718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3146650" y="13812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Amazon Sentiment Analysis Accuracy = 80.55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6081000" y="1381250"/>
            <a:ext cx="2971800" cy="3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True label: Negative (0)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Predicted label: Positive (1)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(False Positive)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background music: frankly, i found this cd to play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</a:rPr>
              <a:t>like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 collection of b-side tunes: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</a:rPr>
              <a:t>enjoyable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background music consisting of mildly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</a:rPr>
              <a:t>interesting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pop-rock sound.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however, nothing stands out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to define this as an album, and there was a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total absence of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the melodic singles (including the overrated "vertigo") for which u0 is so well known.thankfully, edge does shine through with some very skilled guitar, saving the cd from outright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disaster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.highly anticipated, but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disappointing effort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from my favorite band.'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99175" y="1395475"/>
            <a:ext cx="3000000" cy="3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True label: Positive( 1)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Predicted label: Negative (0)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(False Negative)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        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</a:rPr>
              <a:t>best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bond movie ever! "you\'re joke-shop spies.": "the one &amp; only, original, james bond." i\'ve been waiting since i first seen this on cable for the dvd and it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didn\'t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disappoint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. i was already a 0-star fan before, but what makes this dvd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</a:rPr>
              <a:t>great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are the special features. for one i learned that peter sellers got fired for not showing up for one take that included scores of extras. i think he said he was ill. also, orson welles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</a:rPr>
              <a:t>didn\'t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</a:rPr>
              <a:t>like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him &amp; was loathed to work with him. despite this, it\'s interesting that sellers is credited as the star of the show. [...]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23100" y="148725"/>
            <a:ext cx="88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Naive Bayes Classifier - m</a:t>
            </a:r>
            <a:r>
              <a:rPr lang="en" sz="2800"/>
              <a:t>iss classification</a:t>
            </a:r>
            <a:r>
              <a:rPr lang="en" sz="2800"/>
              <a:t> examples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223100" y="148725"/>
            <a:ext cx="88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Accuracy in test set versus number of samples</a:t>
            </a:r>
            <a:endParaRPr sz="28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75" y="1151400"/>
            <a:ext cx="4658625" cy="34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223100" y="148725"/>
            <a:ext cx="88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</a:t>
            </a:r>
            <a:endParaRPr sz="2800"/>
          </a:p>
        </p:txBody>
      </p:sp>
      <p:sp>
        <p:nvSpPr>
          <p:cNvPr id="147" name="Google Shape;147;p25"/>
          <p:cNvSpPr txBox="1"/>
          <p:nvPr/>
        </p:nvSpPr>
        <p:spPr>
          <a:xfrm>
            <a:off x="298225" y="751200"/>
            <a:ext cx="66672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It is possible to do sentiment analysis of amazon reviews to classify between positive and negative ones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Stopwords removal is essential because they are really frequent words that don’t give any information for classification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Naive Bayes achieved around 81% accuracy, probably other models would have higher accuracy because NB assumes independence among features and words in a sentence are not independent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Accuracy improved </a:t>
            </a:r>
            <a:r>
              <a:rPr lang="en" sz="1500"/>
              <a:t>while adding more examples to training set but because of the encoding a lot of memory is required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Probably using an n-gram before encoding would give more information to the model, but it would also require more memory</a:t>
            </a:r>
            <a:endParaRPr sz="15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625" y="3107075"/>
            <a:ext cx="2280275" cy="15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5425" y="1556812"/>
            <a:ext cx="1977425" cy="11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78625" y="357425"/>
            <a:ext cx="81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Dataset: </a:t>
            </a:r>
            <a:r>
              <a:rPr lang="en" sz="2800"/>
              <a:t>Amazon Reviews for Sentiment Analysis</a:t>
            </a:r>
            <a:endParaRPr sz="2800"/>
          </a:p>
        </p:txBody>
      </p:sp>
      <p:sp>
        <p:nvSpPr>
          <p:cNvPr id="62" name="Google Shape;62;p14"/>
          <p:cNvSpPr txBox="1"/>
          <p:nvPr/>
        </p:nvSpPr>
        <p:spPr>
          <a:xfrm>
            <a:off x="663675" y="1321200"/>
            <a:ext cx="734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dataset consists of a few million Amazon customer reviews (input text) and star ratings (output labels)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85350" y="4419625"/>
            <a:ext cx="565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https://www.kaggle.com/bittlingmayer/amazonreviews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785350" y="3060000"/>
            <a:ext cx="199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1,800,000 in class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1,800,000 in class 1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96575" y="3060000"/>
            <a:ext cx="204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200,000 in class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200,000</a:t>
            </a:r>
            <a:r>
              <a:rPr lang="en"/>
              <a:t> in class 1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724575" y="2002925"/>
            <a:ext cx="722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reviews are short texts (3.6 millions in training, and 400,000 in testing), considered either positives (ratings 5 or 4 stars on Amazon) or negatives (1 or 2 stars). Neutral reviews (3 stars) are not included in this dataset.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2900" y="2900362"/>
            <a:ext cx="2359750" cy="12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" y="2517039"/>
            <a:ext cx="3590050" cy="238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93525"/>
            <a:ext cx="3590050" cy="238556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69425" y="1007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only consider </a:t>
            </a:r>
            <a:r>
              <a:rPr b="1" lang="en">
                <a:solidFill>
                  <a:schemeClr val="dk1"/>
                </a:solidFill>
              </a:rPr>
              <a:t>10%</a:t>
            </a:r>
            <a:r>
              <a:rPr lang="en">
                <a:solidFill>
                  <a:schemeClr val="dk1"/>
                </a:solidFill>
              </a:rPr>
              <a:t> fo the data: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2000" y="1407413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180,000 in class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180,000 in class 1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5044700" y="14074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20,000 in class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20,000</a:t>
            </a:r>
            <a:r>
              <a:rPr lang="en"/>
              <a:t> in class 1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78625" y="357425"/>
            <a:ext cx="81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Subset data for processing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59013" l="0" r="0" t="0"/>
          <a:stretch/>
        </p:blipFill>
        <p:spPr>
          <a:xfrm>
            <a:off x="735675" y="1190825"/>
            <a:ext cx="7265475" cy="12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49811"/>
          <a:stretch/>
        </p:blipFill>
        <p:spPr>
          <a:xfrm>
            <a:off x="735675" y="2669425"/>
            <a:ext cx="7265475" cy="15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78625" y="357425"/>
            <a:ext cx="817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Example for unprocessed data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5" y="1679377"/>
            <a:ext cx="4390676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1" y="1676400"/>
            <a:ext cx="4343400" cy="274502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70125" y="1214600"/>
            <a:ext cx="69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removing stopwords:						After removing stopwords: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23100" y="148725"/>
            <a:ext cx="85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Most frequent words in reviews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223100" y="148725"/>
            <a:ext cx="85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Word Count Frequency Distribution</a:t>
            </a:r>
            <a:endParaRPr sz="28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075" y="967075"/>
            <a:ext cx="69818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223100" y="148725"/>
            <a:ext cx="85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Word Count Distribution by Class</a:t>
            </a:r>
            <a:endParaRPr sz="2800"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325" y="1082950"/>
            <a:ext cx="34861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223100" y="148725"/>
            <a:ext cx="85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Preparation and Cleaning</a:t>
            </a:r>
            <a:endParaRPr sz="2800"/>
          </a:p>
        </p:txBody>
      </p:sp>
      <p:sp>
        <p:nvSpPr>
          <p:cNvPr id="110" name="Google Shape;110;p20"/>
          <p:cNvSpPr txBox="1"/>
          <p:nvPr/>
        </p:nvSpPr>
        <p:spPr>
          <a:xfrm>
            <a:off x="831175" y="1176425"/>
            <a:ext cx="7666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Removing Punctuations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['Gfg, is best : for ! Geeks ;’]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['Gfg is best for Geeks']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Removing Digits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['He is walking to school for 30 minutes']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['He is walking to school for minutes']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Lowercasing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['He is WALKING to SCHOOL]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['He is walking to school']</a:t>
            </a:r>
            <a:endParaRPr b="1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00" y="1563550"/>
            <a:ext cx="3560075" cy="23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223100" y="148725"/>
            <a:ext cx="855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Data Preparation and Cleaning</a:t>
            </a:r>
            <a:endParaRPr sz="2800"/>
          </a:p>
        </p:txBody>
      </p:sp>
      <p:sp>
        <p:nvSpPr>
          <p:cNvPr id="117" name="Google Shape;117;p21"/>
          <p:cNvSpPr txBox="1"/>
          <p:nvPr/>
        </p:nvSpPr>
        <p:spPr>
          <a:xfrm>
            <a:off x="831175" y="1024025"/>
            <a:ext cx="7666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Removing Stopwords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['lots </a:t>
            </a:r>
            <a:r>
              <a:rPr b="1" lang="en">
                <a:solidFill>
                  <a:schemeClr val="dk1"/>
                </a:solidFill>
              </a:rPr>
              <a:t>of</a:t>
            </a:r>
            <a:r>
              <a:rPr lang="en">
                <a:solidFill>
                  <a:schemeClr val="dk1"/>
                </a:solidFill>
              </a:rPr>
              <a:t> tasty goodness </a:t>
            </a:r>
            <a:r>
              <a:rPr b="1" lang="en">
                <a:solidFill>
                  <a:schemeClr val="dk1"/>
                </a:solidFill>
              </a:rPr>
              <a:t>on</a:t>
            </a:r>
            <a:r>
              <a:rPr lang="en">
                <a:solidFill>
                  <a:schemeClr val="dk1"/>
                </a:solidFill>
              </a:rPr>
              <a:t> burdens </a:t>
            </a:r>
            <a:r>
              <a:rPr b="1" lang="en">
                <a:solidFill>
                  <a:schemeClr val="dk1"/>
                </a:solidFill>
              </a:rPr>
              <a:t>of</a:t>
            </a:r>
            <a:r>
              <a:rPr lang="en">
                <a:solidFill>
                  <a:schemeClr val="dk1"/>
                </a:solidFill>
              </a:rPr>
              <a:t> being upright, there was more pop flavor </a:t>
            </a:r>
            <a:r>
              <a:rPr b="1" lang="en">
                <a:solidFill>
                  <a:schemeClr val="dk1"/>
                </a:solidFill>
              </a:rPr>
              <a:t>and</a:t>
            </a:r>
            <a:r>
              <a:rPr lang="en">
                <a:solidFill>
                  <a:schemeClr val="dk1"/>
                </a:solidFill>
              </a:rPr>
              <a:t> more tasty hooks than </a:t>
            </a:r>
            <a:r>
              <a:rPr b="1" lang="en">
                <a:solidFill>
                  <a:schemeClr val="dk1"/>
                </a:solidFill>
              </a:rPr>
              <a:t>on</a:t>
            </a:r>
            <a:r>
              <a:rPr lang="en">
                <a:solidFill>
                  <a:schemeClr val="dk1"/>
                </a:solidFill>
              </a:rPr>
              <a:t> down here </a:t>
            </a:r>
            <a:r>
              <a:rPr b="1" lang="en">
                <a:solidFill>
                  <a:schemeClr val="dk1"/>
                </a:solidFill>
              </a:rPr>
              <a:t>but</a:t>
            </a:r>
            <a:r>
              <a:rPr lang="en">
                <a:solidFill>
                  <a:schemeClr val="dk1"/>
                </a:solidFill>
              </a:rPr>
              <a:t> down here </a:t>
            </a:r>
            <a:r>
              <a:rPr b="1" lang="en">
                <a:solidFill>
                  <a:schemeClr val="dk1"/>
                </a:solidFill>
              </a:rPr>
              <a:t>still</a:t>
            </a:r>
            <a:r>
              <a:rPr lang="en">
                <a:solidFill>
                  <a:schemeClr val="dk1"/>
                </a:solidFill>
              </a:rPr>
              <a:t> manages </a:t>
            </a:r>
            <a:r>
              <a:rPr b="1" lang="en">
                <a:solidFill>
                  <a:schemeClr val="dk1"/>
                </a:solidFill>
              </a:rPr>
              <a:t>to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be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better album.]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['lot','tasty','goodness','burden','upright','pop','flavor','tasty','hook','manage','good','album']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Tokenization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['He is walking to school']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['He', ‘is’, ‘walking’, 'to', 'school']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Lemmatization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['He is walking to school']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['he', 'be', 'walk', 'to', 'school']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827" y="3073700"/>
            <a:ext cx="4550450" cy="13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