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Roboto Light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RobotoLight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italic.fntdata"/><Relationship Id="rId6" Type="http://schemas.openxmlformats.org/officeDocument/2006/relationships/slide" Target="slides/slide1.xml"/><Relationship Id="rId18" Type="http://schemas.openxmlformats.org/officeDocument/2006/relationships/font" Target="fonts/Roboto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609571f8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f609571f84_0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8ba9e0251_1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8ba9e0251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f8ba9e0251_1_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8ba9e0251_1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f8ba9e0251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f8ba9e0251_1_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89c382cf2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89c382cf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f89c382cf2_0_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8b08ac77a_0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8b08ac77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f8b08ac77a_0_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342a1327c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f342a132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f342a1327c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342a1327c_0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f342a1327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f342a1327c_0_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0" y="4602125"/>
            <a:ext cx="9144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</a:pPr>
            <a:r>
              <a:rPr lang="fr-FR" sz="3900">
                <a:latin typeface="Roboto"/>
                <a:ea typeface="Roboto"/>
                <a:cs typeface="Roboto"/>
                <a:sym typeface="Roboto"/>
              </a:rPr>
              <a:t>Who survived the sinking of the Titanic ?</a:t>
            </a:r>
            <a:endParaRPr sz="3900"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262310" y="5593224"/>
            <a:ext cx="29523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fr-FR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Artificial Intelligence</a:t>
            </a:r>
            <a:endParaRPr/>
          </a:p>
        </p:txBody>
      </p:sp>
      <p:sp>
        <p:nvSpPr>
          <p:cNvPr id="90" name="Google Shape;90;p13"/>
          <p:cNvSpPr txBox="1"/>
          <p:nvPr/>
        </p:nvSpPr>
        <p:spPr>
          <a:xfrm>
            <a:off x="262312" y="6024305"/>
            <a:ext cx="2088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Alexander, Dennis, Hélène</a:t>
            </a:r>
            <a:endParaRPr sz="1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91" name="Google Shape;9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4015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Basic exploration I</a:t>
            </a:r>
            <a:endParaRPr/>
          </a:p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255175" y="141765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fr-FR"/>
              <a:t>Numerical data</a:t>
            </a:r>
            <a:endParaRPr/>
          </a:p>
        </p:txBody>
      </p:sp>
      <p:pic>
        <p:nvPicPr>
          <p:cNvPr id="99" name="Google Shape;9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500" y="2084025"/>
            <a:ext cx="4586726" cy="4403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5255" y="2103300"/>
            <a:ext cx="4518744" cy="452610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4"/>
          <p:cNvSpPr txBox="1"/>
          <p:nvPr>
            <p:ph idx="1" type="body"/>
          </p:nvPr>
        </p:nvSpPr>
        <p:spPr>
          <a:xfrm>
            <a:off x="4750975" y="1417650"/>
            <a:ext cx="3858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fr-FR"/>
              <a:t>Categorical </a:t>
            </a:r>
            <a:r>
              <a:rPr lang="fr-FR"/>
              <a:t>data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Basic exploration II</a:t>
            </a:r>
            <a:endParaRPr/>
          </a:p>
        </p:txBody>
      </p:sp>
      <p:pic>
        <p:nvPicPr>
          <p:cNvPr id="108" name="Google Shape;10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8575" y="1232150"/>
            <a:ext cx="6446575" cy="562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Preliminary analysis</a:t>
            </a:r>
            <a:endParaRPr/>
          </a:p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457200" y="9144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fr-FR" sz="1600"/>
              <a:t>2 main leads:</a:t>
            </a:r>
            <a:endParaRPr sz="16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360"/>
              </a:spcBef>
              <a:spcAft>
                <a:spcPts val="0"/>
              </a:spcAft>
              <a:buSzPts val="1600"/>
              <a:buChar char="•"/>
            </a:pPr>
            <a:r>
              <a:rPr lang="fr-FR" sz="1600"/>
              <a:t>Sex variable was encoded and it is apparent that a person’s gender plays an important part on whether they survive or not</a:t>
            </a:r>
            <a:endParaRPr sz="16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360"/>
              </a:spcBef>
              <a:spcAft>
                <a:spcPts val="0"/>
              </a:spcAft>
              <a:buSzPts val="1600"/>
              <a:buChar char="•"/>
            </a:pPr>
            <a:r>
              <a:rPr lang="fr-FR" sz="1600"/>
              <a:t>Obvious negative correlation between “Pclass” and “Survived”: the higher the class, the less chances to survive</a:t>
            </a:r>
            <a:endParaRPr sz="1600"/>
          </a:p>
        </p:txBody>
      </p:sp>
      <p:pic>
        <p:nvPicPr>
          <p:cNvPr id="116" name="Google Shape;11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3050" y="2801376"/>
            <a:ext cx="4820801" cy="394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Get rich or die trying</a:t>
            </a:r>
            <a:endParaRPr/>
          </a:p>
        </p:txBody>
      </p:sp>
      <p:sp>
        <p:nvSpPr>
          <p:cNvPr id="123" name="Google Shape;123;p17"/>
          <p:cNvSpPr txBox="1"/>
          <p:nvPr>
            <p:ph idx="1" type="body"/>
          </p:nvPr>
        </p:nvSpPr>
        <p:spPr>
          <a:xfrm>
            <a:off x="106475" y="1600200"/>
            <a:ext cx="50313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fr-FR" sz="1800"/>
              <a:t>Confirmation that a 3rd class ticket is a curse: only ~¼ survived, versus more than half for 1st class</a:t>
            </a:r>
            <a:endParaRPr sz="18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fr-FR" sz="1800"/>
              <a:t>After observing fare distribution, creation of categories for the different fare amounts :</a:t>
            </a:r>
            <a:endParaRPr sz="18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fr-FR" sz="1600"/>
              <a:t>free, low (under 15), avg (between 16 and 30), high (between 31 and 100) and v. high (above 100)</a:t>
            </a:r>
            <a:endParaRPr sz="16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fr-FR" sz="1800"/>
              <a:t>Likelihood to survive increases with price paid.</a:t>
            </a:r>
            <a:endParaRPr sz="1800"/>
          </a:p>
        </p:txBody>
      </p:sp>
      <p:pic>
        <p:nvPicPr>
          <p:cNvPr id="124" name="Google Shape;12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3500" y="3883325"/>
            <a:ext cx="3397549" cy="2652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2468" y="4123675"/>
            <a:ext cx="2350932" cy="178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93500" y="1243700"/>
            <a:ext cx="3342201" cy="2591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>
            <p:ph type="title"/>
          </p:nvPr>
        </p:nvSpPr>
        <p:spPr>
          <a:xfrm>
            <a:off x="286825" y="274650"/>
            <a:ext cx="85659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Traveling alone vs with relatives</a:t>
            </a:r>
            <a:endParaRPr/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2125" y="2757379"/>
            <a:ext cx="5062800" cy="340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/>
          <p:nvPr/>
        </p:nvSpPr>
        <p:spPr>
          <a:xfrm>
            <a:off x="873550" y="1417650"/>
            <a:ext cx="6740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People 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traveling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with family on the Titanic have more chances to survive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People traveling alone are more likely not to survive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title"/>
          </p:nvPr>
        </p:nvSpPr>
        <p:spPr>
          <a:xfrm>
            <a:off x="286825" y="274650"/>
            <a:ext cx="85659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Number of female survivors by class</a:t>
            </a:r>
            <a:endParaRPr/>
          </a:p>
        </p:txBody>
      </p:sp>
      <p:sp>
        <p:nvSpPr>
          <p:cNvPr id="141" name="Google Shape;141;p19"/>
          <p:cNvSpPr txBox="1"/>
          <p:nvPr/>
        </p:nvSpPr>
        <p:spPr>
          <a:xfrm>
            <a:off x="873550" y="1417650"/>
            <a:ext cx="6740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graph, the difference between survivors and non-survivors is very clear. It can be seen that being a woman and being in a preferential class are important variables for survival.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3725" y="2790125"/>
            <a:ext cx="4021425" cy="287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107" y="2790125"/>
            <a:ext cx="3949067" cy="287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