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Roboto"/>
      <p:regular r:id="rId31"/>
      <p:bold r:id="rId32"/>
      <p:italic r:id="rId33"/>
      <p:boldItalic r:id="rId34"/>
    </p:embeddedFont>
    <p:embeddedFont>
      <p:font typeface="Roboto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Roboto-italic.fntdata"/><Relationship Id="rId10" Type="http://schemas.openxmlformats.org/officeDocument/2006/relationships/slide" Target="slides/slide5.xml"/><Relationship Id="rId32" Type="http://schemas.openxmlformats.org/officeDocument/2006/relationships/font" Target="fonts/Roboto-bold.fntdata"/><Relationship Id="rId13" Type="http://schemas.openxmlformats.org/officeDocument/2006/relationships/slide" Target="slides/slide8.xml"/><Relationship Id="rId35" Type="http://schemas.openxmlformats.org/officeDocument/2006/relationships/font" Target="fonts/RobotoLight-regular.fntdata"/><Relationship Id="rId12" Type="http://schemas.openxmlformats.org/officeDocument/2006/relationships/slide" Target="slides/slide7.xml"/><Relationship Id="rId34" Type="http://schemas.openxmlformats.org/officeDocument/2006/relationships/font" Target="fonts/Roboto-boldItalic.fntdata"/><Relationship Id="rId15" Type="http://schemas.openxmlformats.org/officeDocument/2006/relationships/slide" Target="slides/slide10.xml"/><Relationship Id="rId37" Type="http://schemas.openxmlformats.org/officeDocument/2006/relationships/font" Target="fonts/RobotoLight-italic.fntdata"/><Relationship Id="rId14" Type="http://schemas.openxmlformats.org/officeDocument/2006/relationships/slide" Target="slides/slide9.xml"/><Relationship Id="rId36" Type="http://schemas.openxmlformats.org/officeDocument/2006/relationships/font" Target="fonts/Roboto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Roboto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ad7b632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ad7b632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fad7b632a1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fad7b632a1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75288506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f75288506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ad7b632a1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fad7b632a1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fad7b632a1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fad7b632a1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ad7b632a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ad7b632a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ad7b632a1_1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ad7b632a1_1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fad7b632a1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fad7b632a1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ad7b632a1_1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ad7b632a1_1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ad7b632a1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ad7b632a1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fad7b632a1_1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fad7b632a1_1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fad7b632a1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fad7b632a1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fad7b632a1_1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fad7b632a1_1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fad7b632a1_1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fad7b632a1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fad7b632a1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fad7b632a1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fad7b632a1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fad7b632a1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ad7b632a1_1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ad7b632a1_1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ad7b632a1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ad7b632a1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fad7b632a1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fad7b632a1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fad7b632a1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fad7b632a1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fad7b632a1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fad7b632a1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fad7b632a1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fad7b632a1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ad7b632a1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fad7b632a1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ad7b632a1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ad7b632a1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fad7b632a1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fad7b632a1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0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hyperlink" Target="https://scikit-learn.org/stable/modules/generated/sklearn.naive_bayes.GaussianNB.html#sklearn.naive_bayes.GaussianNB" TargetMode="External"/><Relationship Id="rId6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401576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3984994"/>
            <a:ext cx="91440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>
                <a:latin typeface="Roboto"/>
                <a:ea typeface="Roboto"/>
                <a:cs typeface="Roboto"/>
                <a:sym typeface="Roboto"/>
              </a:rPr>
              <a:t>Decision tree and Naive Bayes models exploration</a:t>
            </a:r>
            <a:endParaRPr sz="31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262310" y="4728318"/>
            <a:ext cx="2952300" cy="2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Artificial Intelligence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262312" y="4899229"/>
            <a:ext cx="2088300" cy="1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Alexander, Dennis, Hélène</a:t>
            </a:r>
            <a:endParaRPr sz="1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/>
        </p:nvSpPr>
        <p:spPr>
          <a:xfrm>
            <a:off x="479150" y="48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</a:t>
            </a:r>
            <a:endParaRPr b="1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2400" y="598200"/>
            <a:ext cx="3408975" cy="454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2"/>
          <p:cNvSpPr/>
          <p:nvPr/>
        </p:nvSpPr>
        <p:spPr>
          <a:xfrm rot="8929828">
            <a:off x="3659586" y="862643"/>
            <a:ext cx="300828" cy="1714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/>
        </p:nvSpPr>
        <p:spPr>
          <a:xfrm>
            <a:off x="479150" y="48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</a:t>
            </a:r>
            <a:endParaRPr b="1"/>
          </a:p>
        </p:txBody>
      </p:sp>
      <p:pic>
        <p:nvPicPr>
          <p:cNvPr id="134" name="Google Shape;13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0100" y="631925"/>
            <a:ext cx="3457900" cy="4472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/>
          <p:nvPr/>
        </p:nvSpPr>
        <p:spPr>
          <a:xfrm rot="8929828">
            <a:off x="3651461" y="1595293"/>
            <a:ext cx="300828" cy="1714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PART II: Decision trees</a:t>
            </a:r>
            <a:endParaRPr/>
          </a:p>
        </p:txBody>
      </p:sp>
      <p:sp>
        <p:nvSpPr>
          <p:cNvPr id="141" name="Google Shape;14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Measure and compare learning and validation errors: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different choices of variables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different pre-pruning and post-pruning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the effect of depth, number of nodes on the model generalization</a:t>
            </a:r>
            <a:endParaRPr/>
          </a:p>
        </p:txBody>
      </p:sp>
      <p:sp>
        <p:nvSpPr>
          <p:cNvPr id="148" name="Google Shape;14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performance with default parameters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105000" y="1152475"/>
            <a:ext cx="2735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298767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Decision tree classifier from sklearn scikit-learn (which uses an optimised version of the CART algorithm: it constructs binary trees using the feature and threshold that yield the largest information gain at each node.)</a:t>
            </a:r>
            <a:endParaRPr sz="1300"/>
          </a:p>
          <a:p>
            <a:pPr indent="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876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Training accuracy is high but testing accuracy is comparatively low</a:t>
            </a:r>
            <a:endParaRPr sz="13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298767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300"/>
              <a:t>We can suspect that our decision tree is overfitting on training data and cannot generalize</a:t>
            </a:r>
            <a:endParaRPr sz="1300"/>
          </a:p>
        </p:txBody>
      </p:sp>
      <p:sp>
        <p:nvSpPr>
          <p:cNvPr id="155" name="Google Shape;155;p26"/>
          <p:cNvSpPr txBox="1"/>
          <p:nvPr/>
        </p:nvSpPr>
        <p:spPr>
          <a:xfrm>
            <a:off x="3259300" y="1546225"/>
            <a:ext cx="58311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DecisionTreeClassifier(ccp_alpha=0.0, class_weight=None, criterion='gini',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max_depth=None, max_features=None, max_leaf_nodes=None,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min_impurity_decrease=0.0, min_impurity_split=None,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min_samples_leaf=1, min_samples_split=2,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min_weight_fraction_leaf=0.0, presort='deprecated',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                   random_state=None, splitter='best')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Training accuracy: 0.95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Validation accuracy: 0.78    </a:t>
            </a:r>
            <a:endParaRPr sz="1200"/>
          </a:p>
        </p:txBody>
      </p:sp>
      <p:sp>
        <p:nvSpPr>
          <p:cNvPr id="156" name="Google Shape;156;p26"/>
          <p:cNvSpPr/>
          <p:nvPr/>
        </p:nvSpPr>
        <p:spPr>
          <a:xfrm>
            <a:off x="3312125" y="2890000"/>
            <a:ext cx="1612800" cy="189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6"/>
          <p:cNvSpPr/>
          <p:nvPr/>
        </p:nvSpPr>
        <p:spPr>
          <a:xfrm>
            <a:off x="3328025" y="3480850"/>
            <a:ext cx="1797900" cy="189300"/>
          </a:xfrm>
          <a:prstGeom prst="rect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6"/>
          <p:cNvSpPr txBox="1"/>
          <p:nvPr/>
        </p:nvSpPr>
        <p:spPr>
          <a:xfrm>
            <a:off x="2103675" y="4677175"/>
            <a:ext cx="6576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38761D"/>
                </a:solidFill>
              </a:rPr>
              <a:t>Parameters exploration and post-pruning appear to be necessary</a:t>
            </a:r>
            <a:endParaRPr sz="1500">
              <a:solidFill>
                <a:srgbClr val="38761D"/>
              </a:solidFill>
            </a:endParaRPr>
          </a:p>
        </p:txBody>
      </p:sp>
      <p:sp>
        <p:nvSpPr>
          <p:cNvPr id="159" name="Google Shape;159;p26"/>
          <p:cNvSpPr/>
          <p:nvPr/>
        </p:nvSpPr>
        <p:spPr>
          <a:xfrm>
            <a:off x="1518850" y="4810425"/>
            <a:ext cx="498000" cy="1893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38761D"/>
          </a:solidFill>
          <a:ln cap="flat" cmpd="sng" w="9525">
            <a:solidFill>
              <a:srgbClr val="38761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9088" y="3762613"/>
            <a:ext cx="2352675" cy="962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361275" y="1734000"/>
            <a:ext cx="2960400" cy="90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different variables on accuracy</a:t>
            </a:r>
            <a:endParaRPr/>
          </a:p>
        </p:txBody>
      </p:sp>
      <p:pic>
        <p:nvPicPr>
          <p:cNvPr id="167" name="Google Shape;16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4075" y="152400"/>
            <a:ext cx="3810000" cy="4562475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exploring the effects of different parameters: min_sample_split</a:t>
            </a:r>
            <a:endParaRPr/>
          </a:p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311700" y="1619825"/>
            <a:ext cx="39237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Minimum number of samples required to split an internal node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Default number is 2</a:t>
            </a:r>
            <a:endParaRPr sz="1300"/>
          </a:p>
        </p:txBody>
      </p:sp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1275" y="1366483"/>
            <a:ext cx="3923700" cy="316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 - exploring the effects of different parameters: min_sample_split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1619825"/>
            <a:ext cx="3923700" cy="294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Minimum number of samples required to split an internal node</a:t>
            </a:r>
            <a:endParaRPr sz="13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Default number is 2</a:t>
            </a:r>
            <a:endParaRPr sz="1300"/>
          </a:p>
        </p:txBody>
      </p:sp>
      <p:sp>
        <p:nvSpPr>
          <p:cNvPr id="183" name="Google Shape;18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4" name="Google Shape;18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872" y="1291175"/>
            <a:ext cx="4516725" cy="364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Decision tree - exploring the effects of different parameters: min_sample_leaf</a:t>
            </a:r>
            <a:endParaRPr/>
          </a:p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311700" y="1444525"/>
            <a:ext cx="42603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Minimum number of samples required be at a leaf node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Default number is 1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1" name="Google Shape;19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398725"/>
            <a:ext cx="4267201" cy="34415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Decision tree - exploring the effects of different parameters: min_sample_leaf</a:t>
            </a:r>
            <a:endParaRPr/>
          </a:p>
        </p:txBody>
      </p:sp>
      <p:sp>
        <p:nvSpPr>
          <p:cNvPr id="198" name="Google Shape;198;p31"/>
          <p:cNvSpPr txBox="1"/>
          <p:nvPr>
            <p:ph idx="1" type="body"/>
          </p:nvPr>
        </p:nvSpPr>
        <p:spPr>
          <a:xfrm>
            <a:off x="311700" y="1444525"/>
            <a:ext cx="4260300" cy="31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Minimum number of samples required be at a leaf node</a:t>
            </a:r>
            <a:endParaRPr sz="13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●"/>
            </a:pPr>
            <a:r>
              <a:rPr lang="en" sz="1300">
                <a:solidFill>
                  <a:srgbClr val="000000"/>
                </a:solidFill>
              </a:rPr>
              <a:t>Default number is 1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4100" y="1093925"/>
            <a:ext cx="4422075" cy="360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Reminder: t</a:t>
            </a:r>
            <a:r>
              <a:rPr lang="en"/>
              <a:t>he data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619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Train.csv file from the Titanic Kaggle competition (891 rows)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data cleaning and feature engineering, we have 13 attributes:</a:t>
            </a:r>
            <a:br>
              <a:rPr lang="en"/>
            </a:b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"Pclass_1"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"Pclass_2"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"Pclass_3"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"SibSp"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"Parch"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"Fare"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"Sexcode"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"FareCat"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"FamilyCount"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"AgeCat"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"Embarked_C"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"Embarked_Q"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050">
                <a:solidFill>
                  <a:srgbClr val="A31515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"Embarked_S"</a:t>
            </a:r>
            <a:r>
              <a:rPr lang="en" sz="1050">
                <a:solidFill>
                  <a:schemeClr val="dk1"/>
                </a:solidFill>
                <a:highlight>
                  <a:srgbClr val="FFFFFE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5050" y="1794225"/>
            <a:ext cx="5541626" cy="31243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Effect of min sample split and min sample leaf on tree depth</a:t>
            </a:r>
            <a:endParaRPr/>
          </a:p>
        </p:txBody>
      </p:sp>
      <p:sp>
        <p:nvSpPr>
          <p:cNvPr id="206" name="Google Shape;20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398725"/>
            <a:ext cx="4267201" cy="3492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95800" y="1426388"/>
            <a:ext cx="4233975" cy="346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Effect of depth limitation in accuracy</a:t>
            </a:r>
            <a:endParaRPr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0525" y="1079700"/>
            <a:ext cx="4737700" cy="3820974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pruning with cost complexity</a:t>
            </a:r>
            <a:endParaRPr/>
          </a:p>
        </p:txBody>
      </p:sp>
      <p:sp>
        <p:nvSpPr>
          <p:cNvPr id="221" name="Google Shape;221;p3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Cost complexity pruning provides another option to control the size of a tree. In DecisionTreeClassifier, this pruning technique is parameterized by the cost complexity parameter, ccp_alpha. Greater values of ccp_alpha increase the number of nodes pruned.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As alpha increases, more of the tree is pruned, which increases the total impurity of its leaves.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2" name="Google Shape;22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4400" y="1170125"/>
            <a:ext cx="3733800" cy="26479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 pruning</a:t>
            </a:r>
            <a:endParaRPr/>
          </a:p>
        </p:txBody>
      </p:sp>
      <p:sp>
        <p:nvSpPr>
          <p:cNvPr id="229" name="Google Shape;229;p35"/>
          <p:cNvSpPr txBox="1"/>
          <p:nvPr>
            <p:ph idx="1" type="body"/>
          </p:nvPr>
        </p:nvSpPr>
        <p:spPr>
          <a:xfrm>
            <a:off x="311700" y="1152475"/>
            <a:ext cx="301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29749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W</a:t>
            </a:r>
            <a:r>
              <a:rPr lang="en" sz="1400">
                <a:solidFill>
                  <a:schemeClr val="dk1"/>
                </a:solidFill>
              </a:rPr>
              <a:t>e train decision trees on train and test sets using the effective alphas to choose the right one</a:t>
            </a:r>
            <a:endParaRPr sz="1400">
              <a:solidFill>
                <a:schemeClr val="dk1"/>
              </a:solidFill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29749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When ccp_alpha is set to zero and keeping the other default parameters, the tree overfits, leading to a 94% training accuracy and 83% testing accuracy. 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29749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sz="1400">
                <a:solidFill>
                  <a:schemeClr val="dk1"/>
                </a:solidFill>
              </a:rPr>
              <a:t>As alpha increases, more of the tree is pruned, thus creating a decision tree that generalizes better. In this example, ccp_alpha should be very low to maximize the testing accuracy.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pic>
        <p:nvPicPr>
          <p:cNvPr id="230" name="Google Shape;23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1325" y="1170125"/>
            <a:ext cx="5223099" cy="360115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237" name="Google Shape;237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we saw before, Sexcode, Pclass and AgeCat are the most important variables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only those 3 generate almost the same result in our models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Naive Bayes, using more variables demands more </a:t>
            </a:r>
            <a:r>
              <a:rPr lang="en"/>
              <a:t>processing</a:t>
            </a:r>
            <a:r>
              <a:rPr lang="en"/>
              <a:t>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Naive Bayes, it’s enough to have 200 samples to have a stable accuracy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implies that if we have much more data, we can use only those 3 variables to compute our models really fast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Decision trees, we can limit the depth of the trees because if we don’t it will cost us more computation time and we will have a lot of overfitting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/>
              <a:t>THANK YOU !</a:t>
            </a:r>
            <a:endParaRPr sz="2800"/>
          </a:p>
        </p:txBody>
      </p:sp>
      <p:sp>
        <p:nvSpPr>
          <p:cNvPr id="244" name="Google Shape;24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700"/>
              <a:t>PART I: NAIVE BAYES</a:t>
            </a:r>
            <a:endParaRPr sz="2700"/>
          </a:p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076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Construct and interpret naive Bayes models in the Titanic competition.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different sample size and splits (learn/eval)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Discuss the computing time as a function of the number of variables.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/>
        </p:nvSpPr>
        <p:spPr>
          <a:xfrm>
            <a:off x="479150" y="10186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study:</a:t>
            </a:r>
            <a:endParaRPr b="1"/>
          </a:p>
        </p:txBody>
      </p:sp>
      <p:sp>
        <p:nvSpPr>
          <p:cNvPr id="86" name="Google Shape;86;p17"/>
          <p:cNvSpPr txBox="1"/>
          <p:nvPr/>
        </p:nvSpPr>
        <p:spPr>
          <a:xfrm>
            <a:off x="479150" y="48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</a:t>
            </a:r>
            <a:endParaRPr b="1"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7625" y="1659250"/>
            <a:ext cx="3952875" cy="29432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/>
          <p:nvPr/>
        </p:nvSpPr>
        <p:spPr>
          <a:xfrm rot="8929828">
            <a:off x="4345386" y="2187368"/>
            <a:ext cx="300828" cy="1714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 rot="8929828">
            <a:off x="4345386" y="2005643"/>
            <a:ext cx="300828" cy="1714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 rot="8929828">
            <a:off x="3964386" y="1624643"/>
            <a:ext cx="300828" cy="1714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 rot="8929828">
            <a:off x="3430986" y="1624643"/>
            <a:ext cx="300828" cy="1714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/>
        </p:nvSpPr>
        <p:spPr>
          <a:xfrm>
            <a:off x="479150" y="942425"/>
            <a:ext cx="6531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Correlation study: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Removed </a:t>
            </a:r>
            <a:r>
              <a:rPr b="1" lang="en"/>
              <a:t>SibSp, Parch</a:t>
            </a:r>
            <a:r>
              <a:rPr lang="en"/>
              <a:t> due high correlation with </a:t>
            </a:r>
            <a:r>
              <a:rPr b="1" lang="en"/>
              <a:t>FamilyCount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Removed </a:t>
            </a:r>
            <a:r>
              <a:rPr b="1" lang="en">
                <a:solidFill>
                  <a:schemeClr val="dk1"/>
                </a:solidFill>
              </a:rPr>
              <a:t>Fare, FareCat </a:t>
            </a:r>
            <a:r>
              <a:rPr lang="en">
                <a:solidFill>
                  <a:schemeClr val="dk1"/>
                </a:solidFill>
              </a:rPr>
              <a:t> due high correlation with </a:t>
            </a:r>
            <a:r>
              <a:rPr b="1" lang="en">
                <a:solidFill>
                  <a:schemeClr val="dk1"/>
                </a:solidFill>
              </a:rPr>
              <a:t>Pclass</a:t>
            </a:r>
            <a:r>
              <a:rPr lang="en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97" name="Google Shape;97;p18"/>
          <p:cNvSpPr txBox="1"/>
          <p:nvPr/>
        </p:nvSpPr>
        <p:spPr>
          <a:xfrm>
            <a:off x="479150" y="48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</a:t>
            </a:r>
            <a:endParaRPr b="1"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2750" y="2102150"/>
            <a:ext cx="3952875" cy="240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/>
        </p:nvSpPr>
        <p:spPr>
          <a:xfrm>
            <a:off x="479150" y="48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</a:t>
            </a:r>
            <a:endParaRPr b="1"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23797" l="0" r="0" t="0"/>
          <a:stretch/>
        </p:blipFill>
        <p:spPr>
          <a:xfrm>
            <a:off x="479150" y="889475"/>
            <a:ext cx="4043449" cy="176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9"/>
          <p:cNvSpPr txBox="1"/>
          <p:nvPr/>
        </p:nvSpPr>
        <p:spPr>
          <a:xfrm>
            <a:off x="635600" y="2792425"/>
            <a:ext cx="6248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the variables: ["</a:t>
            </a:r>
            <a:r>
              <a:rPr b="1"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Pclass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Sexcode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FamilyCount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AgeCat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","</a:t>
            </a:r>
            <a:r>
              <a:rPr b="1"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EmbarkedCat</a:t>
            </a: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"]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Using 5 fold cross-validation:</a:t>
            </a:r>
            <a:endParaRPr sz="1100">
              <a:solidFill>
                <a:schemeClr val="accent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Mean accuracy </a:t>
            </a:r>
            <a:r>
              <a:rPr b="1" lang="en" sz="1100">
                <a:solidFill>
                  <a:schemeClr val="accent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0.795</a:t>
            </a:r>
            <a:endParaRPr b="1" sz="1100">
              <a:solidFill>
                <a:schemeClr val="accent2"/>
              </a:solidFill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accent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Std accuracy </a:t>
            </a:r>
            <a:r>
              <a:rPr b="1" lang="en" sz="1100">
                <a:solidFill>
                  <a:schemeClr val="accent2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0.021</a:t>
            </a:r>
            <a:endParaRPr b="1" sz="1100">
              <a:highlight>
                <a:srgbClr val="FFFF00"/>
              </a:highlight>
            </a:endParaRPr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3650" y="1378575"/>
            <a:ext cx="2910300" cy="78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9"/>
          <p:cNvSpPr txBox="1"/>
          <p:nvPr/>
        </p:nvSpPr>
        <p:spPr>
          <a:xfrm>
            <a:off x="5343950" y="124562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rgbClr val="2878A2"/>
                </a:solidFill>
                <a:highlight>
                  <a:srgbClr val="FFFFFF"/>
                </a:highlight>
                <a:uFill>
                  <a:noFill/>
                </a:uFill>
                <a:latin typeface="Courier New"/>
                <a:ea typeface="Courier New"/>
                <a:cs typeface="Courier New"/>
                <a:sym typeface="Courier New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Likelihood of the features: </a:t>
            </a:r>
            <a:endParaRPr/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42950" y="4242025"/>
            <a:ext cx="7058099" cy="74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2875" y="953787"/>
            <a:ext cx="4916250" cy="35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0"/>
          <p:cNvSpPr txBox="1"/>
          <p:nvPr/>
        </p:nvSpPr>
        <p:spPr>
          <a:xfrm>
            <a:off x="479150" y="48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Naive Bayes</a:t>
            </a:r>
            <a:endParaRPr b="1"/>
          </a:p>
        </p:txBody>
      </p:sp>
      <p:sp>
        <p:nvSpPr>
          <p:cNvPr id="115" name="Google Shape;115;p20"/>
          <p:cNvSpPr/>
          <p:nvPr/>
        </p:nvSpPr>
        <p:spPr>
          <a:xfrm rot="8929828">
            <a:off x="3155636" y="1517068"/>
            <a:ext cx="300828" cy="171483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650" y="885000"/>
            <a:ext cx="5186675" cy="3678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/>
        </p:nvSpPr>
        <p:spPr>
          <a:xfrm>
            <a:off x="479150" y="485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Bayes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