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Robo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4EE55-043F-4D34-8946-1628081F23C5}">
  <a:tblStyle styleId="{D2C4EE55-043F-4D34-8946-1628081F23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1bc1c40a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1bc1c40a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bc1c40a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bc1c40a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d919f6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d919f6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bc1c40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bc1c40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bc1c40a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bc1c40a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1bc1c40a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1bc1c40a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1bc1c40a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1bc1c40a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1ca52c82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1ca52c82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1bc1c40a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1bc1c40a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bc1c40a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bc1c40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1bc1c40a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1bc1c40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1bc1c40a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1bc1c40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bc1c40a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bc1c40a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1bc1c40a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1bc1c40a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d919f6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d919f6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1d919f6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1d919f6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bc1c40a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bc1c40a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uciml/pima-indians-diabetes-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43000" y="0"/>
            <a:ext cx="8024627" cy="5143500"/>
          </a:xfrm>
          <a:prstGeom prst="rect">
            <a:avLst/>
          </a:prstGeom>
          <a:noFill/>
          <a:ln>
            <a:noFill/>
          </a:ln>
        </p:spPr>
      </p:pic>
      <p:sp>
        <p:nvSpPr>
          <p:cNvPr id="55" name="Google Shape;55;p13"/>
          <p:cNvSpPr txBox="1"/>
          <p:nvPr/>
        </p:nvSpPr>
        <p:spPr>
          <a:xfrm>
            <a:off x="33710" y="4728318"/>
            <a:ext cx="2952300" cy="216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None/>
            </a:pPr>
            <a:r>
              <a:rPr lang="en">
                <a:solidFill>
                  <a:srgbClr val="000000"/>
                </a:solidFill>
                <a:latin typeface="Roboto"/>
                <a:ea typeface="Roboto"/>
                <a:cs typeface="Roboto"/>
                <a:sym typeface="Roboto"/>
              </a:rPr>
              <a:t>Artificial Intellige</a:t>
            </a:r>
            <a:r>
              <a:rPr lang="en">
                <a:solidFill>
                  <a:schemeClr val="lt1"/>
                </a:solidFill>
                <a:latin typeface="Roboto"/>
                <a:ea typeface="Roboto"/>
                <a:cs typeface="Roboto"/>
                <a:sym typeface="Roboto"/>
              </a:rPr>
              <a:t>nce</a:t>
            </a:r>
            <a:endParaRPr sz="2800">
              <a:solidFill>
                <a:schemeClr val="lt1"/>
              </a:solidFill>
            </a:endParaRPr>
          </a:p>
        </p:txBody>
      </p:sp>
      <p:sp>
        <p:nvSpPr>
          <p:cNvPr id="56" name="Google Shape;56;p13"/>
          <p:cNvSpPr txBox="1"/>
          <p:nvPr/>
        </p:nvSpPr>
        <p:spPr>
          <a:xfrm>
            <a:off x="33712" y="4899229"/>
            <a:ext cx="2088300" cy="1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00">
                <a:solidFill>
                  <a:srgbClr val="000000"/>
                </a:solidFill>
                <a:latin typeface="Roboto Light"/>
                <a:ea typeface="Roboto Light"/>
                <a:cs typeface="Roboto Light"/>
                <a:sym typeface="Roboto Light"/>
              </a:rPr>
              <a:t>Alexander, Dennis, </a:t>
            </a:r>
            <a:r>
              <a:rPr lang="en" sz="1000">
                <a:solidFill>
                  <a:schemeClr val="lt1"/>
                </a:solidFill>
                <a:latin typeface="Roboto Light"/>
                <a:ea typeface="Roboto Light"/>
                <a:cs typeface="Roboto Light"/>
                <a:sym typeface="Roboto Light"/>
              </a:rPr>
              <a:t>Hélène</a:t>
            </a:r>
            <a:endParaRPr sz="1000">
              <a:solidFill>
                <a:schemeClr val="lt1"/>
              </a:solidFill>
              <a:latin typeface="Roboto Light"/>
              <a:ea typeface="Roboto Light"/>
              <a:cs typeface="Roboto Light"/>
              <a:sym typeface="Roboto Light"/>
            </a:endParaRPr>
          </a:p>
          <a:p>
            <a:pPr indent="0" lvl="0" marL="0" marR="0" rtl="0" algn="l">
              <a:spcBef>
                <a:spcPts val="0"/>
              </a:spcBef>
              <a:spcAft>
                <a:spcPts val="0"/>
              </a:spcAft>
              <a:buNone/>
            </a:pPr>
            <a:r>
              <a:t/>
            </a:r>
            <a:endParaRPr sz="1000">
              <a:solidFill>
                <a:srgbClr val="000000"/>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sp>
        <p:nvSpPr>
          <p:cNvPr id="128" name="Google Shape;128;p22"/>
          <p:cNvSpPr txBox="1"/>
          <p:nvPr/>
        </p:nvSpPr>
        <p:spPr>
          <a:xfrm>
            <a:off x="5319500" y="247157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Support Vector Machine</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Accuracy:  0.792</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Precision:  0.729</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Recall:  0.565</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Balanced accuracy:  0.732</a:t>
            </a:r>
            <a:endParaRPr sz="1150">
              <a:solidFill>
                <a:srgbClr val="212121"/>
              </a:solidFill>
              <a:highlight>
                <a:srgbClr val="FFFFFF"/>
              </a:highlight>
              <a:latin typeface="Courier New"/>
              <a:ea typeface="Courier New"/>
              <a:cs typeface="Courier New"/>
              <a:sym typeface="Courier New"/>
            </a:endParaRPr>
          </a:p>
        </p:txBody>
      </p:sp>
      <p:pic>
        <p:nvPicPr>
          <p:cNvPr id="129" name="Google Shape;129;p22"/>
          <p:cNvPicPr preferRelativeResize="0"/>
          <p:nvPr/>
        </p:nvPicPr>
        <p:blipFill>
          <a:blip r:embed="rId3">
            <a:alphaModFix/>
          </a:blip>
          <a:stretch>
            <a:fillRect/>
          </a:stretch>
        </p:blipFill>
        <p:spPr>
          <a:xfrm>
            <a:off x="1032475" y="2031600"/>
            <a:ext cx="2790825" cy="2667000"/>
          </a:xfrm>
          <a:prstGeom prst="rect">
            <a:avLst/>
          </a:prstGeom>
          <a:noFill/>
          <a:ln>
            <a:noFill/>
          </a:ln>
        </p:spPr>
      </p:pic>
      <p:sp>
        <p:nvSpPr>
          <p:cNvPr id="130" name="Google Shape;130;p22"/>
          <p:cNvSpPr txBox="1"/>
          <p:nvPr/>
        </p:nvSpPr>
        <p:spPr>
          <a:xfrm>
            <a:off x="252550" y="1114375"/>
            <a:ext cx="30000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lang="en" sz="1750">
                <a:solidFill>
                  <a:srgbClr val="212121"/>
                </a:solidFill>
                <a:highlight>
                  <a:srgbClr val="FFFFFF"/>
                </a:highlight>
                <a:latin typeface="Roboto"/>
                <a:ea typeface="Roboto"/>
                <a:cs typeface="Roboto"/>
                <a:sym typeface="Roboto"/>
              </a:rPr>
              <a:t>Support Vector Machine</a:t>
            </a:r>
            <a:endParaRPr sz="1750">
              <a:solidFill>
                <a:srgbClr val="212121"/>
              </a:solidFill>
              <a:highlight>
                <a:srgbClr val="FFFFFF"/>
              </a:highlight>
              <a:latin typeface="Roboto"/>
              <a:ea typeface="Roboto"/>
              <a:cs typeface="Roboto"/>
              <a:sym typeface="Roboto"/>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nvSpPr>
        <p:spPr>
          <a:xfrm>
            <a:off x="311700" y="1544550"/>
            <a:ext cx="63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Params:  'kernel': 'rbf' (Radial basis function), 'gamma': 0.01, 'C':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sp>
        <p:nvSpPr>
          <p:cNvPr id="138" name="Google Shape;138;p23"/>
          <p:cNvSpPr txBox="1"/>
          <p:nvPr/>
        </p:nvSpPr>
        <p:spPr>
          <a:xfrm>
            <a:off x="5407525" y="257712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Random Forests</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Accuracy:  0.776</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Precision:  0.721</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Recall:  0.5</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Balanced accuracy:  0.704</a:t>
            </a:r>
            <a:endParaRPr sz="1150">
              <a:solidFill>
                <a:srgbClr val="212121"/>
              </a:solidFill>
              <a:highlight>
                <a:srgbClr val="FFFFFF"/>
              </a:highlight>
              <a:latin typeface="Courier New"/>
              <a:ea typeface="Courier New"/>
              <a:cs typeface="Courier New"/>
              <a:sym typeface="Courier New"/>
            </a:endParaRPr>
          </a:p>
        </p:txBody>
      </p:sp>
      <p:pic>
        <p:nvPicPr>
          <p:cNvPr id="139" name="Google Shape;139;p23"/>
          <p:cNvPicPr preferRelativeResize="0"/>
          <p:nvPr/>
        </p:nvPicPr>
        <p:blipFill>
          <a:blip r:embed="rId3">
            <a:alphaModFix/>
          </a:blip>
          <a:stretch>
            <a:fillRect/>
          </a:stretch>
        </p:blipFill>
        <p:spPr>
          <a:xfrm>
            <a:off x="1032475" y="2067000"/>
            <a:ext cx="2790825" cy="2667000"/>
          </a:xfrm>
          <a:prstGeom prst="rect">
            <a:avLst/>
          </a:prstGeom>
          <a:noFill/>
          <a:ln>
            <a:noFill/>
          </a:ln>
        </p:spPr>
      </p:pic>
      <p:sp>
        <p:nvSpPr>
          <p:cNvPr id="140" name="Google Shape;140;p23"/>
          <p:cNvSpPr txBox="1"/>
          <p:nvPr/>
        </p:nvSpPr>
        <p:spPr>
          <a:xfrm>
            <a:off x="252550" y="1114375"/>
            <a:ext cx="30000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lang="en" sz="1750">
                <a:solidFill>
                  <a:schemeClr val="accent2"/>
                </a:solidFill>
                <a:highlight>
                  <a:schemeClr val="lt1"/>
                </a:highlight>
                <a:latin typeface="Roboto"/>
                <a:ea typeface="Roboto"/>
                <a:cs typeface="Roboto"/>
                <a:sym typeface="Roboto"/>
              </a:rPr>
              <a:t>Random Forests</a:t>
            </a:r>
            <a:endParaRPr sz="1750">
              <a:solidFill>
                <a:srgbClr val="212121"/>
              </a:solidFill>
              <a:highlight>
                <a:srgbClr val="FFFFFF"/>
              </a:highlight>
              <a:latin typeface="Roboto"/>
              <a:ea typeface="Roboto"/>
              <a:cs typeface="Roboto"/>
              <a:sym typeface="Roboto"/>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txBox="1"/>
          <p:nvPr/>
        </p:nvSpPr>
        <p:spPr>
          <a:xfrm>
            <a:off x="311700" y="1605900"/>
            <a:ext cx="80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Params:  'n_estimators': 200, 'max_features': </a:t>
            </a:r>
            <a:r>
              <a:rPr lang="en"/>
              <a:t>sqrt</a:t>
            </a:r>
            <a:r>
              <a:rPr lang="en"/>
              <a:t>, 'max_depth':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graphicFrame>
        <p:nvGraphicFramePr>
          <p:cNvPr id="148" name="Google Shape;148;p24"/>
          <p:cNvGraphicFramePr/>
          <p:nvPr/>
        </p:nvGraphicFramePr>
        <p:xfrm>
          <a:off x="1215300" y="2254050"/>
          <a:ext cx="3000000" cy="3000000"/>
        </p:xfrm>
        <a:graphic>
          <a:graphicData uri="http://schemas.openxmlformats.org/drawingml/2006/table">
            <a:tbl>
              <a:tblPr>
                <a:noFill/>
                <a:tableStyleId>{D2C4EE55-043F-4D34-8946-1628081F23C5}</a:tableStyleId>
              </a:tblPr>
              <a:tblGrid>
                <a:gridCol w="1777975"/>
                <a:gridCol w="1616625"/>
                <a:gridCol w="1616625"/>
                <a:gridCol w="1616625"/>
              </a:tblGrid>
              <a:tr h="609575">
                <a:tc>
                  <a:txBody>
                    <a:bodyPr/>
                    <a:lstStyle/>
                    <a:p>
                      <a:pPr indent="0" lvl="0" marL="0" rtl="0" algn="ctr">
                        <a:spcBef>
                          <a:spcPts val="0"/>
                        </a:spcBef>
                        <a:spcAft>
                          <a:spcPts val="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solidFill>
                            <a:srgbClr val="000000"/>
                          </a:solidFill>
                        </a:rPr>
                        <a:t>Train </a:t>
                      </a:r>
                      <a:r>
                        <a:rPr b="1" lang="en"/>
                        <a:t>Accuracy (%)</a:t>
                      </a:r>
                      <a:endParaRPr b="1"/>
                    </a:p>
                  </a:txBody>
                  <a:tcPr marT="91425" marB="91425" marR="91425" marL="91425"/>
                </a:tc>
                <a:tc>
                  <a:txBody>
                    <a:bodyPr/>
                    <a:lstStyle/>
                    <a:p>
                      <a:pPr indent="0" lvl="0" marL="0" rtl="0" algn="ctr">
                        <a:spcBef>
                          <a:spcPts val="0"/>
                        </a:spcBef>
                        <a:spcAft>
                          <a:spcPts val="0"/>
                        </a:spcAft>
                        <a:buNone/>
                      </a:pPr>
                      <a:r>
                        <a:rPr b="1" lang="en">
                          <a:solidFill>
                            <a:srgbClr val="000000"/>
                          </a:solidFill>
                        </a:rPr>
                        <a:t>Test Accuracy (%)</a:t>
                      </a:r>
                      <a:endParaRPr b="1"/>
                    </a:p>
                  </a:txBody>
                  <a:tcPr marT="91425" marB="91425" marR="91425" marL="91425"/>
                </a:tc>
                <a:tc>
                  <a:txBody>
                    <a:bodyPr/>
                    <a:lstStyle/>
                    <a:p>
                      <a:pPr indent="0" lvl="0" marL="0" rtl="0" algn="ctr">
                        <a:spcBef>
                          <a:spcPts val="0"/>
                        </a:spcBef>
                        <a:spcAft>
                          <a:spcPts val="0"/>
                        </a:spcAft>
                        <a:buNone/>
                      </a:pPr>
                      <a:r>
                        <a:rPr b="1" lang="en"/>
                        <a:t>Training time (ms)</a:t>
                      </a:r>
                      <a:endParaRPr b="1"/>
                    </a:p>
                  </a:txBody>
                  <a:tcPr marT="91425" marB="91425" marR="91425" marL="91425"/>
                </a:tc>
              </a:tr>
              <a:tr h="396200">
                <a:tc>
                  <a:txBody>
                    <a:bodyPr/>
                    <a:lstStyle/>
                    <a:p>
                      <a:pPr indent="0" lvl="0" marL="0" rtl="0" algn="ctr">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77.44 ± 0.60</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77.09 ± 1.63</a:t>
                      </a:r>
                      <a:endParaRPr/>
                    </a:p>
                  </a:txBody>
                  <a:tcPr marT="91425" marB="91425" marR="91425" marL="91425"/>
                </a:tc>
                <a:tc>
                  <a:txBody>
                    <a:bodyPr/>
                    <a:lstStyle/>
                    <a:p>
                      <a:pPr indent="0" lvl="0" marL="0" rtl="0" algn="ctr">
                        <a:spcBef>
                          <a:spcPts val="0"/>
                        </a:spcBef>
                        <a:spcAft>
                          <a:spcPts val="0"/>
                        </a:spcAft>
                        <a:buNone/>
                      </a:pPr>
                      <a:r>
                        <a:rPr lang="en"/>
                        <a:t>3.902 </a:t>
                      </a:r>
                      <a:r>
                        <a:rPr lang="en">
                          <a:solidFill>
                            <a:srgbClr val="000000"/>
                          </a:solidFill>
                        </a:rPr>
                        <a:t>± 0.208</a:t>
                      </a:r>
                      <a:endParaRPr/>
                    </a:p>
                  </a:txBody>
                  <a:tcPr marT="91425" marB="91425" marR="91425" marL="91425"/>
                </a:tc>
              </a:tr>
              <a:tr h="609575">
                <a:tc>
                  <a:txBody>
                    <a:bodyPr/>
                    <a:lstStyle/>
                    <a:p>
                      <a:pPr indent="0" lvl="0" marL="0" rtl="0" algn="ctr">
                        <a:spcBef>
                          <a:spcPts val="0"/>
                        </a:spcBef>
                        <a:spcAft>
                          <a:spcPts val="0"/>
                        </a:spcAft>
                        <a:buNone/>
                      </a:pPr>
                      <a:r>
                        <a:rPr lang="en"/>
                        <a:t>Support Vector Machine</a:t>
                      </a:r>
                      <a:endParaRPr/>
                    </a:p>
                  </a:txBody>
                  <a:tcPr marT="91425" marB="91425" marR="91425" marL="91425"/>
                </a:tc>
                <a:tc>
                  <a:txBody>
                    <a:bodyPr/>
                    <a:lstStyle/>
                    <a:p>
                      <a:pPr indent="0" lvl="0" marL="0" rtl="0" algn="ctr">
                        <a:spcBef>
                          <a:spcPts val="0"/>
                        </a:spcBef>
                        <a:spcAft>
                          <a:spcPts val="0"/>
                        </a:spcAft>
                        <a:buNone/>
                      </a:pPr>
                      <a:r>
                        <a:rPr lang="en"/>
                        <a:t>77.67 </a:t>
                      </a:r>
                      <a:r>
                        <a:rPr lang="en">
                          <a:solidFill>
                            <a:srgbClr val="000000"/>
                          </a:solidFill>
                        </a:rPr>
                        <a:t>±</a:t>
                      </a:r>
                      <a:r>
                        <a:rPr lang="en"/>
                        <a:t> 0.67</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77.09 ± 1.83</a:t>
                      </a:r>
                      <a:endParaRPr/>
                    </a:p>
                  </a:txBody>
                  <a:tcPr marT="91425" marB="91425" marR="91425" marL="91425"/>
                </a:tc>
                <a:tc>
                  <a:txBody>
                    <a:bodyPr/>
                    <a:lstStyle/>
                    <a:p>
                      <a:pPr indent="0" lvl="0" marL="0" rtl="0" algn="ctr">
                        <a:spcBef>
                          <a:spcPts val="0"/>
                        </a:spcBef>
                        <a:spcAft>
                          <a:spcPts val="0"/>
                        </a:spcAft>
                        <a:buNone/>
                      </a:pPr>
                      <a:r>
                        <a:rPr lang="en"/>
                        <a:t>11.111 </a:t>
                      </a:r>
                      <a:r>
                        <a:rPr lang="en">
                          <a:solidFill>
                            <a:srgbClr val="000000"/>
                          </a:solidFill>
                        </a:rPr>
                        <a:t>±</a:t>
                      </a:r>
                      <a:r>
                        <a:rPr lang="en"/>
                        <a:t> 0.863</a:t>
                      </a:r>
                      <a:endParaRPr/>
                    </a:p>
                  </a:txBody>
                  <a:tcPr marT="91425" marB="91425" marR="91425" marL="91425"/>
                </a:tc>
              </a:tr>
              <a:tr h="396200">
                <a:tc>
                  <a:txBody>
                    <a:bodyPr/>
                    <a:lstStyle/>
                    <a:p>
                      <a:pPr indent="0" lvl="0" marL="0" rtl="0" algn="ctr">
                        <a:spcBef>
                          <a:spcPts val="0"/>
                        </a:spcBef>
                        <a:spcAft>
                          <a:spcPts val="0"/>
                        </a:spcAft>
                        <a:buNone/>
                      </a:pPr>
                      <a:r>
                        <a:rPr lang="en"/>
                        <a:t>Random Forests</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82.75 ± 1.15</a:t>
                      </a:r>
                      <a:endParaRPr/>
                    </a:p>
                  </a:txBody>
                  <a:tcPr marT="91425" marB="91425" marR="91425" marL="91425"/>
                </a:tc>
                <a:tc>
                  <a:txBody>
                    <a:bodyPr/>
                    <a:lstStyle/>
                    <a:p>
                      <a:pPr indent="0" lvl="0" marL="0" rtl="0" algn="ctr">
                        <a:spcBef>
                          <a:spcPts val="0"/>
                        </a:spcBef>
                        <a:spcAft>
                          <a:spcPts val="0"/>
                        </a:spcAft>
                        <a:buNone/>
                      </a:pPr>
                      <a:r>
                        <a:rPr lang="en">
                          <a:solidFill>
                            <a:srgbClr val="000000"/>
                          </a:solidFill>
                        </a:rPr>
                        <a:t>75.66 ± 3.51</a:t>
                      </a:r>
                      <a:endParaRPr>
                        <a:solidFill>
                          <a:srgbClr val="000000"/>
                        </a:solidFill>
                      </a:endParaRPr>
                    </a:p>
                  </a:txBody>
                  <a:tcPr marT="91425" marB="91425" marR="91425" marL="91425"/>
                </a:tc>
                <a:tc>
                  <a:txBody>
                    <a:bodyPr/>
                    <a:lstStyle/>
                    <a:p>
                      <a:pPr indent="0" lvl="0" marL="0" rtl="0" algn="ctr">
                        <a:spcBef>
                          <a:spcPts val="0"/>
                        </a:spcBef>
                        <a:spcAft>
                          <a:spcPts val="0"/>
                        </a:spcAft>
                        <a:buNone/>
                      </a:pPr>
                      <a:r>
                        <a:rPr lang="en">
                          <a:solidFill>
                            <a:srgbClr val="000000"/>
                          </a:solidFill>
                        </a:rPr>
                        <a:t>711.87 ± 13.721</a:t>
                      </a:r>
                      <a:endParaRPr>
                        <a:solidFill>
                          <a:srgbClr val="000000"/>
                        </a:solidFill>
                      </a:endParaRPr>
                    </a:p>
                  </a:txBody>
                  <a:tcPr marT="91425" marB="91425" marR="91425" marL="91425"/>
                </a:tc>
              </a:tr>
            </a:tbl>
          </a:graphicData>
        </a:graphic>
      </p:graphicFrame>
      <p:sp>
        <p:nvSpPr>
          <p:cNvPr id="149" name="Google Shape;149;p24"/>
          <p:cNvSpPr txBox="1"/>
          <p:nvPr/>
        </p:nvSpPr>
        <p:spPr>
          <a:xfrm>
            <a:off x="1059775" y="13352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00"/>
                </a:solidFill>
              </a:rPr>
              <a:t>Using 5-fold cross validation:</a:t>
            </a:r>
            <a:endParaRPr sz="1500"/>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of Molecular Bioactivity for Drug Design -- Binding to Thrombin dataset</a:t>
            </a:r>
            <a:endParaRPr/>
          </a:p>
        </p:txBody>
      </p:sp>
      <p:sp>
        <p:nvSpPr>
          <p:cNvPr id="156" name="Google Shape;156;p25"/>
          <p:cNvSpPr txBox="1"/>
          <p:nvPr>
            <p:ph idx="1" type="body"/>
          </p:nvPr>
        </p:nvSpPr>
        <p:spPr>
          <a:xfrm>
            <a:off x="311700" y="1425300"/>
            <a:ext cx="8520600" cy="3606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Training dataset → 1908 rows each representing a </a:t>
            </a:r>
            <a:r>
              <a:rPr lang="en"/>
              <a:t>compound</a:t>
            </a:r>
            <a:r>
              <a:rPr lang="en"/>
              <a:t> that might bind to Thrombin</a:t>
            </a:r>
            <a:endParaRPr/>
          </a:p>
          <a:p>
            <a:pPr indent="-342900" lvl="0" marL="457200" rtl="0" algn="l">
              <a:spcBef>
                <a:spcPts val="0"/>
              </a:spcBef>
              <a:spcAft>
                <a:spcPts val="0"/>
              </a:spcAft>
              <a:buSzPts val="1800"/>
              <a:buChar char="●"/>
            </a:pPr>
            <a:r>
              <a:rPr lang="en"/>
              <a:t>Each row → </a:t>
            </a:r>
            <a:r>
              <a:rPr lang="en"/>
              <a:t>139,351 binary features, which describe three-dimensional properties of the molecule</a:t>
            </a:r>
            <a:endParaRPr/>
          </a:p>
          <a:p>
            <a:pPr indent="-342900" lvl="0" marL="457200" rtl="0" algn="l">
              <a:spcBef>
                <a:spcPts val="0"/>
              </a:spcBef>
              <a:spcAft>
                <a:spcPts val="0"/>
              </a:spcAft>
              <a:buSzPts val="1800"/>
              <a:buChar char="●"/>
            </a:pPr>
            <a:r>
              <a:rPr lang="en"/>
              <a:t>Target class → “activity” </a:t>
            </a:r>
            <a:endParaRPr/>
          </a:p>
          <a:p>
            <a:pPr indent="-317500" lvl="1" marL="914400" rtl="0" algn="l">
              <a:spcBef>
                <a:spcPts val="0"/>
              </a:spcBef>
              <a:spcAft>
                <a:spcPts val="0"/>
              </a:spcAft>
              <a:buSzPts val="1400"/>
              <a:buChar char="○"/>
            </a:pPr>
            <a:r>
              <a:rPr lang="en"/>
              <a:t>A = active = </a:t>
            </a:r>
            <a:r>
              <a:rPr lang="en"/>
              <a:t>compound</a:t>
            </a:r>
            <a:r>
              <a:rPr lang="en"/>
              <a:t> may bind</a:t>
            </a:r>
            <a:endParaRPr/>
          </a:p>
          <a:p>
            <a:pPr indent="-317500" lvl="1" marL="914400" rtl="0" algn="l">
              <a:spcBef>
                <a:spcPts val="0"/>
              </a:spcBef>
              <a:spcAft>
                <a:spcPts val="0"/>
              </a:spcAft>
              <a:buSzPts val="1400"/>
              <a:buChar char="○"/>
            </a:pPr>
            <a:r>
              <a:rPr lang="en"/>
              <a:t>I = inactive = </a:t>
            </a:r>
            <a:r>
              <a:rPr lang="en"/>
              <a:t>compound</a:t>
            </a:r>
            <a:r>
              <a:rPr lang="en"/>
              <a:t> can not bind</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Completely</a:t>
            </a:r>
            <a:r>
              <a:rPr lang="en"/>
              <a:t> </a:t>
            </a:r>
            <a:r>
              <a:rPr lang="en"/>
              <a:t>unbalanced</a:t>
            </a:r>
            <a:r>
              <a:rPr lang="en"/>
              <a:t>! </a:t>
            </a:r>
            <a:endParaRPr/>
          </a:p>
          <a:p>
            <a:pPr indent="-317500" lvl="1" marL="914400" rtl="0" algn="l">
              <a:spcBef>
                <a:spcPts val="0"/>
              </a:spcBef>
              <a:spcAft>
                <a:spcPts val="0"/>
              </a:spcAft>
              <a:buSzPts val="1400"/>
              <a:buChar char="○"/>
            </a:pPr>
            <a:r>
              <a:rPr lang="en"/>
              <a:t>I - 1866</a:t>
            </a:r>
            <a:endParaRPr/>
          </a:p>
          <a:p>
            <a:pPr indent="-317500" lvl="1" marL="914400" rtl="0" algn="l">
              <a:spcBef>
                <a:spcPts val="0"/>
              </a:spcBef>
              <a:spcAft>
                <a:spcPts val="0"/>
              </a:spcAft>
              <a:buSzPts val="1400"/>
              <a:buChar char="○"/>
            </a:pPr>
            <a:r>
              <a:rPr lang="en"/>
              <a:t>A - 42</a:t>
            </a:r>
            <a:endParaRPr/>
          </a:p>
        </p:txBody>
      </p:sp>
      <p:pic>
        <p:nvPicPr>
          <p:cNvPr id="157" name="Google Shape;157;p25"/>
          <p:cNvPicPr preferRelativeResize="0"/>
          <p:nvPr/>
        </p:nvPicPr>
        <p:blipFill>
          <a:blip r:embed="rId3">
            <a:alphaModFix/>
          </a:blip>
          <a:stretch>
            <a:fillRect/>
          </a:stretch>
        </p:blipFill>
        <p:spPr>
          <a:xfrm>
            <a:off x="5445775" y="2639875"/>
            <a:ext cx="2392026" cy="2392026"/>
          </a:xfrm>
          <a:prstGeom prst="rect">
            <a:avLst/>
          </a:prstGeom>
          <a:noFill/>
          <a:ln>
            <a:noFill/>
          </a:ln>
        </p:spPr>
      </p:pic>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Prediction of Molecular Bioactivity for Drug Design -- Binding to Thrombin dataset</a:t>
            </a:r>
            <a:endParaRPr/>
          </a:p>
        </p:txBody>
      </p:sp>
      <p:sp>
        <p:nvSpPr>
          <p:cNvPr id="164" name="Google Shape;164;p26"/>
          <p:cNvSpPr txBox="1"/>
          <p:nvPr/>
        </p:nvSpPr>
        <p:spPr>
          <a:xfrm>
            <a:off x="4752850" y="1435875"/>
            <a:ext cx="3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test set with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0.984</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0.25</a:t>
            </a:r>
            <a:endParaRPr/>
          </a:p>
          <a:p>
            <a:pPr indent="0" lvl="0" marL="0" rtl="0" algn="l">
              <a:spcBef>
                <a:spcPts val="0"/>
              </a:spcBef>
              <a:spcAft>
                <a:spcPts val="0"/>
              </a:spcAft>
              <a:buNone/>
            </a:pPr>
            <a:r>
              <a:rPr lang="en"/>
              <a:t>Balanced accuracy:  0.625</a:t>
            </a:r>
            <a:endParaRPr/>
          </a:p>
        </p:txBody>
      </p:sp>
      <p:pic>
        <p:nvPicPr>
          <p:cNvPr id="165" name="Google Shape;165;p26"/>
          <p:cNvPicPr preferRelativeResize="0"/>
          <p:nvPr/>
        </p:nvPicPr>
        <p:blipFill>
          <a:blip r:embed="rId3">
            <a:alphaModFix/>
          </a:blip>
          <a:stretch>
            <a:fillRect/>
          </a:stretch>
        </p:blipFill>
        <p:spPr>
          <a:xfrm>
            <a:off x="5331775" y="2836375"/>
            <a:ext cx="2587625" cy="2166000"/>
          </a:xfrm>
          <a:prstGeom prst="rect">
            <a:avLst/>
          </a:prstGeom>
          <a:noFill/>
          <a:ln>
            <a:noFill/>
          </a:ln>
        </p:spPr>
      </p:pic>
      <p:sp>
        <p:nvSpPr>
          <p:cNvPr id="166" name="Google Shape;166;p26"/>
          <p:cNvSpPr txBox="1"/>
          <p:nvPr/>
        </p:nvSpPr>
        <p:spPr>
          <a:xfrm>
            <a:off x="441225" y="1425325"/>
            <a:ext cx="432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training set with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0.999</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0.971</a:t>
            </a:r>
            <a:endParaRPr/>
          </a:p>
          <a:p>
            <a:pPr indent="0" lvl="0" marL="0" rtl="0" algn="l">
              <a:spcBef>
                <a:spcPts val="0"/>
              </a:spcBef>
              <a:spcAft>
                <a:spcPts val="0"/>
              </a:spcAft>
              <a:buNone/>
            </a:pPr>
            <a:r>
              <a:rPr lang="en"/>
              <a:t>Balanced accuracy:  0.985</a:t>
            </a:r>
            <a:endParaRPr/>
          </a:p>
        </p:txBody>
      </p:sp>
      <p:pic>
        <p:nvPicPr>
          <p:cNvPr id="167" name="Google Shape;167;p26"/>
          <p:cNvPicPr preferRelativeResize="0"/>
          <p:nvPr/>
        </p:nvPicPr>
        <p:blipFill>
          <a:blip r:embed="rId4">
            <a:alphaModFix/>
          </a:blip>
          <a:stretch>
            <a:fillRect/>
          </a:stretch>
        </p:blipFill>
        <p:spPr>
          <a:xfrm>
            <a:off x="1148150" y="2825825"/>
            <a:ext cx="2637241" cy="2166000"/>
          </a:xfrm>
          <a:prstGeom prst="rect">
            <a:avLst/>
          </a:prstGeom>
          <a:noFill/>
          <a:ln>
            <a:noFill/>
          </a:ln>
        </p:spPr>
      </p:pic>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of Molecular Bioactivity for Drug Design -- Binding to Thrombin dataset</a:t>
            </a:r>
            <a:endParaRPr/>
          </a:p>
        </p:txBody>
      </p:sp>
      <p:sp>
        <p:nvSpPr>
          <p:cNvPr id="174" name="Google Shape;174;p27"/>
          <p:cNvSpPr txBox="1"/>
          <p:nvPr/>
        </p:nvSpPr>
        <p:spPr>
          <a:xfrm>
            <a:off x="2726225" y="14074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test set with SVM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0.984</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0.25</a:t>
            </a:r>
            <a:endParaRPr/>
          </a:p>
          <a:p>
            <a:pPr indent="0" lvl="0" marL="0" rtl="0" algn="l">
              <a:spcBef>
                <a:spcPts val="0"/>
              </a:spcBef>
              <a:spcAft>
                <a:spcPts val="0"/>
              </a:spcAft>
              <a:buNone/>
            </a:pPr>
            <a:r>
              <a:rPr lang="en"/>
              <a:t>Balanced accuracy:  0.625</a:t>
            </a:r>
            <a:endParaRPr/>
          </a:p>
        </p:txBody>
      </p:sp>
      <p:pic>
        <p:nvPicPr>
          <p:cNvPr id="175" name="Google Shape;175;p27"/>
          <p:cNvPicPr preferRelativeResize="0"/>
          <p:nvPr/>
        </p:nvPicPr>
        <p:blipFill>
          <a:blip r:embed="rId3">
            <a:alphaModFix/>
          </a:blip>
          <a:stretch>
            <a:fillRect/>
          </a:stretch>
        </p:blipFill>
        <p:spPr>
          <a:xfrm>
            <a:off x="2982463" y="2808625"/>
            <a:ext cx="2487525" cy="2082200"/>
          </a:xfrm>
          <a:prstGeom prst="rect">
            <a:avLst/>
          </a:prstGeom>
          <a:noFill/>
          <a:ln>
            <a:noFill/>
          </a:ln>
        </p:spPr>
      </p:pic>
      <p:sp>
        <p:nvSpPr>
          <p:cNvPr id="176" name="Google Shape;176;p27"/>
          <p:cNvSpPr txBox="1"/>
          <p:nvPr/>
        </p:nvSpPr>
        <p:spPr>
          <a:xfrm>
            <a:off x="31675" y="14073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training set with SVM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0.999</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0.971</a:t>
            </a:r>
            <a:endParaRPr/>
          </a:p>
          <a:p>
            <a:pPr indent="0" lvl="0" marL="0" rtl="0" algn="l">
              <a:spcBef>
                <a:spcPts val="0"/>
              </a:spcBef>
              <a:spcAft>
                <a:spcPts val="0"/>
              </a:spcAft>
              <a:buNone/>
            </a:pPr>
            <a:r>
              <a:rPr lang="en"/>
              <a:t>Balanced accuracy:  0.985</a:t>
            </a:r>
            <a:endParaRPr/>
          </a:p>
        </p:txBody>
      </p:sp>
      <p:pic>
        <p:nvPicPr>
          <p:cNvPr id="177" name="Google Shape;177;p27"/>
          <p:cNvPicPr preferRelativeResize="0"/>
          <p:nvPr/>
        </p:nvPicPr>
        <p:blipFill>
          <a:blip r:embed="rId4">
            <a:alphaModFix/>
          </a:blip>
          <a:stretch>
            <a:fillRect/>
          </a:stretch>
        </p:blipFill>
        <p:spPr>
          <a:xfrm>
            <a:off x="267875" y="2809750"/>
            <a:ext cx="2535193" cy="2082200"/>
          </a:xfrm>
          <a:prstGeom prst="rect">
            <a:avLst/>
          </a:prstGeom>
          <a:noFill/>
          <a:ln>
            <a:noFill/>
          </a:ln>
        </p:spPr>
      </p:pic>
      <p:pic>
        <p:nvPicPr>
          <p:cNvPr id="178" name="Google Shape;178;p27"/>
          <p:cNvPicPr preferRelativeResize="0"/>
          <p:nvPr/>
        </p:nvPicPr>
        <p:blipFill>
          <a:blip r:embed="rId5">
            <a:alphaModFix/>
          </a:blip>
          <a:stretch>
            <a:fillRect/>
          </a:stretch>
        </p:blipFill>
        <p:spPr>
          <a:xfrm>
            <a:off x="5984700" y="927148"/>
            <a:ext cx="3000000" cy="2095477"/>
          </a:xfrm>
          <a:prstGeom prst="rect">
            <a:avLst/>
          </a:prstGeom>
          <a:noFill/>
          <a:ln>
            <a:noFill/>
          </a:ln>
        </p:spPr>
      </p:pic>
      <p:pic>
        <p:nvPicPr>
          <p:cNvPr id="179" name="Google Shape;179;p27"/>
          <p:cNvPicPr preferRelativeResize="0"/>
          <p:nvPr/>
        </p:nvPicPr>
        <p:blipFill>
          <a:blip r:embed="rId6">
            <a:alphaModFix/>
          </a:blip>
          <a:stretch>
            <a:fillRect/>
          </a:stretch>
        </p:blipFill>
        <p:spPr>
          <a:xfrm>
            <a:off x="6083600" y="3020381"/>
            <a:ext cx="3000000" cy="2106044"/>
          </a:xfrm>
          <a:prstGeom prst="rect">
            <a:avLst/>
          </a:prstGeom>
          <a:noFill/>
          <a:ln>
            <a:noFill/>
          </a:ln>
        </p:spPr>
      </p:pic>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of Molecular Bioactivity for Drug Design -- Binding to Thrombin dataset</a:t>
            </a:r>
            <a:endParaRPr/>
          </a:p>
        </p:txBody>
      </p:sp>
      <p:sp>
        <p:nvSpPr>
          <p:cNvPr id="186" name="Google Shape;186;p28"/>
          <p:cNvSpPr txBox="1"/>
          <p:nvPr/>
        </p:nvSpPr>
        <p:spPr>
          <a:xfrm>
            <a:off x="159300" y="13881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training set with Random forest with 10,000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0.999</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0.971</a:t>
            </a:r>
            <a:endParaRPr/>
          </a:p>
          <a:p>
            <a:pPr indent="0" lvl="0" marL="0" rtl="0" algn="l">
              <a:spcBef>
                <a:spcPts val="0"/>
              </a:spcBef>
              <a:spcAft>
                <a:spcPts val="0"/>
              </a:spcAft>
              <a:buNone/>
            </a:pPr>
            <a:r>
              <a:rPr lang="en"/>
              <a:t>Balanced accuracy:  0.985</a:t>
            </a:r>
            <a:endParaRPr/>
          </a:p>
        </p:txBody>
      </p:sp>
      <p:pic>
        <p:nvPicPr>
          <p:cNvPr id="187" name="Google Shape;187;p28"/>
          <p:cNvPicPr preferRelativeResize="0"/>
          <p:nvPr/>
        </p:nvPicPr>
        <p:blipFill>
          <a:blip r:embed="rId3">
            <a:alphaModFix/>
          </a:blip>
          <a:stretch>
            <a:fillRect/>
          </a:stretch>
        </p:blipFill>
        <p:spPr>
          <a:xfrm>
            <a:off x="529313" y="3081325"/>
            <a:ext cx="2259975" cy="1856150"/>
          </a:xfrm>
          <a:prstGeom prst="rect">
            <a:avLst/>
          </a:prstGeom>
          <a:noFill/>
          <a:ln>
            <a:noFill/>
          </a:ln>
        </p:spPr>
      </p:pic>
      <p:sp>
        <p:nvSpPr>
          <p:cNvPr id="188" name="Google Shape;188;p28"/>
          <p:cNvSpPr txBox="1"/>
          <p:nvPr/>
        </p:nvSpPr>
        <p:spPr>
          <a:xfrm>
            <a:off x="2919600" y="13881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Metrics for test set with Random forest with 10,000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0.984</a:t>
            </a:r>
            <a:endParaRPr/>
          </a:p>
          <a:p>
            <a:pPr indent="0" lvl="0" marL="0" rtl="0" algn="l">
              <a:spcBef>
                <a:spcPts val="0"/>
              </a:spcBef>
              <a:spcAft>
                <a:spcPts val="0"/>
              </a:spcAft>
              <a:buNone/>
            </a:pPr>
            <a:r>
              <a:rPr lang="en"/>
              <a:t>Precision:  1.0</a:t>
            </a:r>
            <a:endParaRPr/>
          </a:p>
          <a:p>
            <a:pPr indent="0" lvl="0" marL="0" rtl="0" algn="l">
              <a:spcBef>
                <a:spcPts val="0"/>
              </a:spcBef>
              <a:spcAft>
                <a:spcPts val="0"/>
              </a:spcAft>
              <a:buNone/>
            </a:pPr>
            <a:r>
              <a:rPr lang="en"/>
              <a:t>Recall:  0.25</a:t>
            </a:r>
            <a:endParaRPr/>
          </a:p>
          <a:p>
            <a:pPr indent="0" lvl="0" marL="0" rtl="0" algn="l">
              <a:spcBef>
                <a:spcPts val="0"/>
              </a:spcBef>
              <a:spcAft>
                <a:spcPts val="0"/>
              </a:spcAft>
              <a:buNone/>
            </a:pPr>
            <a:r>
              <a:rPr lang="en"/>
              <a:t>Balanced accuracy:  0.625</a:t>
            </a:r>
            <a:endParaRPr/>
          </a:p>
        </p:txBody>
      </p:sp>
      <p:pic>
        <p:nvPicPr>
          <p:cNvPr id="189" name="Google Shape;189;p28"/>
          <p:cNvPicPr preferRelativeResize="0"/>
          <p:nvPr/>
        </p:nvPicPr>
        <p:blipFill>
          <a:blip r:embed="rId4">
            <a:alphaModFix/>
          </a:blip>
          <a:stretch>
            <a:fillRect/>
          </a:stretch>
        </p:blipFill>
        <p:spPr>
          <a:xfrm>
            <a:off x="3010700" y="3000273"/>
            <a:ext cx="2314275" cy="1937200"/>
          </a:xfrm>
          <a:prstGeom prst="rect">
            <a:avLst/>
          </a:prstGeom>
          <a:noFill/>
          <a:ln>
            <a:noFill/>
          </a:ln>
        </p:spPr>
      </p:pic>
      <p:pic>
        <p:nvPicPr>
          <p:cNvPr id="190" name="Google Shape;190;p28"/>
          <p:cNvPicPr preferRelativeResize="0"/>
          <p:nvPr/>
        </p:nvPicPr>
        <p:blipFill>
          <a:blip r:embed="rId5">
            <a:alphaModFix/>
          </a:blip>
          <a:stretch>
            <a:fillRect/>
          </a:stretch>
        </p:blipFill>
        <p:spPr>
          <a:xfrm>
            <a:off x="5919600" y="1019963"/>
            <a:ext cx="2919600" cy="2124735"/>
          </a:xfrm>
          <a:prstGeom prst="rect">
            <a:avLst/>
          </a:prstGeom>
          <a:noFill/>
          <a:ln>
            <a:noFill/>
          </a:ln>
        </p:spPr>
      </p:pic>
      <p:pic>
        <p:nvPicPr>
          <p:cNvPr id="191" name="Google Shape;191;p28"/>
          <p:cNvPicPr preferRelativeResize="0"/>
          <p:nvPr/>
        </p:nvPicPr>
        <p:blipFill>
          <a:blip r:embed="rId6">
            <a:alphaModFix/>
          </a:blip>
          <a:stretch>
            <a:fillRect/>
          </a:stretch>
        </p:blipFill>
        <p:spPr>
          <a:xfrm>
            <a:off x="6023745" y="3110100"/>
            <a:ext cx="2859954" cy="2033400"/>
          </a:xfrm>
          <a:prstGeom prst="rect">
            <a:avLst/>
          </a:prstGeom>
          <a:noFill/>
          <a:ln>
            <a:noFill/>
          </a:ln>
        </p:spPr>
      </p:pic>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Scores recap</a:t>
            </a:r>
            <a:endParaRPr/>
          </a:p>
        </p:txBody>
      </p:sp>
      <p:sp>
        <p:nvSpPr>
          <p:cNvPr id="198" name="Google Shape;198;p29"/>
          <p:cNvSpPr txBox="1"/>
          <p:nvPr>
            <p:ph idx="1" type="body"/>
          </p:nvPr>
        </p:nvSpPr>
        <p:spPr>
          <a:xfrm>
            <a:off x="311700" y="4799175"/>
            <a:ext cx="8520600" cy="303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1200"/>
              </a:spcAft>
              <a:buNone/>
            </a:pPr>
            <a:r>
              <a:t/>
            </a:r>
            <a:endParaRPr/>
          </a:p>
        </p:txBody>
      </p:sp>
      <p:graphicFrame>
        <p:nvGraphicFramePr>
          <p:cNvPr id="199" name="Google Shape;199;p29"/>
          <p:cNvGraphicFramePr/>
          <p:nvPr/>
        </p:nvGraphicFramePr>
        <p:xfrm>
          <a:off x="311750" y="1217230"/>
          <a:ext cx="3000000" cy="3000000"/>
        </p:xfrm>
        <a:graphic>
          <a:graphicData uri="http://schemas.openxmlformats.org/drawingml/2006/table">
            <a:tbl>
              <a:tblPr>
                <a:noFill/>
                <a:tableStyleId>{D2C4EE55-043F-4D34-8946-1628081F23C5}</a:tableStyleId>
              </a:tblPr>
              <a:tblGrid>
                <a:gridCol w="852050"/>
                <a:gridCol w="852050"/>
                <a:gridCol w="852050"/>
                <a:gridCol w="852050"/>
                <a:gridCol w="852050"/>
                <a:gridCol w="852050"/>
                <a:gridCol w="852050"/>
                <a:gridCol w="852050"/>
                <a:gridCol w="852050"/>
                <a:gridCol w="852050"/>
              </a:tblGrid>
              <a:tr h="498625">
                <a:tc>
                  <a:txBody>
                    <a:bodyPr/>
                    <a:lstStyle/>
                    <a:p>
                      <a:pPr indent="0" lvl="0" marL="0" rtl="0" algn="l">
                        <a:spcBef>
                          <a:spcPts val="0"/>
                        </a:spcBef>
                        <a:spcAft>
                          <a:spcPts val="0"/>
                        </a:spcAft>
                        <a:buNone/>
                      </a:pPr>
                      <a:r>
                        <a:t/>
                      </a:r>
                      <a:endParaRPr sz="1100"/>
                    </a:p>
                  </a:txBody>
                  <a:tcPr marT="91425" marB="91425" marR="91425" marL="91425" anchor="ctr"/>
                </a:tc>
                <a:tc gridSpan="3">
                  <a:txBody>
                    <a:bodyPr/>
                    <a:lstStyle/>
                    <a:p>
                      <a:pPr indent="0" lvl="0" marL="0" rtl="0" algn="ctr">
                        <a:spcBef>
                          <a:spcPts val="0"/>
                        </a:spcBef>
                        <a:spcAft>
                          <a:spcPts val="0"/>
                        </a:spcAft>
                        <a:buNone/>
                      </a:pPr>
                      <a:r>
                        <a:rPr b="1" lang="en" sz="1100"/>
                        <a:t>SVM</a:t>
                      </a:r>
                      <a:endParaRPr b="1" sz="1100"/>
                    </a:p>
                  </a:txBody>
                  <a:tcPr marT="91425" marB="91425" marR="91425" marL="91425" anchor="ctr"/>
                </a:tc>
                <a:tc hMerge="1"/>
                <a:tc hMerge="1"/>
                <a:tc gridSpan="3">
                  <a:txBody>
                    <a:bodyPr/>
                    <a:lstStyle/>
                    <a:p>
                      <a:pPr indent="0" lvl="0" marL="0" rtl="0" algn="ctr">
                        <a:spcBef>
                          <a:spcPts val="0"/>
                        </a:spcBef>
                        <a:spcAft>
                          <a:spcPts val="0"/>
                        </a:spcAft>
                        <a:buNone/>
                      </a:pPr>
                      <a:r>
                        <a:rPr b="1" lang="en" sz="1100"/>
                        <a:t>Random forest classifier</a:t>
                      </a:r>
                      <a:endParaRPr b="1" sz="1100"/>
                    </a:p>
                  </a:txBody>
                  <a:tcPr marT="91425" marB="91425" marR="91425" marL="91425" anchor="ctr"/>
                </a:tc>
                <a:tc hMerge="1"/>
                <a:tc hMerge="1"/>
                <a:tc gridSpan="3">
                  <a:txBody>
                    <a:bodyPr/>
                    <a:lstStyle/>
                    <a:p>
                      <a:pPr indent="0" lvl="0" marL="0" rtl="0" algn="ctr">
                        <a:spcBef>
                          <a:spcPts val="0"/>
                        </a:spcBef>
                        <a:spcAft>
                          <a:spcPts val="0"/>
                        </a:spcAft>
                        <a:buNone/>
                      </a:pPr>
                      <a:r>
                        <a:rPr b="1" lang="en" sz="1100"/>
                        <a:t>Logistic regression</a:t>
                      </a:r>
                      <a:endParaRPr b="1" sz="1100"/>
                    </a:p>
                  </a:txBody>
                  <a:tcPr marT="91425" marB="91425" marR="91425" marL="91425" anchor="ctr"/>
                </a:tc>
                <a:tc hMerge="1"/>
                <a:tc hMerge="1"/>
              </a:tr>
              <a:tr h="498625">
                <a:tc>
                  <a:txBody>
                    <a:bodyPr/>
                    <a:lstStyle/>
                    <a:p>
                      <a:pPr indent="0" lvl="0" marL="0" rtl="0" algn="l">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Digits</a:t>
                      </a:r>
                      <a:endParaRPr sz="1100"/>
                    </a:p>
                  </a:txBody>
                  <a:tcPr marT="91425" marB="91425" marR="91425" marL="91425" anchor="ctr"/>
                </a:tc>
                <a:tc>
                  <a:txBody>
                    <a:bodyPr/>
                    <a:lstStyle/>
                    <a:p>
                      <a:pPr indent="0" lvl="0" marL="0" rtl="0" algn="ctr">
                        <a:spcBef>
                          <a:spcPts val="0"/>
                        </a:spcBef>
                        <a:spcAft>
                          <a:spcPts val="0"/>
                        </a:spcAft>
                        <a:buNone/>
                      </a:pPr>
                      <a:r>
                        <a:rPr lang="en" sz="1100"/>
                        <a:t>Pima</a:t>
                      </a:r>
                      <a:endParaRPr sz="1100"/>
                    </a:p>
                  </a:txBody>
                  <a:tcPr marT="91425" marB="91425" marR="91425" marL="91425" anchor="ctr"/>
                </a:tc>
                <a:tc>
                  <a:txBody>
                    <a:bodyPr/>
                    <a:lstStyle/>
                    <a:p>
                      <a:pPr indent="0" lvl="0" marL="0" rtl="0" algn="ctr">
                        <a:spcBef>
                          <a:spcPts val="0"/>
                        </a:spcBef>
                        <a:spcAft>
                          <a:spcPts val="0"/>
                        </a:spcAft>
                        <a:buNone/>
                      </a:pPr>
                      <a:r>
                        <a:rPr lang="en" sz="1100"/>
                        <a:t>Thrombin</a:t>
                      </a:r>
                      <a:endParaRPr sz="1100"/>
                    </a:p>
                  </a:txBody>
                  <a:tcPr marT="91425" marB="91425" marR="91425" marL="91425" anchor="ctr"/>
                </a:tc>
                <a:tc>
                  <a:txBody>
                    <a:bodyPr/>
                    <a:lstStyle/>
                    <a:p>
                      <a:pPr indent="0" lvl="0" marL="0" rtl="0" algn="ctr">
                        <a:spcBef>
                          <a:spcPts val="0"/>
                        </a:spcBef>
                        <a:spcAft>
                          <a:spcPts val="0"/>
                        </a:spcAft>
                        <a:buNone/>
                      </a:pPr>
                      <a:r>
                        <a:rPr lang="en" sz="1100"/>
                        <a:t>Digits</a:t>
                      </a:r>
                      <a:endParaRPr sz="1100"/>
                    </a:p>
                  </a:txBody>
                  <a:tcPr marT="91425" marB="91425" marR="91425" marL="91425" anchor="ctr"/>
                </a:tc>
                <a:tc>
                  <a:txBody>
                    <a:bodyPr/>
                    <a:lstStyle/>
                    <a:p>
                      <a:pPr indent="0" lvl="0" marL="0" rtl="0" algn="ctr">
                        <a:spcBef>
                          <a:spcPts val="0"/>
                        </a:spcBef>
                        <a:spcAft>
                          <a:spcPts val="0"/>
                        </a:spcAft>
                        <a:buNone/>
                      </a:pPr>
                      <a:r>
                        <a:rPr lang="en" sz="1100"/>
                        <a:t>Pima</a:t>
                      </a:r>
                      <a:endParaRPr sz="1100"/>
                    </a:p>
                  </a:txBody>
                  <a:tcPr marT="91425" marB="91425" marR="91425" marL="91425" anchor="ctr"/>
                </a:tc>
                <a:tc>
                  <a:txBody>
                    <a:bodyPr/>
                    <a:lstStyle/>
                    <a:p>
                      <a:pPr indent="0" lvl="0" marL="0" rtl="0" algn="ctr">
                        <a:spcBef>
                          <a:spcPts val="0"/>
                        </a:spcBef>
                        <a:spcAft>
                          <a:spcPts val="0"/>
                        </a:spcAft>
                        <a:buNone/>
                      </a:pPr>
                      <a:r>
                        <a:rPr lang="en" sz="1100"/>
                        <a:t>Thrombin</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Digits</a:t>
                      </a:r>
                      <a:endParaRPr sz="1100"/>
                    </a:p>
                  </a:txBody>
                  <a:tcPr marT="91425" marB="91425" marR="91425" marL="91425" anchor="ctr"/>
                </a:tc>
                <a:tc>
                  <a:txBody>
                    <a:bodyPr/>
                    <a:lstStyle/>
                    <a:p>
                      <a:pPr indent="0" lvl="0" marL="0" rtl="0" algn="ctr">
                        <a:spcBef>
                          <a:spcPts val="0"/>
                        </a:spcBef>
                        <a:spcAft>
                          <a:spcPts val="0"/>
                        </a:spcAft>
                        <a:buNone/>
                      </a:pPr>
                      <a:r>
                        <a:rPr lang="en" sz="1100"/>
                        <a:t>Pima</a:t>
                      </a:r>
                      <a:endParaRPr sz="1100"/>
                    </a:p>
                  </a:txBody>
                  <a:tcPr marT="91425" marB="91425" marR="91425" marL="91425" anchor="ctr"/>
                </a:tc>
                <a:tc>
                  <a:txBody>
                    <a:bodyPr/>
                    <a:lstStyle/>
                    <a:p>
                      <a:pPr indent="0" lvl="0" marL="0" rtl="0" algn="ctr">
                        <a:spcBef>
                          <a:spcPts val="0"/>
                        </a:spcBef>
                        <a:spcAft>
                          <a:spcPts val="0"/>
                        </a:spcAft>
                        <a:buNone/>
                      </a:pPr>
                      <a:r>
                        <a:rPr lang="en" sz="1100"/>
                        <a:t>Thrombin</a:t>
                      </a:r>
                      <a:endParaRPr sz="1100"/>
                    </a:p>
                  </a:txBody>
                  <a:tcPr marT="91425" marB="91425" marR="91425" marL="91425" anchor="ctr">
                    <a:lnB cap="flat" cmpd="sng" w="9525">
                      <a:solidFill>
                        <a:srgbClr val="9E9E9E"/>
                      </a:solidFill>
                      <a:prstDash val="solid"/>
                      <a:round/>
                      <a:headEnd len="sm" w="sm" type="none"/>
                      <a:tailEnd len="sm" w="sm" type="none"/>
                    </a:lnB>
                  </a:tcPr>
                </a:tc>
              </a:tr>
              <a:tr h="498625">
                <a:tc>
                  <a:txBody>
                    <a:bodyPr/>
                    <a:lstStyle/>
                    <a:p>
                      <a:pPr indent="0" lvl="0" marL="0" rtl="0" algn="l">
                        <a:spcBef>
                          <a:spcPts val="0"/>
                        </a:spcBef>
                        <a:spcAft>
                          <a:spcPts val="0"/>
                        </a:spcAft>
                        <a:buNone/>
                      </a:pPr>
                      <a:r>
                        <a:rPr b="1" lang="en" sz="1100"/>
                        <a:t>Accuracy</a:t>
                      </a:r>
                      <a:endParaRPr b="1" sz="1100"/>
                    </a:p>
                  </a:txBody>
                  <a:tcPr marT="91425" marB="91425" marR="91425" marL="91425" anchor="ctr"/>
                </a:tc>
                <a:tc>
                  <a:txBody>
                    <a:bodyPr/>
                    <a:lstStyle/>
                    <a:p>
                      <a:pPr indent="0" lvl="0" marL="0" rtl="0" algn="ctr">
                        <a:spcBef>
                          <a:spcPts val="0"/>
                        </a:spcBef>
                        <a:spcAft>
                          <a:spcPts val="0"/>
                        </a:spcAft>
                        <a:buNone/>
                      </a:pPr>
                      <a:r>
                        <a:rPr lang="en" sz="1100"/>
                        <a:t>0.985</a:t>
                      </a:r>
                      <a:endParaRPr sz="1100"/>
                    </a:p>
                  </a:txBody>
                  <a:tcPr marT="91425" marB="91425" marR="91425" marL="91425" anchor="ctr"/>
                </a:tc>
                <a:tc>
                  <a:txBody>
                    <a:bodyPr/>
                    <a:lstStyle/>
                    <a:p>
                      <a:pPr indent="0" lvl="0" marL="0" rtl="0" algn="ctr">
                        <a:spcBef>
                          <a:spcPts val="0"/>
                        </a:spcBef>
                        <a:spcAft>
                          <a:spcPts val="0"/>
                        </a:spcAft>
                        <a:buNone/>
                      </a:pPr>
                      <a:r>
                        <a:rPr lang="en" sz="1100"/>
                        <a:t>0.792</a:t>
                      </a:r>
                      <a:endParaRPr sz="1100"/>
                    </a:p>
                  </a:txBody>
                  <a:tcPr marT="91425" marB="91425" marR="91425" marL="91425" anchor="ctr"/>
                </a:tc>
                <a:tc>
                  <a:txBody>
                    <a:bodyPr/>
                    <a:lstStyle/>
                    <a:p>
                      <a:pPr indent="0" lvl="0" marL="0" rtl="0" algn="ctr">
                        <a:spcBef>
                          <a:spcPts val="0"/>
                        </a:spcBef>
                        <a:spcAft>
                          <a:spcPts val="0"/>
                        </a:spcAft>
                        <a:buNone/>
                      </a:pPr>
                      <a:r>
                        <a:rPr lang="en" sz="1100"/>
                        <a:t>0.984</a:t>
                      </a:r>
                      <a:endParaRPr sz="1100"/>
                    </a:p>
                  </a:txBody>
                  <a:tcPr marT="91425" marB="91425" marR="91425" marL="91425" anchor="ctr"/>
                </a:tc>
                <a:tc>
                  <a:txBody>
                    <a:bodyPr/>
                    <a:lstStyle/>
                    <a:p>
                      <a:pPr indent="0" lvl="0" marL="0" rtl="0" algn="ctr">
                        <a:spcBef>
                          <a:spcPts val="0"/>
                        </a:spcBef>
                        <a:spcAft>
                          <a:spcPts val="0"/>
                        </a:spcAft>
                        <a:buNone/>
                      </a:pPr>
                      <a:r>
                        <a:rPr lang="en" sz="1100"/>
                        <a:t>0.974</a:t>
                      </a:r>
                      <a:endParaRPr sz="1100"/>
                    </a:p>
                  </a:txBody>
                  <a:tcPr marT="91425" marB="91425" marR="91425" marL="91425" anchor="ctr"/>
                </a:tc>
                <a:tc>
                  <a:txBody>
                    <a:bodyPr/>
                    <a:lstStyle/>
                    <a:p>
                      <a:pPr indent="0" lvl="0" marL="0" rtl="0" algn="ctr">
                        <a:spcBef>
                          <a:spcPts val="0"/>
                        </a:spcBef>
                        <a:spcAft>
                          <a:spcPts val="0"/>
                        </a:spcAft>
                        <a:buNone/>
                      </a:pPr>
                      <a:r>
                        <a:rPr lang="en" sz="1100"/>
                        <a:t>0.776</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0.984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0.957</a:t>
                      </a:r>
                      <a:endParaRPr sz="11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0.786</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0.984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7000">
                <a:tc>
                  <a:txBody>
                    <a:bodyPr/>
                    <a:lstStyle/>
                    <a:p>
                      <a:pPr indent="0" lvl="0" marL="0" rtl="0" algn="l">
                        <a:spcBef>
                          <a:spcPts val="0"/>
                        </a:spcBef>
                        <a:spcAft>
                          <a:spcPts val="0"/>
                        </a:spcAft>
                        <a:buNone/>
                      </a:pPr>
                      <a:r>
                        <a:rPr b="1" lang="en" sz="1100"/>
                        <a:t>Balanced accuracy</a:t>
                      </a:r>
                      <a:endParaRPr b="1" sz="1100"/>
                    </a:p>
                  </a:txBody>
                  <a:tcPr marT="91425" marB="91425" marR="91425" marL="91425" anchor="ctr"/>
                </a:tc>
                <a:tc>
                  <a:txBody>
                    <a:bodyPr/>
                    <a:lstStyle/>
                    <a:p>
                      <a:pPr indent="0" lvl="0" marL="0" rtl="0" algn="ctr">
                        <a:spcBef>
                          <a:spcPts val="0"/>
                        </a:spcBef>
                        <a:spcAft>
                          <a:spcPts val="0"/>
                        </a:spcAft>
                        <a:buNone/>
                      </a:pPr>
                      <a:r>
                        <a:rPr lang="en" sz="1100"/>
                        <a:t>0.986</a:t>
                      </a:r>
                      <a:endParaRPr sz="1100"/>
                    </a:p>
                  </a:txBody>
                  <a:tcPr marT="91425" marB="91425" marR="91425" marL="91425" anchor="ctr"/>
                </a:tc>
                <a:tc>
                  <a:txBody>
                    <a:bodyPr/>
                    <a:lstStyle/>
                    <a:p>
                      <a:pPr indent="0" lvl="0" marL="0" rtl="0" algn="ctr">
                        <a:spcBef>
                          <a:spcPts val="0"/>
                        </a:spcBef>
                        <a:spcAft>
                          <a:spcPts val="0"/>
                        </a:spcAft>
                        <a:buNone/>
                      </a:pPr>
                      <a:r>
                        <a:rPr lang="en" sz="1100"/>
                        <a:t>0.732</a:t>
                      </a:r>
                      <a:endParaRPr sz="1100"/>
                    </a:p>
                  </a:txBody>
                  <a:tcPr marT="91425" marB="91425" marR="91425" marL="91425" anchor="ctr"/>
                </a:tc>
                <a:tc>
                  <a:txBody>
                    <a:bodyPr/>
                    <a:lstStyle/>
                    <a:p>
                      <a:pPr indent="0" lvl="0" marL="0" rtl="0" algn="ctr">
                        <a:spcBef>
                          <a:spcPts val="0"/>
                        </a:spcBef>
                        <a:spcAft>
                          <a:spcPts val="0"/>
                        </a:spcAft>
                        <a:buNone/>
                      </a:pPr>
                      <a:r>
                        <a:rPr lang="en" sz="1100"/>
                        <a:t>0.625</a:t>
                      </a:r>
                      <a:endParaRPr sz="1100"/>
                    </a:p>
                  </a:txBody>
                  <a:tcPr marT="91425" marB="91425" marR="91425" marL="91425" anchor="ctr"/>
                </a:tc>
                <a:tc>
                  <a:txBody>
                    <a:bodyPr/>
                    <a:lstStyle/>
                    <a:p>
                      <a:pPr indent="0" lvl="0" marL="0" rtl="0" algn="ctr">
                        <a:spcBef>
                          <a:spcPts val="0"/>
                        </a:spcBef>
                        <a:spcAft>
                          <a:spcPts val="0"/>
                        </a:spcAft>
                        <a:buNone/>
                      </a:pPr>
                      <a:r>
                        <a:rPr lang="en" sz="1100"/>
                        <a:t>0.975</a:t>
                      </a:r>
                      <a:endParaRPr sz="1100"/>
                    </a:p>
                  </a:txBody>
                  <a:tcPr marT="91425" marB="91425" marR="91425" marL="91425" anchor="ctr"/>
                </a:tc>
                <a:tc>
                  <a:txBody>
                    <a:bodyPr/>
                    <a:lstStyle/>
                    <a:p>
                      <a:pPr indent="0" lvl="0" marL="0" rtl="0" algn="ctr">
                        <a:spcBef>
                          <a:spcPts val="0"/>
                        </a:spcBef>
                        <a:spcAft>
                          <a:spcPts val="0"/>
                        </a:spcAft>
                        <a:buNone/>
                      </a:pPr>
                      <a:r>
                        <a:rPr lang="en" sz="1100"/>
                        <a:t>0.704</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0.625</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0.959</a:t>
                      </a:r>
                      <a:endParaRPr sz="11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0.724</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0.625</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8625">
                <a:tc>
                  <a:txBody>
                    <a:bodyPr/>
                    <a:lstStyle/>
                    <a:p>
                      <a:pPr indent="0" lvl="0" marL="0" rtl="0" algn="l">
                        <a:spcBef>
                          <a:spcPts val="0"/>
                        </a:spcBef>
                        <a:spcAft>
                          <a:spcPts val="0"/>
                        </a:spcAft>
                        <a:buNone/>
                      </a:pPr>
                      <a:r>
                        <a:rPr b="1" lang="en" sz="1100"/>
                        <a:t>Precision</a:t>
                      </a:r>
                      <a:endParaRPr b="1" sz="1100"/>
                    </a:p>
                  </a:txBody>
                  <a:tcPr marT="91425" marB="91425" marR="91425" marL="91425" anchor="ctr"/>
                </a:tc>
                <a:tc rowSpan="2">
                  <a:txBody>
                    <a:bodyPr/>
                    <a:lstStyle/>
                    <a:p>
                      <a:pPr indent="0" lvl="0" marL="0" rtl="0" algn="l">
                        <a:spcBef>
                          <a:spcPts val="0"/>
                        </a:spcBef>
                        <a:spcAft>
                          <a:spcPts val="0"/>
                        </a:spcAft>
                        <a:buNone/>
                      </a:pPr>
                      <a:r>
                        <a:rPr i="1" lang="en" sz="800"/>
                        <a:t>Can be computed per digit but not overall</a:t>
                      </a:r>
                      <a:endParaRPr i="1" sz="800"/>
                    </a:p>
                  </a:txBody>
                  <a:tcPr marT="91425" marB="91425" marR="91425" marL="91425" anchor="ctr"/>
                </a:tc>
                <a:tc>
                  <a:txBody>
                    <a:bodyPr/>
                    <a:lstStyle/>
                    <a:p>
                      <a:pPr indent="0" lvl="0" marL="0" rtl="0" algn="ctr">
                        <a:spcBef>
                          <a:spcPts val="0"/>
                        </a:spcBef>
                        <a:spcAft>
                          <a:spcPts val="0"/>
                        </a:spcAft>
                        <a:buNone/>
                      </a:pPr>
                      <a:r>
                        <a:rPr lang="en" sz="1100"/>
                        <a:t>0.729</a:t>
                      </a:r>
                      <a:endParaRPr sz="1100"/>
                    </a:p>
                  </a:txBody>
                  <a:tcPr marT="91425" marB="91425" marR="91425" marL="91425" anchor="ctr"/>
                </a:tc>
                <a:tc>
                  <a:txBody>
                    <a:bodyPr/>
                    <a:lstStyle/>
                    <a:p>
                      <a:pPr indent="0" lvl="0" marL="0" rtl="0" algn="ctr">
                        <a:spcBef>
                          <a:spcPts val="0"/>
                        </a:spcBef>
                        <a:spcAft>
                          <a:spcPts val="0"/>
                        </a:spcAft>
                        <a:buNone/>
                      </a:pPr>
                      <a:r>
                        <a:rPr lang="en" sz="1100"/>
                        <a:t>1.0</a:t>
                      </a:r>
                      <a:endParaRPr sz="11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100"/>
                        <a:t>0.721</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1.0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0.723</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1.0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8625">
                <a:tc>
                  <a:txBody>
                    <a:bodyPr/>
                    <a:lstStyle/>
                    <a:p>
                      <a:pPr indent="0" lvl="0" marL="0" rtl="0" algn="l">
                        <a:spcBef>
                          <a:spcPts val="0"/>
                        </a:spcBef>
                        <a:spcAft>
                          <a:spcPts val="0"/>
                        </a:spcAft>
                        <a:buNone/>
                      </a:pPr>
                      <a:r>
                        <a:rPr b="1" lang="en" sz="1100"/>
                        <a:t>Recall</a:t>
                      </a:r>
                      <a:endParaRPr b="1" sz="1100"/>
                    </a:p>
                  </a:txBody>
                  <a:tcPr marT="91425" marB="91425" marR="91425" marL="91425" anchor="ctr"/>
                </a:tc>
                <a:tc vMerge="1"/>
                <a:tc>
                  <a:txBody>
                    <a:bodyPr/>
                    <a:lstStyle/>
                    <a:p>
                      <a:pPr indent="0" lvl="0" marL="0" rtl="0" algn="ctr">
                        <a:spcBef>
                          <a:spcPts val="0"/>
                        </a:spcBef>
                        <a:spcAft>
                          <a:spcPts val="0"/>
                        </a:spcAft>
                        <a:buNone/>
                      </a:pPr>
                      <a:r>
                        <a:rPr lang="en" sz="1100"/>
                        <a:t>0.565</a:t>
                      </a:r>
                      <a:endParaRPr sz="1100"/>
                    </a:p>
                  </a:txBody>
                  <a:tcPr marT="91425" marB="91425" marR="91425" marL="91425" anchor="ctr"/>
                </a:tc>
                <a:tc>
                  <a:txBody>
                    <a:bodyPr/>
                    <a:lstStyle/>
                    <a:p>
                      <a:pPr indent="0" lvl="0" marL="0" rtl="0" algn="ctr">
                        <a:spcBef>
                          <a:spcPts val="0"/>
                        </a:spcBef>
                        <a:spcAft>
                          <a:spcPts val="0"/>
                        </a:spcAft>
                        <a:buNone/>
                      </a:pPr>
                      <a:r>
                        <a:rPr lang="en" sz="1100"/>
                        <a:t>0.25</a:t>
                      </a:r>
                      <a:endParaRPr sz="11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100"/>
                        <a:t>0.50</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0.25</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0.548</a:t>
                      </a:r>
                      <a:endParaRPr sz="11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0.25</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0" name="Google Shape;20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06" name="Google Shape;20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very simple problem like the digits one, different models have similar performances</a:t>
            </a:r>
            <a:endParaRPr/>
          </a:p>
          <a:p>
            <a:pPr indent="-342900" lvl="0" marL="457200" rtl="0" algn="l">
              <a:spcBef>
                <a:spcPts val="0"/>
              </a:spcBef>
              <a:spcAft>
                <a:spcPts val="0"/>
              </a:spcAft>
              <a:buSzPts val="1800"/>
              <a:buChar char="●"/>
            </a:pPr>
            <a:r>
              <a:rPr lang="en"/>
              <a:t>For unbalanced datasets like Binding to Thrombin, all models had similar performances</a:t>
            </a:r>
            <a:endParaRPr/>
          </a:p>
          <a:p>
            <a:pPr indent="-342900" lvl="0" marL="457200" rtl="0" algn="l">
              <a:spcBef>
                <a:spcPts val="0"/>
              </a:spcBef>
              <a:spcAft>
                <a:spcPts val="0"/>
              </a:spcAft>
              <a:buSzPts val="1800"/>
              <a:buChar char="●"/>
            </a:pPr>
            <a:r>
              <a:rPr lang="en"/>
              <a:t>Computational times for SVM were the highest (non-linear stores support vectors in memory)</a:t>
            </a:r>
            <a:endParaRPr/>
          </a:p>
        </p:txBody>
      </p:sp>
      <p:sp>
        <p:nvSpPr>
          <p:cNvPr id="207" name="Google Shape;20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various classification models like Support Vector Machines, Random Forests, kNN/logistic regression to make predictions on 3 different datasets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Compare results based on accuracy, balanced accuracy, precision and recall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Compare computation times between models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a:t>
            </a:r>
            <a:r>
              <a:rPr lang="en"/>
              <a:t> digits dataset</a:t>
            </a:r>
            <a:endParaRPr/>
          </a:p>
        </p:txBody>
      </p:sp>
      <p:sp>
        <p:nvSpPr>
          <p:cNvPr id="69" name="Google Shape;69;p15"/>
          <p:cNvSpPr txBox="1"/>
          <p:nvPr>
            <p:ph idx="1" type="body"/>
          </p:nvPr>
        </p:nvSpPr>
        <p:spPr>
          <a:xfrm>
            <a:off x="311700" y="1152475"/>
            <a:ext cx="53790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Dataset designed for the optical recognition of handwritten digits. 30 people contributed to the training set and different 13 to the test set.</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32x32 bitmaps divided into non-overlapping blocks of 4x4 and the number of pixels are counted in each block. This generates an input matrix of 8x8 where each element is an integer in the range 0..16. </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Reduced dimensionality and more invariance to small distortions.</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Preprocessing: data standardization</a:t>
            </a:r>
            <a:endParaRPr sz="1200">
              <a:solidFill>
                <a:srgbClr val="212529"/>
              </a:solidFill>
              <a:highlight>
                <a:srgbClr val="FFFFFF"/>
              </a:highlight>
              <a:latin typeface="Roboto"/>
              <a:ea typeface="Roboto"/>
              <a:cs typeface="Roboto"/>
              <a:sym typeface="Roboto"/>
            </a:endParaRPr>
          </a:p>
        </p:txBody>
      </p:sp>
      <p:pic>
        <p:nvPicPr>
          <p:cNvPr id="70" name="Google Shape;70;p15"/>
          <p:cNvPicPr preferRelativeResize="0"/>
          <p:nvPr/>
        </p:nvPicPr>
        <p:blipFill>
          <a:blip r:embed="rId3">
            <a:alphaModFix/>
          </a:blip>
          <a:stretch>
            <a:fillRect/>
          </a:stretch>
        </p:blipFill>
        <p:spPr>
          <a:xfrm>
            <a:off x="5752300" y="1152475"/>
            <a:ext cx="2919950" cy="2919950"/>
          </a:xfrm>
          <a:prstGeom prst="rect">
            <a:avLst/>
          </a:prstGeom>
          <a:noFill/>
          <a:ln>
            <a:noFill/>
          </a:ln>
        </p:spPr>
      </p:pic>
      <p:graphicFrame>
        <p:nvGraphicFramePr>
          <p:cNvPr id="71" name="Google Shape;71;p15"/>
          <p:cNvGraphicFramePr/>
          <p:nvPr/>
        </p:nvGraphicFramePr>
        <p:xfrm>
          <a:off x="571500" y="3105150"/>
          <a:ext cx="3000000" cy="3000000"/>
        </p:xfrm>
        <a:graphic>
          <a:graphicData uri="http://schemas.openxmlformats.org/drawingml/2006/table">
            <a:tbl>
              <a:tblPr>
                <a:noFill/>
                <a:tableStyleId>{D2C4EE55-043F-4D34-8946-1628081F23C5}</a:tableStyleId>
              </a:tblPr>
              <a:tblGrid>
                <a:gridCol w="2399900"/>
                <a:gridCol w="2399900"/>
              </a:tblGrid>
              <a:tr h="190500">
                <a:tc>
                  <a:txBody>
                    <a:bodyPr/>
                    <a:lstStyle/>
                    <a:p>
                      <a:pPr indent="0" lvl="0" marL="0" rtl="0" algn="l">
                        <a:spcBef>
                          <a:spcPts val="0"/>
                        </a:spcBef>
                        <a:spcAft>
                          <a:spcPts val="0"/>
                        </a:spcAft>
                        <a:buNone/>
                      </a:pPr>
                      <a:r>
                        <a:rPr lang="en" sz="900"/>
                        <a:t>Classes</a:t>
                      </a:r>
                      <a:endParaRPr sz="900"/>
                    </a:p>
                  </a:txBody>
                  <a:tcPr marT="91425" marB="91425" marR="91425" marL="91425"/>
                </a:tc>
                <a:tc>
                  <a:txBody>
                    <a:bodyPr/>
                    <a:lstStyle/>
                    <a:p>
                      <a:pPr indent="0" lvl="0" marL="0" rtl="0" algn="l">
                        <a:spcBef>
                          <a:spcPts val="0"/>
                        </a:spcBef>
                        <a:spcAft>
                          <a:spcPts val="0"/>
                        </a:spcAft>
                        <a:buNone/>
                      </a:pPr>
                      <a:r>
                        <a:rPr lang="en" sz="900"/>
                        <a:t>10</a:t>
                      </a:r>
                      <a:endParaRPr sz="900"/>
                    </a:p>
                  </a:txBody>
                  <a:tcPr marT="91425" marB="91425" marR="91425" marL="91425"/>
                </a:tc>
              </a:tr>
              <a:tr h="190500">
                <a:tc>
                  <a:txBody>
                    <a:bodyPr/>
                    <a:lstStyle/>
                    <a:p>
                      <a:pPr indent="0" lvl="0" marL="0" rtl="0" algn="l">
                        <a:spcBef>
                          <a:spcPts val="0"/>
                        </a:spcBef>
                        <a:spcAft>
                          <a:spcPts val="0"/>
                        </a:spcAft>
                        <a:buNone/>
                      </a:pPr>
                      <a:r>
                        <a:rPr lang="en" sz="900"/>
                        <a:t>Samples per class</a:t>
                      </a:r>
                      <a:endParaRPr sz="900"/>
                    </a:p>
                  </a:txBody>
                  <a:tcPr marT="91425" marB="91425" marR="91425" marL="91425"/>
                </a:tc>
                <a:tc>
                  <a:txBody>
                    <a:bodyPr/>
                    <a:lstStyle/>
                    <a:p>
                      <a:pPr indent="0" lvl="0" marL="0" rtl="0" algn="l">
                        <a:spcBef>
                          <a:spcPts val="0"/>
                        </a:spcBef>
                        <a:spcAft>
                          <a:spcPts val="0"/>
                        </a:spcAft>
                        <a:buNone/>
                      </a:pPr>
                      <a:r>
                        <a:rPr lang="en" sz="900"/>
                        <a:t>~180</a:t>
                      </a:r>
                      <a:endParaRPr sz="900"/>
                    </a:p>
                  </a:txBody>
                  <a:tcPr marT="91425" marB="91425" marR="91425" marL="91425"/>
                </a:tc>
              </a:tr>
              <a:tr h="190500">
                <a:tc>
                  <a:txBody>
                    <a:bodyPr/>
                    <a:lstStyle/>
                    <a:p>
                      <a:pPr indent="0" lvl="0" marL="0" rtl="0" algn="l">
                        <a:spcBef>
                          <a:spcPts val="0"/>
                        </a:spcBef>
                        <a:spcAft>
                          <a:spcPts val="0"/>
                        </a:spcAft>
                        <a:buNone/>
                      </a:pPr>
                      <a:r>
                        <a:rPr lang="en" sz="900"/>
                        <a:t>Samples total</a:t>
                      </a:r>
                      <a:endParaRPr sz="900"/>
                    </a:p>
                  </a:txBody>
                  <a:tcPr marT="91425" marB="91425" marR="91425" marL="91425"/>
                </a:tc>
                <a:tc>
                  <a:txBody>
                    <a:bodyPr/>
                    <a:lstStyle/>
                    <a:p>
                      <a:pPr indent="0" lvl="0" marL="0" rtl="0" algn="l">
                        <a:spcBef>
                          <a:spcPts val="0"/>
                        </a:spcBef>
                        <a:spcAft>
                          <a:spcPts val="0"/>
                        </a:spcAft>
                        <a:buNone/>
                      </a:pPr>
                      <a:r>
                        <a:rPr lang="en" sz="900"/>
                        <a:t>1797</a:t>
                      </a:r>
                      <a:endParaRPr sz="900"/>
                    </a:p>
                  </a:txBody>
                  <a:tcPr marT="91425" marB="91425" marR="91425" marL="91425"/>
                </a:tc>
              </a:tr>
              <a:tr h="190500">
                <a:tc>
                  <a:txBody>
                    <a:bodyPr/>
                    <a:lstStyle/>
                    <a:p>
                      <a:pPr indent="0" lvl="0" marL="0" rtl="0" algn="l">
                        <a:spcBef>
                          <a:spcPts val="0"/>
                        </a:spcBef>
                        <a:spcAft>
                          <a:spcPts val="0"/>
                        </a:spcAft>
                        <a:buNone/>
                      </a:pPr>
                      <a:r>
                        <a:rPr lang="en" sz="900"/>
                        <a:t>Dimensionality</a:t>
                      </a:r>
                      <a:endParaRPr sz="900"/>
                    </a:p>
                  </a:txBody>
                  <a:tcPr marT="91425" marB="91425" marR="91425" marL="91425"/>
                </a:tc>
                <a:tc>
                  <a:txBody>
                    <a:bodyPr/>
                    <a:lstStyle/>
                    <a:p>
                      <a:pPr indent="0" lvl="0" marL="0" rtl="0" algn="l">
                        <a:spcBef>
                          <a:spcPts val="0"/>
                        </a:spcBef>
                        <a:spcAft>
                          <a:spcPts val="0"/>
                        </a:spcAft>
                        <a:buNone/>
                      </a:pPr>
                      <a:r>
                        <a:rPr lang="en" sz="900"/>
                        <a:t>64</a:t>
                      </a:r>
                      <a:endParaRPr sz="900"/>
                    </a:p>
                  </a:txBody>
                  <a:tcPr marT="91425" marB="91425" marR="91425" marL="91425"/>
                </a:tc>
              </a:tr>
              <a:tr h="190500">
                <a:tc>
                  <a:txBody>
                    <a:bodyPr/>
                    <a:lstStyle/>
                    <a:p>
                      <a:pPr indent="0" lvl="0" marL="0" rtl="0" algn="l">
                        <a:spcBef>
                          <a:spcPts val="0"/>
                        </a:spcBef>
                        <a:spcAft>
                          <a:spcPts val="0"/>
                        </a:spcAft>
                        <a:buNone/>
                      </a:pPr>
                      <a:r>
                        <a:rPr lang="en" sz="900"/>
                        <a:t>Features</a:t>
                      </a:r>
                      <a:endParaRPr sz="900"/>
                    </a:p>
                  </a:txBody>
                  <a:tcPr marT="91425" marB="91425" marR="91425" marL="91425"/>
                </a:tc>
                <a:tc>
                  <a:txBody>
                    <a:bodyPr/>
                    <a:lstStyle/>
                    <a:p>
                      <a:pPr indent="0" lvl="0" marL="0" rtl="0" algn="l">
                        <a:spcBef>
                          <a:spcPts val="0"/>
                        </a:spcBef>
                        <a:spcAft>
                          <a:spcPts val="0"/>
                        </a:spcAft>
                        <a:buNone/>
                      </a:pPr>
                      <a:r>
                        <a:rPr lang="en" sz="900"/>
                        <a:t>Integers from 0 to 16</a:t>
                      </a:r>
                      <a:endParaRPr sz="900"/>
                    </a:p>
                  </a:txBody>
                  <a:tcPr marT="91425" marB="91425" marR="91425" marL="91425"/>
                </a:tc>
              </a:tr>
            </a:tbl>
          </a:graphicData>
        </a:graphic>
      </p:graphicFrame>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a:t>
            </a:r>
            <a:r>
              <a:rPr lang="en"/>
              <a:t>digits dataset - Support Vector Machines</a:t>
            </a:r>
            <a:endParaRPr/>
          </a:p>
        </p:txBody>
      </p:sp>
      <p:sp>
        <p:nvSpPr>
          <p:cNvPr id="78" name="Google Shape;78;p16"/>
          <p:cNvSpPr txBox="1"/>
          <p:nvPr>
            <p:ph idx="1" type="body"/>
          </p:nvPr>
        </p:nvSpPr>
        <p:spPr>
          <a:xfrm>
            <a:off x="311700" y="1152475"/>
            <a:ext cx="45108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200">
                <a:solidFill>
                  <a:srgbClr val="212529"/>
                </a:solidFill>
                <a:highlight>
                  <a:srgbClr val="FFFFFF"/>
                </a:highlight>
                <a:latin typeface="Roboto"/>
                <a:ea typeface="Roboto"/>
                <a:cs typeface="Roboto"/>
                <a:sym typeface="Roboto"/>
              </a:rPr>
              <a:t>Implementation is based on libsvm, it is non-linear and the fit time scales at least quadratically with the number of samples</a:t>
            </a:r>
            <a:endParaRPr/>
          </a:p>
          <a:p>
            <a:pPr indent="-342900" lvl="0" marL="457200" rtl="0" algn="l">
              <a:spcBef>
                <a:spcPts val="0"/>
              </a:spcBef>
              <a:spcAft>
                <a:spcPts val="0"/>
              </a:spcAft>
              <a:buSzPts val="1800"/>
              <a:buChar char="●"/>
            </a:pPr>
            <a:r>
              <a:rPr lang="en" sz="1200">
                <a:solidFill>
                  <a:srgbClr val="212529"/>
                </a:solidFill>
                <a:highlight>
                  <a:srgbClr val="FFFFFF"/>
                </a:highlight>
                <a:latin typeface="Roboto"/>
                <a:ea typeface="Roboto"/>
                <a:cs typeface="Roboto"/>
                <a:sym typeface="Roboto"/>
              </a:rPr>
              <a:t>Grid search to find best params: </a:t>
            </a:r>
            <a:endParaRPr/>
          </a:p>
          <a:p>
            <a:pPr indent="-317500" lvl="1" marL="914400" rtl="0" algn="l">
              <a:spcBef>
                <a:spcPts val="0"/>
              </a:spcBef>
              <a:spcAft>
                <a:spcPts val="0"/>
              </a:spcAft>
              <a:buSzPts val="1400"/>
              <a:buChar char="○"/>
            </a:pPr>
            <a:r>
              <a:rPr lang="en" sz="1050">
                <a:solidFill>
                  <a:schemeClr val="dk1"/>
                </a:solidFill>
                <a:highlight>
                  <a:srgbClr val="FFFFFE"/>
                </a:highlight>
                <a:latin typeface="Courier New"/>
                <a:ea typeface="Courier New"/>
                <a:cs typeface="Courier New"/>
                <a:sym typeface="Courier New"/>
              </a:rPr>
              <a:t>kernel=</a:t>
            </a:r>
            <a:r>
              <a:rPr lang="en" sz="1050">
                <a:solidFill>
                  <a:srgbClr val="A31515"/>
                </a:solidFill>
                <a:highlight>
                  <a:srgbClr val="FFFFFE"/>
                </a:highlight>
                <a:latin typeface="Courier New"/>
                <a:ea typeface="Courier New"/>
                <a:cs typeface="Courier New"/>
                <a:sym typeface="Courier New"/>
              </a:rPr>
              <a:t>'rbf'</a:t>
            </a:r>
            <a:endParaRPr sz="1200">
              <a:solidFill>
                <a:srgbClr val="212529"/>
              </a:solidFill>
              <a:highlight>
                <a:srgbClr val="FFFFFF"/>
              </a:highlight>
              <a:latin typeface="Roboto"/>
              <a:ea typeface="Roboto"/>
              <a:cs typeface="Roboto"/>
              <a:sym typeface="Roboto"/>
            </a:endParaRPr>
          </a:p>
          <a:p>
            <a:pPr indent="0" lvl="0" marL="914400" rtl="0" algn="l">
              <a:spcBef>
                <a:spcPts val="1200"/>
              </a:spcBef>
              <a:spcAft>
                <a:spcPts val="0"/>
              </a:spcAft>
              <a:buNone/>
            </a:pPr>
            <a:r>
              <a:rPr lang="en" sz="1200">
                <a:solidFill>
                  <a:srgbClr val="212529"/>
                </a:solidFill>
                <a:highlight>
                  <a:srgbClr val="FFFFFF"/>
                </a:highlight>
                <a:latin typeface="Roboto"/>
                <a:ea typeface="Roboto"/>
                <a:cs typeface="Roboto"/>
                <a:sym typeface="Roboto"/>
              </a:rPr>
              <a:t>exp⁡(−γ‖x−x′‖2), where </a:t>
            </a:r>
            <a:r>
              <a:rPr lang="en" sz="1200">
                <a:solidFill>
                  <a:srgbClr val="212529"/>
                </a:solidFill>
                <a:highlight>
                  <a:srgbClr val="FFFFFF"/>
                </a:highlight>
                <a:latin typeface="Roboto"/>
                <a:ea typeface="Roboto"/>
                <a:cs typeface="Roboto"/>
                <a:sym typeface="Roboto"/>
              </a:rPr>
              <a:t>γ</a:t>
            </a:r>
            <a:r>
              <a:rPr lang="en" sz="1200">
                <a:solidFill>
                  <a:srgbClr val="212529"/>
                </a:solidFill>
                <a:highlight>
                  <a:srgbClr val="FFFFFF"/>
                </a:highlight>
                <a:latin typeface="Roboto"/>
                <a:ea typeface="Roboto"/>
                <a:cs typeface="Roboto"/>
                <a:sym typeface="Roboto"/>
              </a:rPr>
              <a:t>  is specified by parameter gamma</a:t>
            </a:r>
            <a:endParaRPr sz="1200">
              <a:solidFill>
                <a:srgbClr val="212529"/>
              </a:solidFill>
              <a:highlight>
                <a:srgbClr val="FFFFFF"/>
              </a:highlight>
              <a:latin typeface="Roboto"/>
              <a:ea typeface="Roboto"/>
              <a:cs typeface="Roboto"/>
              <a:sym typeface="Roboto"/>
            </a:endParaRPr>
          </a:p>
          <a:p>
            <a:pPr indent="-317500" lvl="1" marL="914400" rtl="0" algn="l">
              <a:spcBef>
                <a:spcPts val="1200"/>
              </a:spcBef>
              <a:spcAft>
                <a:spcPts val="0"/>
              </a:spcAft>
              <a:buSzPts val="1400"/>
              <a:buChar char="○"/>
            </a:pPr>
            <a:r>
              <a:rPr lang="en" sz="1050">
                <a:solidFill>
                  <a:schemeClr val="dk1"/>
                </a:solidFill>
                <a:highlight>
                  <a:srgbClr val="FFFFFE"/>
                </a:highlight>
                <a:latin typeface="Courier New"/>
                <a:ea typeface="Courier New"/>
                <a:cs typeface="Courier New"/>
                <a:sym typeface="Courier New"/>
              </a:rPr>
              <a:t>gamma= </a:t>
            </a:r>
            <a:r>
              <a:rPr lang="en" sz="1050">
                <a:solidFill>
                  <a:srgbClr val="09885A"/>
                </a:solidFill>
                <a:highlight>
                  <a:srgbClr val="FFFFFE"/>
                </a:highlight>
                <a:latin typeface="Courier New"/>
                <a:ea typeface="Courier New"/>
                <a:cs typeface="Courier New"/>
                <a:sym typeface="Courier New"/>
              </a:rPr>
              <a:t>0.01</a:t>
            </a:r>
            <a:br>
              <a:rPr lang="en" sz="1050">
                <a:solidFill>
                  <a:srgbClr val="09885A"/>
                </a:solidFill>
                <a:highlight>
                  <a:srgbClr val="FFFFFE"/>
                </a:highlight>
                <a:latin typeface="Courier New"/>
                <a:ea typeface="Courier New"/>
                <a:cs typeface="Courier New"/>
                <a:sym typeface="Courier New"/>
              </a:rPr>
            </a:br>
            <a:r>
              <a:rPr lang="en" sz="1200">
                <a:solidFill>
                  <a:srgbClr val="212529"/>
                </a:solidFill>
                <a:highlight>
                  <a:srgbClr val="FFFFFF"/>
                </a:highlight>
                <a:latin typeface="Roboto"/>
                <a:ea typeface="Roboto"/>
                <a:cs typeface="Roboto"/>
                <a:sym typeface="Roboto"/>
              </a:rPr>
              <a:t>Kernel coefficient</a:t>
            </a:r>
            <a:endParaRPr sz="1200">
              <a:solidFill>
                <a:srgbClr val="212529"/>
              </a:solidFill>
              <a:highlight>
                <a:srgbClr val="FFFFFF"/>
              </a:highlight>
              <a:latin typeface="Roboto"/>
              <a:ea typeface="Roboto"/>
              <a:cs typeface="Roboto"/>
              <a:sym typeface="Roboto"/>
            </a:endParaRPr>
          </a:p>
          <a:p>
            <a:pPr indent="-317500" lvl="1" marL="914400" rtl="0" algn="l">
              <a:spcBef>
                <a:spcPts val="0"/>
              </a:spcBef>
              <a:spcAft>
                <a:spcPts val="0"/>
              </a:spcAft>
              <a:buSzPts val="1400"/>
              <a:buChar char="○"/>
            </a:pPr>
            <a:r>
              <a:rPr lang="en" sz="1050">
                <a:solidFill>
                  <a:schemeClr val="dk1"/>
                </a:solidFill>
                <a:highlight>
                  <a:srgbClr val="FFFFFE"/>
                </a:highlight>
                <a:latin typeface="Courier New"/>
                <a:ea typeface="Courier New"/>
                <a:cs typeface="Courier New"/>
                <a:sym typeface="Courier New"/>
              </a:rPr>
              <a:t>C= </a:t>
            </a:r>
            <a:r>
              <a:rPr lang="en" sz="1050">
                <a:solidFill>
                  <a:srgbClr val="09885A"/>
                </a:solidFill>
                <a:highlight>
                  <a:srgbClr val="FFFFFE"/>
                </a:highlight>
                <a:latin typeface="Courier New"/>
                <a:ea typeface="Courier New"/>
                <a:cs typeface="Courier New"/>
                <a:sym typeface="Courier New"/>
              </a:rPr>
              <a:t>10</a:t>
            </a:r>
            <a:endParaRPr sz="1050">
              <a:solidFill>
                <a:srgbClr val="09885A"/>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sz="1200">
                <a:solidFill>
                  <a:srgbClr val="212529"/>
                </a:solidFill>
                <a:highlight>
                  <a:srgbClr val="FFFFFF"/>
                </a:highlight>
                <a:latin typeface="Roboto"/>
                <a:ea typeface="Roboto"/>
                <a:cs typeface="Roboto"/>
                <a:sym typeface="Roboto"/>
              </a:rPr>
              <a:t>With 5-fold CV on test:</a:t>
            </a:r>
            <a:br>
              <a:rPr lang="en" sz="1050">
                <a:solidFill>
                  <a:schemeClr val="accent2"/>
                </a:solidFill>
                <a:highlight>
                  <a:srgbClr val="FFFFFF"/>
                </a:highlight>
                <a:latin typeface="Courier New"/>
                <a:ea typeface="Courier New"/>
                <a:cs typeface="Courier New"/>
                <a:sym typeface="Courier New"/>
              </a:rPr>
            </a:br>
            <a:r>
              <a:rPr lang="en" sz="1050">
                <a:solidFill>
                  <a:schemeClr val="accent2"/>
                </a:solidFill>
                <a:highlight>
                  <a:srgbClr val="FFFFFF"/>
                </a:highlight>
                <a:latin typeface="Courier New"/>
                <a:ea typeface="Courier New"/>
                <a:cs typeface="Courier New"/>
                <a:sym typeface="Courier New"/>
              </a:rPr>
              <a:t>Accuracy:  0.98</a:t>
            </a:r>
            <a:r>
              <a:rPr lang="en" sz="1050">
                <a:solidFill>
                  <a:schemeClr val="accent2"/>
                </a:solidFill>
                <a:highlight>
                  <a:srgbClr val="FFFFFF"/>
                </a:highlight>
                <a:latin typeface="Courier New"/>
                <a:ea typeface="Courier New"/>
                <a:cs typeface="Courier New"/>
                <a:sym typeface="Courier New"/>
              </a:rPr>
              <a:t>5</a:t>
            </a:r>
            <a:br>
              <a:rPr lang="en" sz="1050">
                <a:solidFill>
                  <a:schemeClr val="accent2"/>
                </a:solidFill>
                <a:highlight>
                  <a:srgbClr val="FFFFFF"/>
                </a:highlight>
                <a:latin typeface="Courier New"/>
                <a:ea typeface="Courier New"/>
                <a:cs typeface="Courier New"/>
                <a:sym typeface="Courier New"/>
              </a:rPr>
            </a:br>
            <a:r>
              <a:rPr lang="en" sz="1050">
                <a:solidFill>
                  <a:schemeClr val="accent2"/>
                </a:solidFill>
                <a:highlight>
                  <a:srgbClr val="FFFFFF"/>
                </a:highlight>
                <a:latin typeface="Courier New"/>
                <a:ea typeface="Courier New"/>
                <a:cs typeface="Courier New"/>
                <a:sym typeface="Courier New"/>
              </a:rPr>
              <a:t>Balanced accuracy:  0.986</a:t>
            </a:r>
            <a:endParaRPr/>
          </a:p>
        </p:txBody>
      </p:sp>
      <p:pic>
        <p:nvPicPr>
          <p:cNvPr id="79" name="Google Shape;79;p16"/>
          <p:cNvPicPr preferRelativeResize="0"/>
          <p:nvPr/>
        </p:nvPicPr>
        <p:blipFill>
          <a:blip r:embed="rId3">
            <a:alphaModFix/>
          </a:blip>
          <a:stretch>
            <a:fillRect/>
          </a:stretch>
        </p:blipFill>
        <p:spPr>
          <a:xfrm>
            <a:off x="4917513" y="1152475"/>
            <a:ext cx="3914775" cy="28956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a:t>
            </a:r>
            <a:r>
              <a:rPr lang="en"/>
              <a:t> digits dataset - Random Forest Classifier</a:t>
            </a:r>
            <a:endParaRPr/>
          </a:p>
        </p:txBody>
      </p:sp>
      <p:sp>
        <p:nvSpPr>
          <p:cNvPr id="86" name="Google Shape;86;p17"/>
          <p:cNvSpPr txBox="1"/>
          <p:nvPr>
            <p:ph idx="1" type="body"/>
          </p:nvPr>
        </p:nvSpPr>
        <p:spPr>
          <a:xfrm>
            <a:off x="311700" y="1152475"/>
            <a:ext cx="6136800" cy="34164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Clr>
                <a:srgbClr val="212529"/>
              </a:buClr>
              <a:buSzPct val="100000"/>
              <a:buFont typeface="Roboto"/>
              <a:buChar char="●"/>
            </a:pPr>
            <a:r>
              <a:rPr lang="en" sz="1200">
                <a:solidFill>
                  <a:srgbClr val="212529"/>
                </a:solidFill>
                <a:highlight>
                  <a:srgbClr val="FFFFFF"/>
                </a:highlight>
                <a:latin typeface="Roboto"/>
                <a:ea typeface="Roboto"/>
                <a:cs typeface="Roboto"/>
                <a:sym typeface="Roboto"/>
              </a:rPr>
              <a:t>A random forest is a meta estimator that fits a number of decision tree classifiers on various sub-samples of the dataset and uses averaging to improve the predictive accuracy and control over-fitting</a:t>
            </a:r>
            <a:endParaRPr sz="1200">
              <a:solidFill>
                <a:srgbClr val="212529"/>
              </a:solidFill>
              <a:highlight>
                <a:srgbClr val="FFFFFF"/>
              </a:highlight>
              <a:latin typeface="Roboto"/>
              <a:ea typeface="Roboto"/>
              <a:cs typeface="Roboto"/>
              <a:sym typeface="Roboto"/>
            </a:endParaRPr>
          </a:p>
          <a:p>
            <a:pPr indent="-293370" lvl="0" marL="457200" rtl="0" algn="l">
              <a:spcBef>
                <a:spcPts val="0"/>
              </a:spcBef>
              <a:spcAft>
                <a:spcPts val="0"/>
              </a:spcAft>
              <a:buClr>
                <a:srgbClr val="212529"/>
              </a:buClr>
              <a:buSzPct val="100000"/>
              <a:buFont typeface="Roboto"/>
              <a:buChar char="●"/>
            </a:pPr>
            <a:r>
              <a:rPr lang="en" sz="1200">
                <a:solidFill>
                  <a:srgbClr val="212529"/>
                </a:solidFill>
                <a:highlight>
                  <a:srgbClr val="FFFFFF"/>
                </a:highlight>
                <a:latin typeface="Roboto"/>
                <a:ea typeface="Roboto"/>
                <a:cs typeface="Roboto"/>
                <a:sym typeface="Roboto"/>
              </a:rPr>
              <a:t>Grid search to find best params:</a:t>
            </a:r>
            <a:endParaRPr sz="1200">
              <a:solidFill>
                <a:srgbClr val="212529"/>
              </a:solidFill>
              <a:highlight>
                <a:srgbClr val="FFFFFF"/>
              </a:highlight>
              <a:latin typeface="Roboto"/>
              <a:ea typeface="Roboto"/>
              <a:cs typeface="Roboto"/>
              <a:sym typeface="Roboto"/>
            </a:endParaRPr>
          </a:p>
          <a:p>
            <a:pPr indent="-293369" lvl="1" marL="914400" rtl="0" algn="l">
              <a:lnSpc>
                <a:spcPct val="135714"/>
              </a:lnSpc>
              <a:spcBef>
                <a:spcPts val="0"/>
              </a:spcBef>
              <a:spcAft>
                <a:spcPts val="0"/>
              </a:spcAft>
              <a:buClr>
                <a:srgbClr val="212529"/>
              </a:buClr>
              <a:buSzPct val="114285"/>
              <a:buFont typeface="Roboto"/>
              <a:buChar char="○"/>
            </a:pPr>
            <a:r>
              <a:rPr lang="en" sz="1050">
                <a:solidFill>
                  <a:schemeClr val="dk1"/>
                </a:solidFill>
                <a:highlight>
                  <a:srgbClr val="FFFFFE"/>
                </a:highlight>
                <a:latin typeface="Courier New"/>
                <a:ea typeface="Courier New"/>
                <a:cs typeface="Courier New"/>
                <a:sym typeface="Courier New"/>
              </a:rPr>
              <a:t>criterion=</a:t>
            </a:r>
            <a:r>
              <a:rPr lang="en" sz="1050">
                <a:solidFill>
                  <a:srgbClr val="A31515"/>
                </a:solidFill>
                <a:highlight>
                  <a:srgbClr val="FFFFFE"/>
                </a:highlight>
                <a:latin typeface="Courier New"/>
                <a:ea typeface="Courier New"/>
                <a:cs typeface="Courier New"/>
                <a:sym typeface="Courier New"/>
              </a:rPr>
              <a:t>'entropy’ </a:t>
            </a:r>
            <a:br>
              <a:rPr lang="en" sz="1050">
                <a:solidFill>
                  <a:srgbClr val="A31515"/>
                </a:solidFill>
                <a:highlight>
                  <a:srgbClr val="FFFFFE"/>
                </a:highlight>
                <a:latin typeface="Courier New"/>
                <a:ea typeface="Courier New"/>
                <a:cs typeface="Courier New"/>
                <a:sym typeface="Courier New"/>
              </a:rPr>
            </a:br>
            <a:r>
              <a:rPr lang="en" sz="1200">
                <a:solidFill>
                  <a:srgbClr val="212529"/>
                </a:solidFill>
                <a:highlight>
                  <a:srgbClr val="FFFFFF"/>
                </a:highlight>
                <a:latin typeface="Roboto"/>
                <a:ea typeface="Roboto"/>
                <a:cs typeface="Roboto"/>
                <a:sym typeface="Roboto"/>
              </a:rPr>
              <a:t>or function to measure the quality of a split </a:t>
            </a:r>
            <a:br>
              <a:rPr lang="en" sz="1200">
                <a:solidFill>
                  <a:srgbClr val="212529"/>
                </a:solidFill>
                <a:highlight>
                  <a:srgbClr val="FFFFFF"/>
                </a:highlight>
                <a:latin typeface="Roboto"/>
                <a:ea typeface="Roboto"/>
                <a:cs typeface="Roboto"/>
                <a:sym typeface="Roboto"/>
              </a:rPr>
            </a:br>
            <a:r>
              <a:rPr lang="en" sz="1200">
                <a:solidFill>
                  <a:srgbClr val="212529"/>
                </a:solidFill>
                <a:highlight>
                  <a:srgbClr val="FFFFFF"/>
                </a:highlight>
                <a:latin typeface="Roboto"/>
                <a:ea typeface="Roboto"/>
                <a:cs typeface="Roboto"/>
                <a:sym typeface="Roboto"/>
              </a:rPr>
              <a:t>Instead of utilizing simple probabilities, this method takes the log base2 of the probabilities </a:t>
            </a:r>
            <a:endParaRPr sz="1050">
              <a:solidFill>
                <a:schemeClr val="dk1"/>
              </a:solidFill>
              <a:highlight>
                <a:srgbClr val="FFFFFE"/>
              </a:highlight>
              <a:latin typeface="Courier New"/>
              <a:ea typeface="Courier New"/>
              <a:cs typeface="Courier New"/>
              <a:sym typeface="Courier New"/>
            </a:endParaRPr>
          </a:p>
          <a:p>
            <a:pPr indent="-293369" lvl="1" marL="914400" rtl="0" algn="l">
              <a:lnSpc>
                <a:spcPct val="135714"/>
              </a:lnSpc>
              <a:spcBef>
                <a:spcPts val="0"/>
              </a:spcBef>
              <a:spcAft>
                <a:spcPts val="0"/>
              </a:spcAft>
              <a:buClr>
                <a:srgbClr val="212529"/>
              </a:buClr>
              <a:buSzPct val="114285"/>
              <a:buFont typeface="Roboto"/>
              <a:buChar char="○"/>
            </a:pPr>
            <a:r>
              <a:rPr lang="en" sz="1050">
                <a:solidFill>
                  <a:schemeClr val="dk1"/>
                </a:solidFill>
                <a:highlight>
                  <a:srgbClr val="FFFFFE"/>
                </a:highlight>
                <a:latin typeface="Courier New"/>
                <a:ea typeface="Courier New"/>
                <a:cs typeface="Courier New"/>
                <a:sym typeface="Courier New"/>
              </a:rPr>
              <a:t>max_depth=</a:t>
            </a:r>
            <a:r>
              <a:rPr lang="en" sz="1050">
                <a:solidFill>
                  <a:srgbClr val="09885A"/>
                </a:solidFill>
                <a:highlight>
                  <a:srgbClr val="FFFFFE"/>
                </a:highlight>
                <a:latin typeface="Courier New"/>
                <a:ea typeface="Courier New"/>
                <a:cs typeface="Courier New"/>
                <a:sym typeface="Courier New"/>
              </a:rPr>
              <a:t>8 </a:t>
            </a:r>
            <a:br>
              <a:rPr lang="en" sz="1050">
                <a:solidFill>
                  <a:srgbClr val="09885A"/>
                </a:solidFill>
                <a:highlight>
                  <a:srgbClr val="FFFFFE"/>
                </a:highlight>
                <a:latin typeface="Courier New"/>
                <a:ea typeface="Courier New"/>
                <a:cs typeface="Courier New"/>
                <a:sym typeface="Courier New"/>
              </a:rPr>
            </a:br>
            <a:r>
              <a:rPr lang="en" sz="1200">
                <a:solidFill>
                  <a:srgbClr val="212529"/>
                </a:solidFill>
                <a:highlight>
                  <a:srgbClr val="FFFFFF"/>
                </a:highlight>
                <a:latin typeface="Roboto"/>
                <a:ea typeface="Roboto"/>
                <a:cs typeface="Roboto"/>
                <a:sym typeface="Roboto"/>
              </a:rPr>
              <a:t>max depth of a tree</a:t>
            </a:r>
            <a:endParaRPr sz="1050">
              <a:solidFill>
                <a:schemeClr val="dk1"/>
              </a:solidFill>
              <a:highlight>
                <a:srgbClr val="FFFFFE"/>
              </a:highlight>
              <a:latin typeface="Courier New"/>
              <a:ea typeface="Courier New"/>
              <a:cs typeface="Courier New"/>
              <a:sym typeface="Courier New"/>
            </a:endParaRPr>
          </a:p>
          <a:p>
            <a:pPr indent="-293369" lvl="1" marL="914400" rtl="0" algn="l">
              <a:lnSpc>
                <a:spcPct val="135714"/>
              </a:lnSpc>
              <a:spcBef>
                <a:spcPts val="0"/>
              </a:spcBef>
              <a:spcAft>
                <a:spcPts val="0"/>
              </a:spcAft>
              <a:buClr>
                <a:srgbClr val="212529"/>
              </a:buClr>
              <a:buSzPct val="114285"/>
              <a:buFont typeface="Roboto"/>
              <a:buChar char="○"/>
            </a:pPr>
            <a:r>
              <a:rPr lang="en" sz="1050">
                <a:solidFill>
                  <a:schemeClr val="dk1"/>
                </a:solidFill>
                <a:highlight>
                  <a:srgbClr val="FFFFFE"/>
                </a:highlight>
                <a:latin typeface="Courier New"/>
                <a:ea typeface="Courier New"/>
                <a:cs typeface="Courier New"/>
                <a:sym typeface="Courier New"/>
              </a:rPr>
              <a:t>max_features=</a:t>
            </a:r>
            <a:r>
              <a:rPr lang="en" sz="1050">
                <a:solidFill>
                  <a:srgbClr val="A31515"/>
                </a:solidFill>
                <a:highlight>
                  <a:srgbClr val="FFFFFE"/>
                </a:highlight>
                <a:latin typeface="Courier New"/>
                <a:ea typeface="Courier New"/>
                <a:cs typeface="Courier New"/>
                <a:sym typeface="Courier New"/>
              </a:rPr>
              <a:t>'auto' </a:t>
            </a:r>
            <a:br>
              <a:rPr lang="en" sz="1050">
                <a:solidFill>
                  <a:srgbClr val="A31515"/>
                </a:solidFill>
                <a:highlight>
                  <a:srgbClr val="FFFFFE"/>
                </a:highlight>
                <a:latin typeface="Courier New"/>
                <a:ea typeface="Courier New"/>
                <a:cs typeface="Courier New"/>
                <a:sym typeface="Courier New"/>
              </a:rPr>
            </a:br>
            <a:r>
              <a:rPr lang="en" sz="1200">
                <a:solidFill>
                  <a:srgbClr val="212529"/>
                </a:solidFill>
                <a:highlight>
                  <a:srgbClr val="FFFFFF"/>
                </a:highlight>
                <a:latin typeface="Roboto"/>
                <a:ea typeface="Roboto"/>
                <a:cs typeface="Roboto"/>
                <a:sym typeface="Roboto"/>
              </a:rPr>
              <a:t>number of features to consider when looking for the best split</a:t>
            </a:r>
            <a:endParaRPr sz="1050">
              <a:solidFill>
                <a:schemeClr val="dk1"/>
              </a:solidFill>
              <a:highlight>
                <a:srgbClr val="FFFFFE"/>
              </a:highlight>
              <a:latin typeface="Courier New"/>
              <a:ea typeface="Courier New"/>
              <a:cs typeface="Courier New"/>
              <a:sym typeface="Courier New"/>
            </a:endParaRPr>
          </a:p>
          <a:p>
            <a:pPr indent="-293369" lvl="1" marL="914400" rtl="0" algn="l">
              <a:lnSpc>
                <a:spcPct val="135714"/>
              </a:lnSpc>
              <a:spcBef>
                <a:spcPts val="0"/>
              </a:spcBef>
              <a:spcAft>
                <a:spcPts val="0"/>
              </a:spcAft>
              <a:buClr>
                <a:srgbClr val="212529"/>
              </a:buClr>
              <a:buSzPct val="114285"/>
              <a:buFont typeface="Roboto"/>
              <a:buChar char="○"/>
            </a:pPr>
            <a:r>
              <a:rPr lang="en" sz="1050">
                <a:solidFill>
                  <a:schemeClr val="dk1"/>
                </a:solidFill>
                <a:highlight>
                  <a:srgbClr val="FFFFFE"/>
                </a:highlight>
                <a:latin typeface="Courier New"/>
                <a:ea typeface="Courier New"/>
                <a:cs typeface="Courier New"/>
                <a:sym typeface="Courier New"/>
              </a:rPr>
              <a:t>n_estimators = </a:t>
            </a:r>
            <a:r>
              <a:rPr lang="en" sz="1050">
                <a:solidFill>
                  <a:srgbClr val="09885A"/>
                </a:solidFill>
                <a:highlight>
                  <a:srgbClr val="FFFFFE"/>
                </a:highlight>
                <a:latin typeface="Courier New"/>
                <a:ea typeface="Courier New"/>
                <a:cs typeface="Courier New"/>
                <a:sym typeface="Courier New"/>
              </a:rPr>
              <a:t>500 </a:t>
            </a:r>
            <a:br>
              <a:rPr lang="en" sz="1050">
                <a:solidFill>
                  <a:srgbClr val="09885A"/>
                </a:solidFill>
                <a:highlight>
                  <a:srgbClr val="FFFFFE"/>
                </a:highlight>
                <a:latin typeface="Courier New"/>
                <a:ea typeface="Courier New"/>
                <a:cs typeface="Courier New"/>
                <a:sym typeface="Courier New"/>
              </a:rPr>
            </a:br>
            <a:r>
              <a:rPr lang="en" sz="1200">
                <a:solidFill>
                  <a:srgbClr val="212529"/>
                </a:solidFill>
                <a:highlight>
                  <a:srgbClr val="FFFFFF"/>
                </a:highlight>
                <a:latin typeface="Roboto"/>
                <a:ea typeface="Roboto"/>
                <a:cs typeface="Roboto"/>
                <a:sym typeface="Roboto"/>
              </a:rPr>
              <a:t>number of trees in the forest</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285273" lvl="0" marL="457200" rtl="0" algn="l">
              <a:spcBef>
                <a:spcPts val="1200"/>
              </a:spcBef>
              <a:spcAft>
                <a:spcPts val="0"/>
              </a:spcAft>
              <a:buClr>
                <a:schemeClr val="accent2"/>
              </a:buClr>
              <a:buSzPct val="87500"/>
              <a:buFont typeface="Courier New"/>
              <a:buChar char="●"/>
            </a:pPr>
            <a:r>
              <a:rPr lang="en" sz="1200">
                <a:solidFill>
                  <a:srgbClr val="212529"/>
                </a:solidFill>
                <a:highlight>
                  <a:srgbClr val="FFFFFF"/>
                </a:highlight>
                <a:latin typeface="Roboto"/>
                <a:ea typeface="Roboto"/>
                <a:cs typeface="Roboto"/>
                <a:sym typeface="Roboto"/>
              </a:rPr>
              <a:t>With 5-fold CV on test:</a:t>
            </a:r>
            <a:br>
              <a:rPr lang="en" sz="1050">
                <a:solidFill>
                  <a:schemeClr val="accent2"/>
                </a:solidFill>
                <a:highlight>
                  <a:srgbClr val="FFFFFF"/>
                </a:highlight>
                <a:latin typeface="Courier New"/>
                <a:ea typeface="Courier New"/>
                <a:cs typeface="Courier New"/>
                <a:sym typeface="Courier New"/>
              </a:rPr>
            </a:br>
            <a:r>
              <a:rPr lang="en" sz="1050">
                <a:solidFill>
                  <a:schemeClr val="accent2"/>
                </a:solidFill>
                <a:highlight>
                  <a:srgbClr val="FFFFFF"/>
                </a:highlight>
                <a:latin typeface="Courier New"/>
                <a:ea typeface="Courier New"/>
                <a:cs typeface="Courier New"/>
                <a:sym typeface="Courier New"/>
              </a:rPr>
              <a:t>Accuracy:  0.974</a:t>
            </a:r>
            <a:br>
              <a:rPr lang="en" sz="1050">
                <a:solidFill>
                  <a:schemeClr val="accent2"/>
                </a:solidFill>
                <a:highlight>
                  <a:srgbClr val="FFFFFF"/>
                </a:highlight>
                <a:latin typeface="Courier New"/>
                <a:ea typeface="Courier New"/>
                <a:cs typeface="Courier New"/>
                <a:sym typeface="Courier New"/>
              </a:rPr>
            </a:br>
            <a:r>
              <a:rPr lang="en" sz="1050">
                <a:solidFill>
                  <a:schemeClr val="accent2"/>
                </a:solidFill>
                <a:highlight>
                  <a:srgbClr val="FFFFFF"/>
                </a:highlight>
                <a:latin typeface="Courier New"/>
                <a:ea typeface="Courier New"/>
                <a:cs typeface="Courier New"/>
                <a:sym typeface="Courier New"/>
              </a:rPr>
              <a:t>Balanced accuracy:  0.975</a:t>
            </a:r>
            <a:endParaRPr sz="1200">
              <a:solidFill>
                <a:srgbClr val="212529"/>
              </a:solidFill>
              <a:highlight>
                <a:srgbClr val="FFFFFF"/>
              </a:highlight>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6368425" y="1779725"/>
            <a:ext cx="2623175" cy="1940250"/>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sp>
        <p:nvSpPr>
          <p:cNvPr id="94" name="Google Shape;94;p18"/>
          <p:cNvSpPr txBox="1"/>
          <p:nvPr/>
        </p:nvSpPr>
        <p:spPr>
          <a:xfrm>
            <a:off x="586700" y="1282275"/>
            <a:ext cx="7480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Pima Indians Diabetes Database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Predict the onset of diabetes based on diagnostic measures</a:t>
            </a:r>
            <a:endParaRPr/>
          </a:p>
          <a:p>
            <a:pPr indent="0" lvl="0" marL="0" rtl="0" algn="l">
              <a:spcBef>
                <a:spcPts val="0"/>
              </a:spcBef>
              <a:spcAft>
                <a:spcPts val="0"/>
              </a:spcAft>
              <a:buNone/>
            </a:pPr>
            <a:r>
              <a:rPr lang="en" u="sng">
                <a:solidFill>
                  <a:srgbClr val="0097A7"/>
                </a:solidFill>
                <a:hlinkClick r:id="rId3">
                  <a:extLst>
                    <a:ext uri="{A12FA001-AC4F-418D-AE19-62706E023703}">
                      <ahyp:hlinkClr val="tx"/>
                    </a:ext>
                  </a:extLst>
                </a:hlinkClick>
              </a:rPr>
              <a:t>https://www.kaggle.com/uciml/pima-indians-diabetes-database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dataset is originally from the National Institute of Diabetes and Digestive and Kidney Diseases. The objective of the dataset is to diagnostically predict whether or not a patient has diabetes, based on certain diagnostic measurements included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 samples: 768</a:t>
            </a:r>
            <a:endParaRPr/>
          </a:p>
          <a:p>
            <a:pPr indent="0" lvl="0" marL="0" rtl="0" algn="l">
              <a:spcBef>
                <a:spcPts val="0"/>
              </a:spcBef>
              <a:spcAft>
                <a:spcPts val="0"/>
              </a:spcAft>
              <a:buNone/>
            </a:pPr>
            <a:r>
              <a:rPr lang="en"/>
              <a:t>No null values</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graphicFrame>
        <p:nvGraphicFramePr>
          <p:cNvPr id="101" name="Google Shape;101;p19"/>
          <p:cNvGraphicFramePr/>
          <p:nvPr/>
        </p:nvGraphicFramePr>
        <p:xfrm>
          <a:off x="756925" y="1224100"/>
          <a:ext cx="3000000" cy="3000000"/>
        </p:xfrm>
        <a:graphic>
          <a:graphicData uri="http://schemas.openxmlformats.org/drawingml/2006/table">
            <a:tbl>
              <a:tblPr>
                <a:noFill/>
                <a:tableStyleId>{D2C4EE55-043F-4D34-8946-1628081F23C5}</a:tableStyleId>
              </a:tblPr>
              <a:tblGrid>
                <a:gridCol w="2289625"/>
                <a:gridCol w="4949375"/>
              </a:tblGrid>
              <a:tr h="381000">
                <a:tc>
                  <a:txBody>
                    <a:bodyPr/>
                    <a:lstStyle/>
                    <a:p>
                      <a:pPr indent="0" lvl="0" marL="0" rtl="0" algn="l">
                        <a:spcBef>
                          <a:spcPts val="0"/>
                        </a:spcBef>
                        <a:spcAft>
                          <a:spcPts val="0"/>
                        </a:spcAft>
                        <a:buNone/>
                      </a:pPr>
                      <a:r>
                        <a:rPr b="1" lang="en" sz="1100"/>
                        <a:t>Feature</a:t>
                      </a:r>
                      <a:endParaRPr b="1" sz="1100"/>
                    </a:p>
                  </a:txBody>
                  <a:tcPr marT="91425" marB="91425" marR="91425" marL="91425"/>
                </a:tc>
                <a:tc>
                  <a:txBody>
                    <a:bodyPr/>
                    <a:lstStyle/>
                    <a:p>
                      <a:pPr indent="0" lvl="0" marL="0" rtl="0" algn="l">
                        <a:spcBef>
                          <a:spcPts val="0"/>
                        </a:spcBef>
                        <a:spcAft>
                          <a:spcPts val="0"/>
                        </a:spcAft>
                        <a:buNone/>
                      </a:pPr>
                      <a:r>
                        <a:rPr b="1" lang="en" sz="1100"/>
                        <a:t>Description</a:t>
                      </a:r>
                      <a:endParaRPr b="1" sz="11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Pregnancies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Number of times pregnant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Glucose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Plasma glucose concentration a 2 hours in an oral glucose tolerance test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BloodPressure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Diastolic blood pressure (mm Hg)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SkinThickness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Triceps skin fold thickness (mm)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Insulin</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2-Hour serum insulin (mu U/ml)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BMI</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Body mass index (weight in kg/(height in m)^2)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DiabetesPedigreeFunction</a:t>
                      </a:r>
                      <a:endParaRPr sz="1100"/>
                    </a:p>
                  </a:txBody>
                  <a:tcPr marT="91425" marB="91425" marR="91425" marL="91425"/>
                </a:tc>
                <a:tc>
                  <a:txBody>
                    <a:bodyPr/>
                    <a:lstStyle/>
                    <a:p>
                      <a:pPr indent="0" lvl="0" marL="0" rtl="0" algn="l">
                        <a:spcBef>
                          <a:spcPts val="0"/>
                        </a:spcBef>
                        <a:spcAft>
                          <a:spcPts val="0"/>
                        </a:spcAft>
                        <a:buNone/>
                      </a:pPr>
                      <a:r>
                        <a:rPr lang="en" sz="1100"/>
                        <a:t>Diabetes pedigree function</a:t>
                      </a:r>
                      <a:endParaRPr sz="11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100"/>
                        <a:t>Age</a:t>
                      </a:r>
                      <a:endParaRPr sz="1100"/>
                    </a:p>
                  </a:txBody>
                  <a:tcPr marT="91425" marB="91425" marR="91425" marL="91425"/>
                </a:tc>
                <a:tc>
                  <a:txBody>
                    <a:bodyPr/>
                    <a:lstStyle/>
                    <a:p>
                      <a:pPr indent="0" lvl="0" marL="0" rtl="0" algn="l">
                        <a:spcBef>
                          <a:spcPts val="0"/>
                        </a:spcBef>
                        <a:spcAft>
                          <a:spcPts val="0"/>
                        </a:spcAft>
                        <a:buNone/>
                      </a:pPr>
                      <a:r>
                        <a:rPr lang="en" sz="1100"/>
                        <a:t>Age (years)</a:t>
                      </a:r>
                      <a:endParaRPr sz="1100"/>
                    </a:p>
                  </a:txBody>
                  <a:tcPr marT="91425" marB="91425" marR="91425" marL="91425"/>
                </a:tc>
              </a:tr>
            </a:tbl>
          </a:graphicData>
        </a:graphic>
      </p:graphicFrame>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pic>
        <p:nvPicPr>
          <p:cNvPr id="108" name="Google Shape;108;p20"/>
          <p:cNvPicPr preferRelativeResize="0"/>
          <p:nvPr/>
        </p:nvPicPr>
        <p:blipFill>
          <a:blip r:embed="rId3">
            <a:alphaModFix/>
          </a:blip>
          <a:stretch>
            <a:fillRect/>
          </a:stretch>
        </p:blipFill>
        <p:spPr>
          <a:xfrm>
            <a:off x="2489475" y="1066625"/>
            <a:ext cx="4052350" cy="3961524"/>
          </a:xfrm>
          <a:prstGeom prst="rect">
            <a:avLst/>
          </a:prstGeom>
          <a:noFill/>
          <a:ln>
            <a:noFill/>
          </a:ln>
        </p:spPr>
      </p:pic>
      <p:sp>
        <p:nvSpPr>
          <p:cNvPr id="109" name="Google Shape;109;p20"/>
          <p:cNvSpPr/>
          <p:nvPr/>
        </p:nvSpPr>
        <p:spPr>
          <a:xfrm>
            <a:off x="3852725" y="1897025"/>
            <a:ext cx="459600" cy="49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5295900" y="1897025"/>
            <a:ext cx="459600" cy="49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5252725" y="3316575"/>
            <a:ext cx="459600" cy="49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Pima Indians Diabetes Dataset</a:t>
            </a:r>
            <a:endParaRPr/>
          </a:p>
        </p:txBody>
      </p:sp>
      <p:sp>
        <p:nvSpPr>
          <p:cNvPr id="118" name="Google Shape;118;p21"/>
          <p:cNvSpPr txBox="1"/>
          <p:nvPr/>
        </p:nvSpPr>
        <p:spPr>
          <a:xfrm>
            <a:off x="5068850" y="261217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Logistic Regression</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Accuracy:  0.786</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Precision:  0.723</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Recall:  0.548</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Balanced accuracy:  0.724</a:t>
            </a:r>
            <a:endParaRPr sz="1150">
              <a:solidFill>
                <a:srgbClr val="212121"/>
              </a:solidFill>
              <a:highlight>
                <a:srgbClr val="FFFFFF"/>
              </a:highlight>
              <a:latin typeface="Courier New"/>
              <a:ea typeface="Courier New"/>
              <a:cs typeface="Courier New"/>
              <a:sym typeface="Courier New"/>
            </a:endParaRPr>
          </a:p>
        </p:txBody>
      </p:sp>
      <p:pic>
        <p:nvPicPr>
          <p:cNvPr id="119" name="Google Shape;119;p21"/>
          <p:cNvPicPr preferRelativeResize="0"/>
          <p:nvPr/>
        </p:nvPicPr>
        <p:blipFill>
          <a:blip r:embed="rId3">
            <a:alphaModFix/>
          </a:blip>
          <a:stretch>
            <a:fillRect/>
          </a:stretch>
        </p:blipFill>
        <p:spPr>
          <a:xfrm>
            <a:off x="1075150" y="2181950"/>
            <a:ext cx="2790825" cy="2667000"/>
          </a:xfrm>
          <a:prstGeom prst="rect">
            <a:avLst/>
          </a:prstGeom>
          <a:noFill/>
          <a:ln>
            <a:noFill/>
          </a:ln>
        </p:spPr>
      </p:pic>
      <p:sp>
        <p:nvSpPr>
          <p:cNvPr id="120" name="Google Shape;120;p21"/>
          <p:cNvSpPr txBox="1"/>
          <p:nvPr/>
        </p:nvSpPr>
        <p:spPr>
          <a:xfrm>
            <a:off x="252550" y="1114375"/>
            <a:ext cx="30000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lang="en" sz="1750">
                <a:solidFill>
                  <a:srgbClr val="212121"/>
                </a:solidFill>
                <a:highlight>
                  <a:srgbClr val="FFFFFF"/>
                </a:highlight>
                <a:latin typeface="Roboto"/>
                <a:ea typeface="Roboto"/>
                <a:cs typeface="Roboto"/>
                <a:sym typeface="Roboto"/>
              </a:rPr>
              <a:t>Logistic Regression</a:t>
            </a:r>
            <a:endParaRPr sz="1750">
              <a:solidFill>
                <a:srgbClr val="212121"/>
              </a:solidFill>
              <a:highlight>
                <a:srgbClr val="FFFFFF"/>
              </a:highlight>
              <a:latin typeface="Roboto"/>
              <a:ea typeface="Roboto"/>
              <a:cs typeface="Roboto"/>
              <a:sym typeface="Roboto"/>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311700" y="1675000"/>
            <a:ext cx="46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Best Params:  'penalty': 'L2' (Ridge), 'C': 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