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315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316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317" r:id="rId39"/>
  </p:sldIdLst>
  <p:sldSz cx="9144000" cy="6858000" type="screen4x3"/>
  <p:notesSz cx="9144000" cy="6858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91" autoAdjust="0"/>
    <p:restoredTop sz="94660"/>
  </p:normalViewPr>
  <p:slideViewPr>
    <p:cSldViewPr>
      <p:cViewPr>
        <p:scale>
          <a:sx n="100" d="100"/>
          <a:sy n="100" d="100"/>
        </p:scale>
        <p:origin x="1085" y="-4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6576" y="36575"/>
            <a:ext cx="9070848" cy="6784848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256031" y="237743"/>
            <a:ext cx="8623300" cy="6364605"/>
          </a:xfrm>
          <a:custGeom>
            <a:avLst/>
            <a:gdLst/>
            <a:ahLst/>
            <a:cxnLst/>
            <a:rect l="l" t="t" r="r" b="b"/>
            <a:pathLst>
              <a:path w="8623300" h="6364605">
                <a:moveTo>
                  <a:pt x="0" y="0"/>
                </a:moveTo>
                <a:lnTo>
                  <a:pt x="8622792" y="0"/>
                </a:lnTo>
                <a:lnTo>
                  <a:pt x="8622792" y="6364224"/>
                </a:lnTo>
                <a:lnTo>
                  <a:pt x="0" y="636422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C7C6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256031" y="6379338"/>
            <a:ext cx="8623300" cy="1905"/>
          </a:xfrm>
          <a:custGeom>
            <a:avLst/>
            <a:gdLst/>
            <a:ahLst/>
            <a:cxnLst/>
            <a:rect l="l" t="t" r="r" b="b"/>
            <a:pathLst>
              <a:path w="8623300" h="1904">
                <a:moveTo>
                  <a:pt x="0" y="0"/>
                </a:moveTo>
                <a:lnTo>
                  <a:pt x="8622792" y="1588"/>
                </a:lnTo>
              </a:path>
            </a:pathLst>
          </a:custGeom>
          <a:ln w="12700">
            <a:solidFill>
              <a:srgbClr val="C7C6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256031" y="1602705"/>
            <a:ext cx="8623300" cy="64135"/>
          </a:xfrm>
          <a:custGeom>
            <a:avLst/>
            <a:gdLst/>
            <a:ahLst/>
            <a:cxnLst/>
            <a:rect l="l" t="t" r="r" b="b"/>
            <a:pathLst>
              <a:path w="8623300" h="64135">
                <a:moveTo>
                  <a:pt x="8622792" y="0"/>
                </a:moveTo>
                <a:lnTo>
                  <a:pt x="0" y="0"/>
                </a:lnTo>
                <a:lnTo>
                  <a:pt x="0" y="64008"/>
                </a:lnTo>
                <a:lnTo>
                  <a:pt x="8622792" y="64008"/>
                </a:lnTo>
                <a:lnTo>
                  <a:pt x="8622792" y="0"/>
                </a:lnTo>
                <a:close/>
              </a:path>
            </a:pathLst>
          </a:custGeom>
          <a:solidFill>
            <a:srgbClr val="CBD2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256031" y="1602705"/>
            <a:ext cx="8623300" cy="64135"/>
          </a:xfrm>
          <a:custGeom>
            <a:avLst/>
            <a:gdLst/>
            <a:ahLst/>
            <a:cxnLst/>
            <a:rect l="l" t="t" r="r" b="b"/>
            <a:pathLst>
              <a:path w="8623300" h="64135">
                <a:moveTo>
                  <a:pt x="0" y="0"/>
                </a:moveTo>
                <a:lnTo>
                  <a:pt x="8622792" y="0"/>
                </a:lnTo>
                <a:lnTo>
                  <a:pt x="8622792" y="64008"/>
                </a:lnTo>
                <a:lnTo>
                  <a:pt x="0" y="6400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C7C6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9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6576" y="36575"/>
            <a:ext cx="9070848" cy="678484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619722" y="523747"/>
            <a:ext cx="1904555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01229" y="1483359"/>
            <a:ext cx="6741540" cy="15100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9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41375" y="277367"/>
            <a:ext cx="8461375" cy="6303645"/>
            <a:chOff x="341375" y="277367"/>
            <a:chExt cx="8461375" cy="630364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1375" y="277367"/>
              <a:ext cx="8461248" cy="6303263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62842" y="475488"/>
              <a:ext cx="7983220" cy="5888990"/>
            </a:xfrm>
            <a:custGeom>
              <a:avLst/>
              <a:gdLst/>
              <a:ahLst/>
              <a:cxnLst/>
              <a:rect l="l" t="t" r="r" b="b"/>
              <a:pathLst>
                <a:path w="7983220" h="5888990">
                  <a:moveTo>
                    <a:pt x="0" y="0"/>
                  </a:moveTo>
                  <a:lnTo>
                    <a:pt x="7982712" y="0"/>
                  </a:lnTo>
                  <a:lnTo>
                    <a:pt x="7982712" y="5888736"/>
                  </a:lnTo>
                  <a:lnTo>
                    <a:pt x="0" y="5888736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C7C6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62842" y="6133646"/>
              <a:ext cx="7983220" cy="1905"/>
            </a:xfrm>
            <a:custGeom>
              <a:avLst/>
              <a:gdLst/>
              <a:ahLst/>
              <a:cxnLst/>
              <a:rect l="l" t="t" r="r" b="b"/>
              <a:pathLst>
                <a:path w="7983220" h="1904">
                  <a:moveTo>
                    <a:pt x="0" y="0"/>
                  </a:moveTo>
                  <a:lnTo>
                    <a:pt x="7982712" y="1472"/>
                  </a:lnTo>
                </a:path>
              </a:pathLst>
            </a:custGeom>
            <a:ln w="12700">
              <a:solidFill>
                <a:srgbClr val="C7C6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62842" y="457200"/>
              <a:ext cx="7983220" cy="2578735"/>
            </a:xfrm>
            <a:custGeom>
              <a:avLst/>
              <a:gdLst/>
              <a:ahLst/>
              <a:cxnLst/>
              <a:rect l="l" t="t" r="r" b="b"/>
              <a:pathLst>
                <a:path w="7983220" h="2578735">
                  <a:moveTo>
                    <a:pt x="7982711" y="0"/>
                  </a:moveTo>
                  <a:lnTo>
                    <a:pt x="0" y="0"/>
                  </a:lnTo>
                  <a:lnTo>
                    <a:pt x="0" y="2578608"/>
                  </a:lnTo>
                  <a:lnTo>
                    <a:pt x="7982711" y="2578608"/>
                  </a:lnTo>
                  <a:lnTo>
                    <a:pt x="7982711" y="0"/>
                  </a:lnTo>
                  <a:close/>
                </a:path>
              </a:pathLst>
            </a:custGeom>
            <a:solidFill>
              <a:srgbClr val="CBD2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62842" y="457200"/>
              <a:ext cx="7983220" cy="2578735"/>
            </a:xfrm>
            <a:custGeom>
              <a:avLst/>
              <a:gdLst/>
              <a:ahLst/>
              <a:cxnLst/>
              <a:rect l="l" t="t" r="r" b="b"/>
              <a:pathLst>
                <a:path w="7983220" h="2578735">
                  <a:moveTo>
                    <a:pt x="0" y="0"/>
                  </a:moveTo>
                  <a:lnTo>
                    <a:pt x="7982712" y="0"/>
                  </a:lnTo>
                  <a:lnTo>
                    <a:pt x="7982712" y="2578608"/>
                  </a:lnTo>
                  <a:lnTo>
                    <a:pt x="0" y="2578608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C7C6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39370" marR="5080" indent="970915">
              <a:lnSpc>
                <a:spcPts val="5810"/>
              </a:lnSpc>
              <a:spcBef>
                <a:spcPts val="265"/>
              </a:spcBef>
            </a:pPr>
            <a:r>
              <a:rPr spc="-5" dirty="0"/>
              <a:t>Автоматический </a:t>
            </a:r>
            <a:r>
              <a:rPr dirty="0"/>
              <a:t> </a:t>
            </a:r>
            <a:r>
              <a:rPr spc="-5" dirty="0"/>
              <a:t>синтаксический</a:t>
            </a:r>
            <a:r>
              <a:rPr spc="-100" dirty="0"/>
              <a:t> </a:t>
            </a:r>
            <a:r>
              <a:rPr spc="-5" dirty="0"/>
              <a:t>анализ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881695" y="3598164"/>
            <a:ext cx="540702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solidFill>
                  <a:srgbClr val="595959"/>
                </a:solidFill>
                <a:latin typeface="Cambria"/>
                <a:cs typeface="Cambria"/>
              </a:rPr>
              <a:t>Екатерина Владимировна </a:t>
            </a:r>
            <a:r>
              <a:rPr sz="2600" spc="-10" dirty="0">
                <a:solidFill>
                  <a:srgbClr val="595959"/>
                </a:solidFill>
                <a:latin typeface="Cambria"/>
                <a:cs typeface="Cambria"/>
              </a:rPr>
              <a:t>Еникеева</a:t>
            </a:r>
            <a:endParaRPr sz="2600">
              <a:latin typeface="Cambria"/>
              <a:cs typeface="Cambr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86243" y="5301996"/>
            <a:ext cx="6795770" cy="70866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385"/>
              </a:spcBef>
            </a:pPr>
            <a:r>
              <a:rPr sz="2000" dirty="0">
                <a:solidFill>
                  <a:srgbClr val="7F7F7F"/>
                </a:solidFill>
                <a:latin typeface="Cambria"/>
                <a:cs typeface="Cambria"/>
              </a:rPr>
              <a:t>2</a:t>
            </a:r>
            <a:r>
              <a:rPr sz="2000" spc="-20" dirty="0">
                <a:solidFill>
                  <a:srgbClr val="7F7F7F"/>
                </a:solidFill>
                <a:latin typeface="Cambria"/>
                <a:cs typeface="Cambria"/>
              </a:rPr>
              <a:t> </a:t>
            </a:r>
            <a:r>
              <a:rPr sz="2000" spc="-10" dirty="0">
                <a:solidFill>
                  <a:srgbClr val="7F7F7F"/>
                </a:solidFill>
                <a:latin typeface="Cambria"/>
                <a:cs typeface="Cambria"/>
              </a:rPr>
              <a:t>октября</a:t>
            </a:r>
            <a:r>
              <a:rPr sz="2000" spc="-25" dirty="0">
                <a:solidFill>
                  <a:srgbClr val="7F7F7F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7F7F7F"/>
                </a:solidFill>
                <a:latin typeface="Cambria"/>
                <a:cs typeface="Cambria"/>
              </a:rPr>
              <a:t>2023</a:t>
            </a:r>
            <a:endParaRPr sz="2000">
              <a:latin typeface="Cambria"/>
              <a:cs typeface="Cambria"/>
            </a:endParaRPr>
          </a:p>
          <a:p>
            <a:pPr algn="ctr">
              <a:lnSpc>
                <a:spcPct val="100000"/>
              </a:lnSpc>
              <a:spcBef>
                <a:spcPts val="290"/>
              </a:spcBef>
            </a:pPr>
            <a:r>
              <a:rPr sz="2000" spc="-5" dirty="0">
                <a:solidFill>
                  <a:srgbClr val="7F7F7F"/>
                </a:solidFill>
                <a:latin typeface="Cambria"/>
                <a:cs typeface="Cambria"/>
              </a:rPr>
              <a:t>Автоматическая</a:t>
            </a:r>
            <a:r>
              <a:rPr sz="2000" dirty="0">
                <a:solidFill>
                  <a:srgbClr val="7F7F7F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7F7F7F"/>
                </a:solidFill>
                <a:latin typeface="Cambria"/>
                <a:cs typeface="Cambria"/>
              </a:rPr>
              <a:t>обработка</a:t>
            </a:r>
            <a:r>
              <a:rPr sz="2000" dirty="0">
                <a:solidFill>
                  <a:srgbClr val="7F7F7F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7F7F7F"/>
                </a:solidFill>
                <a:latin typeface="Cambria"/>
                <a:cs typeface="Cambria"/>
              </a:rPr>
              <a:t>естественного</a:t>
            </a:r>
            <a:r>
              <a:rPr sz="2000" spc="5" dirty="0">
                <a:solidFill>
                  <a:srgbClr val="7F7F7F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7F7F7F"/>
                </a:solidFill>
                <a:latin typeface="Cambria"/>
                <a:cs typeface="Cambria"/>
              </a:rPr>
              <a:t>языка,</a:t>
            </a:r>
            <a:r>
              <a:rPr sz="2000" dirty="0">
                <a:solidFill>
                  <a:srgbClr val="7F7F7F"/>
                </a:solidFill>
                <a:latin typeface="Cambria"/>
                <a:cs typeface="Cambria"/>
              </a:rPr>
              <a:t> </a:t>
            </a:r>
            <a:r>
              <a:rPr sz="2000" spc="-10" dirty="0">
                <a:solidFill>
                  <a:srgbClr val="7F7F7F"/>
                </a:solidFill>
                <a:latin typeface="Cambria"/>
                <a:cs typeface="Cambria"/>
              </a:rPr>
              <a:t>лекция</a:t>
            </a:r>
            <a:r>
              <a:rPr sz="2000" spc="5" dirty="0">
                <a:solidFill>
                  <a:srgbClr val="7F7F7F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7F7F7F"/>
                </a:solidFill>
                <a:latin typeface="Cambria"/>
                <a:cs typeface="Cambria"/>
              </a:rPr>
              <a:t>5</a:t>
            </a:r>
            <a:endParaRPr sz="20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49681" y="231393"/>
          <a:ext cx="8622665" cy="63642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226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96965"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2350"/>
                        </a:spcBef>
                      </a:pPr>
                      <a:r>
                        <a:rPr sz="4800" spc="-35" dirty="0">
                          <a:latin typeface="Cambria"/>
                          <a:cs typeface="Cambria"/>
                        </a:rPr>
                        <a:t>Терминология</a:t>
                      </a:r>
                      <a:r>
                        <a:rPr sz="4800" spc="-2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4800" dirty="0">
                          <a:latin typeface="Cambria"/>
                          <a:cs typeface="Cambria"/>
                        </a:rPr>
                        <a:t>2</a:t>
                      </a:r>
                      <a:endParaRPr sz="4800">
                        <a:latin typeface="Cambria"/>
                        <a:cs typeface="Cambria"/>
                      </a:endParaRPr>
                    </a:p>
                  </a:txBody>
                  <a:tcPr marL="0" marR="0" marT="298450" marB="0">
                    <a:lnL w="19050">
                      <a:solidFill>
                        <a:srgbClr val="C7C6BC"/>
                      </a:solidFill>
                      <a:prstDash val="solid"/>
                    </a:lnL>
                    <a:lnR w="19050">
                      <a:solidFill>
                        <a:srgbClr val="C7C6BC"/>
                      </a:solidFill>
                      <a:prstDash val="solid"/>
                    </a:lnR>
                    <a:lnT w="19050">
                      <a:solidFill>
                        <a:srgbClr val="C7C6BC"/>
                      </a:solidFill>
                      <a:prstDash val="solid"/>
                    </a:lnT>
                    <a:lnB w="76200">
                      <a:solidFill>
                        <a:srgbClr val="CBD2D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542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3600">
                        <a:latin typeface="Times New Roman"/>
                        <a:cs typeface="Times New Roman"/>
                      </a:endParaRPr>
                    </a:p>
                    <a:p>
                      <a:pPr marL="735330">
                        <a:lnSpc>
                          <a:spcPct val="100000"/>
                        </a:lnSpc>
                      </a:pPr>
                      <a:r>
                        <a:rPr sz="2400" spc="-10" dirty="0">
                          <a:latin typeface="Cambria"/>
                          <a:cs typeface="Cambria"/>
                        </a:rPr>
                        <a:t>Parse tree</a:t>
                      </a:r>
                      <a:r>
                        <a:rPr sz="2400" spc="-1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spc="-10" dirty="0">
                          <a:latin typeface="Cambria"/>
                          <a:cs typeface="Cambria"/>
                        </a:rPr>
                        <a:t>может</a:t>
                      </a:r>
                      <a:r>
                        <a:rPr sz="2400" spc="-1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spc="-20" dirty="0">
                          <a:latin typeface="Cambria"/>
                          <a:cs typeface="Cambria"/>
                        </a:rPr>
                        <a:t>выглядеть</a:t>
                      </a:r>
                      <a:r>
                        <a:rPr sz="2400" spc="-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dirty="0">
                          <a:latin typeface="Cambria"/>
                          <a:cs typeface="Cambria"/>
                        </a:rPr>
                        <a:t>как</a:t>
                      </a:r>
                      <a:endParaRPr sz="2400">
                        <a:latin typeface="Cambria"/>
                        <a:cs typeface="Cambria"/>
                      </a:endParaRPr>
                    </a:p>
                    <a:p>
                      <a:pPr marL="1078230" indent="-343535">
                        <a:lnSpc>
                          <a:spcPct val="100000"/>
                        </a:lnSpc>
                        <a:spcBef>
                          <a:spcPts val="2014"/>
                        </a:spcBef>
                        <a:buClr>
                          <a:srgbClr val="404040"/>
                        </a:buClr>
                        <a:buFont typeface="Wingdings"/>
                        <a:buChar char=""/>
                        <a:tabLst>
                          <a:tab pos="1078865" algn="l"/>
                        </a:tabLst>
                      </a:pPr>
                      <a:r>
                        <a:rPr sz="2400" spc="-5" dirty="0">
                          <a:latin typeface="Cambria"/>
                          <a:cs typeface="Cambria"/>
                        </a:rPr>
                        <a:t>Структура</a:t>
                      </a:r>
                      <a:r>
                        <a:rPr sz="240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spc="-5" dirty="0">
                          <a:latin typeface="Cambria"/>
                          <a:cs typeface="Cambria"/>
                        </a:rPr>
                        <a:t>составляющих </a:t>
                      </a:r>
                      <a:r>
                        <a:rPr sz="2400" dirty="0">
                          <a:latin typeface="Cambria"/>
                          <a:cs typeface="Cambria"/>
                        </a:rPr>
                        <a:t>– </a:t>
                      </a:r>
                      <a:r>
                        <a:rPr sz="2400" spc="-5" dirty="0">
                          <a:latin typeface="Cambria"/>
                          <a:cs typeface="Cambria"/>
                        </a:rPr>
                        <a:t>constituent</a:t>
                      </a:r>
                      <a:r>
                        <a:rPr sz="240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spc="-10" dirty="0">
                          <a:latin typeface="Cambria"/>
                          <a:cs typeface="Cambria"/>
                        </a:rPr>
                        <a:t>structure</a:t>
                      </a:r>
                      <a:endParaRPr sz="2400">
                        <a:latin typeface="Cambria"/>
                        <a:cs typeface="Cambria"/>
                      </a:endParaRPr>
                    </a:p>
                    <a:p>
                      <a:pPr marL="1315085" lvl="1" indent="-229235">
                        <a:lnSpc>
                          <a:spcPct val="100000"/>
                        </a:lnSpc>
                        <a:spcBef>
                          <a:spcPts val="635"/>
                        </a:spcBef>
                        <a:buClr>
                          <a:srgbClr val="B0BCC1"/>
                        </a:buClr>
                        <a:buSzPct val="95454"/>
                        <a:buFont typeface="Wingdings"/>
                        <a:buChar char=""/>
                        <a:tabLst>
                          <a:tab pos="1315720" algn="l"/>
                        </a:tabLst>
                      </a:pPr>
                      <a:r>
                        <a:rPr sz="2200" spc="-10" dirty="0">
                          <a:latin typeface="Cambria"/>
                          <a:cs typeface="Cambria"/>
                        </a:rPr>
                        <a:t>объект</a:t>
                      </a:r>
                      <a:r>
                        <a:rPr sz="2200" spc="-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200" spc="-10" dirty="0">
                          <a:latin typeface="Cambria"/>
                          <a:cs typeface="Cambria"/>
                        </a:rPr>
                        <a:t>phrase</a:t>
                      </a:r>
                      <a:r>
                        <a:rPr sz="220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200" spc="-5" dirty="0">
                          <a:latin typeface="Cambria"/>
                          <a:cs typeface="Cambria"/>
                        </a:rPr>
                        <a:t>structure</a:t>
                      </a:r>
                      <a:r>
                        <a:rPr sz="220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200" spc="-10" dirty="0">
                          <a:latin typeface="Cambria"/>
                          <a:cs typeface="Cambria"/>
                        </a:rPr>
                        <a:t>grammars</a:t>
                      </a:r>
                      <a:endParaRPr sz="2200">
                        <a:latin typeface="Cambria"/>
                        <a:cs typeface="Cambria"/>
                      </a:endParaRPr>
                    </a:p>
                    <a:p>
                      <a:pPr marL="1078230" marR="985519" indent="-342900">
                        <a:lnSpc>
                          <a:spcPct val="100000"/>
                        </a:lnSpc>
                        <a:spcBef>
                          <a:spcPts val="1960"/>
                        </a:spcBef>
                        <a:buClr>
                          <a:srgbClr val="404040"/>
                        </a:buClr>
                        <a:buFont typeface="Wingdings"/>
                        <a:buChar char=""/>
                        <a:tabLst>
                          <a:tab pos="1078865" algn="l"/>
                        </a:tabLst>
                      </a:pPr>
                      <a:r>
                        <a:rPr sz="2400" spc="-5" dirty="0">
                          <a:latin typeface="Cambria"/>
                          <a:cs typeface="Cambria"/>
                        </a:rPr>
                        <a:t>Структура </a:t>
                      </a:r>
                      <a:r>
                        <a:rPr sz="2400" dirty="0">
                          <a:latin typeface="Cambria"/>
                          <a:cs typeface="Cambria"/>
                        </a:rPr>
                        <a:t>/ </a:t>
                      </a:r>
                      <a:r>
                        <a:rPr sz="2400" spc="-5" dirty="0">
                          <a:latin typeface="Cambria"/>
                          <a:cs typeface="Cambria"/>
                        </a:rPr>
                        <a:t>дерево зависимостей </a:t>
                      </a:r>
                      <a:r>
                        <a:rPr sz="2400" dirty="0">
                          <a:latin typeface="Cambria"/>
                          <a:cs typeface="Cambria"/>
                        </a:rPr>
                        <a:t>– dependency </a:t>
                      </a:r>
                      <a:r>
                        <a:rPr sz="2400" spc="-51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spc="-15" dirty="0">
                          <a:latin typeface="Cambria"/>
                          <a:cs typeface="Cambria"/>
                        </a:rPr>
                        <a:t>tree</a:t>
                      </a:r>
                      <a:r>
                        <a:rPr sz="2400" spc="-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dirty="0">
                          <a:latin typeface="Cambria"/>
                          <a:cs typeface="Cambria"/>
                        </a:rPr>
                        <a:t>/</a:t>
                      </a:r>
                      <a:r>
                        <a:rPr sz="2400" spc="-10" dirty="0">
                          <a:latin typeface="Cambria"/>
                          <a:cs typeface="Cambria"/>
                        </a:rPr>
                        <a:t> structure</a:t>
                      </a:r>
                      <a:r>
                        <a:rPr sz="2400" dirty="0">
                          <a:latin typeface="Cambria"/>
                          <a:cs typeface="Cambria"/>
                        </a:rPr>
                        <a:t> /</a:t>
                      </a:r>
                      <a:r>
                        <a:rPr sz="2400" spc="-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dirty="0">
                          <a:latin typeface="Cambria"/>
                          <a:cs typeface="Cambria"/>
                        </a:rPr>
                        <a:t>parse</a:t>
                      </a:r>
                      <a:endParaRPr sz="2400">
                        <a:latin typeface="Cambria"/>
                        <a:cs typeface="Cambria"/>
                      </a:endParaRPr>
                    </a:p>
                    <a:p>
                      <a:pPr marL="1315085" lvl="1" indent="-229235">
                        <a:lnSpc>
                          <a:spcPct val="100000"/>
                        </a:lnSpc>
                        <a:spcBef>
                          <a:spcPts val="630"/>
                        </a:spcBef>
                        <a:buClr>
                          <a:srgbClr val="B0BCC1"/>
                        </a:buClr>
                        <a:buSzPct val="95454"/>
                        <a:buFont typeface="Wingdings"/>
                        <a:buChar char=""/>
                        <a:tabLst>
                          <a:tab pos="1315720" algn="l"/>
                        </a:tabLst>
                      </a:pPr>
                      <a:r>
                        <a:rPr sz="2200" spc="-10" dirty="0">
                          <a:latin typeface="Cambria"/>
                          <a:cs typeface="Cambria"/>
                        </a:rPr>
                        <a:t>объект</a:t>
                      </a:r>
                      <a:r>
                        <a:rPr sz="2200" spc="-5" dirty="0">
                          <a:latin typeface="Cambria"/>
                          <a:cs typeface="Cambria"/>
                        </a:rPr>
                        <a:t> dependency</a:t>
                      </a:r>
                      <a:r>
                        <a:rPr sz="2200" spc="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200" spc="-10" dirty="0">
                          <a:latin typeface="Cambria"/>
                          <a:cs typeface="Cambria"/>
                        </a:rPr>
                        <a:t>grammars</a:t>
                      </a:r>
                      <a:endParaRPr sz="2200">
                        <a:latin typeface="Cambria"/>
                        <a:cs typeface="Cambria"/>
                      </a:endParaRPr>
                    </a:p>
                  </a:txBody>
                  <a:tcPr marL="0" marR="0" marT="6350" marB="0">
                    <a:lnL w="19050">
                      <a:solidFill>
                        <a:srgbClr val="C7C6BC"/>
                      </a:solidFill>
                      <a:prstDash val="solid"/>
                    </a:lnL>
                    <a:lnR w="19050">
                      <a:solidFill>
                        <a:srgbClr val="C7C6BC"/>
                      </a:solidFill>
                      <a:prstDash val="solid"/>
                    </a:lnR>
                    <a:lnT w="76200">
                      <a:solidFill>
                        <a:srgbClr val="CBD2D5"/>
                      </a:solidFill>
                      <a:prstDash val="solid"/>
                    </a:lnT>
                    <a:lnB w="19050">
                      <a:solidFill>
                        <a:srgbClr val="C7C6B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1835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200" dirty="0">
                          <a:solidFill>
                            <a:srgbClr val="B0BCC1"/>
                          </a:solidFill>
                          <a:latin typeface="Cambria"/>
                          <a:cs typeface="Cambria"/>
                        </a:rPr>
                        <a:t>8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T="20320" marB="0">
                    <a:lnL w="19050">
                      <a:solidFill>
                        <a:srgbClr val="C7C6BC"/>
                      </a:solidFill>
                      <a:prstDash val="solid"/>
                    </a:lnL>
                    <a:lnR w="19050">
                      <a:solidFill>
                        <a:srgbClr val="C7C6BC"/>
                      </a:solidFill>
                      <a:prstDash val="solid"/>
                    </a:lnR>
                    <a:lnT w="19050">
                      <a:solidFill>
                        <a:srgbClr val="C7C6BC"/>
                      </a:solidFill>
                      <a:prstDash val="solid"/>
                    </a:lnT>
                    <a:lnB w="19050">
                      <a:solidFill>
                        <a:srgbClr val="C7C6B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49681" y="231393"/>
          <a:ext cx="8622665" cy="63642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226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96965"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2350"/>
                        </a:spcBef>
                      </a:pPr>
                      <a:r>
                        <a:rPr sz="4800" spc="-5" dirty="0">
                          <a:latin typeface="Cambria"/>
                          <a:cs typeface="Cambria"/>
                        </a:rPr>
                        <a:t>Демо:</a:t>
                      </a:r>
                      <a:r>
                        <a:rPr sz="4800" spc="-20" dirty="0">
                          <a:latin typeface="Cambria"/>
                          <a:cs typeface="Cambria"/>
                        </a:rPr>
                        <a:t> Stanford</a:t>
                      </a:r>
                      <a:r>
                        <a:rPr sz="4800" spc="-1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4800" spc="-20" dirty="0">
                          <a:latin typeface="Cambria"/>
                          <a:cs typeface="Cambria"/>
                        </a:rPr>
                        <a:t>Parser</a:t>
                      </a:r>
                      <a:endParaRPr sz="4800">
                        <a:latin typeface="Cambria"/>
                        <a:cs typeface="Cambria"/>
                      </a:endParaRPr>
                    </a:p>
                  </a:txBody>
                  <a:tcPr marL="0" marR="0" marT="298450" marB="0">
                    <a:lnL w="19050">
                      <a:solidFill>
                        <a:srgbClr val="C7C6BC"/>
                      </a:solidFill>
                      <a:prstDash val="solid"/>
                    </a:lnL>
                    <a:lnR w="19050">
                      <a:solidFill>
                        <a:srgbClr val="C7C6BC"/>
                      </a:solidFill>
                      <a:prstDash val="solid"/>
                    </a:lnR>
                    <a:lnT w="19050">
                      <a:solidFill>
                        <a:srgbClr val="C7C6BC"/>
                      </a:solidFill>
                      <a:prstDash val="solid"/>
                    </a:lnT>
                    <a:lnB w="76200">
                      <a:solidFill>
                        <a:srgbClr val="CBD2D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542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4735830">
                        <a:lnSpc>
                          <a:spcPct val="100000"/>
                        </a:lnSpc>
                      </a:pPr>
                      <a:r>
                        <a:rPr sz="1400" u="sng" spc="-5" dirty="0">
                          <a:solidFill>
                            <a:srgbClr val="7F7F7F"/>
                          </a:solidFill>
                          <a:uFill>
                            <a:solidFill>
                              <a:srgbClr val="7F7F7F"/>
                            </a:solidFill>
                          </a:uFill>
                          <a:latin typeface="Cambria"/>
                          <a:cs typeface="Cambria"/>
                        </a:rPr>
                        <a:t>http://nlp.stanford.edu:8080/parser/index.jsp</a:t>
                      </a:r>
                      <a:endParaRPr sz="1400">
                        <a:latin typeface="Cambria"/>
                        <a:cs typeface="Cambria"/>
                      </a:endParaRPr>
                    </a:p>
                  </a:txBody>
                  <a:tcPr marL="0" marR="0" marT="3810" marB="0">
                    <a:lnL w="19050">
                      <a:solidFill>
                        <a:srgbClr val="C7C6BC"/>
                      </a:solidFill>
                      <a:prstDash val="solid"/>
                    </a:lnL>
                    <a:lnR w="19050">
                      <a:solidFill>
                        <a:srgbClr val="C7C6BC"/>
                      </a:solidFill>
                      <a:prstDash val="solid"/>
                    </a:lnR>
                    <a:lnT w="76200">
                      <a:solidFill>
                        <a:srgbClr val="CBD2D5"/>
                      </a:solidFill>
                      <a:prstDash val="solid"/>
                    </a:lnT>
                    <a:lnB w="19050">
                      <a:solidFill>
                        <a:srgbClr val="C7C6B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1835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200" dirty="0">
                          <a:solidFill>
                            <a:srgbClr val="B0BCC1"/>
                          </a:solidFill>
                          <a:latin typeface="Cambria"/>
                          <a:cs typeface="Cambria"/>
                        </a:rPr>
                        <a:t>9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T="20320" marB="0">
                    <a:lnL w="19050">
                      <a:solidFill>
                        <a:srgbClr val="C7C6BC"/>
                      </a:solidFill>
                      <a:prstDash val="solid"/>
                    </a:lnL>
                    <a:lnR w="19050">
                      <a:solidFill>
                        <a:srgbClr val="C7C6BC"/>
                      </a:solidFill>
                      <a:prstDash val="solid"/>
                    </a:lnR>
                    <a:lnT w="19050">
                      <a:solidFill>
                        <a:srgbClr val="C7C6BC"/>
                      </a:solidFill>
                      <a:prstDash val="solid"/>
                    </a:lnT>
                    <a:lnB w="19050">
                      <a:solidFill>
                        <a:srgbClr val="C7C6B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4235" y="1750832"/>
            <a:ext cx="5218176" cy="460551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71984" y="2997578"/>
            <a:ext cx="2623063" cy="301652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49681" y="231393"/>
          <a:ext cx="8622665" cy="63642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226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96965"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2350"/>
                        </a:spcBef>
                      </a:pPr>
                      <a:r>
                        <a:rPr sz="4800" spc="-5" dirty="0">
                          <a:latin typeface="Cambria"/>
                          <a:cs typeface="Cambria"/>
                        </a:rPr>
                        <a:t>Пример</a:t>
                      </a:r>
                      <a:r>
                        <a:rPr sz="480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4800" spc="-5" dirty="0">
                          <a:latin typeface="Cambria"/>
                          <a:cs typeface="Cambria"/>
                        </a:rPr>
                        <a:t>разметки</a:t>
                      </a:r>
                      <a:r>
                        <a:rPr sz="480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4800" spc="-5" dirty="0">
                          <a:latin typeface="Cambria"/>
                          <a:cs typeface="Cambria"/>
                        </a:rPr>
                        <a:t>CoNLL-U</a:t>
                      </a:r>
                      <a:endParaRPr sz="4800">
                        <a:latin typeface="Cambria"/>
                        <a:cs typeface="Cambria"/>
                      </a:endParaRPr>
                    </a:p>
                  </a:txBody>
                  <a:tcPr marL="0" marR="0" marT="298450" marB="0">
                    <a:lnL w="19050">
                      <a:solidFill>
                        <a:srgbClr val="C7C6BC"/>
                      </a:solidFill>
                      <a:prstDash val="solid"/>
                    </a:lnL>
                    <a:lnR w="19050">
                      <a:solidFill>
                        <a:srgbClr val="C7C6BC"/>
                      </a:solidFill>
                      <a:prstDash val="solid"/>
                    </a:lnR>
                    <a:lnT w="19050">
                      <a:solidFill>
                        <a:srgbClr val="C7C6BC"/>
                      </a:solidFill>
                      <a:prstDash val="solid"/>
                    </a:lnT>
                    <a:lnB w="76200">
                      <a:solidFill>
                        <a:srgbClr val="CBD2D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542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C7C6BC"/>
                      </a:solidFill>
                      <a:prstDash val="solid"/>
                    </a:lnL>
                    <a:lnR w="19050">
                      <a:solidFill>
                        <a:srgbClr val="C7C6BC"/>
                      </a:solidFill>
                      <a:prstDash val="solid"/>
                    </a:lnR>
                    <a:lnT w="76200">
                      <a:solidFill>
                        <a:srgbClr val="CBD2D5"/>
                      </a:solidFill>
                      <a:prstDash val="solid"/>
                    </a:lnT>
                    <a:lnB w="19050">
                      <a:solidFill>
                        <a:srgbClr val="C7C6B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1835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200" spc="-5" dirty="0">
                          <a:solidFill>
                            <a:srgbClr val="B0BCC1"/>
                          </a:solidFill>
                          <a:latin typeface="Cambria"/>
                          <a:cs typeface="Cambria"/>
                        </a:rPr>
                        <a:t>10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T="20320" marB="0">
                    <a:lnL w="19050">
                      <a:solidFill>
                        <a:srgbClr val="C7C6BC"/>
                      </a:solidFill>
                      <a:prstDash val="solid"/>
                    </a:lnL>
                    <a:lnR w="19050">
                      <a:solidFill>
                        <a:srgbClr val="C7C6BC"/>
                      </a:solidFill>
                      <a:prstDash val="solid"/>
                    </a:lnR>
                    <a:lnT w="19050">
                      <a:solidFill>
                        <a:srgbClr val="C7C6BC"/>
                      </a:solidFill>
                      <a:prstDash val="solid"/>
                    </a:lnT>
                    <a:lnB w="19050">
                      <a:solidFill>
                        <a:srgbClr val="C7C6B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3527" y="3212975"/>
            <a:ext cx="8543761" cy="165618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49681" y="231393"/>
          <a:ext cx="8622665" cy="63642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226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96965">
                <a:tc>
                  <a:txBody>
                    <a:bodyPr/>
                    <a:lstStyle/>
                    <a:p>
                      <a:pPr marL="20955" algn="ctr">
                        <a:lnSpc>
                          <a:spcPct val="100000"/>
                        </a:lnSpc>
                        <a:spcBef>
                          <a:spcPts val="2350"/>
                        </a:spcBef>
                      </a:pPr>
                      <a:r>
                        <a:rPr sz="4800" spc="-5" dirty="0">
                          <a:latin typeface="Cambria"/>
                          <a:cs typeface="Cambria"/>
                        </a:rPr>
                        <a:t>Структура</a:t>
                      </a:r>
                      <a:r>
                        <a:rPr sz="4800" spc="-1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4800" dirty="0">
                          <a:latin typeface="Cambria"/>
                          <a:cs typeface="Cambria"/>
                        </a:rPr>
                        <a:t>составляющих</a:t>
                      </a:r>
                      <a:endParaRPr sz="4800">
                        <a:latin typeface="Cambria"/>
                        <a:cs typeface="Cambria"/>
                      </a:endParaRPr>
                    </a:p>
                  </a:txBody>
                  <a:tcPr marL="0" marR="0" marT="298450" marB="0">
                    <a:lnL w="19050">
                      <a:solidFill>
                        <a:srgbClr val="C7C6BC"/>
                      </a:solidFill>
                      <a:prstDash val="solid"/>
                    </a:lnL>
                    <a:lnR w="19050">
                      <a:solidFill>
                        <a:srgbClr val="C7C6BC"/>
                      </a:solidFill>
                      <a:prstDash val="solid"/>
                    </a:lnR>
                    <a:lnT w="19050">
                      <a:solidFill>
                        <a:srgbClr val="C7C6BC"/>
                      </a:solidFill>
                      <a:prstDash val="solid"/>
                    </a:lnT>
                    <a:lnB w="76200">
                      <a:solidFill>
                        <a:srgbClr val="CBD2D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542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3600">
                        <a:latin typeface="Times New Roman"/>
                        <a:cs typeface="Times New Roman"/>
                      </a:endParaRPr>
                    </a:p>
                    <a:p>
                      <a:pPr marL="735330" marR="1266190">
                        <a:lnSpc>
                          <a:spcPct val="100800"/>
                        </a:lnSpc>
                        <a:spcBef>
                          <a:spcPts val="5"/>
                        </a:spcBef>
                      </a:pPr>
                      <a:r>
                        <a:rPr sz="2400" b="1" spc="-5" dirty="0">
                          <a:latin typeface="Cambria"/>
                          <a:cs typeface="Cambria"/>
                        </a:rPr>
                        <a:t>Составляющая</a:t>
                      </a:r>
                      <a:r>
                        <a:rPr sz="2400" spc="-5" dirty="0">
                          <a:latin typeface="Cambria"/>
                          <a:cs typeface="Cambria"/>
                        </a:rPr>
                        <a:t>— независимая синтаксическая </a:t>
                      </a:r>
                      <a:r>
                        <a:rPr sz="2400" spc="-51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spc="-5" dirty="0">
                          <a:latin typeface="Cambria"/>
                          <a:cs typeface="Cambria"/>
                        </a:rPr>
                        <a:t>единица:</a:t>
                      </a:r>
                      <a:endParaRPr sz="2400">
                        <a:latin typeface="Cambria"/>
                        <a:cs typeface="Cambria"/>
                      </a:endParaRPr>
                    </a:p>
                    <a:p>
                      <a:pPr marL="1144905" indent="-410209">
                        <a:lnSpc>
                          <a:spcPct val="100000"/>
                        </a:lnSpc>
                        <a:spcBef>
                          <a:spcPts val="2014"/>
                        </a:spcBef>
                        <a:buClr>
                          <a:srgbClr val="404040"/>
                        </a:buClr>
                        <a:buFont typeface="Arial MT"/>
                        <a:buChar char="•"/>
                        <a:tabLst>
                          <a:tab pos="1144905" algn="l"/>
                          <a:tab pos="1145540" algn="l"/>
                        </a:tabLst>
                      </a:pPr>
                      <a:r>
                        <a:rPr sz="2400" spc="-5" dirty="0">
                          <a:latin typeface="Cambria"/>
                          <a:cs typeface="Cambria"/>
                        </a:rPr>
                        <a:t>можно перемещать </a:t>
                      </a:r>
                      <a:r>
                        <a:rPr sz="2400" dirty="0">
                          <a:latin typeface="Cambria"/>
                          <a:cs typeface="Cambria"/>
                        </a:rPr>
                        <a:t>в</a:t>
                      </a:r>
                      <a:r>
                        <a:rPr sz="2400" spc="-5" dirty="0">
                          <a:latin typeface="Cambria"/>
                          <a:cs typeface="Cambria"/>
                        </a:rPr>
                        <a:t> пределах</a:t>
                      </a:r>
                      <a:r>
                        <a:rPr sz="2400" spc="-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spc="-5" dirty="0">
                          <a:latin typeface="Cambria"/>
                          <a:cs typeface="Cambria"/>
                        </a:rPr>
                        <a:t>предложения:</a:t>
                      </a:r>
                      <a:endParaRPr sz="2400">
                        <a:latin typeface="Cambria"/>
                        <a:cs typeface="Cambria"/>
                      </a:endParaRPr>
                    </a:p>
                    <a:p>
                      <a:pPr marL="1315085" lvl="1" indent="-229235">
                        <a:lnSpc>
                          <a:spcPct val="100000"/>
                        </a:lnSpc>
                        <a:spcBef>
                          <a:spcPts val="605"/>
                        </a:spcBef>
                        <a:buClr>
                          <a:srgbClr val="B0BCC1"/>
                        </a:buClr>
                        <a:buFont typeface="Arial MT"/>
                        <a:buChar char="•"/>
                        <a:tabLst>
                          <a:tab pos="1315085" algn="l"/>
                          <a:tab pos="1315720" algn="l"/>
                        </a:tabLst>
                      </a:pPr>
                      <a:r>
                        <a:rPr sz="2200" i="1" spc="-5" dirty="0">
                          <a:latin typeface="Cambria"/>
                          <a:cs typeface="Cambria"/>
                        </a:rPr>
                        <a:t>John</a:t>
                      </a:r>
                      <a:r>
                        <a:rPr sz="2200" i="1" spc="-10" dirty="0">
                          <a:latin typeface="Cambria"/>
                          <a:cs typeface="Cambria"/>
                        </a:rPr>
                        <a:t> talked</a:t>
                      </a:r>
                      <a:r>
                        <a:rPr sz="2200" i="1" spc="-5" dirty="0">
                          <a:latin typeface="Cambria"/>
                          <a:cs typeface="Cambria"/>
                        </a:rPr>
                        <a:t> [to </a:t>
                      </a:r>
                      <a:r>
                        <a:rPr sz="2200" i="1" spc="-10" dirty="0">
                          <a:latin typeface="Cambria"/>
                          <a:cs typeface="Cambria"/>
                        </a:rPr>
                        <a:t>the children]</a:t>
                      </a:r>
                      <a:r>
                        <a:rPr sz="2200" i="1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200" i="1" spc="-5" dirty="0">
                          <a:latin typeface="Cambria"/>
                          <a:cs typeface="Cambria"/>
                        </a:rPr>
                        <a:t>[about</a:t>
                      </a:r>
                      <a:r>
                        <a:rPr sz="2200" i="1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200" i="1" spc="-5" dirty="0">
                          <a:latin typeface="Cambria"/>
                          <a:cs typeface="Cambria"/>
                        </a:rPr>
                        <a:t>rules].</a:t>
                      </a:r>
                      <a:endParaRPr sz="2200">
                        <a:latin typeface="Cambria"/>
                        <a:cs typeface="Cambria"/>
                      </a:endParaRPr>
                    </a:p>
                    <a:p>
                      <a:pPr marL="1315085" lvl="1" indent="-229235">
                        <a:lnSpc>
                          <a:spcPct val="100000"/>
                        </a:lnSpc>
                        <a:spcBef>
                          <a:spcPts val="580"/>
                        </a:spcBef>
                        <a:buClr>
                          <a:srgbClr val="B0BCC1"/>
                        </a:buClr>
                        <a:buFont typeface="Arial MT"/>
                        <a:buChar char="•"/>
                        <a:tabLst>
                          <a:tab pos="1315085" algn="l"/>
                          <a:tab pos="1315720" algn="l"/>
                        </a:tabLst>
                      </a:pPr>
                      <a:r>
                        <a:rPr sz="2200" i="1" spc="-5" dirty="0">
                          <a:latin typeface="Cambria"/>
                          <a:cs typeface="Cambria"/>
                        </a:rPr>
                        <a:t>John </a:t>
                      </a:r>
                      <a:r>
                        <a:rPr sz="2200" i="1" spc="-10" dirty="0">
                          <a:latin typeface="Cambria"/>
                          <a:cs typeface="Cambria"/>
                        </a:rPr>
                        <a:t>talked</a:t>
                      </a:r>
                      <a:r>
                        <a:rPr sz="2200" i="1" spc="-5" dirty="0">
                          <a:latin typeface="Cambria"/>
                          <a:cs typeface="Cambria"/>
                        </a:rPr>
                        <a:t> [about</a:t>
                      </a:r>
                      <a:r>
                        <a:rPr sz="2200" i="1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200" i="1" spc="-5" dirty="0">
                          <a:latin typeface="Cambria"/>
                          <a:cs typeface="Cambria"/>
                        </a:rPr>
                        <a:t>rules] [to </a:t>
                      </a:r>
                      <a:r>
                        <a:rPr sz="2200" i="1" spc="-10" dirty="0">
                          <a:latin typeface="Cambria"/>
                          <a:cs typeface="Cambria"/>
                        </a:rPr>
                        <a:t>the</a:t>
                      </a:r>
                      <a:r>
                        <a:rPr sz="2200" i="1" spc="-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200" i="1" spc="-10" dirty="0">
                          <a:latin typeface="Cambria"/>
                          <a:cs typeface="Cambria"/>
                        </a:rPr>
                        <a:t>children].</a:t>
                      </a:r>
                      <a:endParaRPr sz="2200">
                        <a:latin typeface="Cambria"/>
                        <a:cs typeface="Cambria"/>
                      </a:endParaRPr>
                    </a:p>
                    <a:p>
                      <a:pPr marL="1315085" lvl="1" indent="-229235">
                        <a:lnSpc>
                          <a:spcPct val="100000"/>
                        </a:lnSpc>
                        <a:spcBef>
                          <a:spcPts val="645"/>
                        </a:spcBef>
                        <a:buClr>
                          <a:srgbClr val="B0BCC1"/>
                        </a:buClr>
                        <a:buFont typeface="Arial MT"/>
                        <a:buChar char="•"/>
                        <a:tabLst>
                          <a:tab pos="1315085" algn="l"/>
                          <a:tab pos="1315720" algn="l"/>
                        </a:tabLst>
                      </a:pPr>
                      <a:r>
                        <a:rPr sz="2200" i="1" spc="-5" dirty="0">
                          <a:latin typeface="Cambria"/>
                          <a:cs typeface="Cambria"/>
                        </a:rPr>
                        <a:t>*John</a:t>
                      </a:r>
                      <a:r>
                        <a:rPr sz="2200" i="1" spc="-10" dirty="0">
                          <a:latin typeface="Cambria"/>
                          <a:cs typeface="Cambria"/>
                        </a:rPr>
                        <a:t> talked</a:t>
                      </a:r>
                      <a:r>
                        <a:rPr sz="2200" i="1" spc="-5" dirty="0">
                          <a:latin typeface="Cambria"/>
                          <a:cs typeface="Cambria"/>
                        </a:rPr>
                        <a:t> rules</a:t>
                      </a:r>
                      <a:r>
                        <a:rPr sz="2200" i="1" spc="-10" dirty="0">
                          <a:latin typeface="Cambria"/>
                          <a:cs typeface="Cambria"/>
                        </a:rPr>
                        <a:t> to</a:t>
                      </a:r>
                      <a:r>
                        <a:rPr sz="2200" i="1" spc="-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200" i="1" spc="-10" dirty="0">
                          <a:latin typeface="Cambria"/>
                          <a:cs typeface="Cambria"/>
                        </a:rPr>
                        <a:t>the</a:t>
                      </a:r>
                      <a:r>
                        <a:rPr sz="2200" i="1" spc="-1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200" i="1" spc="-10" dirty="0">
                          <a:latin typeface="Cambria"/>
                          <a:cs typeface="Cambria"/>
                        </a:rPr>
                        <a:t>children</a:t>
                      </a:r>
                      <a:r>
                        <a:rPr sz="2200" i="1" spc="-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200" i="1" spc="5" dirty="0">
                          <a:latin typeface="Cambria"/>
                          <a:cs typeface="Cambria"/>
                        </a:rPr>
                        <a:t>about.</a:t>
                      </a:r>
                      <a:endParaRPr sz="2200">
                        <a:latin typeface="Cambria"/>
                        <a:cs typeface="Cambria"/>
                      </a:endParaRPr>
                    </a:p>
                    <a:p>
                      <a:pPr marL="475615" marR="1190625" indent="-475615" algn="r">
                        <a:lnSpc>
                          <a:spcPct val="100000"/>
                        </a:lnSpc>
                        <a:spcBef>
                          <a:spcPts val="1960"/>
                        </a:spcBef>
                        <a:buClr>
                          <a:srgbClr val="404040"/>
                        </a:buClr>
                        <a:buFont typeface="Arial MT"/>
                        <a:buChar char="•"/>
                        <a:tabLst>
                          <a:tab pos="475615" algn="l"/>
                          <a:tab pos="476250" algn="l"/>
                        </a:tabLst>
                      </a:pPr>
                      <a:r>
                        <a:rPr sz="2400" spc="-5" dirty="0">
                          <a:latin typeface="Cambria"/>
                          <a:cs typeface="Cambria"/>
                        </a:rPr>
                        <a:t>можно</a:t>
                      </a:r>
                      <a:r>
                        <a:rPr sz="2400" spc="-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spc="-5" dirty="0">
                          <a:latin typeface="Cambria"/>
                          <a:cs typeface="Cambria"/>
                        </a:rPr>
                        <a:t>заменять</a:t>
                      </a:r>
                      <a:r>
                        <a:rPr sz="240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spc="-5" dirty="0">
                          <a:latin typeface="Cambria"/>
                          <a:cs typeface="Cambria"/>
                        </a:rPr>
                        <a:t>на</a:t>
                      </a:r>
                      <a:r>
                        <a:rPr sz="2400" spc="-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spc="-5" dirty="0">
                          <a:latin typeface="Cambria"/>
                          <a:cs typeface="Cambria"/>
                        </a:rPr>
                        <a:t>грамматически</a:t>
                      </a:r>
                      <a:r>
                        <a:rPr sz="2400" spc="-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spc="-15" dirty="0">
                          <a:latin typeface="Cambria"/>
                          <a:cs typeface="Cambria"/>
                        </a:rPr>
                        <a:t>похожие:</a:t>
                      </a:r>
                      <a:endParaRPr sz="2400">
                        <a:latin typeface="Cambria"/>
                        <a:cs typeface="Cambria"/>
                      </a:endParaRPr>
                    </a:p>
                    <a:p>
                      <a:pPr marL="227965" marR="1231900" lvl="1" indent="-227965" algn="r">
                        <a:lnSpc>
                          <a:spcPct val="100000"/>
                        </a:lnSpc>
                        <a:spcBef>
                          <a:spcPts val="635"/>
                        </a:spcBef>
                        <a:buClr>
                          <a:srgbClr val="B0BCC1"/>
                        </a:buClr>
                        <a:buFont typeface="Arial MT"/>
                        <a:buChar char="•"/>
                        <a:tabLst>
                          <a:tab pos="227965" algn="l"/>
                          <a:tab pos="228600" algn="l"/>
                        </a:tabLst>
                      </a:pPr>
                      <a:r>
                        <a:rPr sz="2200" i="1" dirty="0">
                          <a:latin typeface="Cambria"/>
                          <a:cs typeface="Cambria"/>
                        </a:rPr>
                        <a:t>I</a:t>
                      </a:r>
                      <a:r>
                        <a:rPr sz="2200" i="1" spc="-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200" i="1" dirty="0">
                          <a:latin typeface="Cambria"/>
                          <a:cs typeface="Cambria"/>
                        </a:rPr>
                        <a:t>sat [on </a:t>
                      </a:r>
                      <a:r>
                        <a:rPr sz="2200" i="1" spc="-10" dirty="0">
                          <a:latin typeface="Cambria"/>
                          <a:cs typeface="Cambria"/>
                        </a:rPr>
                        <a:t>the</a:t>
                      </a:r>
                      <a:r>
                        <a:rPr sz="2200" i="1" spc="-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200" i="1" spc="-10" dirty="0">
                          <a:latin typeface="Cambria"/>
                          <a:cs typeface="Cambria"/>
                        </a:rPr>
                        <a:t>box</a:t>
                      </a:r>
                      <a:r>
                        <a:rPr sz="2200" i="1" dirty="0">
                          <a:latin typeface="Cambria"/>
                          <a:cs typeface="Cambria"/>
                        </a:rPr>
                        <a:t> /</a:t>
                      </a:r>
                      <a:r>
                        <a:rPr sz="2200" i="1" spc="-5" dirty="0">
                          <a:latin typeface="Cambria"/>
                          <a:cs typeface="Cambria"/>
                        </a:rPr>
                        <a:t> on</a:t>
                      </a:r>
                      <a:r>
                        <a:rPr sz="2200" i="1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200" i="1" spc="-10" dirty="0">
                          <a:latin typeface="Cambria"/>
                          <a:cs typeface="Cambria"/>
                        </a:rPr>
                        <a:t>top</a:t>
                      </a:r>
                      <a:r>
                        <a:rPr sz="2200" i="1" spc="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200" i="1" spc="-5" dirty="0">
                          <a:latin typeface="Cambria"/>
                          <a:cs typeface="Cambria"/>
                        </a:rPr>
                        <a:t>of </a:t>
                      </a:r>
                      <a:r>
                        <a:rPr sz="2200" i="1" spc="-10" dirty="0">
                          <a:latin typeface="Cambria"/>
                          <a:cs typeface="Cambria"/>
                        </a:rPr>
                        <a:t>the</a:t>
                      </a:r>
                      <a:r>
                        <a:rPr sz="2200" i="1" spc="-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200" i="1" spc="-10" dirty="0">
                          <a:latin typeface="Cambria"/>
                          <a:cs typeface="Cambria"/>
                        </a:rPr>
                        <a:t>box</a:t>
                      </a:r>
                      <a:r>
                        <a:rPr sz="2200" i="1" spc="-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200" i="1" dirty="0">
                          <a:latin typeface="Cambria"/>
                          <a:cs typeface="Cambria"/>
                        </a:rPr>
                        <a:t>/ in </a:t>
                      </a:r>
                      <a:r>
                        <a:rPr sz="2200" i="1" spc="-10" dirty="0">
                          <a:latin typeface="Cambria"/>
                          <a:cs typeface="Cambria"/>
                        </a:rPr>
                        <a:t>front</a:t>
                      </a:r>
                      <a:r>
                        <a:rPr sz="2200" i="1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200" i="1" spc="-5" dirty="0">
                          <a:latin typeface="Cambria"/>
                          <a:cs typeface="Cambria"/>
                        </a:rPr>
                        <a:t>of you].</a:t>
                      </a:r>
                      <a:endParaRPr sz="2200">
                        <a:latin typeface="Cambria"/>
                        <a:cs typeface="Cambria"/>
                      </a:endParaRPr>
                    </a:p>
                  </a:txBody>
                  <a:tcPr marL="0" marR="0" marT="3175" marB="0">
                    <a:lnL w="19050">
                      <a:solidFill>
                        <a:srgbClr val="C7C6BC"/>
                      </a:solidFill>
                      <a:prstDash val="solid"/>
                    </a:lnL>
                    <a:lnR w="19050">
                      <a:solidFill>
                        <a:srgbClr val="C7C6BC"/>
                      </a:solidFill>
                      <a:prstDash val="solid"/>
                    </a:lnR>
                    <a:lnT w="76200">
                      <a:solidFill>
                        <a:srgbClr val="CBD2D5"/>
                      </a:solidFill>
                      <a:prstDash val="solid"/>
                    </a:lnT>
                    <a:lnB w="19050">
                      <a:solidFill>
                        <a:srgbClr val="C7C6B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1835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200" spc="-5" dirty="0">
                          <a:solidFill>
                            <a:srgbClr val="B0BCC1"/>
                          </a:solidFill>
                          <a:latin typeface="Cambria"/>
                          <a:cs typeface="Cambria"/>
                        </a:rPr>
                        <a:t>11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T="20320" marB="0">
                    <a:lnL w="19050">
                      <a:solidFill>
                        <a:srgbClr val="C7C6BC"/>
                      </a:solidFill>
                      <a:prstDash val="solid"/>
                    </a:lnL>
                    <a:lnR w="19050">
                      <a:solidFill>
                        <a:srgbClr val="C7C6BC"/>
                      </a:solidFill>
                      <a:prstDash val="solid"/>
                    </a:lnR>
                    <a:lnT w="19050">
                      <a:solidFill>
                        <a:srgbClr val="C7C6BC"/>
                      </a:solidFill>
                      <a:prstDash val="solid"/>
                    </a:lnT>
                    <a:lnB w="19050">
                      <a:solidFill>
                        <a:srgbClr val="C7C6B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49681" y="231393"/>
          <a:ext cx="8622665" cy="63642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226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96965">
                <a:tc>
                  <a:txBody>
                    <a:bodyPr/>
                    <a:lstStyle/>
                    <a:p>
                      <a:pPr marL="52705" algn="ctr">
                        <a:lnSpc>
                          <a:spcPct val="100000"/>
                        </a:lnSpc>
                        <a:spcBef>
                          <a:spcPts val="2350"/>
                        </a:spcBef>
                      </a:pPr>
                      <a:r>
                        <a:rPr sz="4800" spc="-5" dirty="0">
                          <a:latin typeface="Cambria"/>
                          <a:cs typeface="Cambria"/>
                        </a:rPr>
                        <a:t>Структура</a:t>
                      </a:r>
                      <a:r>
                        <a:rPr sz="4800" spc="-1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4800" dirty="0">
                          <a:latin typeface="Cambria"/>
                          <a:cs typeface="Cambria"/>
                        </a:rPr>
                        <a:t>составляющих</a:t>
                      </a:r>
                      <a:endParaRPr sz="4800">
                        <a:latin typeface="Cambria"/>
                        <a:cs typeface="Cambria"/>
                      </a:endParaRPr>
                    </a:p>
                  </a:txBody>
                  <a:tcPr marL="0" marR="0" marT="298450" marB="0">
                    <a:lnL w="19050">
                      <a:solidFill>
                        <a:srgbClr val="C7C6BC"/>
                      </a:solidFill>
                      <a:prstDash val="solid"/>
                    </a:lnL>
                    <a:lnR w="19050">
                      <a:solidFill>
                        <a:srgbClr val="C7C6BC"/>
                      </a:solidFill>
                      <a:prstDash val="solid"/>
                    </a:lnR>
                    <a:lnT w="19050">
                      <a:solidFill>
                        <a:srgbClr val="C7C6BC"/>
                      </a:solidFill>
                      <a:prstDash val="solid"/>
                    </a:lnT>
                    <a:lnB w="76200">
                      <a:solidFill>
                        <a:srgbClr val="CBD2D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542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2350">
                        <a:latin typeface="Times New Roman"/>
                        <a:cs typeface="Times New Roman"/>
                      </a:endParaRPr>
                    </a:p>
                    <a:p>
                      <a:pPr marL="554355">
                        <a:lnSpc>
                          <a:spcPct val="100000"/>
                        </a:lnSpc>
                      </a:pPr>
                      <a:r>
                        <a:rPr sz="2200" b="1" dirty="0">
                          <a:latin typeface="Cambria"/>
                          <a:cs typeface="Cambria"/>
                        </a:rPr>
                        <a:t>NP</a:t>
                      </a:r>
                      <a:r>
                        <a:rPr sz="2200" b="1" spc="-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200" b="1" dirty="0">
                          <a:latin typeface="Cambria"/>
                          <a:cs typeface="Cambria"/>
                        </a:rPr>
                        <a:t>– </a:t>
                      </a:r>
                      <a:r>
                        <a:rPr sz="2200" b="1" spc="-5" dirty="0">
                          <a:latin typeface="Cambria"/>
                          <a:cs typeface="Cambria"/>
                        </a:rPr>
                        <a:t>Noun</a:t>
                      </a:r>
                      <a:r>
                        <a:rPr sz="2200" b="1" spc="-10" dirty="0">
                          <a:latin typeface="Cambria"/>
                          <a:cs typeface="Cambria"/>
                        </a:rPr>
                        <a:t> Phrase</a:t>
                      </a:r>
                      <a:r>
                        <a:rPr sz="2200" b="1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200" dirty="0">
                          <a:latin typeface="Cambria"/>
                          <a:cs typeface="Cambria"/>
                        </a:rPr>
                        <a:t>– </a:t>
                      </a:r>
                      <a:r>
                        <a:rPr sz="2200" spc="-5" dirty="0">
                          <a:latin typeface="Cambria"/>
                          <a:cs typeface="Cambria"/>
                        </a:rPr>
                        <a:t>именная</a:t>
                      </a:r>
                      <a:r>
                        <a:rPr sz="2200" spc="-10" dirty="0">
                          <a:latin typeface="Cambria"/>
                          <a:cs typeface="Cambria"/>
                        </a:rPr>
                        <a:t> группа</a:t>
                      </a:r>
                      <a:endParaRPr sz="2200">
                        <a:latin typeface="Cambria"/>
                        <a:cs typeface="Cambria"/>
                      </a:endParaRPr>
                    </a:p>
                    <a:p>
                      <a:pPr marL="554355">
                        <a:lnSpc>
                          <a:spcPts val="2615"/>
                        </a:lnSpc>
                        <a:spcBef>
                          <a:spcPts val="75"/>
                        </a:spcBef>
                      </a:pPr>
                      <a:r>
                        <a:rPr sz="2200" b="1" dirty="0">
                          <a:latin typeface="Cambria"/>
                          <a:cs typeface="Cambria"/>
                        </a:rPr>
                        <a:t>VP</a:t>
                      </a:r>
                      <a:r>
                        <a:rPr sz="2200" b="1" spc="-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200" b="1" dirty="0">
                          <a:latin typeface="Cambria"/>
                          <a:cs typeface="Cambria"/>
                        </a:rPr>
                        <a:t>–</a:t>
                      </a:r>
                      <a:r>
                        <a:rPr sz="2200" b="1" spc="-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200" b="1" spc="-50" dirty="0">
                          <a:latin typeface="Cambria"/>
                          <a:cs typeface="Cambria"/>
                        </a:rPr>
                        <a:t>Verb</a:t>
                      </a:r>
                      <a:r>
                        <a:rPr sz="2200" b="1" spc="-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200" b="1" spc="-10" dirty="0">
                          <a:latin typeface="Cambria"/>
                          <a:cs typeface="Cambria"/>
                        </a:rPr>
                        <a:t>Phrase </a:t>
                      </a:r>
                      <a:r>
                        <a:rPr sz="2200" dirty="0">
                          <a:latin typeface="Cambria"/>
                          <a:cs typeface="Cambria"/>
                        </a:rPr>
                        <a:t>–</a:t>
                      </a:r>
                      <a:r>
                        <a:rPr sz="2200" spc="-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200" spc="-15" dirty="0">
                          <a:latin typeface="Cambria"/>
                          <a:cs typeface="Cambria"/>
                        </a:rPr>
                        <a:t>глагольная</a:t>
                      </a:r>
                      <a:r>
                        <a:rPr sz="2200" spc="-10" dirty="0">
                          <a:latin typeface="Cambria"/>
                          <a:cs typeface="Cambria"/>
                        </a:rPr>
                        <a:t> группа</a:t>
                      </a:r>
                      <a:endParaRPr sz="2200">
                        <a:latin typeface="Cambria"/>
                        <a:cs typeface="Cambria"/>
                      </a:endParaRPr>
                    </a:p>
                    <a:p>
                      <a:pPr marL="554355" marR="2008505">
                        <a:lnSpc>
                          <a:spcPts val="2710"/>
                        </a:lnSpc>
                        <a:spcBef>
                          <a:spcPts val="5"/>
                        </a:spcBef>
                      </a:pPr>
                      <a:r>
                        <a:rPr sz="2200" b="1" dirty="0">
                          <a:latin typeface="Cambria"/>
                          <a:cs typeface="Cambria"/>
                        </a:rPr>
                        <a:t>PP – </a:t>
                      </a:r>
                      <a:r>
                        <a:rPr sz="2200" b="1" spc="-10" dirty="0">
                          <a:latin typeface="Cambria"/>
                          <a:cs typeface="Cambria"/>
                        </a:rPr>
                        <a:t>Prepositional Phrase </a:t>
                      </a:r>
                      <a:r>
                        <a:rPr sz="2200" dirty="0">
                          <a:latin typeface="Cambria"/>
                          <a:cs typeface="Cambria"/>
                        </a:rPr>
                        <a:t>– предложная </a:t>
                      </a:r>
                      <a:r>
                        <a:rPr sz="2200" spc="-5" dirty="0">
                          <a:latin typeface="Cambria"/>
                          <a:cs typeface="Cambria"/>
                        </a:rPr>
                        <a:t>группа </a:t>
                      </a:r>
                      <a:r>
                        <a:rPr sz="2200" spc="-47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200" dirty="0">
                          <a:latin typeface="Cambria"/>
                          <a:cs typeface="Cambria"/>
                        </a:rPr>
                        <a:t>и </a:t>
                      </a:r>
                      <a:r>
                        <a:rPr sz="2200" spc="-50" dirty="0">
                          <a:latin typeface="Cambria"/>
                          <a:cs typeface="Cambria"/>
                        </a:rPr>
                        <a:t>т.д.</a:t>
                      </a:r>
                      <a:endParaRPr sz="2200">
                        <a:latin typeface="Cambria"/>
                        <a:cs typeface="Cambria"/>
                      </a:endParaRPr>
                    </a:p>
                    <a:p>
                      <a:pPr marL="897255" indent="-343535">
                        <a:lnSpc>
                          <a:spcPct val="100000"/>
                        </a:lnSpc>
                        <a:spcBef>
                          <a:spcPts val="1845"/>
                        </a:spcBef>
                        <a:buClr>
                          <a:srgbClr val="404040"/>
                        </a:buClr>
                        <a:buFont typeface="Arial MT"/>
                        <a:buChar char="•"/>
                        <a:tabLst>
                          <a:tab pos="897255" algn="l"/>
                          <a:tab pos="897890" algn="l"/>
                        </a:tabLst>
                      </a:pPr>
                      <a:r>
                        <a:rPr sz="2200" spc="-5" dirty="0">
                          <a:latin typeface="Cambria"/>
                          <a:cs typeface="Cambria"/>
                        </a:rPr>
                        <a:t>расположены</a:t>
                      </a:r>
                      <a:r>
                        <a:rPr sz="2200" spc="-2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200" spc="-5" dirty="0">
                          <a:latin typeface="Cambria"/>
                          <a:cs typeface="Cambria"/>
                        </a:rPr>
                        <a:t>линейно</a:t>
                      </a:r>
                      <a:endParaRPr sz="2200">
                        <a:latin typeface="Cambria"/>
                        <a:cs typeface="Cambria"/>
                      </a:endParaRPr>
                    </a:p>
                    <a:p>
                      <a:pPr marL="897255" indent="-343535">
                        <a:lnSpc>
                          <a:spcPct val="100000"/>
                        </a:lnSpc>
                        <a:spcBef>
                          <a:spcPts val="1970"/>
                        </a:spcBef>
                        <a:buClr>
                          <a:srgbClr val="404040"/>
                        </a:buClr>
                        <a:buFont typeface="Arial MT"/>
                        <a:buChar char="•"/>
                        <a:tabLst>
                          <a:tab pos="897255" algn="l"/>
                          <a:tab pos="897890" algn="l"/>
                        </a:tabLst>
                      </a:pPr>
                      <a:r>
                        <a:rPr sz="2200" spc="-5" dirty="0">
                          <a:latin typeface="Cambria"/>
                          <a:cs typeface="Cambria"/>
                        </a:rPr>
                        <a:t>вкладываются</a:t>
                      </a:r>
                      <a:r>
                        <a:rPr sz="2200" spc="-2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200" spc="-10" dirty="0">
                          <a:latin typeface="Cambria"/>
                          <a:cs typeface="Cambria"/>
                        </a:rPr>
                        <a:t>друг</a:t>
                      </a:r>
                      <a:r>
                        <a:rPr sz="2200" spc="-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200" dirty="0">
                          <a:latin typeface="Cambria"/>
                          <a:cs typeface="Cambria"/>
                        </a:rPr>
                        <a:t>в</a:t>
                      </a:r>
                      <a:r>
                        <a:rPr sz="2200" spc="-10" dirty="0">
                          <a:latin typeface="Cambria"/>
                          <a:cs typeface="Cambria"/>
                        </a:rPr>
                        <a:t> друга</a:t>
                      </a:r>
                      <a:endParaRPr sz="2200">
                        <a:latin typeface="Cambria"/>
                        <a:cs typeface="Cambria"/>
                      </a:endParaRPr>
                    </a:p>
                    <a:p>
                      <a:pPr marL="897255" indent="-343535">
                        <a:lnSpc>
                          <a:spcPct val="100000"/>
                        </a:lnSpc>
                        <a:spcBef>
                          <a:spcPts val="2065"/>
                        </a:spcBef>
                        <a:buClr>
                          <a:srgbClr val="404040"/>
                        </a:buClr>
                        <a:buFont typeface="Arial MT"/>
                        <a:buChar char="•"/>
                        <a:tabLst>
                          <a:tab pos="897255" algn="l"/>
                          <a:tab pos="897890" algn="l"/>
                        </a:tabLst>
                      </a:pPr>
                      <a:r>
                        <a:rPr sz="2200" spc="-5" dirty="0">
                          <a:latin typeface="Cambria"/>
                          <a:cs typeface="Cambria"/>
                        </a:rPr>
                        <a:t>скобочный</a:t>
                      </a:r>
                      <a:r>
                        <a:rPr sz="220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200" spc="-5" dirty="0">
                          <a:latin typeface="Cambria"/>
                          <a:cs typeface="Cambria"/>
                        </a:rPr>
                        <a:t>формат</a:t>
                      </a:r>
                      <a:r>
                        <a:rPr sz="220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200" spc="-15" dirty="0">
                          <a:latin typeface="Cambria"/>
                          <a:cs typeface="Cambria"/>
                        </a:rPr>
                        <a:t>(bracketed</a:t>
                      </a:r>
                      <a:r>
                        <a:rPr sz="2200" spc="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200" spc="-5" dirty="0">
                          <a:latin typeface="Cambria"/>
                          <a:cs typeface="Cambria"/>
                        </a:rPr>
                        <a:t>notation)</a:t>
                      </a:r>
                      <a:r>
                        <a:rPr sz="2200" spc="-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200" dirty="0">
                          <a:latin typeface="Cambria"/>
                          <a:cs typeface="Cambria"/>
                        </a:rPr>
                        <a:t>/</a:t>
                      </a:r>
                      <a:r>
                        <a:rPr sz="2200" spc="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200" spc="-5" dirty="0">
                          <a:latin typeface="Cambria"/>
                          <a:cs typeface="Cambria"/>
                        </a:rPr>
                        <a:t>дерево</a:t>
                      </a:r>
                      <a:endParaRPr sz="2200">
                        <a:latin typeface="Cambria"/>
                        <a:cs typeface="Cambria"/>
                      </a:endParaRPr>
                    </a:p>
                    <a:p>
                      <a:pPr marL="554355">
                        <a:lnSpc>
                          <a:spcPct val="100000"/>
                        </a:lnSpc>
                        <a:spcBef>
                          <a:spcPts val="1845"/>
                        </a:spcBef>
                      </a:pPr>
                      <a:r>
                        <a:rPr sz="2200" dirty="0">
                          <a:latin typeface="Calibri"/>
                          <a:cs typeface="Calibri"/>
                        </a:rPr>
                        <a:t>[</a:t>
                      </a:r>
                      <a:r>
                        <a:rPr sz="22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dirty="0">
                          <a:latin typeface="Calibri"/>
                          <a:cs typeface="Calibri"/>
                        </a:rPr>
                        <a:t>[</a:t>
                      </a:r>
                      <a:r>
                        <a:rPr sz="22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dirty="0">
                          <a:latin typeface="Calibri"/>
                          <a:cs typeface="Calibri"/>
                        </a:rPr>
                        <a:t>[</a:t>
                      </a:r>
                      <a:r>
                        <a:rPr sz="2200" spc="-5" dirty="0">
                          <a:latin typeface="Calibri"/>
                          <a:cs typeface="Calibri"/>
                        </a:rPr>
                        <a:t> Colorless</a:t>
                      </a:r>
                      <a:r>
                        <a:rPr sz="22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dirty="0">
                          <a:latin typeface="Calibri"/>
                          <a:cs typeface="Calibri"/>
                        </a:rPr>
                        <a:t>[</a:t>
                      </a:r>
                      <a:r>
                        <a:rPr sz="22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10" dirty="0">
                          <a:latin typeface="Calibri"/>
                          <a:cs typeface="Calibri"/>
                        </a:rPr>
                        <a:t>green </a:t>
                      </a:r>
                      <a:r>
                        <a:rPr sz="2200" spc="-5" dirty="0">
                          <a:latin typeface="Calibri"/>
                          <a:cs typeface="Calibri"/>
                        </a:rPr>
                        <a:t>ideas</a:t>
                      </a:r>
                      <a:r>
                        <a:rPr sz="22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dirty="0">
                          <a:latin typeface="Calibri"/>
                          <a:cs typeface="Calibri"/>
                        </a:rPr>
                        <a:t>]</a:t>
                      </a:r>
                      <a:r>
                        <a:rPr sz="22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dirty="0">
                          <a:latin typeface="Calibri"/>
                          <a:cs typeface="Calibri"/>
                        </a:rPr>
                        <a:t>]</a:t>
                      </a:r>
                      <a:r>
                        <a:rPr sz="22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dirty="0">
                          <a:latin typeface="Calibri"/>
                          <a:cs typeface="Calibri"/>
                        </a:rPr>
                        <a:t>[ </a:t>
                      </a:r>
                      <a:r>
                        <a:rPr sz="2200" spc="-5" dirty="0">
                          <a:latin typeface="Calibri"/>
                          <a:cs typeface="Calibri"/>
                        </a:rPr>
                        <a:t>sleep</a:t>
                      </a:r>
                      <a:r>
                        <a:rPr sz="2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5" dirty="0">
                          <a:latin typeface="Calibri"/>
                          <a:cs typeface="Calibri"/>
                        </a:rPr>
                        <a:t>furiously</a:t>
                      </a:r>
                      <a:r>
                        <a:rPr sz="2200" dirty="0">
                          <a:latin typeface="Calibri"/>
                          <a:cs typeface="Calibri"/>
                        </a:rPr>
                        <a:t> ] ]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3810" marB="0">
                    <a:lnL w="19050">
                      <a:solidFill>
                        <a:srgbClr val="C7C6BC"/>
                      </a:solidFill>
                      <a:prstDash val="solid"/>
                    </a:lnL>
                    <a:lnR w="19050">
                      <a:solidFill>
                        <a:srgbClr val="C7C6BC"/>
                      </a:solidFill>
                      <a:prstDash val="solid"/>
                    </a:lnR>
                    <a:lnT w="76200">
                      <a:solidFill>
                        <a:srgbClr val="CBD2D5"/>
                      </a:solidFill>
                      <a:prstDash val="solid"/>
                    </a:lnT>
                    <a:lnB w="19050">
                      <a:solidFill>
                        <a:srgbClr val="C7C6B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1835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200" spc="-5" dirty="0">
                          <a:solidFill>
                            <a:srgbClr val="B0BCC1"/>
                          </a:solidFill>
                          <a:latin typeface="Cambria"/>
                          <a:cs typeface="Cambria"/>
                        </a:rPr>
                        <a:t>12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T="20320" marB="0">
                    <a:lnL w="19050">
                      <a:solidFill>
                        <a:srgbClr val="C7C6BC"/>
                      </a:solidFill>
                      <a:prstDash val="solid"/>
                    </a:lnL>
                    <a:lnR w="19050">
                      <a:solidFill>
                        <a:srgbClr val="C7C6BC"/>
                      </a:solidFill>
                      <a:prstDash val="solid"/>
                    </a:lnR>
                    <a:lnT w="19050">
                      <a:solidFill>
                        <a:srgbClr val="C7C6BC"/>
                      </a:solidFill>
                      <a:prstDash val="solid"/>
                    </a:lnT>
                    <a:lnB w="19050">
                      <a:solidFill>
                        <a:srgbClr val="C7C6B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49681" y="231393"/>
          <a:ext cx="8622665" cy="63642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226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96965"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2350"/>
                        </a:spcBef>
                      </a:pPr>
                      <a:r>
                        <a:rPr sz="4800" spc="-20" dirty="0">
                          <a:latin typeface="Cambria"/>
                          <a:cs typeface="Cambria"/>
                        </a:rPr>
                        <a:t>Разметка</a:t>
                      </a:r>
                      <a:r>
                        <a:rPr sz="480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4800" spc="-5" dirty="0">
                          <a:latin typeface="Cambria"/>
                          <a:cs typeface="Cambria"/>
                        </a:rPr>
                        <a:t>составляющих</a:t>
                      </a:r>
                      <a:endParaRPr sz="4800">
                        <a:latin typeface="Cambria"/>
                        <a:cs typeface="Cambria"/>
                      </a:endParaRPr>
                    </a:p>
                  </a:txBody>
                  <a:tcPr marL="0" marR="0" marT="298450" marB="0">
                    <a:lnL w="19050">
                      <a:solidFill>
                        <a:srgbClr val="C7C6BC"/>
                      </a:solidFill>
                      <a:prstDash val="solid"/>
                    </a:lnL>
                    <a:lnR w="19050">
                      <a:solidFill>
                        <a:srgbClr val="C7C6BC"/>
                      </a:solidFill>
                      <a:prstDash val="solid"/>
                    </a:lnR>
                    <a:lnT w="19050">
                      <a:solidFill>
                        <a:srgbClr val="C7C6BC"/>
                      </a:solidFill>
                      <a:prstDash val="solid"/>
                    </a:lnT>
                    <a:lnB w="76200">
                      <a:solidFill>
                        <a:srgbClr val="CBD2D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542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3600">
                        <a:latin typeface="Times New Roman"/>
                        <a:cs typeface="Times New Roman"/>
                      </a:endParaRPr>
                    </a:p>
                    <a:p>
                      <a:pPr marL="735330">
                        <a:lnSpc>
                          <a:spcPct val="100000"/>
                        </a:lnSpc>
                      </a:pPr>
                      <a:r>
                        <a:rPr sz="2400" u="sng" spc="-15" dirty="0">
                          <a:solidFill>
                            <a:srgbClr val="524A82"/>
                          </a:solidFill>
                          <a:uFill>
                            <a:solidFill>
                              <a:srgbClr val="524A82"/>
                            </a:solidFill>
                          </a:uFill>
                          <a:latin typeface="Cambria"/>
                          <a:cs typeface="Cambria"/>
                        </a:rPr>
                        <a:t>Penn </a:t>
                      </a:r>
                      <a:r>
                        <a:rPr sz="2400" u="sng" spc="-20" dirty="0">
                          <a:solidFill>
                            <a:srgbClr val="524A82"/>
                          </a:solidFill>
                          <a:uFill>
                            <a:solidFill>
                              <a:srgbClr val="524A82"/>
                            </a:solidFill>
                          </a:uFill>
                          <a:latin typeface="Cambria"/>
                          <a:cs typeface="Cambria"/>
                        </a:rPr>
                        <a:t>Treebank</a:t>
                      </a:r>
                      <a:r>
                        <a:rPr sz="2400" u="sng" spc="-5" dirty="0">
                          <a:solidFill>
                            <a:srgbClr val="524A82"/>
                          </a:solidFill>
                          <a:uFill>
                            <a:solidFill>
                              <a:srgbClr val="524A82"/>
                            </a:solidFill>
                          </a:uFill>
                          <a:latin typeface="Cambria"/>
                          <a:cs typeface="Cambria"/>
                        </a:rPr>
                        <a:t> Constituent</a:t>
                      </a:r>
                      <a:r>
                        <a:rPr sz="2400" u="sng" spc="-10" dirty="0">
                          <a:solidFill>
                            <a:srgbClr val="524A82"/>
                          </a:solidFill>
                          <a:uFill>
                            <a:solidFill>
                              <a:srgbClr val="524A82"/>
                            </a:solidFill>
                          </a:uFill>
                          <a:latin typeface="Cambria"/>
                          <a:cs typeface="Cambria"/>
                        </a:rPr>
                        <a:t> </a:t>
                      </a:r>
                      <a:r>
                        <a:rPr sz="2400" u="sng" spc="-50" dirty="0">
                          <a:solidFill>
                            <a:srgbClr val="524A82"/>
                          </a:solidFill>
                          <a:uFill>
                            <a:solidFill>
                              <a:srgbClr val="524A82"/>
                            </a:solidFill>
                          </a:uFill>
                          <a:latin typeface="Cambria"/>
                          <a:cs typeface="Cambria"/>
                        </a:rPr>
                        <a:t>Tags</a:t>
                      </a:r>
                      <a:endParaRPr sz="2400">
                        <a:latin typeface="Cambria"/>
                        <a:cs typeface="Cambria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  <a:p>
                      <a:pPr marL="735330">
                        <a:lnSpc>
                          <a:spcPct val="100000"/>
                        </a:lnSpc>
                      </a:pPr>
                      <a:r>
                        <a:rPr sz="2400" spc="-15" dirty="0">
                          <a:latin typeface="Cambria"/>
                          <a:cs typeface="Cambria"/>
                        </a:rPr>
                        <a:t>Penn</a:t>
                      </a:r>
                      <a:r>
                        <a:rPr sz="2400" spc="-4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spc="-15" dirty="0">
                          <a:latin typeface="Cambria"/>
                          <a:cs typeface="Cambria"/>
                        </a:rPr>
                        <a:t>Treebank:</a:t>
                      </a:r>
                      <a:endParaRPr sz="2400">
                        <a:latin typeface="Cambria"/>
                        <a:cs typeface="Cambria"/>
                      </a:endParaRPr>
                    </a:p>
                    <a:p>
                      <a:pPr marL="1078230" indent="-343535">
                        <a:lnSpc>
                          <a:spcPct val="100000"/>
                        </a:lnSpc>
                        <a:spcBef>
                          <a:spcPts val="2014"/>
                        </a:spcBef>
                        <a:buClr>
                          <a:srgbClr val="404040"/>
                        </a:buClr>
                        <a:buFont typeface="Arial MT"/>
                        <a:buChar char="•"/>
                        <a:tabLst>
                          <a:tab pos="1078230" algn="l"/>
                          <a:tab pos="1078865" algn="l"/>
                        </a:tabLst>
                      </a:pPr>
                      <a:r>
                        <a:rPr sz="2400" spc="-15" dirty="0">
                          <a:latin typeface="Cambria"/>
                          <a:cs typeface="Cambria"/>
                        </a:rPr>
                        <a:t>Brown</a:t>
                      </a:r>
                      <a:r>
                        <a:rPr sz="2400" spc="-4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spc="-5" dirty="0">
                          <a:latin typeface="Cambria"/>
                          <a:cs typeface="Cambria"/>
                        </a:rPr>
                        <a:t>Corpus</a:t>
                      </a:r>
                      <a:endParaRPr sz="2400">
                        <a:latin typeface="Cambria"/>
                        <a:cs typeface="Cambria"/>
                      </a:endParaRPr>
                    </a:p>
                    <a:p>
                      <a:pPr marL="1078230" indent="-343535">
                        <a:lnSpc>
                          <a:spcPct val="100000"/>
                        </a:lnSpc>
                        <a:spcBef>
                          <a:spcPts val="2039"/>
                        </a:spcBef>
                        <a:buClr>
                          <a:srgbClr val="404040"/>
                        </a:buClr>
                        <a:buFont typeface="Arial MT"/>
                        <a:buChar char="•"/>
                        <a:tabLst>
                          <a:tab pos="1078230" algn="l"/>
                          <a:tab pos="1078865" algn="l"/>
                        </a:tabLst>
                      </a:pPr>
                      <a:r>
                        <a:rPr sz="2400" spc="-5" dirty="0">
                          <a:latin typeface="Cambria"/>
                          <a:cs typeface="Cambria"/>
                        </a:rPr>
                        <a:t>1M</a:t>
                      </a:r>
                      <a:r>
                        <a:rPr sz="2400" spc="-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spc="-15" dirty="0">
                          <a:latin typeface="Cambria"/>
                          <a:cs typeface="Cambria"/>
                        </a:rPr>
                        <a:t>words from </a:t>
                      </a:r>
                      <a:r>
                        <a:rPr sz="2400" spc="-5" dirty="0">
                          <a:latin typeface="Cambria"/>
                          <a:cs typeface="Cambria"/>
                        </a:rPr>
                        <a:t>WSJ</a:t>
                      </a:r>
                      <a:endParaRPr sz="2400">
                        <a:latin typeface="Cambria"/>
                        <a:cs typeface="Cambria"/>
                      </a:endParaRPr>
                    </a:p>
                    <a:p>
                      <a:pPr marL="1078230" indent="-343535">
                        <a:lnSpc>
                          <a:spcPct val="100000"/>
                        </a:lnSpc>
                        <a:spcBef>
                          <a:spcPts val="1920"/>
                        </a:spcBef>
                        <a:buClr>
                          <a:srgbClr val="404040"/>
                        </a:buClr>
                        <a:buFont typeface="Arial MT"/>
                        <a:buChar char="•"/>
                        <a:tabLst>
                          <a:tab pos="1078230" algn="l"/>
                          <a:tab pos="1078865" algn="l"/>
                        </a:tabLst>
                      </a:pPr>
                      <a:r>
                        <a:rPr sz="2400" spc="-40" dirty="0">
                          <a:latin typeface="Cambria"/>
                          <a:cs typeface="Cambria"/>
                        </a:rPr>
                        <a:t>ATIS</a:t>
                      </a:r>
                      <a:r>
                        <a:rPr sz="2400" spc="-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dirty="0">
                          <a:latin typeface="Cambria"/>
                          <a:cs typeface="Cambria"/>
                        </a:rPr>
                        <a:t>-</a:t>
                      </a:r>
                      <a:r>
                        <a:rPr sz="2400" spc="-5" dirty="0">
                          <a:latin typeface="Cambria"/>
                          <a:cs typeface="Cambria"/>
                        </a:rPr>
                        <a:t> Air</a:t>
                      </a:r>
                      <a:r>
                        <a:rPr sz="2400" spc="-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spc="-25" dirty="0">
                          <a:latin typeface="Cambria"/>
                          <a:cs typeface="Cambria"/>
                        </a:rPr>
                        <a:t>Traffic</a:t>
                      </a:r>
                      <a:r>
                        <a:rPr sz="240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spc="-10" dirty="0">
                          <a:latin typeface="Cambria"/>
                          <a:cs typeface="Cambria"/>
                        </a:rPr>
                        <a:t>Information </a:t>
                      </a:r>
                      <a:r>
                        <a:rPr sz="2400" spc="-15" dirty="0">
                          <a:latin typeface="Cambria"/>
                          <a:cs typeface="Cambria"/>
                        </a:rPr>
                        <a:t>System</a:t>
                      </a:r>
                      <a:endParaRPr sz="2400">
                        <a:latin typeface="Cambria"/>
                        <a:cs typeface="Cambria"/>
                      </a:endParaRPr>
                    </a:p>
                  </a:txBody>
                  <a:tcPr marL="0" marR="0" marT="6350" marB="0">
                    <a:lnL w="19050">
                      <a:solidFill>
                        <a:srgbClr val="C7C6BC"/>
                      </a:solidFill>
                      <a:prstDash val="solid"/>
                    </a:lnL>
                    <a:lnR w="19050">
                      <a:solidFill>
                        <a:srgbClr val="C7C6BC"/>
                      </a:solidFill>
                      <a:prstDash val="solid"/>
                    </a:lnR>
                    <a:lnT w="76200">
                      <a:solidFill>
                        <a:srgbClr val="CBD2D5"/>
                      </a:solidFill>
                      <a:prstDash val="solid"/>
                    </a:lnT>
                    <a:lnB w="19050">
                      <a:solidFill>
                        <a:srgbClr val="C7C6B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1835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200" spc="-5" dirty="0">
                          <a:solidFill>
                            <a:srgbClr val="B0BCC1"/>
                          </a:solidFill>
                          <a:latin typeface="Cambria"/>
                          <a:cs typeface="Cambria"/>
                        </a:rPr>
                        <a:t>13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T="20320" marB="0">
                    <a:lnL w="19050">
                      <a:solidFill>
                        <a:srgbClr val="C7C6BC"/>
                      </a:solidFill>
                      <a:prstDash val="solid"/>
                    </a:lnL>
                    <a:lnR w="19050">
                      <a:solidFill>
                        <a:srgbClr val="C7C6BC"/>
                      </a:solidFill>
                      <a:prstDash val="solid"/>
                    </a:lnR>
                    <a:lnT w="19050">
                      <a:solidFill>
                        <a:srgbClr val="C7C6BC"/>
                      </a:solidFill>
                      <a:prstDash val="solid"/>
                    </a:lnT>
                    <a:lnB w="19050">
                      <a:solidFill>
                        <a:srgbClr val="C7C6B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7282919"/>
              </p:ext>
            </p:extLst>
          </p:nvPr>
        </p:nvGraphicFramePr>
        <p:xfrm>
          <a:off x="249681" y="231393"/>
          <a:ext cx="8622665" cy="63642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226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96965">
                <a:tc>
                  <a:txBody>
                    <a:bodyPr/>
                    <a:lstStyle/>
                    <a:p>
                      <a:pPr marL="27940" algn="ctr">
                        <a:lnSpc>
                          <a:spcPct val="100000"/>
                        </a:lnSpc>
                        <a:spcBef>
                          <a:spcPts val="2350"/>
                        </a:spcBef>
                      </a:pPr>
                      <a:r>
                        <a:rPr sz="4800" spc="-5" dirty="0">
                          <a:latin typeface="Cambria"/>
                          <a:cs typeface="Cambria"/>
                        </a:rPr>
                        <a:t>Формальная</a:t>
                      </a:r>
                      <a:r>
                        <a:rPr sz="480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4800" spc="-5" dirty="0">
                          <a:latin typeface="Cambria"/>
                          <a:cs typeface="Cambria"/>
                        </a:rPr>
                        <a:t>грамматика</a:t>
                      </a:r>
                      <a:endParaRPr sz="4800">
                        <a:latin typeface="Cambria"/>
                        <a:cs typeface="Cambria"/>
                      </a:endParaRPr>
                    </a:p>
                  </a:txBody>
                  <a:tcPr marL="0" marR="0" marT="298450" marB="0">
                    <a:lnL w="19050">
                      <a:solidFill>
                        <a:srgbClr val="C7C6BC"/>
                      </a:solidFill>
                      <a:prstDash val="solid"/>
                    </a:lnL>
                    <a:lnR w="19050">
                      <a:solidFill>
                        <a:srgbClr val="C7C6BC"/>
                      </a:solidFill>
                      <a:prstDash val="solid"/>
                    </a:lnR>
                    <a:lnT w="19050">
                      <a:solidFill>
                        <a:srgbClr val="C7C6BC"/>
                      </a:solidFill>
                      <a:prstDash val="solid"/>
                    </a:lnT>
                    <a:lnB w="76200">
                      <a:solidFill>
                        <a:srgbClr val="CBD2D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542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3600" dirty="0">
                        <a:latin typeface="Times New Roman"/>
                        <a:cs typeface="Times New Roman"/>
                      </a:endParaRPr>
                    </a:p>
                    <a:p>
                      <a:pPr marL="1078230" indent="-343535">
                        <a:lnSpc>
                          <a:spcPct val="100000"/>
                        </a:lnSpc>
                        <a:buClr>
                          <a:srgbClr val="404040"/>
                        </a:buClr>
                        <a:buFont typeface="Arial MT"/>
                        <a:buChar char="•"/>
                        <a:tabLst>
                          <a:tab pos="1078230" algn="l"/>
                          <a:tab pos="1078865" algn="l"/>
                        </a:tabLst>
                      </a:pPr>
                      <a:r>
                        <a:rPr sz="2400" spc="-5" dirty="0">
                          <a:latin typeface="Cambria"/>
                          <a:cs typeface="Cambria"/>
                        </a:rPr>
                        <a:t>Словарь</a:t>
                      </a:r>
                      <a:r>
                        <a:rPr sz="2400" spc="-4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i="1" dirty="0">
                          <a:latin typeface="Cambria"/>
                          <a:cs typeface="Cambria"/>
                        </a:rPr>
                        <a:t>V</a:t>
                      </a:r>
                      <a:endParaRPr sz="2400" dirty="0">
                        <a:latin typeface="Cambria"/>
                        <a:cs typeface="Cambria"/>
                      </a:endParaRPr>
                    </a:p>
                    <a:p>
                      <a:pPr marL="1315085" lvl="1" indent="-229235">
                        <a:lnSpc>
                          <a:spcPct val="100000"/>
                        </a:lnSpc>
                        <a:spcBef>
                          <a:spcPts val="625"/>
                        </a:spcBef>
                        <a:buClr>
                          <a:srgbClr val="B0BCC1"/>
                        </a:buClr>
                        <a:buFont typeface="Arial MT"/>
                        <a:buChar char="•"/>
                        <a:tabLst>
                          <a:tab pos="1315720" algn="l"/>
                        </a:tabLst>
                      </a:pPr>
                      <a:r>
                        <a:rPr sz="2400" spc="-10" dirty="0">
                          <a:latin typeface="Cambria"/>
                          <a:cs typeface="Cambria"/>
                        </a:rPr>
                        <a:t>Конечное</a:t>
                      </a:r>
                      <a:r>
                        <a:rPr sz="2400" spc="-1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spc="-10" dirty="0">
                          <a:latin typeface="Cambria"/>
                          <a:cs typeface="Cambria"/>
                        </a:rPr>
                        <a:t>множество </a:t>
                      </a:r>
                      <a:r>
                        <a:rPr sz="2400" spc="-5" dirty="0">
                          <a:latin typeface="Cambria"/>
                          <a:cs typeface="Cambria"/>
                        </a:rPr>
                        <a:t>нетерминалов</a:t>
                      </a:r>
                      <a:r>
                        <a:rPr sz="2400" spc="-2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i="1" spc="-5" dirty="0">
                          <a:latin typeface="Cambria"/>
                          <a:cs typeface="Cambria"/>
                        </a:rPr>
                        <a:t>V</a:t>
                      </a:r>
                      <a:r>
                        <a:rPr sz="2400" i="1" spc="-7" baseline="-17361" dirty="0">
                          <a:latin typeface="Cambria"/>
                          <a:cs typeface="Cambria"/>
                        </a:rPr>
                        <a:t>N</a:t>
                      </a:r>
                      <a:endParaRPr sz="2400" baseline="-17361" dirty="0">
                        <a:latin typeface="Cambria"/>
                        <a:cs typeface="Cambria"/>
                      </a:endParaRPr>
                    </a:p>
                    <a:p>
                      <a:pPr marL="131508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2400" dirty="0">
                          <a:latin typeface="Cambria"/>
                          <a:cs typeface="Cambria"/>
                        </a:rPr>
                        <a:t>включает</a:t>
                      </a:r>
                      <a:r>
                        <a:rPr sz="2400" spc="-2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i="1" spc="-10" dirty="0">
                          <a:latin typeface="Cambria"/>
                          <a:cs typeface="Cambria"/>
                        </a:rPr>
                        <a:t>start</a:t>
                      </a:r>
                      <a:r>
                        <a:rPr sz="2400" i="1" spc="-2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i="1" spc="-5" dirty="0">
                          <a:latin typeface="Cambria"/>
                          <a:cs typeface="Cambria"/>
                        </a:rPr>
                        <a:t>symbol</a:t>
                      </a:r>
                      <a:r>
                        <a:rPr sz="2400" i="1" spc="-2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i="1" spc="-5" dirty="0">
                          <a:latin typeface="Cambria"/>
                          <a:cs typeface="Cambria"/>
                        </a:rPr>
                        <a:t>(S)</a:t>
                      </a:r>
                      <a:r>
                        <a:rPr lang="es-ES" sz="2400" i="1" spc="-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lang="ru-RU" sz="2400" i="1" spc="-5" dirty="0">
                          <a:latin typeface="Cambria"/>
                          <a:cs typeface="Cambria"/>
                        </a:rPr>
                        <a:t>– названия групп</a:t>
                      </a:r>
                      <a:endParaRPr sz="2400" dirty="0">
                        <a:latin typeface="Cambria"/>
                        <a:cs typeface="Cambria"/>
                      </a:endParaRPr>
                    </a:p>
                    <a:p>
                      <a:pPr marL="1315085" marR="908050" lvl="1" indent="-228600">
                        <a:lnSpc>
                          <a:spcPct val="100800"/>
                        </a:lnSpc>
                        <a:spcBef>
                          <a:spcPts val="575"/>
                        </a:spcBef>
                        <a:buClr>
                          <a:srgbClr val="B0BCC1"/>
                        </a:buClr>
                        <a:buFont typeface="Arial MT"/>
                        <a:buChar char="•"/>
                        <a:tabLst>
                          <a:tab pos="1315720" algn="l"/>
                        </a:tabLst>
                      </a:pPr>
                      <a:r>
                        <a:rPr sz="2400" spc="-10" dirty="0">
                          <a:latin typeface="Cambria"/>
                          <a:cs typeface="Cambria"/>
                        </a:rPr>
                        <a:t>Конечное</a:t>
                      </a:r>
                      <a:r>
                        <a:rPr sz="2400" spc="-1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spc="-10" dirty="0">
                          <a:latin typeface="Cambria"/>
                          <a:cs typeface="Cambria"/>
                        </a:rPr>
                        <a:t>множество </a:t>
                      </a:r>
                      <a:r>
                        <a:rPr sz="2400" spc="-5" dirty="0">
                          <a:latin typeface="Cambria"/>
                          <a:cs typeface="Cambria"/>
                        </a:rPr>
                        <a:t>терминалов</a:t>
                      </a:r>
                      <a:r>
                        <a:rPr sz="2400" spc="-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i="1" spc="-5" dirty="0">
                          <a:latin typeface="Cambria"/>
                          <a:cs typeface="Cambria"/>
                        </a:rPr>
                        <a:t>V</a:t>
                      </a:r>
                      <a:r>
                        <a:rPr sz="2400" i="1" spc="-7" baseline="-17361" dirty="0">
                          <a:latin typeface="Cambria"/>
                          <a:cs typeface="Cambria"/>
                        </a:rPr>
                        <a:t>T</a:t>
                      </a:r>
                      <a:r>
                        <a:rPr sz="2400" i="1" spc="240" baseline="-17361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spc="-5" dirty="0">
                          <a:latin typeface="Cambria"/>
                          <a:cs typeface="Cambria"/>
                        </a:rPr>
                        <a:t>(+</a:t>
                      </a:r>
                      <a:r>
                        <a:rPr sz="2400" spc="-1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spc="-10" dirty="0">
                          <a:latin typeface="Cambria"/>
                          <a:cs typeface="Cambria"/>
                        </a:rPr>
                        <a:t>пустой </a:t>
                      </a:r>
                      <a:r>
                        <a:rPr sz="2400" spc="-51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spc="-5" dirty="0">
                          <a:latin typeface="Cambria"/>
                          <a:cs typeface="Cambria"/>
                        </a:rPr>
                        <a:t>символ</a:t>
                      </a:r>
                      <a:r>
                        <a:rPr sz="2400" spc="-1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spc="-5" dirty="0">
                          <a:latin typeface="Cambria"/>
                          <a:cs typeface="Cambria"/>
                        </a:rPr>
                        <a:t>ε)</a:t>
                      </a:r>
                      <a:r>
                        <a:rPr lang="ru-RU" sz="2400" spc="-5" dirty="0">
                          <a:latin typeface="Cambria"/>
                          <a:cs typeface="Cambria"/>
                        </a:rPr>
                        <a:t>   - слова</a:t>
                      </a:r>
                      <a:endParaRPr sz="2400" dirty="0">
                        <a:latin typeface="Cambria"/>
                        <a:cs typeface="Cambria"/>
                      </a:endParaRPr>
                    </a:p>
                    <a:p>
                      <a:pPr marL="1078230" indent="-343535">
                        <a:lnSpc>
                          <a:spcPct val="100000"/>
                        </a:lnSpc>
                        <a:spcBef>
                          <a:spcPts val="1920"/>
                        </a:spcBef>
                        <a:buClr>
                          <a:srgbClr val="404040"/>
                        </a:buClr>
                        <a:buFont typeface="Arial MT"/>
                        <a:buChar char="•"/>
                        <a:tabLst>
                          <a:tab pos="1078230" algn="l"/>
                          <a:tab pos="1078865" algn="l"/>
                        </a:tabLst>
                      </a:pPr>
                      <a:r>
                        <a:rPr sz="2400" spc="-5" dirty="0">
                          <a:latin typeface="Cambria"/>
                          <a:cs typeface="Cambria"/>
                        </a:rPr>
                        <a:t>Грамматика</a:t>
                      </a:r>
                      <a:endParaRPr sz="2400" dirty="0">
                        <a:latin typeface="Cambria"/>
                        <a:cs typeface="Cambria"/>
                      </a:endParaRPr>
                    </a:p>
                    <a:p>
                      <a:pPr marL="1315085" lvl="1" indent="-229235">
                        <a:lnSpc>
                          <a:spcPct val="100000"/>
                        </a:lnSpc>
                        <a:spcBef>
                          <a:spcPts val="625"/>
                        </a:spcBef>
                        <a:buClr>
                          <a:srgbClr val="B0BCC1"/>
                        </a:buClr>
                        <a:buFont typeface="Arial MT"/>
                        <a:buChar char="•"/>
                        <a:tabLst>
                          <a:tab pos="1315720" algn="l"/>
                        </a:tabLst>
                      </a:pPr>
                      <a:r>
                        <a:rPr sz="2400" spc="-10" dirty="0">
                          <a:latin typeface="Cambria"/>
                          <a:cs typeface="Cambria"/>
                        </a:rPr>
                        <a:t>Конечное</a:t>
                      </a:r>
                      <a:r>
                        <a:rPr sz="2400" spc="-1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spc="-10" dirty="0">
                          <a:latin typeface="Cambria"/>
                          <a:cs typeface="Cambria"/>
                        </a:rPr>
                        <a:t>множество </a:t>
                      </a:r>
                      <a:r>
                        <a:rPr sz="2400" spc="-5" dirty="0">
                          <a:latin typeface="Cambria"/>
                          <a:cs typeface="Cambria"/>
                        </a:rPr>
                        <a:t>правил</a:t>
                      </a:r>
                      <a:r>
                        <a:rPr sz="2400" spc="-1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spc="-10" dirty="0">
                          <a:latin typeface="Cambria"/>
                          <a:cs typeface="Cambria"/>
                        </a:rPr>
                        <a:t>(продукций) </a:t>
                      </a:r>
                      <a:r>
                        <a:rPr sz="2400" i="1" dirty="0">
                          <a:latin typeface="Cambria"/>
                          <a:cs typeface="Cambria"/>
                        </a:rPr>
                        <a:t>P</a:t>
                      </a:r>
                      <a:endParaRPr sz="2400" dirty="0">
                        <a:latin typeface="Cambria"/>
                        <a:cs typeface="Cambria"/>
                      </a:endParaRPr>
                    </a:p>
                    <a:p>
                      <a:pPr marL="1078230" marR="1711325" indent="-342900">
                        <a:lnSpc>
                          <a:spcPts val="3100"/>
                        </a:lnSpc>
                        <a:spcBef>
                          <a:spcPts val="2150"/>
                        </a:spcBef>
                        <a:buClr>
                          <a:srgbClr val="404040"/>
                        </a:buClr>
                        <a:buFont typeface="Wingdings"/>
                        <a:buChar char=""/>
                        <a:tabLst>
                          <a:tab pos="1078865" algn="l"/>
                        </a:tabLst>
                      </a:pPr>
                      <a:r>
                        <a:rPr sz="2600" spc="-25" dirty="0">
                          <a:latin typeface="Cambria"/>
                          <a:cs typeface="Cambria"/>
                        </a:rPr>
                        <a:t>Описывает, </a:t>
                      </a:r>
                      <a:r>
                        <a:rPr sz="2600" dirty="0">
                          <a:latin typeface="Cambria"/>
                          <a:cs typeface="Cambria"/>
                        </a:rPr>
                        <a:t>какие </a:t>
                      </a:r>
                      <a:r>
                        <a:rPr sz="2600" spc="-5" dirty="0">
                          <a:latin typeface="Cambria"/>
                          <a:cs typeface="Cambria"/>
                        </a:rPr>
                        <a:t>последовательности </a:t>
                      </a:r>
                      <a:r>
                        <a:rPr sz="2600" spc="-56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600" spc="-10" dirty="0">
                          <a:latin typeface="Cambria"/>
                          <a:cs typeface="Cambria"/>
                        </a:rPr>
                        <a:t>допустимы</a:t>
                      </a:r>
                      <a:r>
                        <a:rPr sz="2600" dirty="0">
                          <a:latin typeface="Cambria"/>
                          <a:cs typeface="Cambria"/>
                        </a:rPr>
                        <a:t> в </a:t>
                      </a:r>
                      <a:r>
                        <a:rPr sz="2600" spc="-5" dirty="0">
                          <a:latin typeface="Cambria"/>
                          <a:cs typeface="Cambria"/>
                        </a:rPr>
                        <a:t>данном</a:t>
                      </a:r>
                      <a:r>
                        <a:rPr sz="260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600" spc="-10" dirty="0">
                          <a:latin typeface="Cambria"/>
                          <a:cs typeface="Cambria"/>
                        </a:rPr>
                        <a:t>языке</a:t>
                      </a:r>
                      <a:endParaRPr sz="2600" dirty="0">
                        <a:latin typeface="Cambria"/>
                        <a:cs typeface="Cambria"/>
                      </a:endParaRPr>
                    </a:p>
                  </a:txBody>
                  <a:tcPr marL="0" marR="0" marT="6350" marB="0">
                    <a:lnL w="19050">
                      <a:solidFill>
                        <a:srgbClr val="C7C6BC"/>
                      </a:solidFill>
                      <a:prstDash val="solid"/>
                    </a:lnL>
                    <a:lnR w="19050">
                      <a:solidFill>
                        <a:srgbClr val="C7C6BC"/>
                      </a:solidFill>
                      <a:prstDash val="solid"/>
                    </a:lnR>
                    <a:lnT w="76200">
                      <a:solidFill>
                        <a:srgbClr val="CBD2D5"/>
                      </a:solidFill>
                      <a:prstDash val="solid"/>
                    </a:lnT>
                    <a:lnB w="19050">
                      <a:solidFill>
                        <a:srgbClr val="C7C6B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1835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200" spc="-5" dirty="0">
                          <a:solidFill>
                            <a:srgbClr val="B0BCC1"/>
                          </a:solidFill>
                          <a:latin typeface="Cambria"/>
                          <a:cs typeface="Cambria"/>
                        </a:rPr>
                        <a:t>14</a:t>
                      </a:r>
                      <a:endParaRPr sz="1200" dirty="0">
                        <a:latin typeface="Cambria"/>
                        <a:cs typeface="Cambria"/>
                      </a:endParaRPr>
                    </a:p>
                  </a:txBody>
                  <a:tcPr marL="0" marR="0" marT="20320" marB="0">
                    <a:lnL w="19050">
                      <a:solidFill>
                        <a:srgbClr val="C7C6BC"/>
                      </a:solidFill>
                      <a:prstDash val="solid"/>
                    </a:lnL>
                    <a:lnR w="19050">
                      <a:solidFill>
                        <a:srgbClr val="C7C6BC"/>
                      </a:solidFill>
                      <a:prstDash val="solid"/>
                    </a:lnR>
                    <a:lnT w="19050">
                      <a:solidFill>
                        <a:srgbClr val="C7C6BC"/>
                      </a:solidFill>
                      <a:prstDash val="solid"/>
                    </a:lnT>
                    <a:lnB w="19050">
                      <a:solidFill>
                        <a:srgbClr val="C7C6B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49681" y="231393"/>
          <a:ext cx="8622665" cy="63642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226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96965"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2350"/>
                        </a:spcBef>
                      </a:pPr>
                      <a:r>
                        <a:rPr sz="4800" spc="-5" dirty="0">
                          <a:latin typeface="Cambria"/>
                          <a:cs typeface="Cambria"/>
                        </a:rPr>
                        <a:t>(Не)терминалы</a:t>
                      </a:r>
                      <a:endParaRPr sz="4800">
                        <a:latin typeface="Cambria"/>
                        <a:cs typeface="Cambria"/>
                      </a:endParaRPr>
                    </a:p>
                  </a:txBody>
                  <a:tcPr marL="0" marR="0" marT="298450" marB="0">
                    <a:lnL w="19050">
                      <a:solidFill>
                        <a:srgbClr val="C7C6BC"/>
                      </a:solidFill>
                      <a:prstDash val="solid"/>
                    </a:lnL>
                    <a:lnR w="19050">
                      <a:solidFill>
                        <a:srgbClr val="C7C6BC"/>
                      </a:solidFill>
                      <a:prstDash val="solid"/>
                    </a:lnR>
                    <a:lnT w="19050">
                      <a:solidFill>
                        <a:srgbClr val="C7C6BC"/>
                      </a:solidFill>
                      <a:prstDash val="solid"/>
                    </a:lnT>
                    <a:lnB w="76200">
                      <a:solidFill>
                        <a:srgbClr val="CBD2D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542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C7C6BC"/>
                      </a:solidFill>
                      <a:prstDash val="solid"/>
                    </a:lnL>
                    <a:lnR w="19050">
                      <a:solidFill>
                        <a:srgbClr val="C7C6BC"/>
                      </a:solidFill>
                      <a:prstDash val="solid"/>
                    </a:lnR>
                    <a:lnT w="76200">
                      <a:solidFill>
                        <a:srgbClr val="CBD2D5"/>
                      </a:solidFill>
                      <a:prstDash val="solid"/>
                    </a:lnT>
                    <a:lnB w="19050">
                      <a:solidFill>
                        <a:srgbClr val="C7C6B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1835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200" spc="-5" dirty="0">
                          <a:solidFill>
                            <a:srgbClr val="B0BCC1"/>
                          </a:solidFill>
                          <a:latin typeface="Cambria"/>
                          <a:cs typeface="Cambria"/>
                        </a:rPr>
                        <a:t>15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T="20320" marB="0">
                    <a:lnL w="19050">
                      <a:solidFill>
                        <a:srgbClr val="C7C6BC"/>
                      </a:solidFill>
                      <a:prstDash val="solid"/>
                    </a:lnL>
                    <a:lnR w="19050">
                      <a:solidFill>
                        <a:srgbClr val="C7C6BC"/>
                      </a:solidFill>
                      <a:prstDash val="solid"/>
                    </a:lnR>
                    <a:lnT w="19050">
                      <a:solidFill>
                        <a:srgbClr val="C7C6BC"/>
                      </a:solidFill>
                      <a:prstDash val="solid"/>
                    </a:lnT>
                    <a:lnB w="19050">
                      <a:solidFill>
                        <a:srgbClr val="C7C6B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07359" y="1858803"/>
            <a:ext cx="4929280" cy="422275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49681" y="231393"/>
          <a:ext cx="8622665" cy="63642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226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96965">
                <a:tc>
                  <a:txBody>
                    <a:bodyPr/>
                    <a:lstStyle/>
                    <a:p>
                      <a:pPr marL="28575" algn="ctr">
                        <a:lnSpc>
                          <a:spcPct val="100000"/>
                        </a:lnSpc>
                        <a:spcBef>
                          <a:spcPts val="2350"/>
                        </a:spcBef>
                      </a:pPr>
                      <a:r>
                        <a:rPr sz="4800" spc="-5" dirty="0">
                          <a:latin typeface="Cambria"/>
                          <a:cs typeface="Cambria"/>
                        </a:rPr>
                        <a:t>Пример</a:t>
                      </a:r>
                      <a:r>
                        <a:rPr sz="4800" spc="-2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4800" dirty="0">
                          <a:latin typeface="Cambria"/>
                          <a:cs typeface="Cambria"/>
                        </a:rPr>
                        <a:t>1</a:t>
                      </a:r>
                      <a:endParaRPr sz="4800">
                        <a:latin typeface="Cambria"/>
                        <a:cs typeface="Cambria"/>
                      </a:endParaRPr>
                    </a:p>
                  </a:txBody>
                  <a:tcPr marL="0" marR="0" marT="298450" marB="0">
                    <a:lnL w="19050">
                      <a:solidFill>
                        <a:srgbClr val="C7C6BC"/>
                      </a:solidFill>
                      <a:prstDash val="solid"/>
                    </a:lnL>
                    <a:lnR w="19050">
                      <a:solidFill>
                        <a:srgbClr val="C7C6BC"/>
                      </a:solidFill>
                      <a:prstDash val="solid"/>
                    </a:lnR>
                    <a:lnT w="19050">
                      <a:solidFill>
                        <a:srgbClr val="C7C6BC"/>
                      </a:solidFill>
                      <a:prstDash val="solid"/>
                    </a:lnT>
                    <a:lnB w="76200">
                      <a:solidFill>
                        <a:srgbClr val="CBD2D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542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  <a:p>
                      <a:pPr marR="220345" algn="ctr">
                        <a:lnSpc>
                          <a:spcPct val="100000"/>
                        </a:lnSpc>
                        <a:tabLst>
                          <a:tab pos="850265" algn="l"/>
                        </a:tabLst>
                      </a:pPr>
                      <a:r>
                        <a:rPr sz="2400" spc="-140" dirty="0">
                          <a:latin typeface="Cambria Math"/>
                          <a:cs typeface="Cambria Math"/>
                        </a:rPr>
                        <a:t>𝑉</a:t>
                      </a:r>
                      <a:r>
                        <a:rPr sz="2700" spc="-209" baseline="-15432" dirty="0">
                          <a:latin typeface="Cambria Math"/>
                          <a:cs typeface="Cambria Math"/>
                        </a:rPr>
                        <a:t>𝑁</a:t>
                      </a:r>
                      <a:r>
                        <a:rPr sz="2700" spc="555" baseline="-15432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=	𝑆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  <a:p>
                      <a:pPr marR="222885" algn="ctr">
                        <a:lnSpc>
                          <a:spcPct val="100000"/>
                        </a:lnSpc>
                        <a:tabLst>
                          <a:tab pos="830580" algn="l"/>
                        </a:tabLst>
                      </a:pPr>
                      <a:r>
                        <a:rPr sz="2400" spc="-235" dirty="0">
                          <a:latin typeface="Cambria Math"/>
                          <a:cs typeface="Cambria Math"/>
                        </a:rPr>
                        <a:t>𝑉</a:t>
                      </a:r>
                      <a:r>
                        <a:rPr sz="2700" baseline="-15432" dirty="0">
                          <a:latin typeface="Cambria Math"/>
                          <a:cs typeface="Cambria Math"/>
                        </a:rPr>
                        <a:t>𝑇 </a:t>
                      </a:r>
                      <a:r>
                        <a:rPr sz="2700" spc="-7" baseline="-15432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=	</a:t>
                      </a:r>
                      <a:r>
                        <a:rPr sz="2400" spc="55" dirty="0">
                          <a:latin typeface="Cambria Math"/>
                          <a:cs typeface="Cambria Math"/>
                        </a:rPr>
                        <a:t>𝑎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,</a:t>
                      </a:r>
                      <a:r>
                        <a:rPr sz="2400" spc="-13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spc="55" dirty="0">
                          <a:latin typeface="Cambria Math"/>
                          <a:cs typeface="Cambria Math"/>
                        </a:rPr>
                        <a:t>𝑏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,</a:t>
                      </a:r>
                      <a:r>
                        <a:rPr sz="2400" spc="-13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𝜀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marR="101600" algn="ctr">
                        <a:lnSpc>
                          <a:spcPct val="100000"/>
                        </a:lnSpc>
                      </a:pPr>
                      <a:r>
                        <a:rPr sz="2400" dirty="0">
                          <a:latin typeface="Cambria Math"/>
                          <a:cs typeface="Cambria Math"/>
                        </a:rPr>
                        <a:t>𝑆</a:t>
                      </a:r>
                      <a:r>
                        <a:rPr sz="2400" spc="15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→</a:t>
                      </a:r>
                      <a:r>
                        <a:rPr sz="2400" spc="10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𝑎𝑆𝑏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  <a:p>
                      <a:pPr marR="106045" algn="ctr">
                        <a:lnSpc>
                          <a:spcPct val="100000"/>
                        </a:lnSpc>
                      </a:pPr>
                      <a:r>
                        <a:rPr sz="2400" dirty="0">
                          <a:latin typeface="Cambria Math"/>
                          <a:cs typeface="Cambria Math"/>
                        </a:rPr>
                        <a:t>𝑆</a:t>
                      </a:r>
                      <a:r>
                        <a:rPr sz="2400" spc="15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→</a:t>
                      </a:r>
                      <a:r>
                        <a:rPr sz="2400" spc="10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𝜀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  <a:p>
                      <a:pPr marR="95885" algn="ctr">
                        <a:lnSpc>
                          <a:spcPct val="100000"/>
                        </a:lnSpc>
                      </a:pPr>
                      <a:r>
                        <a:rPr sz="2400" dirty="0">
                          <a:latin typeface="Cambria"/>
                          <a:cs typeface="Cambria"/>
                        </a:rPr>
                        <a:t>Какие </a:t>
                      </a:r>
                      <a:r>
                        <a:rPr sz="2400" spc="-5" dirty="0">
                          <a:latin typeface="Cambria"/>
                          <a:cs typeface="Cambria"/>
                        </a:rPr>
                        <a:t>последовательности </a:t>
                      </a:r>
                      <a:r>
                        <a:rPr sz="2400" spc="-10" dirty="0">
                          <a:latin typeface="Cambria"/>
                          <a:cs typeface="Cambria"/>
                        </a:rPr>
                        <a:t>допустимы</a:t>
                      </a:r>
                      <a:r>
                        <a:rPr sz="2400" spc="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dirty="0">
                          <a:latin typeface="Cambria"/>
                          <a:cs typeface="Cambria"/>
                        </a:rPr>
                        <a:t>в</a:t>
                      </a:r>
                      <a:r>
                        <a:rPr sz="2400" spc="-5" dirty="0">
                          <a:latin typeface="Cambria"/>
                          <a:cs typeface="Cambria"/>
                        </a:rPr>
                        <a:t> данном</a:t>
                      </a:r>
                      <a:r>
                        <a:rPr sz="240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spc="-5" dirty="0">
                          <a:latin typeface="Cambria"/>
                          <a:cs typeface="Cambria"/>
                        </a:rPr>
                        <a:t>языке?</a:t>
                      </a:r>
                      <a:endParaRPr sz="2400">
                        <a:latin typeface="Cambria"/>
                        <a:cs typeface="Cambria"/>
                      </a:endParaRPr>
                    </a:p>
                  </a:txBody>
                  <a:tcPr marL="0" marR="0" marT="635" marB="0">
                    <a:lnL w="19050">
                      <a:solidFill>
                        <a:srgbClr val="C7C6BC"/>
                      </a:solidFill>
                      <a:prstDash val="solid"/>
                    </a:lnL>
                    <a:lnR w="19050">
                      <a:solidFill>
                        <a:srgbClr val="C7C6BC"/>
                      </a:solidFill>
                      <a:prstDash val="solid"/>
                    </a:lnR>
                    <a:lnT w="76200">
                      <a:solidFill>
                        <a:srgbClr val="CBD2D5"/>
                      </a:solidFill>
                      <a:prstDash val="solid"/>
                    </a:lnT>
                    <a:lnB w="19050">
                      <a:solidFill>
                        <a:srgbClr val="C7C6B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1835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200" spc="-5" dirty="0">
                          <a:solidFill>
                            <a:srgbClr val="B0BCC1"/>
                          </a:solidFill>
                          <a:latin typeface="Cambria"/>
                          <a:cs typeface="Cambria"/>
                        </a:rPr>
                        <a:t>16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T="20320" marB="0">
                    <a:lnL w="19050">
                      <a:solidFill>
                        <a:srgbClr val="C7C6BC"/>
                      </a:solidFill>
                      <a:prstDash val="solid"/>
                    </a:lnL>
                    <a:lnR w="19050">
                      <a:solidFill>
                        <a:srgbClr val="C7C6BC"/>
                      </a:solidFill>
                      <a:prstDash val="solid"/>
                    </a:lnR>
                    <a:lnT w="19050">
                      <a:solidFill>
                        <a:srgbClr val="C7C6BC"/>
                      </a:solidFill>
                      <a:prstDash val="solid"/>
                    </a:lnT>
                    <a:lnB w="19050">
                      <a:solidFill>
                        <a:srgbClr val="C7C6B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4693856" y="2178932"/>
            <a:ext cx="375920" cy="283845"/>
          </a:xfrm>
          <a:custGeom>
            <a:avLst/>
            <a:gdLst/>
            <a:ahLst/>
            <a:cxnLst/>
            <a:rect l="l" t="t" r="r" b="b"/>
            <a:pathLst>
              <a:path w="375920" h="283844">
                <a:moveTo>
                  <a:pt x="284600" y="0"/>
                </a:moveTo>
                <a:lnTo>
                  <a:pt x="280732" y="0"/>
                </a:lnTo>
                <a:lnTo>
                  <a:pt x="280732" y="11310"/>
                </a:lnTo>
                <a:lnTo>
                  <a:pt x="282963" y="11310"/>
                </a:lnTo>
                <a:lnTo>
                  <a:pt x="293167" y="12013"/>
                </a:lnTo>
                <a:lnTo>
                  <a:pt x="325900" y="37449"/>
                </a:lnTo>
                <a:lnTo>
                  <a:pt x="328951" y="59679"/>
                </a:lnTo>
                <a:lnTo>
                  <a:pt x="328765" y="65196"/>
                </a:lnTo>
                <a:lnTo>
                  <a:pt x="328207" y="71326"/>
                </a:lnTo>
                <a:lnTo>
                  <a:pt x="327277" y="78069"/>
                </a:lnTo>
                <a:lnTo>
                  <a:pt x="325975" y="85427"/>
                </a:lnTo>
                <a:lnTo>
                  <a:pt x="323990" y="95647"/>
                </a:lnTo>
                <a:lnTo>
                  <a:pt x="322999" y="102939"/>
                </a:lnTo>
                <a:lnTo>
                  <a:pt x="322999" y="115738"/>
                </a:lnTo>
                <a:lnTo>
                  <a:pt x="325479" y="122659"/>
                </a:lnTo>
                <a:lnTo>
                  <a:pt x="335400" y="133474"/>
                </a:lnTo>
                <a:lnTo>
                  <a:pt x="341304" y="137467"/>
                </a:lnTo>
                <a:lnTo>
                  <a:pt x="348150" y="140047"/>
                </a:lnTo>
                <a:lnTo>
                  <a:pt x="348150" y="142726"/>
                </a:lnTo>
                <a:lnTo>
                  <a:pt x="341304" y="145305"/>
                </a:lnTo>
                <a:lnTo>
                  <a:pt x="335400" y="149299"/>
                </a:lnTo>
                <a:lnTo>
                  <a:pt x="325479" y="160113"/>
                </a:lnTo>
                <a:lnTo>
                  <a:pt x="322999" y="167035"/>
                </a:lnTo>
                <a:lnTo>
                  <a:pt x="322999" y="179834"/>
                </a:lnTo>
                <a:lnTo>
                  <a:pt x="323990" y="187126"/>
                </a:lnTo>
                <a:lnTo>
                  <a:pt x="325975" y="197346"/>
                </a:lnTo>
                <a:lnTo>
                  <a:pt x="327277" y="204704"/>
                </a:lnTo>
                <a:lnTo>
                  <a:pt x="328207" y="211448"/>
                </a:lnTo>
                <a:lnTo>
                  <a:pt x="328765" y="217577"/>
                </a:lnTo>
                <a:lnTo>
                  <a:pt x="328951" y="223093"/>
                </a:lnTo>
                <a:lnTo>
                  <a:pt x="328188" y="235581"/>
                </a:lnTo>
                <a:lnTo>
                  <a:pt x="302199" y="269695"/>
                </a:lnTo>
                <a:lnTo>
                  <a:pt x="282963" y="272505"/>
                </a:lnTo>
                <a:lnTo>
                  <a:pt x="280732" y="272505"/>
                </a:lnTo>
                <a:lnTo>
                  <a:pt x="280732" y="283815"/>
                </a:lnTo>
                <a:lnTo>
                  <a:pt x="284600" y="283815"/>
                </a:lnTo>
                <a:lnTo>
                  <a:pt x="300986" y="282592"/>
                </a:lnTo>
                <a:lnTo>
                  <a:pt x="336914" y="267816"/>
                </a:lnTo>
                <a:lnTo>
                  <a:pt x="354252" y="220414"/>
                </a:lnTo>
                <a:lnTo>
                  <a:pt x="354033" y="214024"/>
                </a:lnTo>
                <a:lnTo>
                  <a:pt x="353378" y="207206"/>
                </a:lnTo>
                <a:lnTo>
                  <a:pt x="352285" y="199960"/>
                </a:lnTo>
                <a:lnTo>
                  <a:pt x="350754" y="192285"/>
                </a:lnTo>
                <a:lnTo>
                  <a:pt x="348423" y="181768"/>
                </a:lnTo>
                <a:lnTo>
                  <a:pt x="347257" y="174724"/>
                </a:lnTo>
                <a:lnTo>
                  <a:pt x="347257" y="164306"/>
                </a:lnTo>
                <a:lnTo>
                  <a:pt x="349614" y="158725"/>
                </a:lnTo>
                <a:lnTo>
                  <a:pt x="359040" y="150093"/>
                </a:lnTo>
                <a:lnTo>
                  <a:pt x="366158" y="147786"/>
                </a:lnTo>
                <a:lnTo>
                  <a:pt x="375683" y="147488"/>
                </a:lnTo>
                <a:lnTo>
                  <a:pt x="375683" y="135285"/>
                </a:lnTo>
                <a:lnTo>
                  <a:pt x="366158" y="134987"/>
                </a:lnTo>
                <a:lnTo>
                  <a:pt x="359040" y="132680"/>
                </a:lnTo>
                <a:lnTo>
                  <a:pt x="349614" y="124048"/>
                </a:lnTo>
                <a:lnTo>
                  <a:pt x="347257" y="118466"/>
                </a:lnTo>
                <a:lnTo>
                  <a:pt x="347257" y="108049"/>
                </a:lnTo>
                <a:lnTo>
                  <a:pt x="348423" y="101004"/>
                </a:lnTo>
                <a:lnTo>
                  <a:pt x="350754" y="90487"/>
                </a:lnTo>
                <a:lnTo>
                  <a:pt x="352285" y="82813"/>
                </a:lnTo>
                <a:lnTo>
                  <a:pt x="353378" y="75567"/>
                </a:lnTo>
                <a:lnTo>
                  <a:pt x="354033" y="68749"/>
                </a:lnTo>
                <a:lnTo>
                  <a:pt x="354252" y="62359"/>
                </a:lnTo>
                <a:lnTo>
                  <a:pt x="353168" y="47853"/>
                </a:lnTo>
                <a:lnTo>
                  <a:pt x="327142" y="9223"/>
                </a:lnTo>
                <a:lnTo>
                  <a:pt x="300986" y="1223"/>
                </a:lnTo>
                <a:lnTo>
                  <a:pt x="284600" y="0"/>
                </a:lnTo>
                <a:close/>
              </a:path>
              <a:path w="375920" h="283844">
                <a:moveTo>
                  <a:pt x="94952" y="0"/>
                </a:moveTo>
                <a:lnTo>
                  <a:pt x="91083" y="0"/>
                </a:lnTo>
                <a:lnTo>
                  <a:pt x="74698" y="1223"/>
                </a:lnTo>
                <a:lnTo>
                  <a:pt x="38770" y="15999"/>
                </a:lnTo>
                <a:lnTo>
                  <a:pt x="21632" y="59531"/>
                </a:lnTo>
                <a:lnTo>
                  <a:pt x="21528" y="65047"/>
                </a:lnTo>
                <a:lnTo>
                  <a:pt x="21649" y="68601"/>
                </a:lnTo>
                <a:lnTo>
                  <a:pt x="22305" y="75419"/>
                </a:lnTo>
                <a:lnTo>
                  <a:pt x="23398" y="82665"/>
                </a:lnTo>
                <a:lnTo>
                  <a:pt x="24928" y="90338"/>
                </a:lnTo>
                <a:lnTo>
                  <a:pt x="27260" y="100855"/>
                </a:lnTo>
                <a:lnTo>
                  <a:pt x="28426" y="107900"/>
                </a:lnTo>
                <a:lnTo>
                  <a:pt x="28426" y="118318"/>
                </a:lnTo>
                <a:lnTo>
                  <a:pt x="26070" y="123899"/>
                </a:lnTo>
                <a:lnTo>
                  <a:pt x="16644" y="132532"/>
                </a:lnTo>
                <a:lnTo>
                  <a:pt x="9525" y="134838"/>
                </a:lnTo>
                <a:lnTo>
                  <a:pt x="0" y="135135"/>
                </a:lnTo>
                <a:lnTo>
                  <a:pt x="0" y="147340"/>
                </a:lnTo>
                <a:lnTo>
                  <a:pt x="9525" y="147637"/>
                </a:lnTo>
                <a:lnTo>
                  <a:pt x="16644" y="149945"/>
                </a:lnTo>
                <a:lnTo>
                  <a:pt x="26070" y="158576"/>
                </a:lnTo>
                <a:lnTo>
                  <a:pt x="28426" y="164157"/>
                </a:lnTo>
                <a:lnTo>
                  <a:pt x="28426" y="174575"/>
                </a:lnTo>
                <a:lnTo>
                  <a:pt x="27260" y="181620"/>
                </a:lnTo>
                <a:lnTo>
                  <a:pt x="24928" y="192137"/>
                </a:lnTo>
                <a:lnTo>
                  <a:pt x="23398" y="199811"/>
                </a:lnTo>
                <a:lnTo>
                  <a:pt x="22305" y="207057"/>
                </a:lnTo>
                <a:lnTo>
                  <a:pt x="21649" y="213875"/>
                </a:lnTo>
                <a:lnTo>
                  <a:pt x="21431" y="220266"/>
                </a:lnTo>
                <a:lnTo>
                  <a:pt x="22514" y="235293"/>
                </a:lnTo>
                <a:lnTo>
                  <a:pt x="48541" y="274592"/>
                </a:lnTo>
                <a:lnTo>
                  <a:pt x="91083" y="283815"/>
                </a:lnTo>
                <a:lnTo>
                  <a:pt x="94952" y="283815"/>
                </a:lnTo>
                <a:lnTo>
                  <a:pt x="94952" y="272505"/>
                </a:lnTo>
                <a:lnTo>
                  <a:pt x="92720" y="272505"/>
                </a:lnTo>
                <a:lnTo>
                  <a:pt x="82516" y="271802"/>
                </a:lnTo>
                <a:lnTo>
                  <a:pt x="49783" y="246068"/>
                </a:lnTo>
                <a:lnTo>
                  <a:pt x="46732" y="222944"/>
                </a:lnTo>
                <a:lnTo>
                  <a:pt x="46918" y="217428"/>
                </a:lnTo>
                <a:lnTo>
                  <a:pt x="47476" y="211299"/>
                </a:lnTo>
                <a:lnTo>
                  <a:pt x="48406" y="204555"/>
                </a:lnTo>
                <a:lnTo>
                  <a:pt x="49709" y="197197"/>
                </a:lnTo>
                <a:lnTo>
                  <a:pt x="51692" y="186978"/>
                </a:lnTo>
                <a:lnTo>
                  <a:pt x="52685" y="179685"/>
                </a:lnTo>
                <a:lnTo>
                  <a:pt x="52685" y="166885"/>
                </a:lnTo>
                <a:lnTo>
                  <a:pt x="50205" y="159965"/>
                </a:lnTo>
                <a:lnTo>
                  <a:pt x="40283" y="149151"/>
                </a:lnTo>
                <a:lnTo>
                  <a:pt x="34380" y="145157"/>
                </a:lnTo>
                <a:lnTo>
                  <a:pt x="27533" y="142577"/>
                </a:lnTo>
                <a:lnTo>
                  <a:pt x="27533" y="139898"/>
                </a:lnTo>
                <a:lnTo>
                  <a:pt x="34380" y="137318"/>
                </a:lnTo>
                <a:lnTo>
                  <a:pt x="40283" y="133325"/>
                </a:lnTo>
                <a:lnTo>
                  <a:pt x="50205" y="122510"/>
                </a:lnTo>
                <a:lnTo>
                  <a:pt x="52685" y="115590"/>
                </a:lnTo>
                <a:lnTo>
                  <a:pt x="52685" y="102791"/>
                </a:lnTo>
                <a:lnTo>
                  <a:pt x="51692" y="95498"/>
                </a:lnTo>
                <a:lnTo>
                  <a:pt x="49709" y="85279"/>
                </a:lnTo>
                <a:lnTo>
                  <a:pt x="48406" y="77921"/>
                </a:lnTo>
                <a:lnTo>
                  <a:pt x="47476" y="71177"/>
                </a:lnTo>
                <a:lnTo>
                  <a:pt x="46918" y="65047"/>
                </a:lnTo>
                <a:lnTo>
                  <a:pt x="46732" y="59531"/>
                </a:lnTo>
                <a:lnTo>
                  <a:pt x="47494" y="47564"/>
                </a:lnTo>
                <a:lnTo>
                  <a:pt x="73484" y="14120"/>
                </a:lnTo>
                <a:lnTo>
                  <a:pt x="92720" y="11310"/>
                </a:lnTo>
                <a:lnTo>
                  <a:pt x="94952" y="11310"/>
                </a:lnTo>
                <a:lnTo>
                  <a:pt x="9495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6963" y="2915532"/>
            <a:ext cx="930275" cy="283845"/>
          </a:xfrm>
          <a:custGeom>
            <a:avLst/>
            <a:gdLst/>
            <a:ahLst/>
            <a:cxnLst/>
            <a:rect l="l" t="t" r="r" b="b"/>
            <a:pathLst>
              <a:path w="930275" h="283844">
                <a:moveTo>
                  <a:pt x="838955" y="0"/>
                </a:moveTo>
                <a:lnTo>
                  <a:pt x="835087" y="0"/>
                </a:lnTo>
                <a:lnTo>
                  <a:pt x="835087" y="11310"/>
                </a:lnTo>
                <a:lnTo>
                  <a:pt x="837318" y="11310"/>
                </a:lnTo>
                <a:lnTo>
                  <a:pt x="847522" y="12013"/>
                </a:lnTo>
                <a:lnTo>
                  <a:pt x="880255" y="37449"/>
                </a:lnTo>
                <a:lnTo>
                  <a:pt x="883306" y="59679"/>
                </a:lnTo>
                <a:lnTo>
                  <a:pt x="883120" y="65196"/>
                </a:lnTo>
                <a:lnTo>
                  <a:pt x="882562" y="71326"/>
                </a:lnTo>
                <a:lnTo>
                  <a:pt x="881632" y="78069"/>
                </a:lnTo>
                <a:lnTo>
                  <a:pt x="880330" y="85427"/>
                </a:lnTo>
                <a:lnTo>
                  <a:pt x="878345" y="95647"/>
                </a:lnTo>
                <a:lnTo>
                  <a:pt x="877354" y="102939"/>
                </a:lnTo>
                <a:lnTo>
                  <a:pt x="877354" y="115738"/>
                </a:lnTo>
                <a:lnTo>
                  <a:pt x="879834" y="122659"/>
                </a:lnTo>
                <a:lnTo>
                  <a:pt x="889755" y="133474"/>
                </a:lnTo>
                <a:lnTo>
                  <a:pt x="895659" y="137467"/>
                </a:lnTo>
                <a:lnTo>
                  <a:pt x="902505" y="140047"/>
                </a:lnTo>
                <a:lnTo>
                  <a:pt x="902505" y="142726"/>
                </a:lnTo>
                <a:lnTo>
                  <a:pt x="895659" y="145305"/>
                </a:lnTo>
                <a:lnTo>
                  <a:pt x="889755" y="149299"/>
                </a:lnTo>
                <a:lnTo>
                  <a:pt x="879834" y="160113"/>
                </a:lnTo>
                <a:lnTo>
                  <a:pt x="877354" y="167035"/>
                </a:lnTo>
                <a:lnTo>
                  <a:pt x="877354" y="179834"/>
                </a:lnTo>
                <a:lnTo>
                  <a:pt x="878345" y="187126"/>
                </a:lnTo>
                <a:lnTo>
                  <a:pt x="880330" y="197346"/>
                </a:lnTo>
                <a:lnTo>
                  <a:pt x="881632" y="204704"/>
                </a:lnTo>
                <a:lnTo>
                  <a:pt x="882562" y="211448"/>
                </a:lnTo>
                <a:lnTo>
                  <a:pt x="883120" y="217577"/>
                </a:lnTo>
                <a:lnTo>
                  <a:pt x="883306" y="223093"/>
                </a:lnTo>
                <a:lnTo>
                  <a:pt x="882543" y="235581"/>
                </a:lnTo>
                <a:lnTo>
                  <a:pt x="856554" y="269695"/>
                </a:lnTo>
                <a:lnTo>
                  <a:pt x="837318" y="272505"/>
                </a:lnTo>
                <a:lnTo>
                  <a:pt x="835087" y="272505"/>
                </a:lnTo>
                <a:lnTo>
                  <a:pt x="835087" y="283815"/>
                </a:lnTo>
                <a:lnTo>
                  <a:pt x="838955" y="283815"/>
                </a:lnTo>
                <a:lnTo>
                  <a:pt x="855341" y="282592"/>
                </a:lnTo>
                <a:lnTo>
                  <a:pt x="891269" y="267816"/>
                </a:lnTo>
                <a:lnTo>
                  <a:pt x="908607" y="220414"/>
                </a:lnTo>
                <a:lnTo>
                  <a:pt x="908388" y="214024"/>
                </a:lnTo>
                <a:lnTo>
                  <a:pt x="907733" y="207206"/>
                </a:lnTo>
                <a:lnTo>
                  <a:pt x="906640" y="199960"/>
                </a:lnTo>
                <a:lnTo>
                  <a:pt x="905109" y="192286"/>
                </a:lnTo>
                <a:lnTo>
                  <a:pt x="902778" y="181768"/>
                </a:lnTo>
                <a:lnTo>
                  <a:pt x="901612" y="174724"/>
                </a:lnTo>
                <a:lnTo>
                  <a:pt x="901612" y="164306"/>
                </a:lnTo>
                <a:lnTo>
                  <a:pt x="903969" y="158725"/>
                </a:lnTo>
                <a:lnTo>
                  <a:pt x="913395" y="150093"/>
                </a:lnTo>
                <a:lnTo>
                  <a:pt x="920513" y="147786"/>
                </a:lnTo>
                <a:lnTo>
                  <a:pt x="930038" y="147488"/>
                </a:lnTo>
                <a:lnTo>
                  <a:pt x="930038" y="135285"/>
                </a:lnTo>
                <a:lnTo>
                  <a:pt x="920513" y="134987"/>
                </a:lnTo>
                <a:lnTo>
                  <a:pt x="913395" y="132680"/>
                </a:lnTo>
                <a:lnTo>
                  <a:pt x="903969" y="124048"/>
                </a:lnTo>
                <a:lnTo>
                  <a:pt x="901612" y="118468"/>
                </a:lnTo>
                <a:lnTo>
                  <a:pt x="901612" y="108049"/>
                </a:lnTo>
                <a:lnTo>
                  <a:pt x="902778" y="101005"/>
                </a:lnTo>
                <a:lnTo>
                  <a:pt x="905109" y="90487"/>
                </a:lnTo>
                <a:lnTo>
                  <a:pt x="906640" y="82813"/>
                </a:lnTo>
                <a:lnTo>
                  <a:pt x="907733" y="75567"/>
                </a:lnTo>
                <a:lnTo>
                  <a:pt x="908388" y="68749"/>
                </a:lnTo>
                <a:lnTo>
                  <a:pt x="908607" y="62359"/>
                </a:lnTo>
                <a:lnTo>
                  <a:pt x="907523" y="47853"/>
                </a:lnTo>
                <a:lnTo>
                  <a:pt x="881497" y="9223"/>
                </a:lnTo>
                <a:lnTo>
                  <a:pt x="855341" y="1223"/>
                </a:lnTo>
                <a:lnTo>
                  <a:pt x="838955" y="0"/>
                </a:lnTo>
                <a:close/>
              </a:path>
              <a:path w="930275" h="283844">
                <a:moveTo>
                  <a:pt x="94952" y="0"/>
                </a:moveTo>
                <a:lnTo>
                  <a:pt x="91083" y="0"/>
                </a:lnTo>
                <a:lnTo>
                  <a:pt x="74698" y="1223"/>
                </a:lnTo>
                <a:lnTo>
                  <a:pt x="38770" y="15999"/>
                </a:lnTo>
                <a:lnTo>
                  <a:pt x="21632" y="59531"/>
                </a:lnTo>
                <a:lnTo>
                  <a:pt x="21528" y="65047"/>
                </a:lnTo>
                <a:lnTo>
                  <a:pt x="21649" y="68601"/>
                </a:lnTo>
                <a:lnTo>
                  <a:pt x="22305" y="75419"/>
                </a:lnTo>
                <a:lnTo>
                  <a:pt x="23398" y="82665"/>
                </a:lnTo>
                <a:lnTo>
                  <a:pt x="24928" y="90338"/>
                </a:lnTo>
                <a:lnTo>
                  <a:pt x="27260" y="100855"/>
                </a:lnTo>
                <a:lnTo>
                  <a:pt x="28426" y="107900"/>
                </a:lnTo>
                <a:lnTo>
                  <a:pt x="28426" y="118318"/>
                </a:lnTo>
                <a:lnTo>
                  <a:pt x="26070" y="123899"/>
                </a:lnTo>
                <a:lnTo>
                  <a:pt x="16644" y="132532"/>
                </a:lnTo>
                <a:lnTo>
                  <a:pt x="9525" y="134838"/>
                </a:lnTo>
                <a:lnTo>
                  <a:pt x="0" y="135136"/>
                </a:lnTo>
                <a:lnTo>
                  <a:pt x="0" y="147340"/>
                </a:lnTo>
                <a:lnTo>
                  <a:pt x="9525" y="147637"/>
                </a:lnTo>
                <a:lnTo>
                  <a:pt x="16644" y="149945"/>
                </a:lnTo>
                <a:lnTo>
                  <a:pt x="26070" y="158577"/>
                </a:lnTo>
                <a:lnTo>
                  <a:pt x="28426" y="164157"/>
                </a:lnTo>
                <a:lnTo>
                  <a:pt x="28426" y="174575"/>
                </a:lnTo>
                <a:lnTo>
                  <a:pt x="27260" y="181620"/>
                </a:lnTo>
                <a:lnTo>
                  <a:pt x="24928" y="192137"/>
                </a:lnTo>
                <a:lnTo>
                  <a:pt x="23398" y="199811"/>
                </a:lnTo>
                <a:lnTo>
                  <a:pt x="22305" y="207057"/>
                </a:lnTo>
                <a:lnTo>
                  <a:pt x="21649" y="213875"/>
                </a:lnTo>
                <a:lnTo>
                  <a:pt x="21431" y="220266"/>
                </a:lnTo>
                <a:lnTo>
                  <a:pt x="22514" y="235293"/>
                </a:lnTo>
                <a:lnTo>
                  <a:pt x="48541" y="274592"/>
                </a:lnTo>
                <a:lnTo>
                  <a:pt x="91083" y="283815"/>
                </a:lnTo>
                <a:lnTo>
                  <a:pt x="94952" y="283815"/>
                </a:lnTo>
                <a:lnTo>
                  <a:pt x="94952" y="272505"/>
                </a:lnTo>
                <a:lnTo>
                  <a:pt x="92720" y="272505"/>
                </a:lnTo>
                <a:lnTo>
                  <a:pt x="82516" y="271802"/>
                </a:lnTo>
                <a:lnTo>
                  <a:pt x="49783" y="246068"/>
                </a:lnTo>
                <a:lnTo>
                  <a:pt x="46732" y="222944"/>
                </a:lnTo>
                <a:lnTo>
                  <a:pt x="46918" y="217428"/>
                </a:lnTo>
                <a:lnTo>
                  <a:pt x="47476" y="211299"/>
                </a:lnTo>
                <a:lnTo>
                  <a:pt x="48406" y="204555"/>
                </a:lnTo>
                <a:lnTo>
                  <a:pt x="49709" y="197197"/>
                </a:lnTo>
                <a:lnTo>
                  <a:pt x="51692" y="186978"/>
                </a:lnTo>
                <a:lnTo>
                  <a:pt x="52685" y="179685"/>
                </a:lnTo>
                <a:lnTo>
                  <a:pt x="52685" y="166885"/>
                </a:lnTo>
                <a:lnTo>
                  <a:pt x="50205" y="159965"/>
                </a:lnTo>
                <a:lnTo>
                  <a:pt x="40283" y="149151"/>
                </a:lnTo>
                <a:lnTo>
                  <a:pt x="34380" y="145157"/>
                </a:lnTo>
                <a:lnTo>
                  <a:pt x="27533" y="142577"/>
                </a:lnTo>
                <a:lnTo>
                  <a:pt x="27533" y="139899"/>
                </a:lnTo>
                <a:lnTo>
                  <a:pt x="34380" y="137318"/>
                </a:lnTo>
                <a:lnTo>
                  <a:pt x="40283" y="133325"/>
                </a:lnTo>
                <a:lnTo>
                  <a:pt x="50205" y="122510"/>
                </a:lnTo>
                <a:lnTo>
                  <a:pt x="52685" y="115590"/>
                </a:lnTo>
                <a:lnTo>
                  <a:pt x="52685" y="102791"/>
                </a:lnTo>
                <a:lnTo>
                  <a:pt x="51692" y="95498"/>
                </a:lnTo>
                <a:lnTo>
                  <a:pt x="49709" y="85279"/>
                </a:lnTo>
                <a:lnTo>
                  <a:pt x="48406" y="77921"/>
                </a:lnTo>
                <a:lnTo>
                  <a:pt x="47476" y="71177"/>
                </a:lnTo>
                <a:lnTo>
                  <a:pt x="46918" y="65047"/>
                </a:lnTo>
                <a:lnTo>
                  <a:pt x="46732" y="59531"/>
                </a:lnTo>
                <a:lnTo>
                  <a:pt x="47494" y="47564"/>
                </a:lnTo>
                <a:lnTo>
                  <a:pt x="73484" y="14120"/>
                </a:lnTo>
                <a:lnTo>
                  <a:pt x="92720" y="11310"/>
                </a:lnTo>
                <a:lnTo>
                  <a:pt x="94952" y="11310"/>
                </a:lnTo>
                <a:lnTo>
                  <a:pt x="9495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49681" y="231393"/>
          <a:ext cx="8642350" cy="63773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226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96965">
                <a:tc>
                  <a:txBody>
                    <a:bodyPr/>
                    <a:lstStyle/>
                    <a:p>
                      <a:pPr marL="28575" algn="ctr">
                        <a:lnSpc>
                          <a:spcPct val="100000"/>
                        </a:lnSpc>
                        <a:spcBef>
                          <a:spcPts val="2350"/>
                        </a:spcBef>
                      </a:pPr>
                      <a:r>
                        <a:rPr sz="4800" spc="-5" dirty="0">
                          <a:latin typeface="Cambria"/>
                          <a:cs typeface="Cambria"/>
                        </a:rPr>
                        <a:t>Пример</a:t>
                      </a:r>
                      <a:r>
                        <a:rPr sz="4800" spc="-2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4800" dirty="0">
                          <a:latin typeface="Cambria"/>
                          <a:cs typeface="Cambria"/>
                        </a:rPr>
                        <a:t>1</a:t>
                      </a:r>
                      <a:endParaRPr sz="4800">
                        <a:latin typeface="Cambria"/>
                        <a:cs typeface="Cambria"/>
                      </a:endParaRPr>
                    </a:p>
                  </a:txBody>
                  <a:tcPr marL="0" marR="0" marT="298450" marB="0">
                    <a:lnL w="19050">
                      <a:solidFill>
                        <a:srgbClr val="C7C6BC"/>
                      </a:solidFill>
                      <a:prstDash val="solid"/>
                    </a:lnL>
                    <a:lnR w="19050">
                      <a:solidFill>
                        <a:srgbClr val="C7C6BC"/>
                      </a:solidFill>
                      <a:prstDash val="solid"/>
                    </a:lnR>
                    <a:lnT w="19050">
                      <a:solidFill>
                        <a:srgbClr val="C7C6BC"/>
                      </a:solidFill>
                      <a:prstDash val="solid"/>
                    </a:lnT>
                    <a:lnB w="76200">
                      <a:solidFill>
                        <a:srgbClr val="CBD2D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542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  <a:p>
                      <a:pPr marR="220345" algn="ctr">
                        <a:lnSpc>
                          <a:spcPct val="100000"/>
                        </a:lnSpc>
                        <a:tabLst>
                          <a:tab pos="850265" algn="l"/>
                        </a:tabLst>
                      </a:pPr>
                      <a:r>
                        <a:rPr sz="2400" spc="-140" dirty="0">
                          <a:latin typeface="Cambria Math"/>
                          <a:cs typeface="Cambria Math"/>
                        </a:rPr>
                        <a:t>𝑉</a:t>
                      </a:r>
                      <a:r>
                        <a:rPr sz="2700" spc="-209" baseline="-15432" dirty="0">
                          <a:latin typeface="Cambria Math"/>
                          <a:cs typeface="Cambria Math"/>
                        </a:rPr>
                        <a:t>𝑁</a:t>
                      </a:r>
                      <a:r>
                        <a:rPr sz="2700" spc="555" baseline="-15432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=	𝑆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  <a:p>
                      <a:pPr marR="222885" algn="ctr">
                        <a:lnSpc>
                          <a:spcPct val="100000"/>
                        </a:lnSpc>
                        <a:tabLst>
                          <a:tab pos="830580" algn="l"/>
                        </a:tabLst>
                      </a:pPr>
                      <a:r>
                        <a:rPr sz="2400" spc="-235" dirty="0">
                          <a:latin typeface="Cambria Math"/>
                          <a:cs typeface="Cambria Math"/>
                        </a:rPr>
                        <a:t>𝑉</a:t>
                      </a:r>
                      <a:r>
                        <a:rPr sz="2700" baseline="-15432" dirty="0">
                          <a:latin typeface="Cambria Math"/>
                          <a:cs typeface="Cambria Math"/>
                        </a:rPr>
                        <a:t>𝑇 </a:t>
                      </a:r>
                      <a:r>
                        <a:rPr sz="2700" spc="-7" baseline="-15432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=	</a:t>
                      </a:r>
                      <a:r>
                        <a:rPr sz="2400" spc="55" dirty="0">
                          <a:latin typeface="Cambria Math"/>
                          <a:cs typeface="Cambria Math"/>
                        </a:rPr>
                        <a:t>𝑎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,</a:t>
                      </a:r>
                      <a:r>
                        <a:rPr sz="2400" spc="-13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spc="55" dirty="0">
                          <a:latin typeface="Cambria Math"/>
                          <a:cs typeface="Cambria Math"/>
                        </a:rPr>
                        <a:t>𝑏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,</a:t>
                      </a:r>
                      <a:r>
                        <a:rPr sz="2400" spc="-13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𝜀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marR="101600" algn="ctr">
                        <a:lnSpc>
                          <a:spcPct val="100000"/>
                        </a:lnSpc>
                      </a:pPr>
                      <a:r>
                        <a:rPr sz="2400" dirty="0">
                          <a:latin typeface="Cambria Math"/>
                          <a:cs typeface="Cambria Math"/>
                        </a:rPr>
                        <a:t>𝑆</a:t>
                      </a:r>
                      <a:r>
                        <a:rPr sz="2400" spc="15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→</a:t>
                      </a:r>
                      <a:r>
                        <a:rPr sz="2400" spc="10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𝑎𝑆𝑏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  <a:p>
                      <a:pPr marR="106045" algn="ctr">
                        <a:lnSpc>
                          <a:spcPct val="100000"/>
                        </a:lnSpc>
                      </a:pPr>
                      <a:r>
                        <a:rPr sz="2400" dirty="0">
                          <a:latin typeface="Cambria Math"/>
                          <a:cs typeface="Cambria Math"/>
                        </a:rPr>
                        <a:t>𝑆</a:t>
                      </a:r>
                      <a:r>
                        <a:rPr sz="2400" spc="15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→</a:t>
                      </a:r>
                      <a:r>
                        <a:rPr sz="2400" spc="10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𝜀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  <a:p>
                      <a:pPr marR="95885" algn="ctr">
                        <a:lnSpc>
                          <a:spcPct val="100000"/>
                        </a:lnSpc>
                      </a:pPr>
                      <a:r>
                        <a:rPr sz="2400" dirty="0">
                          <a:latin typeface="Cambria"/>
                          <a:cs typeface="Cambria"/>
                        </a:rPr>
                        <a:t>Какие </a:t>
                      </a:r>
                      <a:r>
                        <a:rPr sz="2400" spc="-5" dirty="0">
                          <a:latin typeface="Cambria"/>
                          <a:cs typeface="Cambria"/>
                        </a:rPr>
                        <a:t>последовательности </a:t>
                      </a:r>
                      <a:r>
                        <a:rPr sz="2400" spc="-10" dirty="0">
                          <a:latin typeface="Cambria"/>
                          <a:cs typeface="Cambria"/>
                        </a:rPr>
                        <a:t>допустимы</a:t>
                      </a:r>
                      <a:r>
                        <a:rPr sz="2400" spc="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dirty="0">
                          <a:latin typeface="Cambria"/>
                          <a:cs typeface="Cambria"/>
                        </a:rPr>
                        <a:t>в</a:t>
                      </a:r>
                      <a:r>
                        <a:rPr sz="2400" spc="-5" dirty="0">
                          <a:latin typeface="Cambria"/>
                          <a:cs typeface="Cambria"/>
                        </a:rPr>
                        <a:t> данном</a:t>
                      </a:r>
                      <a:r>
                        <a:rPr sz="240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spc="-5" dirty="0">
                          <a:latin typeface="Cambria"/>
                          <a:cs typeface="Cambria"/>
                        </a:rPr>
                        <a:t>языке?</a:t>
                      </a:r>
                      <a:endParaRPr sz="2400">
                        <a:latin typeface="Cambria"/>
                        <a:cs typeface="Cambria"/>
                      </a:endParaRPr>
                    </a:p>
                    <a:p>
                      <a:pPr marR="95885" algn="ctr">
                        <a:lnSpc>
                          <a:spcPts val="2495"/>
                        </a:lnSpc>
                        <a:spcBef>
                          <a:spcPts val="25"/>
                        </a:spcBef>
                      </a:pPr>
                      <a:r>
                        <a:rPr sz="2400" i="1" spc="-5" dirty="0">
                          <a:latin typeface="Cambria"/>
                          <a:cs typeface="Cambria"/>
                        </a:rPr>
                        <a:t>ab</a:t>
                      </a:r>
                      <a:r>
                        <a:rPr sz="2400" spc="-5" dirty="0">
                          <a:latin typeface="Cambria"/>
                          <a:cs typeface="Cambria"/>
                        </a:rPr>
                        <a:t>,</a:t>
                      </a:r>
                      <a:r>
                        <a:rPr sz="2400" spc="-2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i="1" spc="-5" dirty="0">
                          <a:latin typeface="Cambria"/>
                          <a:cs typeface="Cambria"/>
                        </a:rPr>
                        <a:t>aabb</a:t>
                      </a:r>
                      <a:r>
                        <a:rPr sz="2400" spc="-5" dirty="0">
                          <a:latin typeface="Cambria"/>
                          <a:cs typeface="Cambria"/>
                        </a:rPr>
                        <a:t>,</a:t>
                      </a:r>
                      <a:r>
                        <a:rPr sz="2400" spc="-2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i="1" spc="-5" dirty="0">
                          <a:latin typeface="Cambria"/>
                          <a:cs typeface="Cambria"/>
                        </a:rPr>
                        <a:t>aaabbb</a:t>
                      </a:r>
                      <a:r>
                        <a:rPr sz="2400" i="1" spc="-2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spc="-5" dirty="0">
                          <a:latin typeface="Cambria"/>
                          <a:cs typeface="Cambria"/>
                        </a:rPr>
                        <a:t>….</a:t>
                      </a:r>
                      <a:endParaRPr sz="2400">
                        <a:latin typeface="Cambria"/>
                        <a:cs typeface="Cambria"/>
                      </a:endParaRPr>
                    </a:p>
                    <a:p>
                      <a:pPr marR="96520" algn="ctr">
                        <a:lnSpc>
                          <a:spcPts val="2495"/>
                        </a:lnSpc>
                      </a:pPr>
                      <a:r>
                        <a:rPr sz="3600" i="1" baseline="-16203" dirty="0">
                          <a:latin typeface="Cambria"/>
                          <a:cs typeface="Cambria"/>
                        </a:rPr>
                        <a:t>a</a:t>
                      </a:r>
                      <a:r>
                        <a:rPr sz="1600" i="1" dirty="0">
                          <a:latin typeface="Cambria"/>
                          <a:cs typeface="Cambria"/>
                        </a:rPr>
                        <a:t>n</a:t>
                      </a:r>
                      <a:r>
                        <a:rPr sz="3600" i="1" baseline="-16203" dirty="0">
                          <a:latin typeface="Cambria"/>
                          <a:cs typeface="Cambria"/>
                        </a:rPr>
                        <a:t>b</a:t>
                      </a:r>
                      <a:r>
                        <a:rPr sz="1600" i="1" dirty="0">
                          <a:latin typeface="Cambria"/>
                          <a:cs typeface="Cambria"/>
                        </a:rPr>
                        <a:t>n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635" marB="0">
                    <a:lnL w="19050">
                      <a:solidFill>
                        <a:srgbClr val="C7C6BC"/>
                      </a:solidFill>
                      <a:prstDash val="solid"/>
                    </a:lnL>
                    <a:lnR w="19050">
                      <a:solidFill>
                        <a:srgbClr val="C7C6BC"/>
                      </a:solidFill>
                      <a:prstDash val="solid"/>
                    </a:lnR>
                    <a:lnT w="76200">
                      <a:solidFill>
                        <a:srgbClr val="CBD2D5"/>
                      </a:solidFill>
                      <a:prstDash val="solid"/>
                    </a:lnT>
                    <a:lnB w="19050">
                      <a:solidFill>
                        <a:srgbClr val="C7C6B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1835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200" spc="-5" dirty="0">
                          <a:solidFill>
                            <a:srgbClr val="B0BCC1"/>
                          </a:solidFill>
                          <a:latin typeface="Cambria"/>
                          <a:cs typeface="Cambria"/>
                        </a:rPr>
                        <a:t>17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T="20320" marB="0">
                    <a:lnL w="19050">
                      <a:solidFill>
                        <a:srgbClr val="C7C6BC"/>
                      </a:solidFill>
                      <a:prstDash val="solid"/>
                    </a:lnL>
                    <a:lnR w="19050">
                      <a:solidFill>
                        <a:srgbClr val="C7C6BC"/>
                      </a:solidFill>
                      <a:prstDash val="solid"/>
                    </a:lnR>
                    <a:lnT w="19050">
                      <a:solidFill>
                        <a:srgbClr val="C7C6BC"/>
                      </a:solidFill>
                      <a:prstDash val="solid"/>
                    </a:lnT>
                    <a:lnB w="19050">
                      <a:solidFill>
                        <a:srgbClr val="C7C6B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4693856" y="2178932"/>
            <a:ext cx="375920" cy="283845"/>
          </a:xfrm>
          <a:custGeom>
            <a:avLst/>
            <a:gdLst/>
            <a:ahLst/>
            <a:cxnLst/>
            <a:rect l="l" t="t" r="r" b="b"/>
            <a:pathLst>
              <a:path w="375920" h="283844">
                <a:moveTo>
                  <a:pt x="284600" y="0"/>
                </a:moveTo>
                <a:lnTo>
                  <a:pt x="280732" y="0"/>
                </a:lnTo>
                <a:lnTo>
                  <a:pt x="280732" y="11310"/>
                </a:lnTo>
                <a:lnTo>
                  <a:pt x="282963" y="11310"/>
                </a:lnTo>
                <a:lnTo>
                  <a:pt x="293167" y="12013"/>
                </a:lnTo>
                <a:lnTo>
                  <a:pt x="325900" y="37449"/>
                </a:lnTo>
                <a:lnTo>
                  <a:pt x="328951" y="59679"/>
                </a:lnTo>
                <a:lnTo>
                  <a:pt x="328765" y="65196"/>
                </a:lnTo>
                <a:lnTo>
                  <a:pt x="328207" y="71326"/>
                </a:lnTo>
                <a:lnTo>
                  <a:pt x="327277" y="78069"/>
                </a:lnTo>
                <a:lnTo>
                  <a:pt x="325975" y="85427"/>
                </a:lnTo>
                <a:lnTo>
                  <a:pt x="323990" y="95647"/>
                </a:lnTo>
                <a:lnTo>
                  <a:pt x="322999" y="102939"/>
                </a:lnTo>
                <a:lnTo>
                  <a:pt x="322999" y="115738"/>
                </a:lnTo>
                <a:lnTo>
                  <a:pt x="325479" y="122659"/>
                </a:lnTo>
                <a:lnTo>
                  <a:pt x="335400" y="133474"/>
                </a:lnTo>
                <a:lnTo>
                  <a:pt x="341304" y="137467"/>
                </a:lnTo>
                <a:lnTo>
                  <a:pt x="348150" y="140047"/>
                </a:lnTo>
                <a:lnTo>
                  <a:pt x="348150" y="142726"/>
                </a:lnTo>
                <a:lnTo>
                  <a:pt x="341304" y="145305"/>
                </a:lnTo>
                <a:lnTo>
                  <a:pt x="335400" y="149299"/>
                </a:lnTo>
                <a:lnTo>
                  <a:pt x="325479" y="160113"/>
                </a:lnTo>
                <a:lnTo>
                  <a:pt x="322999" y="167035"/>
                </a:lnTo>
                <a:lnTo>
                  <a:pt x="322999" y="179834"/>
                </a:lnTo>
                <a:lnTo>
                  <a:pt x="323990" y="187126"/>
                </a:lnTo>
                <a:lnTo>
                  <a:pt x="325975" y="197346"/>
                </a:lnTo>
                <a:lnTo>
                  <a:pt x="327277" y="204704"/>
                </a:lnTo>
                <a:lnTo>
                  <a:pt x="328207" y="211448"/>
                </a:lnTo>
                <a:lnTo>
                  <a:pt x="328765" y="217577"/>
                </a:lnTo>
                <a:lnTo>
                  <a:pt x="328951" y="223093"/>
                </a:lnTo>
                <a:lnTo>
                  <a:pt x="328188" y="235581"/>
                </a:lnTo>
                <a:lnTo>
                  <a:pt x="302199" y="269695"/>
                </a:lnTo>
                <a:lnTo>
                  <a:pt x="282963" y="272505"/>
                </a:lnTo>
                <a:lnTo>
                  <a:pt x="280732" y="272505"/>
                </a:lnTo>
                <a:lnTo>
                  <a:pt x="280732" y="283815"/>
                </a:lnTo>
                <a:lnTo>
                  <a:pt x="284600" y="283815"/>
                </a:lnTo>
                <a:lnTo>
                  <a:pt x="300986" y="282592"/>
                </a:lnTo>
                <a:lnTo>
                  <a:pt x="336914" y="267816"/>
                </a:lnTo>
                <a:lnTo>
                  <a:pt x="354252" y="220414"/>
                </a:lnTo>
                <a:lnTo>
                  <a:pt x="354033" y="214024"/>
                </a:lnTo>
                <a:lnTo>
                  <a:pt x="353378" y="207206"/>
                </a:lnTo>
                <a:lnTo>
                  <a:pt x="352285" y="199960"/>
                </a:lnTo>
                <a:lnTo>
                  <a:pt x="350754" y="192285"/>
                </a:lnTo>
                <a:lnTo>
                  <a:pt x="348423" y="181768"/>
                </a:lnTo>
                <a:lnTo>
                  <a:pt x="347257" y="174724"/>
                </a:lnTo>
                <a:lnTo>
                  <a:pt x="347257" y="164306"/>
                </a:lnTo>
                <a:lnTo>
                  <a:pt x="349614" y="158725"/>
                </a:lnTo>
                <a:lnTo>
                  <a:pt x="359040" y="150093"/>
                </a:lnTo>
                <a:lnTo>
                  <a:pt x="366158" y="147786"/>
                </a:lnTo>
                <a:lnTo>
                  <a:pt x="375683" y="147488"/>
                </a:lnTo>
                <a:lnTo>
                  <a:pt x="375683" y="135285"/>
                </a:lnTo>
                <a:lnTo>
                  <a:pt x="366158" y="134987"/>
                </a:lnTo>
                <a:lnTo>
                  <a:pt x="359040" y="132680"/>
                </a:lnTo>
                <a:lnTo>
                  <a:pt x="349614" y="124048"/>
                </a:lnTo>
                <a:lnTo>
                  <a:pt x="347257" y="118466"/>
                </a:lnTo>
                <a:lnTo>
                  <a:pt x="347257" y="108049"/>
                </a:lnTo>
                <a:lnTo>
                  <a:pt x="348423" y="101004"/>
                </a:lnTo>
                <a:lnTo>
                  <a:pt x="350754" y="90487"/>
                </a:lnTo>
                <a:lnTo>
                  <a:pt x="352285" y="82813"/>
                </a:lnTo>
                <a:lnTo>
                  <a:pt x="353378" y="75567"/>
                </a:lnTo>
                <a:lnTo>
                  <a:pt x="354033" y="68749"/>
                </a:lnTo>
                <a:lnTo>
                  <a:pt x="354252" y="62359"/>
                </a:lnTo>
                <a:lnTo>
                  <a:pt x="353168" y="47853"/>
                </a:lnTo>
                <a:lnTo>
                  <a:pt x="327142" y="9223"/>
                </a:lnTo>
                <a:lnTo>
                  <a:pt x="300986" y="1223"/>
                </a:lnTo>
                <a:lnTo>
                  <a:pt x="284600" y="0"/>
                </a:lnTo>
                <a:close/>
              </a:path>
              <a:path w="375920" h="283844">
                <a:moveTo>
                  <a:pt x="94952" y="0"/>
                </a:moveTo>
                <a:lnTo>
                  <a:pt x="91083" y="0"/>
                </a:lnTo>
                <a:lnTo>
                  <a:pt x="74698" y="1223"/>
                </a:lnTo>
                <a:lnTo>
                  <a:pt x="38770" y="15999"/>
                </a:lnTo>
                <a:lnTo>
                  <a:pt x="21632" y="59531"/>
                </a:lnTo>
                <a:lnTo>
                  <a:pt x="21528" y="65047"/>
                </a:lnTo>
                <a:lnTo>
                  <a:pt x="21649" y="68601"/>
                </a:lnTo>
                <a:lnTo>
                  <a:pt x="22305" y="75419"/>
                </a:lnTo>
                <a:lnTo>
                  <a:pt x="23398" y="82665"/>
                </a:lnTo>
                <a:lnTo>
                  <a:pt x="24928" y="90338"/>
                </a:lnTo>
                <a:lnTo>
                  <a:pt x="27260" y="100855"/>
                </a:lnTo>
                <a:lnTo>
                  <a:pt x="28426" y="107900"/>
                </a:lnTo>
                <a:lnTo>
                  <a:pt x="28426" y="118318"/>
                </a:lnTo>
                <a:lnTo>
                  <a:pt x="26070" y="123899"/>
                </a:lnTo>
                <a:lnTo>
                  <a:pt x="16644" y="132532"/>
                </a:lnTo>
                <a:lnTo>
                  <a:pt x="9525" y="134838"/>
                </a:lnTo>
                <a:lnTo>
                  <a:pt x="0" y="135135"/>
                </a:lnTo>
                <a:lnTo>
                  <a:pt x="0" y="147340"/>
                </a:lnTo>
                <a:lnTo>
                  <a:pt x="9525" y="147637"/>
                </a:lnTo>
                <a:lnTo>
                  <a:pt x="16644" y="149945"/>
                </a:lnTo>
                <a:lnTo>
                  <a:pt x="26070" y="158576"/>
                </a:lnTo>
                <a:lnTo>
                  <a:pt x="28426" y="164157"/>
                </a:lnTo>
                <a:lnTo>
                  <a:pt x="28426" y="174575"/>
                </a:lnTo>
                <a:lnTo>
                  <a:pt x="27260" y="181620"/>
                </a:lnTo>
                <a:lnTo>
                  <a:pt x="24928" y="192137"/>
                </a:lnTo>
                <a:lnTo>
                  <a:pt x="23398" y="199811"/>
                </a:lnTo>
                <a:lnTo>
                  <a:pt x="22305" y="207057"/>
                </a:lnTo>
                <a:lnTo>
                  <a:pt x="21649" y="213875"/>
                </a:lnTo>
                <a:lnTo>
                  <a:pt x="21431" y="220266"/>
                </a:lnTo>
                <a:lnTo>
                  <a:pt x="22514" y="235293"/>
                </a:lnTo>
                <a:lnTo>
                  <a:pt x="48541" y="274592"/>
                </a:lnTo>
                <a:lnTo>
                  <a:pt x="91083" y="283815"/>
                </a:lnTo>
                <a:lnTo>
                  <a:pt x="94952" y="283815"/>
                </a:lnTo>
                <a:lnTo>
                  <a:pt x="94952" y="272505"/>
                </a:lnTo>
                <a:lnTo>
                  <a:pt x="92720" y="272505"/>
                </a:lnTo>
                <a:lnTo>
                  <a:pt x="82516" y="271802"/>
                </a:lnTo>
                <a:lnTo>
                  <a:pt x="49783" y="246068"/>
                </a:lnTo>
                <a:lnTo>
                  <a:pt x="46732" y="222944"/>
                </a:lnTo>
                <a:lnTo>
                  <a:pt x="46918" y="217428"/>
                </a:lnTo>
                <a:lnTo>
                  <a:pt x="47476" y="211299"/>
                </a:lnTo>
                <a:lnTo>
                  <a:pt x="48406" y="204555"/>
                </a:lnTo>
                <a:lnTo>
                  <a:pt x="49709" y="197197"/>
                </a:lnTo>
                <a:lnTo>
                  <a:pt x="51692" y="186978"/>
                </a:lnTo>
                <a:lnTo>
                  <a:pt x="52685" y="179685"/>
                </a:lnTo>
                <a:lnTo>
                  <a:pt x="52685" y="166885"/>
                </a:lnTo>
                <a:lnTo>
                  <a:pt x="50205" y="159965"/>
                </a:lnTo>
                <a:lnTo>
                  <a:pt x="40283" y="149151"/>
                </a:lnTo>
                <a:lnTo>
                  <a:pt x="34380" y="145157"/>
                </a:lnTo>
                <a:lnTo>
                  <a:pt x="27533" y="142577"/>
                </a:lnTo>
                <a:lnTo>
                  <a:pt x="27533" y="139898"/>
                </a:lnTo>
                <a:lnTo>
                  <a:pt x="34380" y="137318"/>
                </a:lnTo>
                <a:lnTo>
                  <a:pt x="40283" y="133325"/>
                </a:lnTo>
                <a:lnTo>
                  <a:pt x="50205" y="122510"/>
                </a:lnTo>
                <a:lnTo>
                  <a:pt x="52685" y="115590"/>
                </a:lnTo>
                <a:lnTo>
                  <a:pt x="52685" y="102791"/>
                </a:lnTo>
                <a:lnTo>
                  <a:pt x="51692" y="95498"/>
                </a:lnTo>
                <a:lnTo>
                  <a:pt x="49709" y="85279"/>
                </a:lnTo>
                <a:lnTo>
                  <a:pt x="48406" y="77921"/>
                </a:lnTo>
                <a:lnTo>
                  <a:pt x="47476" y="71177"/>
                </a:lnTo>
                <a:lnTo>
                  <a:pt x="46918" y="65047"/>
                </a:lnTo>
                <a:lnTo>
                  <a:pt x="46732" y="59531"/>
                </a:lnTo>
                <a:lnTo>
                  <a:pt x="47494" y="47564"/>
                </a:lnTo>
                <a:lnTo>
                  <a:pt x="73484" y="14120"/>
                </a:lnTo>
                <a:lnTo>
                  <a:pt x="92720" y="11310"/>
                </a:lnTo>
                <a:lnTo>
                  <a:pt x="94952" y="11310"/>
                </a:lnTo>
                <a:lnTo>
                  <a:pt x="9495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6963" y="2915532"/>
            <a:ext cx="930275" cy="283845"/>
          </a:xfrm>
          <a:custGeom>
            <a:avLst/>
            <a:gdLst/>
            <a:ahLst/>
            <a:cxnLst/>
            <a:rect l="l" t="t" r="r" b="b"/>
            <a:pathLst>
              <a:path w="930275" h="283844">
                <a:moveTo>
                  <a:pt x="838955" y="0"/>
                </a:moveTo>
                <a:lnTo>
                  <a:pt x="835087" y="0"/>
                </a:lnTo>
                <a:lnTo>
                  <a:pt x="835087" y="11310"/>
                </a:lnTo>
                <a:lnTo>
                  <a:pt x="837318" y="11310"/>
                </a:lnTo>
                <a:lnTo>
                  <a:pt x="847522" y="12013"/>
                </a:lnTo>
                <a:lnTo>
                  <a:pt x="880255" y="37449"/>
                </a:lnTo>
                <a:lnTo>
                  <a:pt x="883306" y="59679"/>
                </a:lnTo>
                <a:lnTo>
                  <a:pt x="883120" y="65196"/>
                </a:lnTo>
                <a:lnTo>
                  <a:pt x="882562" y="71326"/>
                </a:lnTo>
                <a:lnTo>
                  <a:pt x="881632" y="78069"/>
                </a:lnTo>
                <a:lnTo>
                  <a:pt x="880330" y="85427"/>
                </a:lnTo>
                <a:lnTo>
                  <a:pt x="878345" y="95647"/>
                </a:lnTo>
                <a:lnTo>
                  <a:pt x="877354" y="102939"/>
                </a:lnTo>
                <a:lnTo>
                  <a:pt x="877354" y="115738"/>
                </a:lnTo>
                <a:lnTo>
                  <a:pt x="879834" y="122659"/>
                </a:lnTo>
                <a:lnTo>
                  <a:pt x="889755" y="133474"/>
                </a:lnTo>
                <a:lnTo>
                  <a:pt x="895659" y="137467"/>
                </a:lnTo>
                <a:lnTo>
                  <a:pt x="902505" y="140047"/>
                </a:lnTo>
                <a:lnTo>
                  <a:pt x="902505" y="142726"/>
                </a:lnTo>
                <a:lnTo>
                  <a:pt x="895659" y="145305"/>
                </a:lnTo>
                <a:lnTo>
                  <a:pt x="889755" y="149299"/>
                </a:lnTo>
                <a:lnTo>
                  <a:pt x="879834" y="160113"/>
                </a:lnTo>
                <a:lnTo>
                  <a:pt x="877354" y="167035"/>
                </a:lnTo>
                <a:lnTo>
                  <a:pt x="877354" y="179834"/>
                </a:lnTo>
                <a:lnTo>
                  <a:pt x="878345" y="187126"/>
                </a:lnTo>
                <a:lnTo>
                  <a:pt x="880330" y="197346"/>
                </a:lnTo>
                <a:lnTo>
                  <a:pt x="881632" y="204704"/>
                </a:lnTo>
                <a:lnTo>
                  <a:pt x="882562" y="211448"/>
                </a:lnTo>
                <a:lnTo>
                  <a:pt x="883120" y="217577"/>
                </a:lnTo>
                <a:lnTo>
                  <a:pt x="883306" y="223093"/>
                </a:lnTo>
                <a:lnTo>
                  <a:pt x="882543" y="235581"/>
                </a:lnTo>
                <a:lnTo>
                  <a:pt x="856554" y="269695"/>
                </a:lnTo>
                <a:lnTo>
                  <a:pt x="837318" y="272505"/>
                </a:lnTo>
                <a:lnTo>
                  <a:pt x="835087" y="272505"/>
                </a:lnTo>
                <a:lnTo>
                  <a:pt x="835087" y="283815"/>
                </a:lnTo>
                <a:lnTo>
                  <a:pt x="838955" y="283815"/>
                </a:lnTo>
                <a:lnTo>
                  <a:pt x="855341" y="282592"/>
                </a:lnTo>
                <a:lnTo>
                  <a:pt x="891269" y="267816"/>
                </a:lnTo>
                <a:lnTo>
                  <a:pt x="908607" y="220414"/>
                </a:lnTo>
                <a:lnTo>
                  <a:pt x="908388" y="214024"/>
                </a:lnTo>
                <a:lnTo>
                  <a:pt x="907733" y="207206"/>
                </a:lnTo>
                <a:lnTo>
                  <a:pt x="906640" y="199960"/>
                </a:lnTo>
                <a:lnTo>
                  <a:pt x="905109" y="192286"/>
                </a:lnTo>
                <a:lnTo>
                  <a:pt x="902778" y="181768"/>
                </a:lnTo>
                <a:lnTo>
                  <a:pt x="901612" y="174724"/>
                </a:lnTo>
                <a:lnTo>
                  <a:pt x="901612" y="164306"/>
                </a:lnTo>
                <a:lnTo>
                  <a:pt x="903969" y="158725"/>
                </a:lnTo>
                <a:lnTo>
                  <a:pt x="913395" y="150093"/>
                </a:lnTo>
                <a:lnTo>
                  <a:pt x="920513" y="147786"/>
                </a:lnTo>
                <a:lnTo>
                  <a:pt x="930038" y="147488"/>
                </a:lnTo>
                <a:lnTo>
                  <a:pt x="930038" y="135285"/>
                </a:lnTo>
                <a:lnTo>
                  <a:pt x="920513" y="134987"/>
                </a:lnTo>
                <a:lnTo>
                  <a:pt x="913395" y="132680"/>
                </a:lnTo>
                <a:lnTo>
                  <a:pt x="903969" y="124048"/>
                </a:lnTo>
                <a:lnTo>
                  <a:pt x="901612" y="118468"/>
                </a:lnTo>
                <a:lnTo>
                  <a:pt x="901612" y="108049"/>
                </a:lnTo>
                <a:lnTo>
                  <a:pt x="902778" y="101005"/>
                </a:lnTo>
                <a:lnTo>
                  <a:pt x="905109" y="90487"/>
                </a:lnTo>
                <a:lnTo>
                  <a:pt x="906640" y="82813"/>
                </a:lnTo>
                <a:lnTo>
                  <a:pt x="907733" y="75567"/>
                </a:lnTo>
                <a:lnTo>
                  <a:pt x="908388" y="68749"/>
                </a:lnTo>
                <a:lnTo>
                  <a:pt x="908607" y="62359"/>
                </a:lnTo>
                <a:lnTo>
                  <a:pt x="907523" y="47853"/>
                </a:lnTo>
                <a:lnTo>
                  <a:pt x="881497" y="9223"/>
                </a:lnTo>
                <a:lnTo>
                  <a:pt x="855341" y="1223"/>
                </a:lnTo>
                <a:lnTo>
                  <a:pt x="838955" y="0"/>
                </a:lnTo>
                <a:close/>
              </a:path>
              <a:path w="930275" h="283844">
                <a:moveTo>
                  <a:pt x="94952" y="0"/>
                </a:moveTo>
                <a:lnTo>
                  <a:pt x="91083" y="0"/>
                </a:lnTo>
                <a:lnTo>
                  <a:pt x="74698" y="1223"/>
                </a:lnTo>
                <a:lnTo>
                  <a:pt x="38770" y="15999"/>
                </a:lnTo>
                <a:lnTo>
                  <a:pt x="21632" y="59531"/>
                </a:lnTo>
                <a:lnTo>
                  <a:pt x="21528" y="65047"/>
                </a:lnTo>
                <a:lnTo>
                  <a:pt x="21649" y="68601"/>
                </a:lnTo>
                <a:lnTo>
                  <a:pt x="22305" y="75419"/>
                </a:lnTo>
                <a:lnTo>
                  <a:pt x="23398" y="82665"/>
                </a:lnTo>
                <a:lnTo>
                  <a:pt x="24928" y="90338"/>
                </a:lnTo>
                <a:lnTo>
                  <a:pt x="27260" y="100855"/>
                </a:lnTo>
                <a:lnTo>
                  <a:pt x="28426" y="107900"/>
                </a:lnTo>
                <a:lnTo>
                  <a:pt x="28426" y="118318"/>
                </a:lnTo>
                <a:lnTo>
                  <a:pt x="26070" y="123899"/>
                </a:lnTo>
                <a:lnTo>
                  <a:pt x="16644" y="132532"/>
                </a:lnTo>
                <a:lnTo>
                  <a:pt x="9525" y="134838"/>
                </a:lnTo>
                <a:lnTo>
                  <a:pt x="0" y="135136"/>
                </a:lnTo>
                <a:lnTo>
                  <a:pt x="0" y="147340"/>
                </a:lnTo>
                <a:lnTo>
                  <a:pt x="9525" y="147637"/>
                </a:lnTo>
                <a:lnTo>
                  <a:pt x="16644" y="149945"/>
                </a:lnTo>
                <a:lnTo>
                  <a:pt x="26070" y="158577"/>
                </a:lnTo>
                <a:lnTo>
                  <a:pt x="28426" y="164157"/>
                </a:lnTo>
                <a:lnTo>
                  <a:pt x="28426" y="174575"/>
                </a:lnTo>
                <a:lnTo>
                  <a:pt x="27260" y="181620"/>
                </a:lnTo>
                <a:lnTo>
                  <a:pt x="24928" y="192137"/>
                </a:lnTo>
                <a:lnTo>
                  <a:pt x="23398" y="199811"/>
                </a:lnTo>
                <a:lnTo>
                  <a:pt x="22305" y="207057"/>
                </a:lnTo>
                <a:lnTo>
                  <a:pt x="21649" y="213875"/>
                </a:lnTo>
                <a:lnTo>
                  <a:pt x="21431" y="220266"/>
                </a:lnTo>
                <a:lnTo>
                  <a:pt x="22514" y="235293"/>
                </a:lnTo>
                <a:lnTo>
                  <a:pt x="48541" y="274592"/>
                </a:lnTo>
                <a:lnTo>
                  <a:pt x="91083" y="283815"/>
                </a:lnTo>
                <a:lnTo>
                  <a:pt x="94952" y="283815"/>
                </a:lnTo>
                <a:lnTo>
                  <a:pt x="94952" y="272505"/>
                </a:lnTo>
                <a:lnTo>
                  <a:pt x="92720" y="272505"/>
                </a:lnTo>
                <a:lnTo>
                  <a:pt x="82516" y="271802"/>
                </a:lnTo>
                <a:lnTo>
                  <a:pt x="49783" y="246068"/>
                </a:lnTo>
                <a:lnTo>
                  <a:pt x="46732" y="222944"/>
                </a:lnTo>
                <a:lnTo>
                  <a:pt x="46918" y="217428"/>
                </a:lnTo>
                <a:lnTo>
                  <a:pt x="47476" y="211299"/>
                </a:lnTo>
                <a:lnTo>
                  <a:pt x="48406" y="204555"/>
                </a:lnTo>
                <a:lnTo>
                  <a:pt x="49709" y="197197"/>
                </a:lnTo>
                <a:lnTo>
                  <a:pt x="51692" y="186978"/>
                </a:lnTo>
                <a:lnTo>
                  <a:pt x="52685" y="179685"/>
                </a:lnTo>
                <a:lnTo>
                  <a:pt x="52685" y="166885"/>
                </a:lnTo>
                <a:lnTo>
                  <a:pt x="50205" y="159965"/>
                </a:lnTo>
                <a:lnTo>
                  <a:pt x="40283" y="149151"/>
                </a:lnTo>
                <a:lnTo>
                  <a:pt x="34380" y="145157"/>
                </a:lnTo>
                <a:lnTo>
                  <a:pt x="27533" y="142577"/>
                </a:lnTo>
                <a:lnTo>
                  <a:pt x="27533" y="139899"/>
                </a:lnTo>
                <a:lnTo>
                  <a:pt x="34380" y="137318"/>
                </a:lnTo>
                <a:lnTo>
                  <a:pt x="40283" y="133325"/>
                </a:lnTo>
                <a:lnTo>
                  <a:pt x="50205" y="122510"/>
                </a:lnTo>
                <a:lnTo>
                  <a:pt x="52685" y="115590"/>
                </a:lnTo>
                <a:lnTo>
                  <a:pt x="52685" y="102791"/>
                </a:lnTo>
                <a:lnTo>
                  <a:pt x="51692" y="95498"/>
                </a:lnTo>
                <a:lnTo>
                  <a:pt x="49709" y="85279"/>
                </a:lnTo>
                <a:lnTo>
                  <a:pt x="48406" y="77921"/>
                </a:lnTo>
                <a:lnTo>
                  <a:pt x="47476" y="71177"/>
                </a:lnTo>
                <a:lnTo>
                  <a:pt x="46918" y="65047"/>
                </a:lnTo>
                <a:lnTo>
                  <a:pt x="46732" y="59531"/>
                </a:lnTo>
                <a:lnTo>
                  <a:pt x="47494" y="47564"/>
                </a:lnTo>
                <a:lnTo>
                  <a:pt x="73484" y="14120"/>
                </a:lnTo>
                <a:lnTo>
                  <a:pt x="92720" y="11310"/>
                </a:lnTo>
                <a:lnTo>
                  <a:pt x="94952" y="11310"/>
                </a:lnTo>
                <a:lnTo>
                  <a:pt x="9495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49681" y="231393"/>
          <a:ext cx="8622665" cy="63642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226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96965"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2350"/>
                        </a:spcBef>
                      </a:pPr>
                      <a:r>
                        <a:rPr sz="4800" dirty="0">
                          <a:latin typeface="Cambria"/>
                          <a:cs typeface="Cambria"/>
                        </a:rPr>
                        <a:t>План</a:t>
                      </a:r>
                      <a:endParaRPr sz="4800">
                        <a:latin typeface="Cambria"/>
                        <a:cs typeface="Cambria"/>
                      </a:endParaRPr>
                    </a:p>
                  </a:txBody>
                  <a:tcPr marL="0" marR="0" marT="298450" marB="0">
                    <a:lnL w="19050">
                      <a:solidFill>
                        <a:srgbClr val="C7C6BC"/>
                      </a:solidFill>
                      <a:prstDash val="solid"/>
                    </a:lnL>
                    <a:lnR w="19050">
                      <a:solidFill>
                        <a:srgbClr val="C7C6BC"/>
                      </a:solidFill>
                      <a:prstDash val="solid"/>
                    </a:lnR>
                    <a:lnT w="19050">
                      <a:solidFill>
                        <a:srgbClr val="C7C6BC"/>
                      </a:solidFill>
                      <a:prstDash val="solid"/>
                    </a:lnT>
                    <a:lnB w="76200">
                      <a:solidFill>
                        <a:srgbClr val="CBD2D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542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3600">
                        <a:latin typeface="Times New Roman"/>
                        <a:cs typeface="Times New Roman"/>
                      </a:endParaRPr>
                    </a:p>
                    <a:p>
                      <a:pPr marL="1192530" indent="-457834">
                        <a:lnSpc>
                          <a:spcPct val="100000"/>
                        </a:lnSpc>
                        <a:buClr>
                          <a:srgbClr val="404040"/>
                        </a:buClr>
                        <a:buAutoNum type="arabicPeriod"/>
                        <a:tabLst>
                          <a:tab pos="1192530" algn="l"/>
                          <a:tab pos="1193165" algn="l"/>
                        </a:tabLst>
                      </a:pPr>
                      <a:r>
                        <a:rPr sz="2400" spc="-10" dirty="0">
                          <a:latin typeface="Cambria"/>
                          <a:cs typeface="Cambria"/>
                        </a:rPr>
                        <a:t>Зачем</a:t>
                      </a:r>
                      <a:r>
                        <a:rPr sz="2400" spc="-2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spc="-10" dirty="0">
                          <a:latin typeface="Cambria"/>
                          <a:cs typeface="Cambria"/>
                        </a:rPr>
                        <a:t>нужен</a:t>
                      </a:r>
                      <a:r>
                        <a:rPr sz="2400" spc="-1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spc="-5" dirty="0">
                          <a:latin typeface="Cambria"/>
                          <a:cs typeface="Cambria"/>
                        </a:rPr>
                        <a:t>синтаксический</a:t>
                      </a:r>
                      <a:r>
                        <a:rPr sz="2400" spc="-1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spc="-5" dirty="0">
                          <a:latin typeface="Cambria"/>
                          <a:cs typeface="Cambria"/>
                        </a:rPr>
                        <a:t>анализ?</a:t>
                      </a:r>
                      <a:endParaRPr sz="2400">
                        <a:latin typeface="Cambria"/>
                        <a:cs typeface="Cambria"/>
                      </a:endParaRPr>
                    </a:p>
                    <a:p>
                      <a:pPr marL="1192530" indent="-457834">
                        <a:lnSpc>
                          <a:spcPct val="100000"/>
                        </a:lnSpc>
                        <a:spcBef>
                          <a:spcPts val="2014"/>
                        </a:spcBef>
                        <a:buClr>
                          <a:srgbClr val="404040"/>
                        </a:buClr>
                        <a:buAutoNum type="arabicPeriod"/>
                        <a:tabLst>
                          <a:tab pos="1192530" algn="l"/>
                          <a:tab pos="1193165" algn="l"/>
                        </a:tabLst>
                      </a:pPr>
                      <a:r>
                        <a:rPr sz="2400" spc="-20" dirty="0">
                          <a:latin typeface="Cambria"/>
                          <a:cs typeface="Cambria"/>
                        </a:rPr>
                        <a:t>Терминология, </a:t>
                      </a:r>
                      <a:r>
                        <a:rPr sz="2400" spc="-5" dirty="0">
                          <a:latin typeface="Cambria"/>
                          <a:cs typeface="Cambria"/>
                        </a:rPr>
                        <a:t>представление данных</a:t>
                      </a:r>
                      <a:endParaRPr sz="2400">
                        <a:latin typeface="Cambria"/>
                        <a:cs typeface="Cambria"/>
                      </a:endParaRPr>
                    </a:p>
                    <a:p>
                      <a:pPr marL="1192530" indent="-457834">
                        <a:lnSpc>
                          <a:spcPct val="100000"/>
                        </a:lnSpc>
                        <a:spcBef>
                          <a:spcPts val="2020"/>
                        </a:spcBef>
                        <a:buClr>
                          <a:srgbClr val="404040"/>
                        </a:buClr>
                        <a:buAutoNum type="arabicPeriod"/>
                        <a:tabLst>
                          <a:tab pos="1192530" algn="l"/>
                          <a:tab pos="1193165" algn="l"/>
                        </a:tabLst>
                      </a:pPr>
                      <a:r>
                        <a:rPr sz="2400" spc="-5" dirty="0">
                          <a:latin typeface="Cambria"/>
                          <a:cs typeface="Cambria"/>
                        </a:rPr>
                        <a:t>Структура</a:t>
                      </a:r>
                      <a:r>
                        <a:rPr sz="2400" spc="-1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spc="-5" dirty="0">
                          <a:latin typeface="Cambria"/>
                          <a:cs typeface="Cambria"/>
                        </a:rPr>
                        <a:t>составляющих</a:t>
                      </a:r>
                      <a:r>
                        <a:rPr sz="2400" spc="-1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dirty="0">
                          <a:latin typeface="Cambria"/>
                          <a:cs typeface="Cambria"/>
                        </a:rPr>
                        <a:t>и</a:t>
                      </a:r>
                      <a:r>
                        <a:rPr sz="2400" spc="-1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spc="-5" dirty="0">
                          <a:latin typeface="Cambria"/>
                          <a:cs typeface="Cambria"/>
                        </a:rPr>
                        <a:t>КС-грамматики</a:t>
                      </a:r>
                      <a:endParaRPr sz="2400">
                        <a:latin typeface="Cambria"/>
                        <a:cs typeface="Cambria"/>
                      </a:endParaRPr>
                    </a:p>
                    <a:p>
                      <a:pPr marL="1192530" indent="-457834">
                        <a:lnSpc>
                          <a:spcPct val="100000"/>
                        </a:lnSpc>
                        <a:spcBef>
                          <a:spcPts val="2014"/>
                        </a:spcBef>
                        <a:buClr>
                          <a:srgbClr val="404040"/>
                        </a:buClr>
                        <a:buAutoNum type="arabicPeriod"/>
                        <a:tabLst>
                          <a:tab pos="1192530" algn="l"/>
                          <a:tab pos="1193165" algn="l"/>
                        </a:tabLst>
                      </a:pPr>
                      <a:r>
                        <a:rPr sz="2400" spc="-5" dirty="0">
                          <a:latin typeface="Cambria"/>
                          <a:cs typeface="Cambria"/>
                        </a:rPr>
                        <a:t>Парсинг</a:t>
                      </a:r>
                      <a:r>
                        <a:rPr sz="2400" spc="-3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spc="-5" dirty="0">
                          <a:latin typeface="Cambria"/>
                          <a:cs typeface="Cambria"/>
                        </a:rPr>
                        <a:t>составляющих</a:t>
                      </a:r>
                      <a:endParaRPr sz="2400">
                        <a:latin typeface="Cambria"/>
                        <a:cs typeface="Cambria"/>
                      </a:endParaRPr>
                    </a:p>
                    <a:p>
                      <a:pPr marL="1192530" indent="-457834">
                        <a:lnSpc>
                          <a:spcPct val="100000"/>
                        </a:lnSpc>
                        <a:spcBef>
                          <a:spcPts val="2039"/>
                        </a:spcBef>
                        <a:buClr>
                          <a:srgbClr val="404040"/>
                        </a:buClr>
                        <a:buAutoNum type="arabicPeriod"/>
                        <a:tabLst>
                          <a:tab pos="1192530" algn="l"/>
                          <a:tab pos="1193165" algn="l"/>
                        </a:tabLst>
                      </a:pPr>
                      <a:r>
                        <a:rPr sz="2400" spc="-5" dirty="0">
                          <a:latin typeface="Cambria"/>
                          <a:cs typeface="Cambria"/>
                        </a:rPr>
                        <a:t>Дерево зависимостей </a:t>
                      </a:r>
                      <a:r>
                        <a:rPr sz="2400" dirty="0">
                          <a:latin typeface="Cambria"/>
                          <a:cs typeface="Cambria"/>
                        </a:rPr>
                        <a:t>и </a:t>
                      </a:r>
                      <a:r>
                        <a:rPr sz="2400" spc="-5" dirty="0">
                          <a:latin typeface="Cambria"/>
                          <a:cs typeface="Cambria"/>
                        </a:rPr>
                        <a:t>парсинг</a:t>
                      </a:r>
                      <a:r>
                        <a:rPr sz="240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spc="-5" dirty="0">
                          <a:latin typeface="Cambria"/>
                          <a:cs typeface="Cambria"/>
                        </a:rPr>
                        <a:t>зависимостей</a:t>
                      </a:r>
                      <a:endParaRPr sz="2400">
                        <a:latin typeface="Cambria"/>
                        <a:cs typeface="Cambria"/>
                      </a:endParaRPr>
                    </a:p>
                    <a:p>
                      <a:pPr marL="1192530" indent="-457834">
                        <a:lnSpc>
                          <a:spcPct val="100000"/>
                        </a:lnSpc>
                        <a:spcBef>
                          <a:spcPts val="1920"/>
                        </a:spcBef>
                        <a:buClr>
                          <a:srgbClr val="404040"/>
                        </a:buClr>
                        <a:buAutoNum type="arabicPeriod"/>
                        <a:tabLst>
                          <a:tab pos="1192530" algn="l"/>
                          <a:tab pos="1193165" algn="l"/>
                        </a:tabLst>
                      </a:pPr>
                      <a:r>
                        <a:rPr sz="2400" dirty="0">
                          <a:latin typeface="Cambria"/>
                          <a:cs typeface="Cambria"/>
                        </a:rPr>
                        <a:t>ML-based</a:t>
                      </a:r>
                      <a:r>
                        <a:rPr sz="2400" spc="-30" dirty="0">
                          <a:latin typeface="Cambria"/>
                          <a:cs typeface="Cambria"/>
                        </a:rPr>
                        <a:t> подходы</a:t>
                      </a:r>
                      <a:endParaRPr sz="2400">
                        <a:latin typeface="Cambria"/>
                        <a:cs typeface="Cambria"/>
                      </a:endParaRPr>
                    </a:p>
                  </a:txBody>
                  <a:tcPr marL="0" marR="0" marT="6350" marB="0">
                    <a:lnL w="19050">
                      <a:solidFill>
                        <a:srgbClr val="C7C6BC"/>
                      </a:solidFill>
                      <a:prstDash val="solid"/>
                    </a:lnL>
                    <a:lnR w="19050">
                      <a:solidFill>
                        <a:srgbClr val="C7C6BC"/>
                      </a:solidFill>
                      <a:prstDash val="solid"/>
                    </a:lnR>
                    <a:lnT w="76200">
                      <a:solidFill>
                        <a:srgbClr val="CBD2D5"/>
                      </a:solidFill>
                      <a:prstDash val="solid"/>
                    </a:lnT>
                    <a:lnB w="19050">
                      <a:solidFill>
                        <a:srgbClr val="C7C6B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1835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200" dirty="0">
                          <a:solidFill>
                            <a:srgbClr val="B0BCC1"/>
                          </a:solidFill>
                          <a:latin typeface="Cambria"/>
                          <a:cs typeface="Cambria"/>
                        </a:rPr>
                        <a:t>1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T="20320" marB="0">
                    <a:lnL w="19050">
                      <a:solidFill>
                        <a:srgbClr val="C7C6BC"/>
                      </a:solidFill>
                      <a:prstDash val="solid"/>
                    </a:lnL>
                    <a:lnR w="19050">
                      <a:solidFill>
                        <a:srgbClr val="C7C6BC"/>
                      </a:solidFill>
                      <a:prstDash val="solid"/>
                    </a:lnR>
                    <a:lnT w="19050">
                      <a:solidFill>
                        <a:srgbClr val="C7C6BC"/>
                      </a:solidFill>
                      <a:prstDash val="solid"/>
                    </a:lnT>
                    <a:lnB w="19050">
                      <a:solidFill>
                        <a:srgbClr val="C7C6B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9016340"/>
              </p:ext>
            </p:extLst>
          </p:nvPr>
        </p:nvGraphicFramePr>
        <p:xfrm>
          <a:off x="249681" y="231393"/>
          <a:ext cx="8622665" cy="63642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226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969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0"/>
                        </a:spcBef>
                      </a:pPr>
                      <a:r>
                        <a:rPr sz="4800" spc="-10" dirty="0">
                          <a:latin typeface="Cambria"/>
                          <a:cs typeface="Cambria"/>
                        </a:rPr>
                        <a:t>Иерархия</a:t>
                      </a:r>
                      <a:r>
                        <a:rPr sz="4800" spc="-2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4800" spc="-20" dirty="0">
                          <a:latin typeface="Cambria"/>
                          <a:cs typeface="Cambria"/>
                        </a:rPr>
                        <a:t>Хомского</a:t>
                      </a:r>
                      <a:endParaRPr sz="4800">
                        <a:latin typeface="Cambria"/>
                        <a:cs typeface="Cambria"/>
                      </a:endParaRPr>
                    </a:p>
                  </a:txBody>
                  <a:tcPr marL="0" marR="0" marT="298450" marB="0">
                    <a:lnL w="19050">
                      <a:solidFill>
                        <a:srgbClr val="C7C6BC"/>
                      </a:solidFill>
                      <a:prstDash val="solid"/>
                    </a:lnL>
                    <a:lnR w="19050">
                      <a:solidFill>
                        <a:srgbClr val="C7C6BC"/>
                      </a:solidFill>
                      <a:prstDash val="solid"/>
                    </a:lnR>
                    <a:lnT w="19050">
                      <a:solidFill>
                        <a:srgbClr val="C7C6BC"/>
                      </a:solidFill>
                      <a:prstDash val="solid"/>
                    </a:lnT>
                    <a:lnB w="76200">
                      <a:solidFill>
                        <a:srgbClr val="CBD2D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5422">
                <a:tc>
                  <a:txBody>
                    <a:bodyPr/>
                    <a:lstStyle/>
                    <a:p>
                      <a:pPr marL="236854">
                        <a:lnSpc>
                          <a:spcPct val="100000"/>
                        </a:lnSpc>
                        <a:spcBef>
                          <a:spcPts val="985"/>
                        </a:spcBef>
                      </a:pPr>
                      <a:r>
                        <a:rPr sz="2200" spc="-10" dirty="0">
                          <a:latin typeface="Cambria"/>
                          <a:cs typeface="Cambria"/>
                        </a:rPr>
                        <a:t>Пусть </a:t>
                      </a:r>
                      <a:r>
                        <a:rPr sz="2200" i="1" spc="-5" dirty="0">
                          <a:latin typeface="Cambria"/>
                          <a:cs typeface="Cambria"/>
                        </a:rPr>
                        <a:t>V</a:t>
                      </a:r>
                      <a:r>
                        <a:rPr sz="2250" i="1" spc="-7" baseline="25925" dirty="0">
                          <a:latin typeface="Cambria"/>
                          <a:cs typeface="Cambria"/>
                        </a:rPr>
                        <a:t>*</a:t>
                      </a:r>
                      <a:r>
                        <a:rPr sz="2250" i="1" spc="-30" baseline="2592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200" dirty="0">
                          <a:latin typeface="Cambria"/>
                          <a:cs typeface="Cambria"/>
                        </a:rPr>
                        <a:t>—</a:t>
                      </a:r>
                      <a:r>
                        <a:rPr sz="2200" spc="-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200" spc="-10" dirty="0">
                          <a:latin typeface="Cambria"/>
                          <a:cs typeface="Cambria"/>
                        </a:rPr>
                        <a:t>множество</a:t>
                      </a:r>
                      <a:r>
                        <a:rPr sz="2200" spc="-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200" spc="-10" dirty="0">
                          <a:latin typeface="Cambria"/>
                          <a:cs typeface="Cambria"/>
                        </a:rPr>
                        <a:t>всех</a:t>
                      </a:r>
                      <a:r>
                        <a:rPr sz="2200" spc="-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200" spc="5" dirty="0">
                          <a:latin typeface="Cambria"/>
                          <a:cs typeface="Cambria"/>
                        </a:rPr>
                        <a:t>строк;</a:t>
                      </a:r>
                      <a:r>
                        <a:rPr sz="2200" spc="-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200" i="1" spc="-10" dirty="0">
                          <a:latin typeface="Cambria"/>
                          <a:cs typeface="Cambria"/>
                        </a:rPr>
                        <a:t>V</a:t>
                      </a:r>
                      <a:r>
                        <a:rPr sz="2250" i="1" spc="-15" baseline="25925" dirty="0">
                          <a:latin typeface="Cambria"/>
                          <a:cs typeface="Cambria"/>
                        </a:rPr>
                        <a:t>+</a:t>
                      </a:r>
                      <a:r>
                        <a:rPr sz="2200" spc="-10" dirty="0">
                          <a:latin typeface="Cambria"/>
                          <a:cs typeface="Cambria"/>
                        </a:rPr>
                        <a:t>—</a:t>
                      </a:r>
                      <a:r>
                        <a:rPr sz="220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200" spc="-5" dirty="0">
                          <a:latin typeface="Cambria"/>
                          <a:cs typeface="Cambria"/>
                        </a:rPr>
                        <a:t>непустых </a:t>
                      </a:r>
                      <a:r>
                        <a:rPr sz="2200" spc="5" dirty="0">
                          <a:latin typeface="Cambria"/>
                          <a:cs typeface="Cambria"/>
                        </a:rPr>
                        <a:t>строк.</a:t>
                      </a:r>
                      <a:endParaRPr sz="2200" dirty="0">
                        <a:latin typeface="Cambria"/>
                        <a:cs typeface="Cambria"/>
                      </a:endParaRPr>
                    </a:p>
                    <a:p>
                      <a:pPr marL="579755" indent="-343535">
                        <a:lnSpc>
                          <a:spcPct val="100000"/>
                        </a:lnSpc>
                        <a:spcBef>
                          <a:spcPts val="670"/>
                        </a:spcBef>
                        <a:buClr>
                          <a:srgbClr val="404040"/>
                        </a:buClr>
                        <a:buFont typeface="Arial MT"/>
                        <a:buChar char="•"/>
                        <a:tabLst>
                          <a:tab pos="579755" algn="l"/>
                          <a:tab pos="580390" algn="l"/>
                        </a:tabLst>
                      </a:pPr>
                      <a:r>
                        <a:rPr sz="2200" dirty="0">
                          <a:latin typeface="Cambria"/>
                          <a:cs typeface="Cambria"/>
                        </a:rPr>
                        <a:t>тип 0</a:t>
                      </a:r>
                      <a:r>
                        <a:rPr sz="2200" spc="-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200" dirty="0">
                          <a:latin typeface="Cambria"/>
                          <a:cs typeface="Cambria"/>
                        </a:rPr>
                        <a:t>–</a:t>
                      </a:r>
                      <a:r>
                        <a:rPr sz="2200" spc="-5" dirty="0">
                          <a:latin typeface="Cambria"/>
                          <a:cs typeface="Cambria"/>
                        </a:rPr>
                        <a:t> неограниченные</a:t>
                      </a:r>
                      <a:r>
                        <a:rPr sz="2200" spc="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200" spc="-5" dirty="0">
                          <a:latin typeface="Cambria"/>
                          <a:cs typeface="Cambria"/>
                        </a:rPr>
                        <a:t>грамматики</a:t>
                      </a:r>
                      <a:endParaRPr sz="2200" dirty="0">
                        <a:latin typeface="Cambria"/>
                        <a:cs typeface="Cambria"/>
                      </a:endParaRPr>
                    </a:p>
                    <a:p>
                      <a:pPr marL="588010" marR="977900" indent="37465">
                        <a:lnSpc>
                          <a:spcPct val="102699"/>
                        </a:lnSpc>
                        <a:spcBef>
                          <a:spcPts val="480"/>
                        </a:spcBef>
                      </a:pPr>
                      <a:r>
                        <a:rPr sz="3300" spc="-75" baseline="6313" dirty="0">
                          <a:latin typeface="Symbol"/>
                          <a:cs typeface="Symbol"/>
                        </a:rPr>
                        <a:t></a:t>
                      </a:r>
                      <a:r>
                        <a:rPr sz="3300" spc="-75" baseline="6313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150" spc="37" baseline="6613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3150" spc="37" baseline="6613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300" spc="-67" baseline="6313" dirty="0">
                          <a:latin typeface="Symbol"/>
                          <a:cs typeface="Symbol"/>
                        </a:rPr>
                        <a:t></a:t>
                      </a:r>
                      <a:r>
                        <a:rPr sz="3300" spc="-60" baseline="6313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dirty="0">
                          <a:latin typeface="Cambria"/>
                          <a:cs typeface="Cambria"/>
                        </a:rPr>
                        <a:t>, </a:t>
                      </a:r>
                      <a:r>
                        <a:rPr sz="2200" spc="-40" dirty="0">
                          <a:latin typeface="Cambria"/>
                          <a:cs typeface="Cambria"/>
                        </a:rPr>
                        <a:t>где </a:t>
                      </a:r>
                      <a:r>
                        <a:rPr sz="2200" b="1" i="1" dirty="0">
                          <a:latin typeface="Cambria"/>
                          <a:cs typeface="Cambria"/>
                        </a:rPr>
                        <a:t>α </a:t>
                      </a:r>
                      <a:r>
                        <a:rPr sz="2200" dirty="0">
                          <a:latin typeface="Cambria"/>
                          <a:cs typeface="Cambria"/>
                        </a:rPr>
                        <a:t>– </a:t>
                      </a:r>
                      <a:r>
                        <a:rPr sz="2200" spc="-5" dirty="0">
                          <a:latin typeface="Cambria"/>
                          <a:cs typeface="Cambria"/>
                        </a:rPr>
                        <a:t>любая последовательность, </a:t>
                      </a:r>
                      <a:r>
                        <a:rPr sz="2200" spc="-10" dirty="0">
                          <a:latin typeface="Cambria"/>
                          <a:cs typeface="Cambria"/>
                        </a:rPr>
                        <a:t>содержащая </a:t>
                      </a:r>
                      <a:r>
                        <a:rPr sz="2200" spc="-47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200" spc="-5" dirty="0">
                          <a:latin typeface="Cambria"/>
                          <a:cs typeface="Cambria"/>
                        </a:rPr>
                        <a:t>нетерминал, </a:t>
                      </a:r>
                      <a:r>
                        <a:rPr sz="2200" b="1" i="1" dirty="0">
                          <a:latin typeface="Cambria"/>
                          <a:cs typeface="Cambria"/>
                        </a:rPr>
                        <a:t>β</a:t>
                      </a:r>
                      <a:r>
                        <a:rPr sz="2200" b="1" i="1" spc="-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200" dirty="0">
                          <a:latin typeface="Cambria"/>
                          <a:cs typeface="Cambria"/>
                        </a:rPr>
                        <a:t>– </a:t>
                      </a:r>
                      <a:r>
                        <a:rPr sz="2200" spc="-5" dirty="0">
                          <a:latin typeface="Cambria"/>
                          <a:cs typeface="Cambria"/>
                        </a:rPr>
                        <a:t>любая последовательность</a:t>
                      </a:r>
                      <a:endParaRPr sz="2200" dirty="0">
                        <a:latin typeface="Cambria"/>
                        <a:cs typeface="Cambria"/>
                      </a:endParaRPr>
                    </a:p>
                    <a:p>
                      <a:pPr marL="579755" indent="-343535">
                        <a:lnSpc>
                          <a:spcPct val="100000"/>
                        </a:lnSpc>
                        <a:spcBef>
                          <a:spcPts val="550"/>
                        </a:spcBef>
                        <a:buClr>
                          <a:srgbClr val="404040"/>
                        </a:buClr>
                        <a:buFont typeface="Arial MT"/>
                        <a:buChar char="•"/>
                        <a:tabLst>
                          <a:tab pos="579755" algn="l"/>
                          <a:tab pos="580390" algn="l"/>
                        </a:tabLst>
                      </a:pPr>
                      <a:r>
                        <a:rPr sz="2200" dirty="0">
                          <a:latin typeface="Cambria"/>
                          <a:cs typeface="Cambria"/>
                        </a:rPr>
                        <a:t>тип</a:t>
                      </a:r>
                      <a:r>
                        <a:rPr sz="2200" spc="-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200" dirty="0">
                          <a:latin typeface="Cambria"/>
                          <a:cs typeface="Cambria"/>
                        </a:rPr>
                        <a:t>1</a:t>
                      </a:r>
                      <a:r>
                        <a:rPr sz="2200" spc="-1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200" dirty="0">
                          <a:latin typeface="Cambria"/>
                          <a:cs typeface="Cambria"/>
                        </a:rPr>
                        <a:t>–</a:t>
                      </a:r>
                      <a:r>
                        <a:rPr sz="2200" spc="-1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200" spc="-5" dirty="0">
                          <a:latin typeface="Cambria"/>
                          <a:cs typeface="Cambria"/>
                        </a:rPr>
                        <a:t>контекстно-зависимые</a:t>
                      </a:r>
                      <a:r>
                        <a:rPr sz="2200" spc="-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200" spc="-5" dirty="0">
                          <a:latin typeface="Cambria"/>
                          <a:cs typeface="Cambria"/>
                        </a:rPr>
                        <a:t>грамматики</a:t>
                      </a:r>
                      <a:endParaRPr sz="2200" dirty="0">
                        <a:latin typeface="Cambria"/>
                        <a:cs typeface="Cambria"/>
                      </a:endParaRPr>
                    </a:p>
                    <a:p>
                      <a:pPr marL="445770">
                        <a:lnSpc>
                          <a:spcPts val="2250"/>
                        </a:lnSpc>
                        <a:spcBef>
                          <a:spcPts val="640"/>
                        </a:spcBef>
                        <a:tabLst>
                          <a:tab pos="4308475" algn="l"/>
                          <a:tab pos="5991860" algn="l"/>
                        </a:tabLst>
                      </a:pPr>
                      <a:r>
                        <a:rPr sz="2300" spc="-40" dirty="0">
                          <a:latin typeface="Symbol"/>
                          <a:cs typeface="Symbol"/>
                        </a:rPr>
                        <a:t></a:t>
                      </a:r>
                      <a:r>
                        <a:rPr sz="2300" spc="-2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50" i="1" spc="-5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2300" spc="-55" dirty="0">
                          <a:latin typeface="Symbol"/>
                          <a:cs typeface="Symbol"/>
                        </a:rPr>
                        <a:t></a:t>
                      </a:r>
                      <a:r>
                        <a:rPr sz="2300" spc="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50" spc="-10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2250" spc="-2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300" spc="-40" dirty="0">
                          <a:latin typeface="Symbol"/>
                          <a:cs typeface="Symbol"/>
                        </a:rPr>
                        <a:t></a:t>
                      </a:r>
                      <a:r>
                        <a:rPr sz="23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50" spc="-5" dirty="0">
                          <a:latin typeface="Times New Roman"/>
                          <a:cs typeface="Times New Roman"/>
                        </a:rPr>
                        <a:t>:</a:t>
                      </a:r>
                      <a:r>
                        <a:rPr sz="2250" spc="-3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300" spc="-40" dirty="0">
                          <a:latin typeface="Symbol"/>
                          <a:cs typeface="Symbol"/>
                        </a:rPr>
                        <a:t></a:t>
                      </a:r>
                      <a:r>
                        <a:rPr sz="2300" spc="-3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50" spc="-5" dirty="0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sz="2250" spc="-3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300" spc="-35" dirty="0">
                          <a:latin typeface="Symbol"/>
                          <a:cs typeface="Symbol"/>
                        </a:rPr>
                        <a:t></a:t>
                      </a:r>
                      <a:r>
                        <a:rPr sz="2300" spc="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50" spc="-80" dirty="0">
                          <a:latin typeface="Symbol"/>
                          <a:cs typeface="Symbol"/>
                        </a:rPr>
                        <a:t></a:t>
                      </a:r>
                      <a:r>
                        <a:rPr sz="2250" i="1" spc="-80" dirty="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2250" i="1" spc="-2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50" spc="82" baseline="42735" dirty="0">
                          <a:latin typeface="Times New Roman"/>
                          <a:cs typeface="Times New Roman"/>
                        </a:rPr>
                        <a:t>*</a:t>
                      </a:r>
                      <a:r>
                        <a:rPr sz="2250" spc="55" dirty="0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sz="2250" spc="-229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50" i="1" spc="-1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2250" i="1" spc="-2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50" spc="-80" dirty="0">
                          <a:latin typeface="Symbol"/>
                          <a:cs typeface="Symbol"/>
                        </a:rPr>
                        <a:t></a:t>
                      </a:r>
                      <a:r>
                        <a:rPr sz="2250" i="1" spc="-80" dirty="0">
                          <a:latin typeface="Times New Roman"/>
                          <a:cs typeface="Times New Roman"/>
                        </a:rPr>
                        <a:t>V	</a:t>
                      </a:r>
                      <a:r>
                        <a:rPr sz="3300" spc="-37" baseline="3787" dirty="0">
                          <a:latin typeface="Symbol"/>
                          <a:cs typeface="Symbol"/>
                        </a:rPr>
                        <a:t></a:t>
                      </a:r>
                      <a:r>
                        <a:rPr sz="3300" spc="150" baseline="3787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225" spc="15" baseline="3875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3225" spc="-37" baseline="38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300" spc="-30" baseline="3787" dirty="0">
                          <a:latin typeface="Symbol"/>
                          <a:cs typeface="Symbol"/>
                        </a:rPr>
                        <a:t></a:t>
                      </a:r>
                      <a:r>
                        <a:rPr sz="3300" spc="-44" baseline="3787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225" baseline="3875" dirty="0">
                          <a:latin typeface="Times New Roman"/>
                          <a:cs typeface="Times New Roman"/>
                        </a:rPr>
                        <a:t>:</a:t>
                      </a:r>
                      <a:r>
                        <a:rPr sz="3225" spc="277" baseline="38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225" spc="7" baseline="3875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3225" spc="-427" baseline="38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225" spc="7" baseline="3875" dirty="0">
                          <a:latin typeface="Symbol"/>
                          <a:cs typeface="Symbol"/>
                        </a:rPr>
                        <a:t></a:t>
                      </a:r>
                      <a:r>
                        <a:rPr sz="3225" spc="202" baseline="38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300" spc="-37" baseline="3787" dirty="0">
                          <a:latin typeface="Symbol"/>
                          <a:cs typeface="Symbol"/>
                        </a:rPr>
                        <a:t></a:t>
                      </a:r>
                      <a:r>
                        <a:rPr sz="3300" spc="-37" baseline="3787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3225" spc="7" baseline="3875" dirty="0">
                          <a:latin typeface="Symbol"/>
                          <a:cs typeface="Symbol"/>
                        </a:rPr>
                        <a:t></a:t>
                      </a:r>
                      <a:r>
                        <a:rPr sz="3225" spc="375" baseline="38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300" spc="-30" baseline="3787" dirty="0">
                          <a:latin typeface="Symbol"/>
                          <a:cs typeface="Symbol"/>
                        </a:rPr>
                        <a:t></a:t>
                      </a:r>
                      <a:endParaRPr sz="3300" baseline="3787" dirty="0">
                        <a:latin typeface="Symbol"/>
                        <a:cs typeface="Symbol"/>
                      </a:endParaRPr>
                    </a:p>
                    <a:p>
                      <a:pPr marR="981075" algn="ctr">
                        <a:lnSpc>
                          <a:spcPts val="1015"/>
                        </a:lnSpc>
                      </a:pPr>
                      <a:r>
                        <a:rPr sz="1300" i="1" dirty="0">
                          <a:latin typeface="Times New Roman"/>
                          <a:cs typeface="Times New Roman"/>
                        </a:rPr>
                        <a:t>N</a:t>
                      </a: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 marL="579755" indent="-343535">
                        <a:lnSpc>
                          <a:spcPts val="2605"/>
                        </a:lnSpc>
                        <a:buClr>
                          <a:srgbClr val="404040"/>
                        </a:buClr>
                        <a:buFont typeface="Arial MT"/>
                        <a:buChar char="•"/>
                        <a:tabLst>
                          <a:tab pos="579755" algn="l"/>
                          <a:tab pos="580390" algn="l"/>
                        </a:tabLst>
                      </a:pPr>
                      <a:r>
                        <a:rPr sz="2200" dirty="0">
                          <a:latin typeface="Cambria"/>
                          <a:cs typeface="Cambria"/>
                        </a:rPr>
                        <a:t>тип</a:t>
                      </a:r>
                      <a:r>
                        <a:rPr sz="2200" spc="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200" dirty="0">
                          <a:latin typeface="Cambria"/>
                          <a:cs typeface="Cambria"/>
                        </a:rPr>
                        <a:t>2 – </a:t>
                      </a:r>
                      <a:r>
                        <a:rPr sz="2200" b="1" spc="-20" dirty="0">
                          <a:latin typeface="Cambria"/>
                          <a:cs typeface="Cambria"/>
                        </a:rPr>
                        <a:t>контекстно-свободные</a:t>
                      </a:r>
                      <a:r>
                        <a:rPr sz="2200" b="1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200" b="1" spc="-5" dirty="0">
                          <a:latin typeface="Cambria"/>
                          <a:cs typeface="Cambria"/>
                        </a:rPr>
                        <a:t>грамматики</a:t>
                      </a:r>
                      <a:endParaRPr sz="2200" dirty="0">
                        <a:latin typeface="Cambria"/>
                        <a:cs typeface="Cambria"/>
                      </a:endParaRPr>
                    </a:p>
                    <a:p>
                      <a:pPr marL="490220">
                        <a:lnSpc>
                          <a:spcPct val="100000"/>
                        </a:lnSpc>
                        <a:spcBef>
                          <a:spcPts val="384"/>
                        </a:spcBef>
                      </a:pPr>
                      <a:r>
                        <a:rPr sz="2500" i="1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2500" i="1" spc="-2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500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25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550" dirty="0">
                          <a:latin typeface="Symbol"/>
                          <a:cs typeface="Symbol"/>
                        </a:rPr>
                        <a:t></a:t>
                      </a:r>
                      <a:r>
                        <a:rPr sz="255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500" dirty="0">
                          <a:latin typeface="Times New Roman"/>
                          <a:cs typeface="Times New Roman"/>
                        </a:rPr>
                        <a:t>:</a:t>
                      </a:r>
                      <a:r>
                        <a:rPr sz="2500" spc="-1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550" dirty="0">
                          <a:latin typeface="Symbol"/>
                          <a:cs typeface="Symbol"/>
                        </a:rPr>
                        <a:t></a:t>
                      </a:r>
                      <a:r>
                        <a:rPr sz="2550" spc="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500" spc="-165" dirty="0">
                          <a:latin typeface="Symbol"/>
                          <a:cs typeface="Symbol"/>
                        </a:rPr>
                        <a:t></a:t>
                      </a:r>
                      <a:r>
                        <a:rPr sz="2500" i="1" dirty="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2500" i="1" spc="-1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75" baseline="42145" dirty="0">
                          <a:latin typeface="Symbol"/>
                          <a:cs typeface="Symbol"/>
                        </a:rPr>
                        <a:t></a:t>
                      </a:r>
                      <a:r>
                        <a:rPr sz="2175" spc="-104" baseline="421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500" spc="110" dirty="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2550" dirty="0">
                          <a:latin typeface="Symbol"/>
                          <a:cs typeface="Symbol"/>
                        </a:rPr>
                        <a:t></a:t>
                      </a:r>
                      <a:r>
                        <a:rPr sz="2550" spc="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500" spc="-165" dirty="0">
                          <a:latin typeface="Symbol"/>
                          <a:cs typeface="Symbol"/>
                        </a:rPr>
                        <a:t></a:t>
                      </a:r>
                      <a:r>
                        <a:rPr sz="2500" i="1" dirty="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2500" i="1" spc="-25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75" baseline="42145" dirty="0">
                          <a:latin typeface="Times New Roman"/>
                          <a:cs typeface="Times New Roman"/>
                        </a:rPr>
                        <a:t>*</a:t>
                      </a:r>
                      <a:r>
                        <a:rPr sz="2175" spc="-262" baseline="421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500" dirty="0">
                          <a:latin typeface="Times New Roman"/>
                          <a:cs typeface="Times New Roman"/>
                        </a:rPr>
                        <a:t>)</a:t>
                      </a:r>
                      <a:r>
                        <a:rPr lang="ru-RU" sz="2500" dirty="0">
                          <a:latin typeface="Times New Roman"/>
                          <a:cs typeface="Times New Roman"/>
                        </a:rPr>
                        <a:t>          </a:t>
                      </a:r>
                      <a:r>
                        <a:rPr lang="ru-RU" sz="2500" dirty="0" err="1">
                          <a:latin typeface="Times New Roman"/>
                          <a:cs typeface="Times New Roman"/>
                        </a:rPr>
                        <a:t>нетерминал</a:t>
                      </a:r>
                      <a:r>
                        <a:rPr lang="ru-RU" sz="25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ru-RU" sz="2500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lang="es-ES" sz="2500" dirty="0">
                          <a:latin typeface="Symbol"/>
                          <a:cs typeface="Symbol"/>
                        </a:rPr>
                        <a:t> </a:t>
                      </a:r>
                      <a:r>
                        <a:rPr lang="ru-RU" sz="2500" dirty="0">
                          <a:latin typeface="Symbol"/>
                          <a:cs typeface="Symbol"/>
                        </a:rPr>
                        <a:t>(</a:t>
                      </a:r>
                      <a:r>
                        <a:rPr lang="en-US" sz="2500" dirty="0" err="1">
                          <a:latin typeface="Times New Roman"/>
                          <a:cs typeface="Times New Roman"/>
                        </a:rPr>
                        <a:t>yt</a:t>
                      </a:r>
                      <a:r>
                        <a:rPr lang="ru-RU" sz="2500" dirty="0">
                          <a:latin typeface="Times New Roman"/>
                          <a:cs typeface="Times New Roman"/>
                        </a:rPr>
                        <a:t>терминал</a:t>
                      </a:r>
                      <a:endParaRPr sz="2500" dirty="0">
                        <a:latin typeface="Times New Roman"/>
                        <a:cs typeface="Times New Roman"/>
                      </a:endParaRPr>
                    </a:p>
                    <a:p>
                      <a:pPr marL="579755" indent="-343535">
                        <a:lnSpc>
                          <a:spcPct val="100000"/>
                        </a:lnSpc>
                        <a:spcBef>
                          <a:spcPts val="420"/>
                        </a:spcBef>
                        <a:buClr>
                          <a:srgbClr val="404040"/>
                        </a:buClr>
                        <a:buFont typeface="Arial MT"/>
                        <a:buChar char="•"/>
                        <a:tabLst>
                          <a:tab pos="579755" algn="l"/>
                          <a:tab pos="580390" algn="l"/>
                        </a:tabLst>
                      </a:pPr>
                      <a:r>
                        <a:rPr sz="2200" dirty="0">
                          <a:latin typeface="Cambria"/>
                          <a:cs typeface="Cambria"/>
                        </a:rPr>
                        <a:t>тип</a:t>
                      </a:r>
                      <a:r>
                        <a:rPr sz="2200" spc="-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200" dirty="0">
                          <a:latin typeface="Cambria"/>
                          <a:cs typeface="Cambria"/>
                        </a:rPr>
                        <a:t>3</a:t>
                      </a:r>
                      <a:r>
                        <a:rPr sz="2200" spc="-1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200" dirty="0">
                          <a:latin typeface="Cambria"/>
                          <a:cs typeface="Cambria"/>
                        </a:rPr>
                        <a:t>–</a:t>
                      </a:r>
                      <a:r>
                        <a:rPr sz="2200" spc="-1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200" spc="-10" dirty="0">
                          <a:latin typeface="Cambria"/>
                          <a:cs typeface="Cambria"/>
                        </a:rPr>
                        <a:t>регулярные</a:t>
                      </a:r>
                      <a:r>
                        <a:rPr sz="2200" spc="-5" dirty="0">
                          <a:latin typeface="Cambria"/>
                          <a:cs typeface="Cambria"/>
                        </a:rPr>
                        <a:t> грамматики</a:t>
                      </a:r>
                      <a:endParaRPr sz="2200" dirty="0">
                        <a:latin typeface="Cambria"/>
                        <a:cs typeface="Cambria"/>
                      </a:endParaRPr>
                    </a:p>
                    <a:p>
                      <a:pPr marL="490855">
                        <a:lnSpc>
                          <a:spcPts val="2555"/>
                        </a:lnSpc>
                        <a:spcBef>
                          <a:spcPts val="1280"/>
                        </a:spcBef>
                        <a:tabLst>
                          <a:tab pos="1579245" algn="l"/>
                          <a:tab pos="3014345" algn="l"/>
                        </a:tabLst>
                      </a:pPr>
                      <a:r>
                        <a:rPr sz="2500" i="1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2500" i="1" spc="-229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500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2500" spc="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500" i="1" spc="-170" dirty="0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2600" dirty="0">
                          <a:latin typeface="Symbol"/>
                          <a:cs typeface="Symbol"/>
                        </a:rPr>
                        <a:t></a:t>
                      </a:r>
                      <a:r>
                        <a:rPr sz="26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500" dirty="0">
                          <a:latin typeface="Times New Roman"/>
                          <a:cs typeface="Times New Roman"/>
                        </a:rPr>
                        <a:t>/</a:t>
                      </a:r>
                      <a:r>
                        <a:rPr sz="2500" spc="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500" i="1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2500" i="1" spc="-229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500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2500" spc="-229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600" dirty="0">
                          <a:latin typeface="Symbol"/>
                          <a:cs typeface="Symbol"/>
                        </a:rPr>
                        <a:t></a:t>
                      </a:r>
                      <a:r>
                        <a:rPr sz="2600" spc="30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500" dirty="0">
                          <a:latin typeface="Times New Roman"/>
                          <a:cs typeface="Times New Roman"/>
                        </a:rPr>
                        <a:t>:</a:t>
                      </a:r>
                      <a:r>
                        <a:rPr sz="2500" spc="-3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600" dirty="0">
                          <a:latin typeface="Symbol"/>
                          <a:cs typeface="Symbol"/>
                        </a:rPr>
                        <a:t></a:t>
                      </a:r>
                      <a:r>
                        <a:rPr sz="26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500" spc="-165" dirty="0">
                          <a:latin typeface="Symbol"/>
                          <a:cs typeface="Symbol"/>
                        </a:rPr>
                        <a:t></a:t>
                      </a:r>
                      <a:r>
                        <a:rPr sz="2500" i="1" dirty="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2500" i="1" spc="-2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75" spc="202" baseline="44061" dirty="0">
                          <a:latin typeface="Times New Roman"/>
                          <a:cs typeface="Times New Roman"/>
                        </a:rPr>
                        <a:t>*</a:t>
                      </a:r>
                      <a:r>
                        <a:rPr sz="2500" dirty="0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sz="2500" spc="-2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500" i="1" spc="-8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2500" dirty="0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sz="2500" spc="-3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500" i="1" dirty="0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2500" i="1" spc="-1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500" spc="-165" dirty="0">
                          <a:latin typeface="Symbol"/>
                          <a:cs typeface="Symbol"/>
                        </a:rPr>
                        <a:t></a:t>
                      </a:r>
                      <a:r>
                        <a:rPr sz="2500" i="1" dirty="0">
                          <a:latin typeface="Times New Roman"/>
                          <a:cs typeface="Times New Roman"/>
                        </a:rPr>
                        <a:t>V</a:t>
                      </a:r>
                      <a:endParaRPr sz="2500" dirty="0">
                        <a:latin typeface="Times New Roman"/>
                        <a:cs typeface="Times New Roman"/>
                      </a:endParaRPr>
                    </a:p>
                    <a:p>
                      <a:pPr marR="414020" algn="ctr">
                        <a:lnSpc>
                          <a:spcPts val="1175"/>
                        </a:lnSpc>
                        <a:tabLst>
                          <a:tab pos="1275080" algn="l"/>
                        </a:tabLst>
                      </a:pPr>
                      <a:r>
                        <a:rPr sz="1450" i="1" spc="5" dirty="0">
                          <a:latin typeface="Times New Roman"/>
                          <a:cs typeface="Times New Roman"/>
                        </a:rPr>
                        <a:t>T	N</a:t>
                      </a:r>
                      <a:endParaRPr sz="145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25095" marB="0">
                    <a:lnL w="19050">
                      <a:solidFill>
                        <a:srgbClr val="C7C6BC"/>
                      </a:solidFill>
                      <a:prstDash val="solid"/>
                    </a:lnL>
                    <a:lnR w="19050">
                      <a:solidFill>
                        <a:srgbClr val="C7C6BC"/>
                      </a:solidFill>
                      <a:prstDash val="solid"/>
                    </a:lnR>
                    <a:lnT w="76200">
                      <a:solidFill>
                        <a:srgbClr val="CBD2D5"/>
                      </a:solidFill>
                      <a:prstDash val="solid"/>
                    </a:lnT>
                    <a:lnB w="19050">
                      <a:solidFill>
                        <a:srgbClr val="C7C6B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1835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200" spc="-5" dirty="0">
                          <a:solidFill>
                            <a:srgbClr val="B0BCC1"/>
                          </a:solidFill>
                          <a:latin typeface="Cambria"/>
                          <a:cs typeface="Cambria"/>
                        </a:rPr>
                        <a:t>18</a:t>
                      </a:r>
                      <a:endParaRPr sz="1200" dirty="0">
                        <a:latin typeface="Cambria"/>
                        <a:cs typeface="Cambria"/>
                      </a:endParaRPr>
                    </a:p>
                  </a:txBody>
                  <a:tcPr marL="0" marR="0" marT="20320" marB="0">
                    <a:lnL w="19050">
                      <a:solidFill>
                        <a:srgbClr val="C7C6BC"/>
                      </a:solidFill>
                      <a:prstDash val="solid"/>
                    </a:lnL>
                    <a:lnR w="19050">
                      <a:solidFill>
                        <a:srgbClr val="C7C6BC"/>
                      </a:solidFill>
                      <a:prstDash val="solid"/>
                    </a:lnR>
                    <a:lnT w="19050">
                      <a:solidFill>
                        <a:srgbClr val="C7C6BC"/>
                      </a:solidFill>
                      <a:prstDash val="solid"/>
                    </a:lnT>
                    <a:lnB w="19050">
                      <a:solidFill>
                        <a:srgbClr val="C7C6B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5935372" y="3760858"/>
            <a:ext cx="0" cy="386715"/>
          </a:xfrm>
          <a:custGeom>
            <a:avLst/>
            <a:gdLst/>
            <a:ahLst/>
            <a:cxnLst/>
            <a:rect l="l" t="t" r="r" b="b"/>
            <a:pathLst>
              <a:path h="386714">
                <a:moveTo>
                  <a:pt x="0" y="0"/>
                </a:moveTo>
                <a:lnTo>
                  <a:pt x="0" y="386590"/>
                </a:lnTo>
              </a:path>
            </a:pathLst>
          </a:custGeom>
          <a:ln w="136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75201" y="3760858"/>
            <a:ext cx="0" cy="386715"/>
          </a:xfrm>
          <a:custGeom>
            <a:avLst/>
            <a:gdLst/>
            <a:ahLst/>
            <a:cxnLst/>
            <a:rect l="l" t="t" r="r" b="b"/>
            <a:pathLst>
              <a:path h="386714">
                <a:moveTo>
                  <a:pt x="0" y="0"/>
                </a:moveTo>
                <a:lnTo>
                  <a:pt x="0" y="386590"/>
                </a:lnTo>
              </a:path>
            </a:pathLst>
          </a:custGeom>
          <a:ln w="136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473735" y="3760858"/>
            <a:ext cx="0" cy="386715"/>
          </a:xfrm>
          <a:custGeom>
            <a:avLst/>
            <a:gdLst/>
            <a:ahLst/>
            <a:cxnLst/>
            <a:rect l="l" t="t" r="r" b="b"/>
            <a:pathLst>
              <a:path h="386714">
                <a:moveTo>
                  <a:pt x="0" y="0"/>
                </a:moveTo>
                <a:lnTo>
                  <a:pt x="0" y="386590"/>
                </a:lnTo>
              </a:path>
            </a:pathLst>
          </a:custGeom>
          <a:ln w="136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707837" y="3760858"/>
            <a:ext cx="0" cy="386715"/>
          </a:xfrm>
          <a:custGeom>
            <a:avLst/>
            <a:gdLst/>
            <a:ahLst/>
            <a:cxnLst/>
            <a:rect l="l" t="t" r="r" b="b"/>
            <a:pathLst>
              <a:path h="386714">
                <a:moveTo>
                  <a:pt x="0" y="0"/>
                </a:moveTo>
                <a:lnTo>
                  <a:pt x="0" y="386590"/>
                </a:lnTo>
              </a:path>
            </a:pathLst>
          </a:custGeom>
          <a:ln w="136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44850" y="523747"/>
            <a:ext cx="26555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Пример</a:t>
            </a:r>
            <a:r>
              <a:rPr spc="-65" dirty="0"/>
              <a:t> </a:t>
            </a:r>
            <a:r>
              <a:rPr dirty="0"/>
              <a:t>2</a:t>
            </a:r>
          </a:p>
        </p:txBody>
      </p:sp>
      <p:sp>
        <p:nvSpPr>
          <p:cNvPr id="3" name="object 3"/>
          <p:cNvSpPr/>
          <p:nvPr/>
        </p:nvSpPr>
        <p:spPr>
          <a:xfrm>
            <a:off x="1209745" y="1904485"/>
            <a:ext cx="645795" cy="433705"/>
          </a:xfrm>
          <a:custGeom>
            <a:avLst/>
            <a:gdLst/>
            <a:ahLst/>
            <a:cxnLst/>
            <a:rect l="l" t="t" r="r" b="b"/>
            <a:pathLst>
              <a:path w="645794" h="433705">
                <a:moveTo>
                  <a:pt x="89082" y="0"/>
                </a:moveTo>
                <a:lnTo>
                  <a:pt x="0" y="216727"/>
                </a:lnTo>
              </a:path>
              <a:path w="645794" h="433705">
                <a:moveTo>
                  <a:pt x="0" y="216727"/>
                </a:moveTo>
                <a:lnTo>
                  <a:pt x="89082" y="433455"/>
                </a:lnTo>
              </a:path>
              <a:path w="645794" h="433705">
                <a:moveTo>
                  <a:pt x="556163" y="0"/>
                </a:moveTo>
                <a:lnTo>
                  <a:pt x="645246" y="216727"/>
                </a:lnTo>
              </a:path>
              <a:path w="645794" h="433705">
                <a:moveTo>
                  <a:pt x="645246" y="216727"/>
                </a:moveTo>
                <a:lnTo>
                  <a:pt x="556163" y="433455"/>
                </a:lnTo>
              </a:path>
            </a:pathLst>
          </a:custGeom>
          <a:ln w="152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83900" y="1881349"/>
            <a:ext cx="1788795" cy="3956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755650" algn="l"/>
                <a:tab pos="1400810" algn="l"/>
              </a:tabLst>
            </a:pPr>
            <a:r>
              <a:rPr sz="2400" i="1" spc="10" dirty="0">
                <a:latin typeface="Times New Roman"/>
                <a:cs typeface="Times New Roman"/>
              </a:rPr>
              <a:t>S</a:t>
            </a:r>
            <a:r>
              <a:rPr sz="2400" i="1" spc="35" dirty="0">
                <a:latin typeface="Times New Roman"/>
                <a:cs typeface="Times New Roman"/>
              </a:rPr>
              <a:t> </a:t>
            </a:r>
            <a:r>
              <a:rPr sz="2400" spc="25" dirty="0">
                <a:latin typeface="Symbol"/>
                <a:cs typeface="Symbol"/>
              </a:rPr>
              <a:t>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i="1" spc="10" dirty="0">
                <a:latin typeface="Times New Roman"/>
                <a:cs typeface="Times New Roman"/>
              </a:rPr>
              <a:t>N</a:t>
            </a:r>
            <a:r>
              <a:rPr sz="2400" i="1" spc="15" dirty="0">
                <a:latin typeface="Times New Roman"/>
                <a:cs typeface="Times New Roman"/>
              </a:rPr>
              <a:t>P</a:t>
            </a:r>
            <a:r>
              <a:rPr sz="2400" i="1" dirty="0">
                <a:latin typeface="Times New Roman"/>
                <a:cs typeface="Times New Roman"/>
              </a:rPr>
              <a:t>	</a:t>
            </a:r>
            <a:r>
              <a:rPr sz="2400" i="1" spc="-5" dirty="0">
                <a:latin typeface="Times New Roman"/>
                <a:cs typeface="Times New Roman"/>
              </a:rPr>
              <a:t>V</a:t>
            </a:r>
            <a:r>
              <a:rPr sz="2400" i="1" spc="15" dirty="0">
                <a:latin typeface="Times New Roman"/>
                <a:cs typeface="Times New Roman"/>
              </a:rPr>
              <a:t>P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96600" y="1904485"/>
            <a:ext cx="1969135" cy="1546225"/>
          </a:xfrm>
          <a:custGeom>
            <a:avLst/>
            <a:gdLst/>
            <a:ahLst/>
            <a:cxnLst/>
            <a:rect l="l" t="t" r="r" b="b"/>
            <a:pathLst>
              <a:path w="1969135" h="1546225">
                <a:moveTo>
                  <a:pt x="1396428" y="0"/>
                </a:moveTo>
                <a:lnTo>
                  <a:pt x="1307345" y="216727"/>
                </a:lnTo>
              </a:path>
              <a:path w="1969135" h="1546225">
                <a:moveTo>
                  <a:pt x="1307345" y="216727"/>
                </a:moveTo>
                <a:lnTo>
                  <a:pt x="1396428" y="433455"/>
                </a:lnTo>
              </a:path>
              <a:path w="1969135" h="1546225">
                <a:moveTo>
                  <a:pt x="1795292" y="0"/>
                </a:moveTo>
                <a:lnTo>
                  <a:pt x="1884375" y="216727"/>
                </a:lnTo>
              </a:path>
              <a:path w="1969135" h="1546225">
                <a:moveTo>
                  <a:pt x="1884375" y="216727"/>
                </a:moveTo>
                <a:lnTo>
                  <a:pt x="1795292" y="433455"/>
                </a:lnTo>
              </a:path>
              <a:path w="1969135" h="1546225">
                <a:moveTo>
                  <a:pt x="89082" y="556267"/>
                </a:moveTo>
                <a:lnTo>
                  <a:pt x="0" y="772995"/>
                </a:lnTo>
              </a:path>
              <a:path w="1969135" h="1546225">
                <a:moveTo>
                  <a:pt x="0" y="772995"/>
                </a:moveTo>
                <a:lnTo>
                  <a:pt x="89082" y="989722"/>
                </a:lnTo>
              </a:path>
              <a:path w="1969135" h="1546225">
                <a:moveTo>
                  <a:pt x="556163" y="556267"/>
                </a:moveTo>
                <a:lnTo>
                  <a:pt x="645246" y="772995"/>
                </a:lnTo>
              </a:path>
              <a:path w="1969135" h="1546225">
                <a:moveTo>
                  <a:pt x="645246" y="772995"/>
                </a:moveTo>
                <a:lnTo>
                  <a:pt x="556163" y="989722"/>
                </a:lnTo>
              </a:path>
              <a:path w="1969135" h="1546225">
                <a:moveTo>
                  <a:pt x="1412478" y="556267"/>
                </a:moveTo>
                <a:lnTo>
                  <a:pt x="1323396" y="772995"/>
                </a:lnTo>
              </a:path>
              <a:path w="1969135" h="1546225">
                <a:moveTo>
                  <a:pt x="1323396" y="772995"/>
                </a:moveTo>
                <a:lnTo>
                  <a:pt x="1412478" y="989722"/>
                </a:lnTo>
              </a:path>
              <a:path w="1969135" h="1546225">
                <a:moveTo>
                  <a:pt x="1879560" y="556267"/>
                </a:moveTo>
                <a:lnTo>
                  <a:pt x="1968642" y="772995"/>
                </a:lnTo>
              </a:path>
              <a:path w="1969135" h="1546225">
                <a:moveTo>
                  <a:pt x="1968642" y="772995"/>
                </a:moveTo>
                <a:lnTo>
                  <a:pt x="1879560" y="989722"/>
                </a:lnTo>
              </a:path>
              <a:path w="1969135" h="1546225">
                <a:moveTo>
                  <a:pt x="89082" y="1112535"/>
                </a:moveTo>
                <a:lnTo>
                  <a:pt x="0" y="1329262"/>
                </a:lnTo>
              </a:path>
              <a:path w="1969135" h="1546225">
                <a:moveTo>
                  <a:pt x="0" y="1329262"/>
                </a:moveTo>
                <a:lnTo>
                  <a:pt x="89082" y="1545990"/>
                </a:lnTo>
              </a:path>
              <a:path w="1969135" h="1546225">
                <a:moveTo>
                  <a:pt x="556163" y="1112535"/>
                </a:moveTo>
                <a:lnTo>
                  <a:pt x="645246" y="1329262"/>
                </a:lnTo>
              </a:path>
              <a:path w="1969135" h="1546225">
                <a:moveTo>
                  <a:pt x="645246" y="1329262"/>
                </a:moveTo>
                <a:lnTo>
                  <a:pt x="556163" y="1545990"/>
                </a:lnTo>
              </a:path>
            </a:pathLst>
          </a:custGeom>
          <a:ln w="152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13913" y="2251233"/>
            <a:ext cx="1743075" cy="11385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52100"/>
              </a:lnSpc>
              <a:spcBef>
                <a:spcPts val="95"/>
              </a:spcBef>
              <a:tabLst>
                <a:tab pos="595630" algn="l"/>
                <a:tab pos="1335405" algn="l"/>
              </a:tabLst>
            </a:pPr>
            <a:r>
              <a:rPr sz="2400" i="1" spc="10" dirty="0">
                <a:latin typeface="Times New Roman"/>
                <a:cs typeface="Times New Roman"/>
              </a:rPr>
              <a:t>N</a:t>
            </a:r>
            <a:r>
              <a:rPr sz="2400" i="1" spc="15" dirty="0">
                <a:latin typeface="Times New Roman"/>
                <a:cs typeface="Times New Roman"/>
              </a:rPr>
              <a:t>P</a:t>
            </a:r>
            <a:r>
              <a:rPr sz="2400" i="1" dirty="0">
                <a:latin typeface="Times New Roman"/>
                <a:cs typeface="Times New Roman"/>
              </a:rPr>
              <a:t>	</a:t>
            </a:r>
            <a:r>
              <a:rPr sz="2400" spc="25" dirty="0">
                <a:latin typeface="Symbol"/>
                <a:cs typeface="Symbol"/>
              </a:rPr>
              <a:t></a:t>
            </a:r>
            <a:r>
              <a:rPr sz="2400" spc="95" dirty="0">
                <a:latin typeface="Times New Roman"/>
                <a:cs typeface="Times New Roman"/>
              </a:rPr>
              <a:t> </a:t>
            </a:r>
            <a:r>
              <a:rPr sz="2400" i="1" spc="15" dirty="0">
                <a:latin typeface="Times New Roman"/>
                <a:cs typeface="Times New Roman"/>
              </a:rPr>
              <a:t>A</a:t>
            </a:r>
            <a:r>
              <a:rPr sz="2400" i="1" dirty="0">
                <a:latin typeface="Times New Roman"/>
                <a:cs typeface="Times New Roman"/>
              </a:rPr>
              <a:t>	</a:t>
            </a:r>
            <a:r>
              <a:rPr sz="2400" i="1" spc="10" dirty="0">
                <a:latin typeface="Times New Roman"/>
                <a:cs typeface="Times New Roman"/>
              </a:rPr>
              <a:t>N</a:t>
            </a:r>
            <a:r>
              <a:rPr sz="2400" i="1" spc="5" dirty="0">
                <a:latin typeface="Times New Roman"/>
                <a:cs typeface="Times New Roman"/>
              </a:rPr>
              <a:t>P  </a:t>
            </a:r>
            <a:r>
              <a:rPr sz="2400" i="1" spc="10" dirty="0">
                <a:latin typeface="Times New Roman"/>
                <a:cs typeface="Times New Roman"/>
              </a:rPr>
              <a:t>NP	</a:t>
            </a:r>
            <a:r>
              <a:rPr sz="2400" spc="25" dirty="0">
                <a:latin typeface="Symbol"/>
                <a:cs typeface="Symbol"/>
              </a:rPr>
              <a:t>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i="1" spc="15" dirty="0">
                <a:latin typeface="Times New Roman"/>
                <a:cs typeface="Times New Roman"/>
              </a:rPr>
              <a:t>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96600" y="3573288"/>
            <a:ext cx="1901825" cy="989965"/>
          </a:xfrm>
          <a:custGeom>
            <a:avLst/>
            <a:gdLst/>
            <a:ahLst/>
            <a:cxnLst/>
            <a:rect l="l" t="t" r="r" b="b"/>
            <a:pathLst>
              <a:path w="1901825" h="989964">
                <a:moveTo>
                  <a:pt x="89082" y="0"/>
                </a:moveTo>
                <a:lnTo>
                  <a:pt x="0" y="216727"/>
                </a:lnTo>
              </a:path>
              <a:path w="1901825" h="989964">
                <a:moveTo>
                  <a:pt x="0" y="216727"/>
                </a:moveTo>
                <a:lnTo>
                  <a:pt x="89082" y="433455"/>
                </a:lnTo>
              </a:path>
              <a:path w="1901825" h="989964">
                <a:moveTo>
                  <a:pt x="487947" y="0"/>
                </a:moveTo>
                <a:lnTo>
                  <a:pt x="577029" y="216727"/>
                </a:lnTo>
              </a:path>
              <a:path w="1901825" h="989964">
                <a:moveTo>
                  <a:pt x="577029" y="216727"/>
                </a:moveTo>
                <a:lnTo>
                  <a:pt x="487947" y="433455"/>
                </a:lnTo>
              </a:path>
              <a:path w="1901825" h="989964">
                <a:moveTo>
                  <a:pt x="1345065" y="0"/>
                </a:moveTo>
                <a:lnTo>
                  <a:pt x="1255982" y="216727"/>
                </a:lnTo>
              </a:path>
              <a:path w="1901825" h="989964">
                <a:moveTo>
                  <a:pt x="1255982" y="216727"/>
                </a:moveTo>
                <a:lnTo>
                  <a:pt x="1345065" y="433455"/>
                </a:lnTo>
              </a:path>
              <a:path w="1901825" h="989964">
                <a:moveTo>
                  <a:pt x="1812146" y="0"/>
                </a:moveTo>
                <a:lnTo>
                  <a:pt x="1901228" y="216727"/>
                </a:lnTo>
              </a:path>
              <a:path w="1901825" h="989964">
                <a:moveTo>
                  <a:pt x="1901228" y="216727"/>
                </a:moveTo>
                <a:lnTo>
                  <a:pt x="1812146" y="433455"/>
                </a:lnTo>
              </a:path>
              <a:path w="1901825" h="989964">
                <a:moveTo>
                  <a:pt x="89082" y="556267"/>
                </a:moveTo>
                <a:lnTo>
                  <a:pt x="0" y="772995"/>
                </a:lnTo>
              </a:path>
              <a:path w="1901825" h="989964">
                <a:moveTo>
                  <a:pt x="0" y="772995"/>
                </a:moveTo>
                <a:lnTo>
                  <a:pt x="89082" y="989722"/>
                </a:lnTo>
              </a:path>
              <a:path w="1901825" h="989964">
                <a:moveTo>
                  <a:pt x="487947" y="556267"/>
                </a:moveTo>
                <a:lnTo>
                  <a:pt x="577029" y="772995"/>
                </a:lnTo>
              </a:path>
              <a:path w="1901825" h="989964">
                <a:moveTo>
                  <a:pt x="577029" y="772995"/>
                </a:moveTo>
                <a:lnTo>
                  <a:pt x="487947" y="989722"/>
                </a:lnTo>
              </a:path>
            </a:pathLst>
          </a:custGeom>
          <a:ln w="152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45378" y="3363766"/>
            <a:ext cx="3011805" cy="25952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2080" marR="1172845">
              <a:lnSpc>
                <a:spcPct val="152100"/>
              </a:lnSpc>
              <a:spcBef>
                <a:spcPts val="95"/>
              </a:spcBef>
              <a:tabLst>
                <a:tab pos="695960" algn="l"/>
                <a:tab pos="1437005" algn="l"/>
              </a:tabLst>
            </a:pPr>
            <a:r>
              <a:rPr sz="2400" i="1" spc="-5" dirty="0">
                <a:latin typeface="Times New Roman"/>
                <a:cs typeface="Times New Roman"/>
              </a:rPr>
              <a:t>V</a:t>
            </a:r>
            <a:r>
              <a:rPr sz="2400" i="1" spc="15" dirty="0">
                <a:latin typeface="Times New Roman"/>
                <a:cs typeface="Times New Roman"/>
              </a:rPr>
              <a:t>P</a:t>
            </a:r>
            <a:r>
              <a:rPr sz="2400" i="1" dirty="0">
                <a:latin typeface="Times New Roman"/>
                <a:cs typeface="Times New Roman"/>
              </a:rPr>
              <a:t>	</a:t>
            </a:r>
            <a:r>
              <a:rPr sz="2400" spc="25" dirty="0">
                <a:latin typeface="Symbol"/>
                <a:cs typeface="Symbol"/>
              </a:rPr>
              <a:t></a:t>
            </a:r>
            <a:r>
              <a:rPr sz="2400" spc="-325" dirty="0">
                <a:latin typeface="Times New Roman"/>
                <a:cs typeface="Times New Roman"/>
              </a:rPr>
              <a:t> </a:t>
            </a:r>
            <a:r>
              <a:rPr sz="2400" i="1" spc="15" dirty="0">
                <a:latin typeface="Times New Roman"/>
                <a:cs typeface="Times New Roman"/>
              </a:rPr>
              <a:t>V</a:t>
            </a:r>
            <a:r>
              <a:rPr sz="2400" i="1" dirty="0">
                <a:latin typeface="Times New Roman"/>
                <a:cs typeface="Times New Roman"/>
              </a:rPr>
              <a:t>	</a:t>
            </a:r>
            <a:r>
              <a:rPr sz="2400" i="1" spc="10" dirty="0">
                <a:latin typeface="Times New Roman"/>
                <a:cs typeface="Times New Roman"/>
              </a:rPr>
              <a:t>N</a:t>
            </a:r>
            <a:r>
              <a:rPr sz="2400" i="1" spc="5" dirty="0">
                <a:latin typeface="Times New Roman"/>
                <a:cs typeface="Times New Roman"/>
              </a:rPr>
              <a:t>P  </a:t>
            </a:r>
            <a:r>
              <a:rPr sz="2400" i="1" spc="-5" dirty="0">
                <a:latin typeface="Times New Roman"/>
                <a:cs typeface="Times New Roman"/>
              </a:rPr>
              <a:t>V</a:t>
            </a:r>
            <a:r>
              <a:rPr sz="2400" i="1" spc="15" dirty="0">
                <a:latin typeface="Times New Roman"/>
                <a:cs typeface="Times New Roman"/>
              </a:rPr>
              <a:t>P</a:t>
            </a:r>
            <a:r>
              <a:rPr sz="2400" i="1" dirty="0">
                <a:latin typeface="Times New Roman"/>
                <a:cs typeface="Times New Roman"/>
              </a:rPr>
              <a:t>	</a:t>
            </a:r>
            <a:r>
              <a:rPr sz="2400" spc="25" dirty="0">
                <a:latin typeface="Symbol"/>
                <a:cs typeface="Symbol"/>
              </a:rPr>
              <a:t></a:t>
            </a:r>
            <a:r>
              <a:rPr sz="2400" spc="-325" dirty="0">
                <a:latin typeface="Times New Roman"/>
                <a:cs typeface="Times New Roman"/>
              </a:rPr>
              <a:t> </a:t>
            </a:r>
            <a:r>
              <a:rPr sz="2400" i="1" spc="15" dirty="0">
                <a:latin typeface="Times New Roman"/>
                <a:cs typeface="Times New Roman"/>
              </a:rPr>
              <a:t>V</a:t>
            </a:r>
            <a:endParaRPr sz="2400">
              <a:latin typeface="Times New Roman"/>
              <a:cs typeface="Times New Roman"/>
            </a:endParaRPr>
          </a:p>
          <a:p>
            <a:pPr marL="61594">
              <a:lnSpc>
                <a:spcPct val="100000"/>
              </a:lnSpc>
              <a:spcBef>
                <a:spcPts val="1310"/>
              </a:spcBef>
            </a:pPr>
            <a:r>
              <a:rPr sz="2400" i="1" spc="15" dirty="0">
                <a:latin typeface="Times New Roman"/>
                <a:cs typeface="Times New Roman"/>
              </a:rPr>
              <a:t>N</a:t>
            </a:r>
            <a:r>
              <a:rPr sz="2400" i="1" spc="135" dirty="0">
                <a:latin typeface="Times New Roman"/>
                <a:cs typeface="Times New Roman"/>
              </a:rPr>
              <a:t> </a:t>
            </a:r>
            <a:r>
              <a:rPr sz="2400" spc="25" dirty="0">
                <a:latin typeface="Symbol"/>
                <a:cs typeface="Symbol"/>
              </a:rPr>
              <a:t></a:t>
            </a:r>
            <a:r>
              <a:rPr sz="2400" spc="-13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i</a:t>
            </a:r>
            <a:r>
              <a:rPr sz="2400" i="1" spc="10" dirty="0">
                <a:latin typeface="Times New Roman"/>
                <a:cs typeface="Times New Roman"/>
              </a:rPr>
              <a:t>d</a:t>
            </a:r>
            <a:r>
              <a:rPr sz="2400" i="1" spc="-10" dirty="0">
                <a:latin typeface="Times New Roman"/>
                <a:cs typeface="Times New Roman"/>
              </a:rPr>
              <a:t>e</a:t>
            </a:r>
            <a:r>
              <a:rPr sz="2400" i="1" spc="10" dirty="0">
                <a:latin typeface="Times New Roman"/>
                <a:cs typeface="Times New Roman"/>
              </a:rPr>
              <a:t>as</a:t>
            </a:r>
            <a:r>
              <a:rPr sz="2400" i="1" spc="-190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|</a:t>
            </a:r>
            <a:r>
              <a:rPr sz="2400" spc="-23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li</a:t>
            </a:r>
            <a:r>
              <a:rPr sz="2400" i="1" spc="10" dirty="0">
                <a:latin typeface="Times New Roman"/>
                <a:cs typeface="Times New Roman"/>
              </a:rPr>
              <a:t>ngu</a:t>
            </a:r>
            <a:r>
              <a:rPr sz="2400" i="1" dirty="0">
                <a:latin typeface="Times New Roman"/>
                <a:cs typeface="Times New Roman"/>
              </a:rPr>
              <a:t>ist</a:t>
            </a:r>
            <a:r>
              <a:rPr sz="2400" i="1" spc="10" dirty="0">
                <a:latin typeface="Times New Roman"/>
                <a:cs typeface="Times New Roman"/>
              </a:rPr>
              <a:t>s</a:t>
            </a:r>
            <a:endParaRPr sz="2400">
              <a:latin typeface="Times New Roman"/>
              <a:cs typeface="Times New Roman"/>
            </a:endParaRPr>
          </a:p>
          <a:p>
            <a:pPr marL="65405" marR="5080" indent="-53340">
              <a:lnSpc>
                <a:spcPct val="126400"/>
              </a:lnSpc>
            </a:pPr>
            <a:r>
              <a:rPr sz="2400" i="1" spc="15" dirty="0">
                <a:latin typeface="Times New Roman"/>
                <a:cs typeface="Times New Roman"/>
              </a:rPr>
              <a:t>V</a:t>
            </a:r>
            <a:r>
              <a:rPr sz="2400" i="1" spc="204" dirty="0">
                <a:latin typeface="Times New Roman"/>
                <a:cs typeface="Times New Roman"/>
              </a:rPr>
              <a:t> </a:t>
            </a:r>
            <a:r>
              <a:rPr sz="2400" spc="25" dirty="0">
                <a:latin typeface="Symbol"/>
                <a:cs typeface="Symbol"/>
              </a:rPr>
              <a:t>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i="1" spc="10" dirty="0">
                <a:latin typeface="Times New Roman"/>
                <a:cs typeface="Times New Roman"/>
              </a:rPr>
              <a:t>g</a:t>
            </a:r>
            <a:r>
              <a:rPr sz="2400" i="1" spc="-10" dirty="0">
                <a:latin typeface="Times New Roman"/>
                <a:cs typeface="Times New Roman"/>
              </a:rPr>
              <a:t>e</a:t>
            </a:r>
            <a:r>
              <a:rPr sz="2400" i="1" spc="10" dirty="0">
                <a:latin typeface="Times New Roman"/>
                <a:cs typeface="Times New Roman"/>
              </a:rPr>
              <a:t>n</a:t>
            </a:r>
            <a:r>
              <a:rPr sz="2400" i="1" spc="-10" dirty="0">
                <a:latin typeface="Times New Roman"/>
                <a:cs typeface="Times New Roman"/>
              </a:rPr>
              <a:t>e</a:t>
            </a:r>
            <a:r>
              <a:rPr sz="2400" i="1" spc="5" dirty="0">
                <a:latin typeface="Times New Roman"/>
                <a:cs typeface="Times New Roman"/>
              </a:rPr>
              <a:t>r</a:t>
            </a:r>
            <a:r>
              <a:rPr sz="2400" i="1" spc="10" dirty="0">
                <a:latin typeface="Times New Roman"/>
                <a:cs typeface="Times New Roman"/>
              </a:rPr>
              <a:t>a</a:t>
            </a:r>
            <a:r>
              <a:rPr sz="2400" i="1" dirty="0">
                <a:latin typeface="Times New Roman"/>
                <a:cs typeface="Times New Roman"/>
              </a:rPr>
              <a:t>t</a:t>
            </a:r>
            <a:r>
              <a:rPr sz="2400" i="1" spc="10" dirty="0">
                <a:latin typeface="Times New Roman"/>
                <a:cs typeface="Times New Roman"/>
              </a:rPr>
              <a:t>e</a:t>
            </a:r>
            <a:r>
              <a:rPr sz="2400" i="1" spc="-150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|</a:t>
            </a:r>
            <a:r>
              <a:rPr sz="2400" spc="-225" dirty="0">
                <a:latin typeface="Times New Roman"/>
                <a:cs typeface="Times New Roman"/>
              </a:rPr>
              <a:t> </a:t>
            </a:r>
            <a:r>
              <a:rPr sz="2400" i="1" spc="10" dirty="0">
                <a:latin typeface="Times New Roman"/>
                <a:cs typeface="Times New Roman"/>
              </a:rPr>
              <a:t>ha</a:t>
            </a:r>
            <a:r>
              <a:rPr sz="2400" i="1" dirty="0">
                <a:latin typeface="Times New Roman"/>
                <a:cs typeface="Times New Roman"/>
              </a:rPr>
              <a:t>t</a:t>
            </a:r>
            <a:r>
              <a:rPr sz="2400" i="1" spc="10" dirty="0">
                <a:latin typeface="Times New Roman"/>
                <a:cs typeface="Times New Roman"/>
              </a:rPr>
              <a:t>e</a:t>
            </a:r>
            <a:r>
              <a:rPr sz="2400" i="1" spc="-150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|</a:t>
            </a:r>
            <a:r>
              <a:rPr sz="2400" spc="-235" dirty="0">
                <a:latin typeface="Times New Roman"/>
                <a:cs typeface="Times New Roman"/>
              </a:rPr>
              <a:t> </a:t>
            </a:r>
            <a:r>
              <a:rPr sz="2400" i="1" spc="-10" dirty="0">
                <a:latin typeface="Times New Roman"/>
                <a:cs typeface="Times New Roman"/>
              </a:rPr>
              <a:t>e</a:t>
            </a:r>
            <a:r>
              <a:rPr sz="2400" i="1" spc="10" dirty="0">
                <a:latin typeface="Times New Roman"/>
                <a:cs typeface="Times New Roman"/>
              </a:rPr>
              <a:t>at  A</a:t>
            </a:r>
            <a:r>
              <a:rPr sz="2400" i="1" spc="-220" dirty="0">
                <a:latin typeface="Times New Roman"/>
                <a:cs typeface="Times New Roman"/>
              </a:rPr>
              <a:t> </a:t>
            </a:r>
            <a:r>
              <a:rPr sz="2400" spc="25" dirty="0">
                <a:latin typeface="Symbol"/>
                <a:cs typeface="Symbol"/>
              </a:rPr>
              <a:t>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i="1" spc="10" dirty="0">
                <a:latin typeface="Times New Roman"/>
                <a:cs typeface="Times New Roman"/>
              </a:rPr>
              <a:t>g</a:t>
            </a:r>
            <a:r>
              <a:rPr sz="2400" i="1" spc="5" dirty="0">
                <a:latin typeface="Times New Roman"/>
                <a:cs typeface="Times New Roman"/>
              </a:rPr>
              <a:t>r</a:t>
            </a:r>
            <a:r>
              <a:rPr sz="2400" i="1" spc="-10" dirty="0">
                <a:latin typeface="Times New Roman"/>
                <a:cs typeface="Times New Roman"/>
              </a:rPr>
              <a:t>e</a:t>
            </a:r>
            <a:r>
              <a:rPr sz="2400" i="1" spc="10" dirty="0">
                <a:latin typeface="Times New Roman"/>
                <a:cs typeface="Times New Roman"/>
              </a:rPr>
              <a:t>at</a:t>
            </a:r>
            <a:r>
              <a:rPr sz="2400" i="1" spc="-70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|</a:t>
            </a:r>
            <a:r>
              <a:rPr sz="2400" spc="-120" dirty="0">
                <a:latin typeface="Times New Roman"/>
                <a:cs typeface="Times New Roman"/>
              </a:rPr>
              <a:t> </a:t>
            </a:r>
            <a:r>
              <a:rPr sz="2400" i="1" spc="10" dirty="0">
                <a:latin typeface="Times New Roman"/>
                <a:cs typeface="Times New Roman"/>
              </a:rPr>
              <a:t>g</a:t>
            </a:r>
            <a:r>
              <a:rPr sz="2400" i="1" spc="5" dirty="0">
                <a:latin typeface="Times New Roman"/>
                <a:cs typeface="Times New Roman"/>
              </a:rPr>
              <a:t>r</a:t>
            </a:r>
            <a:r>
              <a:rPr sz="2400" i="1" spc="-10" dirty="0">
                <a:latin typeface="Times New Roman"/>
                <a:cs typeface="Times New Roman"/>
              </a:rPr>
              <a:t>ee</a:t>
            </a:r>
            <a:r>
              <a:rPr sz="2400" i="1" spc="10" dirty="0">
                <a:latin typeface="Times New Roman"/>
                <a:cs typeface="Times New Roman"/>
              </a:rPr>
              <a:t>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85539" y="2078228"/>
            <a:ext cx="3843020" cy="7600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75"/>
              </a:spcBef>
            </a:pPr>
            <a:r>
              <a:rPr sz="2400" i="1" spc="-10" dirty="0">
                <a:latin typeface="Cambria"/>
                <a:cs typeface="Cambria"/>
              </a:rPr>
              <a:t>Great </a:t>
            </a:r>
            <a:r>
              <a:rPr sz="2400" i="1" spc="-5" dirty="0">
                <a:latin typeface="Cambria"/>
                <a:cs typeface="Cambria"/>
              </a:rPr>
              <a:t>linguists </a:t>
            </a:r>
            <a:r>
              <a:rPr sz="2400" i="1" spc="-10" dirty="0">
                <a:latin typeface="Cambria"/>
                <a:cs typeface="Cambria"/>
              </a:rPr>
              <a:t>generate green </a:t>
            </a:r>
            <a:r>
              <a:rPr sz="2400" i="1" spc="-515" dirty="0">
                <a:latin typeface="Cambria"/>
                <a:cs typeface="Cambria"/>
              </a:rPr>
              <a:t> </a:t>
            </a:r>
            <a:r>
              <a:rPr sz="2400" i="1" spc="-5" dirty="0">
                <a:latin typeface="Cambria"/>
                <a:cs typeface="Cambria"/>
              </a:rPr>
              <a:t>ideas.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85539" y="3181603"/>
            <a:ext cx="33762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10" dirty="0">
                <a:latin typeface="Cambria"/>
                <a:cs typeface="Cambria"/>
              </a:rPr>
              <a:t>Linguists</a:t>
            </a:r>
            <a:r>
              <a:rPr sz="2400" i="1" spc="-20" dirty="0">
                <a:latin typeface="Cambria"/>
                <a:cs typeface="Cambria"/>
              </a:rPr>
              <a:t> </a:t>
            </a:r>
            <a:r>
              <a:rPr sz="2400" i="1" spc="-5" dirty="0">
                <a:latin typeface="Cambria"/>
                <a:cs typeface="Cambria"/>
              </a:rPr>
              <a:t>hate</a:t>
            </a:r>
            <a:r>
              <a:rPr sz="2400" i="1" spc="-10" dirty="0">
                <a:latin typeface="Cambria"/>
                <a:cs typeface="Cambria"/>
              </a:rPr>
              <a:t> green </a:t>
            </a:r>
            <a:r>
              <a:rPr sz="2400" i="1" spc="-5" dirty="0">
                <a:latin typeface="Cambria"/>
                <a:cs typeface="Cambria"/>
              </a:rPr>
              <a:t>ideas.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85539" y="3907028"/>
            <a:ext cx="31216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10" dirty="0">
                <a:latin typeface="Cambria"/>
                <a:cs typeface="Cambria"/>
              </a:rPr>
              <a:t>Great</a:t>
            </a:r>
            <a:r>
              <a:rPr sz="2400" i="1" spc="-35" dirty="0">
                <a:latin typeface="Cambria"/>
                <a:cs typeface="Cambria"/>
              </a:rPr>
              <a:t> </a:t>
            </a:r>
            <a:r>
              <a:rPr sz="2400" i="1" dirty="0">
                <a:latin typeface="Cambria"/>
                <a:cs typeface="Cambria"/>
              </a:rPr>
              <a:t>ideas</a:t>
            </a:r>
            <a:r>
              <a:rPr sz="2400" i="1" spc="-30" dirty="0">
                <a:latin typeface="Cambria"/>
                <a:cs typeface="Cambria"/>
              </a:rPr>
              <a:t> </a:t>
            </a:r>
            <a:r>
              <a:rPr sz="2400" i="1" dirty="0">
                <a:latin typeface="Cambria"/>
                <a:cs typeface="Cambria"/>
              </a:rPr>
              <a:t>eat</a:t>
            </a:r>
            <a:r>
              <a:rPr sz="2400" i="1" spc="-30" dirty="0">
                <a:latin typeface="Cambria"/>
                <a:cs typeface="Cambria"/>
              </a:rPr>
              <a:t> </a:t>
            </a:r>
            <a:r>
              <a:rPr sz="2400" i="1" spc="-5" dirty="0">
                <a:latin typeface="Cambria"/>
                <a:cs typeface="Cambria"/>
              </a:rPr>
              <a:t>linguists.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85539" y="4644644"/>
            <a:ext cx="2444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Cambria"/>
                <a:cs typeface="Cambria"/>
              </a:rPr>
              <a:t>…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475161" y="6388100"/>
            <a:ext cx="1936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B0BCC1"/>
                </a:solidFill>
                <a:latin typeface="Cambria"/>
                <a:cs typeface="Cambria"/>
              </a:rPr>
              <a:t>19</a:t>
            </a:r>
            <a:endParaRPr sz="12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49681" y="231393"/>
          <a:ext cx="8642350" cy="63773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226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969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0"/>
                        </a:spcBef>
                      </a:pPr>
                      <a:r>
                        <a:rPr sz="4800" spc="-5" dirty="0">
                          <a:latin typeface="Cambria"/>
                          <a:cs typeface="Cambria"/>
                        </a:rPr>
                        <a:t>Нормальная форма </a:t>
                      </a:r>
                      <a:r>
                        <a:rPr sz="4800" spc="-20" dirty="0">
                          <a:latin typeface="Cambria"/>
                          <a:cs typeface="Cambria"/>
                        </a:rPr>
                        <a:t>Хомского</a:t>
                      </a:r>
                      <a:endParaRPr sz="4800">
                        <a:latin typeface="Cambria"/>
                        <a:cs typeface="Cambria"/>
                      </a:endParaRPr>
                    </a:p>
                  </a:txBody>
                  <a:tcPr marL="0" marR="0" marT="298450" marB="0">
                    <a:lnL w="19050">
                      <a:solidFill>
                        <a:srgbClr val="C7C6BC"/>
                      </a:solidFill>
                      <a:prstDash val="solid"/>
                    </a:lnL>
                    <a:lnR w="19050">
                      <a:solidFill>
                        <a:srgbClr val="C7C6BC"/>
                      </a:solidFill>
                      <a:prstDash val="solid"/>
                    </a:lnR>
                    <a:lnT w="19050">
                      <a:solidFill>
                        <a:srgbClr val="C7C6BC"/>
                      </a:solidFill>
                      <a:prstDash val="solid"/>
                    </a:lnT>
                    <a:lnB w="76200">
                      <a:solidFill>
                        <a:srgbClr val="CBD2D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542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3450">
                        <a:latin typeface="Times New Roman"/>
                        <a:cs typeface="Times New Roman"/>
                      </a:endParaRPr>
                    </a:p>
                    <a:p>
                      <a:pPr marL="381635">
                        <a:lnSpc>
                          <a:spcPct val="100000"/>
                        </a:lnSpc>
                      </a:pPr>
                      <a:r>
                        <a:rPr sz="2200" spc="-5" dirty="0">
                          <a:latin typeface="Cambria"/>
                          <a:cs typeface="Cambria"/>
                        </a:rPr>
                        <a:t>грамматика</a:t>
                      </a:r>
                      <a:r>
                        <a:rPr sz="2200" dirty="0">
                          <a:latin typeface="Cambria"/>
                          <a:cs typeface="Cambria"/>
                        </a:rPr>
                        <a:t> в</a:t>
                      </a:r>
                      <a:r>
                        <a:rPr sz="2200" spc="-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200" dirty="0">
                          <a:latin typeface="Cambria"/>
                          <a:cs typeface="Cambria"/>
                        </a:rPr>
                        <a:t>НФ</a:t>
                      </a:r>
                      <a:r>
                        <a:rPr sz="2200" spc="-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200" spc="-10" dirty="0">
                          <a:latin typeface="Cambria"/>
                          <a:cs typeface="Cambria"/>
                        </a:rPr>
                        <a:t>Хомского </a:t>
                      </a:r>
                      <a:r>
                        <a:rPr sz="2200" spc="-5" dirty="0">
                          <a:latin typeface="Cambria"/>
                          <a:cs typeface="Cambria"/>
                        </a:rPr>
                        <a:t>(CNF) </a:t>
                      </a:r>
                      <a:r>
                        <a:rPr sz="2200" spc="-10" dirty="0">
                          <a:latin typeface="Cambria"/>
                          <a:cs typeface="Cambria"/>
                        </a:rPr>
                        <a:t>содержит</a:t>
                      </a:r>
                      <a:r>
                        <a:rPr sz="2200" spc="-5" dirty="0">
                          <a:latin typeface="Cambria"/>
                          <a:cs typeface="Cambria"/>
                        </a:rPr>
                        <a:t> правила</a:t>
                      </a:r>
                      <a:r>
                        <a:rPr sz="220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200" spc="-5" dirty="0">
                          <a:latin typeface="Cambria"/>
                          <a:cs typeface="Cambria"/>
                        </a:rPr>
                        <a:t>вида:</a:t>
                      </a:r>
                      <a:endParaRPr sz="2200">
                        <a:latin typeface="Cambria"/>
                        <a:cs typeface="Cambria"/>
                      </a:endParaRPr>
                    </a:p>
                    <a:p>
                      <a:pPr marL="3749675">
                        <a:lnSpc>
                          <a:spcPct val="100000"/>
                        </a:lnSpc>
                        <a:spcBef>
                          <a:spcPts val="1075"/>
                        </a:spcBef>
                      </a:pPr>
                      <a:r>
                        <a:rPr sz="2700" i="1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2700" i="1" spc="-2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700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2700" spc="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700" i="1" spc="-20" dirty="0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2700" i="1" dirty="0">
                          <a:latin typeface="Times New Roman"/>
                          <a:cs typeface="Times New Roman"/>
                        </a:rPr>
                        <a:t>C</a:t>
                      </a:r>
                      <a:endParaRPr sz="2700">
                        <a:latin typeface="Times New Roman"/>
                        <a:cs typeface="Times New Roman"/>
                      </a:endParaRPr>
                    </a:p>
                    <a:p>
                      <a:pPr marL="3749675">
                        <a:lnSpc>
                          <a:spcPts val="3025"/>
                        </a:lnSpc>
                        <a:spcBef>
                          <a:spcPts val="730"/>
                        </a:spcBef>
                      </a:pPr>
                      <a:r>
                        <a:rPr sz="2700" i="1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2700" i="1" spc="-2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700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2700" spc="-25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dirty="0">
                          <a:latin typeface="Symbol"/>
                          <a:cs typeface="Symbol"/>
                        </a:rPr>
                        <a:t></a:t>
                      </a:r>
                      <a:endParaRPr sz="2800">
                        <a:latin typeface="Symbol"/>
                        <a:cs typeface="Symbol"/>
                      </a:endParaRPr>
                    </a:p>
                    <a:p>
                      <a:pPr marL="3714750">
                        <a:lnSpc>
                          <a:spcPts val="4945"/>
                        </a:lnSpc>
                      </a:pPr>
                      <a:r>
                        <a:rPr sz="6600" spc="254" baseline="-4419" dirty="0">
                          <a:latin typeface="Symbol"/>
                          <a:cs typeface="Symbol"/>
                        </a:rPr>
                        <a:t></a:t>
                      </a:r>
                      <a:r>
                        <a:rPr sz="2700" i="1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2700" i="1" spc="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700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2700" spc="-1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dirty="0">
                          <a:latin typeface="Symbol"/>
                          <a:cs typeface="Symbol"/>
                        </a:rPr>
                        <a:t></a:t>
                      </a:r>
                      <a:r>
                        <a:rPr sz="2800" spc="-3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6600" baseline="-4419" dirty="0">
                          <a:latin typeface="Symbol"/>
                          <a:cs typeface="Symbol"/>
                        </a:rPr>
                        <a:t></a:t>
                      </a:r>
                      <a:endParaRPr sz="6600" baseline="-4419">
                        <a:latin typeface="Symbol"/>
                        <a:cs typeface="Symbol"/>
                      </a:endParaRPr>
                    </a:p>
                    <a:p>
                      <a:pPr marL="724535" indent="-343535">
                        <a:lnSpc>
                          <a:spcPct val="100000"/>
                        </a:lnSpc>
                        <a:spcBef>
                          <a:spcPts val="1839"/>
                        </a:spcBef>
                        <a:buClr>
                          <a:srgbClr val="404040"/>
                        </a:buClr>
                        <a:buFont typeface="Arial MT"/>
                        <a:buChar char="•"/>
                        <a:tabLst>
                          <a:tab pos="724535" algn="l"/>
                          <a:tab pos="725170" algn="l"/>
                        </a:tabLst>
                      </a:pPr>
                      <a:r>
                        <a:rPr sz="2200" spc="-5" dirty="0">
                          <a:latin typeface="Cambria"/>
                          <a:cs typeface="Cambria"/>
                        </a:rPr>
                        <a:t>является</a:t>
                      </a:r>
                      <a:r>
                        <a:rPr sz="2200" spc="-6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200" spc="-10" dirty="0">
                          <a:latin typeface="Cambria"/>
                          <a:cs typeface="Cambria"/>
                        </a:rPr>
                        <a:t>КС-грамматикой</a:t>
                      </a:r>
                      <a:endParaRPr sz="2200">
                        <a:latin typeface="Cambria"/>
                        <a:cs typeface="Cambria"/>
                      </a:endParaRPr>
                    </a:p>
                    <a:p>
                      <a:pPr marL="724535" indent="-343535">
                        <a:lnSpc>
                          <a:spcPct val="100000"/>
                        </a:lnSpc>
                        <a:spcBef>
                          <a:spcPts val="1775"/>
                        </a:spcBef>
                        <a:buClr>
                          <a:srgbClr val="404040"/>
                        </a:buClr>
                        <a:buFont typeface="Arial MT"/>
                        <a:buChar char="•"/>
                        <a:tabLst>
                          <a:tab pos="724535" algn="l"/>
                          <a:tab pos="725170" algn="l"/>
                        </a:tabLst>
                      </a:pPr>
                      <a:r>
                        <a:rPr sz="2200" spc="-5" dirty="0">
                          <a:latin typeface="Cambria"/>
                          <a:cs typeface="Cambria"/>
                        </a:rPr>
                        <a:t>любую</a:t>
                      </a:r>
                      <a:r>
                        <a:rPr sz="220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200" spc="-10" dirty="0">
                          <a:latin typeface="Cambria"/>
                          <a:cs typeface="Cambria"/>
                        </a:rPr>
                        <a:t>КС-грамматику</a:t>
                      </a:r>
                      <a:r>
                        <a:rPr sz="2200" spc="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200" spc="-10" dirty="0">
                          <a:latin typeface="Cambria"/>
                          <a:cs typeface="Cambria"/>
                        </a:rPr>
                        <a:t>можно</a:t>
                      </a:r>
                      <a:r>
                        <a:rPr sz="220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200" spc="-5" dirty="0">
                          <a:latin typeface="Cambria"/>
                          <a:cs typeface="Cambria"/>
                        </a:rPr>
                        <a:t>привести</a:t>
                      </a:r>
                      <a:r>
                        <a:rPr sz="2200" spc="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200" dirty="0">
                          <a:latin typeface="Cambria"/>
                          <a:cs typeface="Cambria"/>
                        </a:rPr>
                        <a:t>к</a:t>
                      </a:r>
                      <a:r>
                        <a:rPr sz="2200" spc="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200" dirty="0">
                          <a:latin typeface="Cambria"/>
                          <a:cs typeface="Cambria"/>
                        </a:rPr>
                        <a:t>НФ </a:t>
                      </a:r>
                      <a:r>
                        <a:rPr sz="2200" spc="-10" dirty="0">
                          <a:latin typeface="Cambria"/>
                          <a:cs typeface="Cambria"/>
                        </a:rPr>
                        <a:t>Хомского</a:t>
                      </a:r>
                      <a:endParaRPr sz="2200">
                        <a:latin typeface="Cambria"/>
                        <a:cs typeface="Cambria"/>
                      </a:endParaRPr>
                    </a:p>
                    <a:p>
                      <a:pPr marL="724535" indent="-343535">
                        <a:lnSpc>
                          <a:spcPct val="100000"/>
                        </a:lnSpc>
                        <a:spcBef>
                          <a:spcPts val="1660"/>
                        </a:spcBef>
                        <a:buClr>
                          <a:srgbClr val="404040"/>
                        </a:buClr>
                        <a:buFont typeface="Arial MT"/>
                        <a:buChar char="•"/>
                        <a:tabLst>
                          <a:tab pos="724535" algn="l"/>
                          <a:tab pos="725170" algn="l"/>
                        </a:tabLst>
                      </a:pPr>
                      <a:r>
                        <a:rPr sz="2200" spc="-5" dirty="0">
                          <a:latin typeface="Cambria"/>
                          <a:cs typeface="Cambria"/>
                        </a:rPr>
                        <a:t>binary</a:t>
                      </a:r>
                      <a:r>
                        <a:rPr sz="2200" spc="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200" spc="-10" dirty="0">
                          <a:latin typeface="Cambria"/>
                          <a:cs typeface="Cambria"/>
                        </a:rPr>
                        <a:t>branching</a:t>
                      </a:r>
                      <a:r>
                        <a:rPr sz="2200" spc="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200" dirty="0">
                          <a:latin typeface="Cambria"/>
                          <a:cs typeface="Cambria"/>
                        </a:rPr>
                        <a:t>– </a:t>
                      </a:r>
                      <a:r>
                        <a:rPr sz="2200" spc="-5" dirty="0">
                          <a:latin typeface="Cambria"/>
                          <a:cs typeface="Cambria"/>
                        </a:rPr>
                        <a:t>строим </a:t>
                      </a:r>
                      <a:r>
                        <a:rPr sz="2200" dirty="0">
                          <a:latin typeface="Cambria"/>
                          <a:cs typeface="Cambria"/>
                        </a:rPr>
                        <a:t>бинарные </a:t>
                      </a:r>
                      <a:r>
                        <a:rPr sz="2200" spc="-5" dirty="0">
                          <a:latin typeface="Cambria"/>
                          <a:cs typeface="Cambria"/>
                        </a:rPr>
                        <a:t>деревья</a:t>
                      </a:r>
                      <a:endParaRPr sz="2200">
                        <a:latin typeface="Cambria"/>
                        <a:cs typeface="Cambria"/>
                      </a:endParaRPr>
                    </a:p>
                  </a:txBody>
                  <a:tcPr marL="0" marR="0" marT="1905" marB="0">
                    <a:lnL w="19050">
                      <a:solidFill>
                        <a:srgbClr val="C7C6BC"/>
                      </a:solidFill>
                      <a:prstDash val="solid"/>
                    </a:lnL>
                    <a:lnR w="19050">
                      <a:solidFill>
                        <a:srgbClr val="C7C6BC"/>
                      </a:solidFill>
                      <a:prstDash val="solid"/>
                    </a:lnR>
                    <a:lnT w="76200">
                      <a:solidFill>
                        <a:srgbClr val="CBD2D5"/>
                      </a:solidFill>
                      <a:prstDash val="solid"/>
                    </a:lnT>
                    <a:lnB w="19050">
                      <a:solidFill>
                        <a:srgbClr val="C7C6B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1835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200" spc="-5" dirty="0">
                          <a:solidFill>
                            <a:srgbClr val="B0BCC1"/>
                          </a:solidFill>
                          <a:latin typeface="Cambria"/>
                          <a:cs typeface="Cambria"/>
                        </a:rPr>
                        <a:t>20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T="20320" marB="0">
                    <a:lnL w="19050">
                      <a:solidFill>
                        <a:srgbClr val="C7C6BC"/>
                      </a:solidFill>
                      <a:prstDash val="solid"/>
                    </a:lnL>
                    <a:lnR w="19050">
                      <a:solidFill>
                        <a:srgbClr val="C7C6BC"/>
                      </a:solidFill>
                      <a:prstDash val="solid"/>
                    </a:lnR>
                    <a:lnT w="19050">
                      <a:solidFill>
                        <a:srgbClr val="C7C6BC"/>
                      </a:solidFill>
                      <a:prstDash val="solid"/>
                    </a:lnT>
                    <a:lnB w="19050">
                      <a:solidFill>
                        <a:srgbClr val="C7C6B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49681" y="231393"/>
          <a:ext cx="8622665" cy="63642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226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96965"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2350"/>
                        </a:spcBef>
                      </a:pPr>
                      <a:r>
                        <a:rPr sz="4800" spc="-30" dirty="0">
                          <a:latin typeface="Cambria"/>
                          <a:cs typeface="Cambria"/>
                        </a:rPr>
                        <a:t>Упражнение</a:t>
                      </a:r>
                      <a:r>
                        <a:rPr sz="4800" spc="-4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4800" dirty="0">
                          <a:latin typeface="Cambria"/>
                          <a:cs typeface="Cambria"/>
                        </a:rPr>
                        <a:t>1</a:t>
                      </a:r>
                      <a:endParaRPr sz="4800">
                        <a:latin typeface="Cambria"/>
                        <a:cs typeface="Cambria"/>
                      </a:endParaRPr>
                    </a:p>
                  </a:txBody>
                  <a:tcPr marL="0" marR="0" marT="298450" marB="0">
                    <a:lnL w="19050">
                      <a:solidFill>
                        <a:srgbClr val="C7C6BC"/>
                      </a:solidFill>
                      <a:prstDash val="solid"/>
                    </a:lnL>
                    <a:lnR w="19050">
                      <a:solidFill>
                        <a:srgbClr val="C7C6BC"/>
                      </a:solidFill>
                      <a:prstDash val="solid"/>
                    </a:lnR>
                    <a:lnT w="19050">
                      <a:solidFill>
                        <a:srgbClr val="C7C6BC"/>
                      </a:solidFill>
                      <a:prstDash val="solid"/>
                    </a:lnT>
                    <a:lnB w="76200">
                      <a:solidFill>
                        <a:srgbClr val="CBD2D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542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3600">
                        <a:latin typeface="Times New Roman"/>
                        <a:cs typeface="Times New Roman"/>
                      </a:endParaRPr>
                    </a:p>
                    <a:p>
                      <a:pPr marL="735330" marR="1891030">
                        <a:lnSpc>
                          <a:spcPct val="100800"/>
                        </a:lnSpc>
                        <a:spcBef>
                          <a:spcPts val="5"/>
                        </a:spcBef>
                      </a:pPr>
                      <a:r>
                        <a:rPr sz="2400" spc="-10" dirty="0">
                          <a:latin typeface="Cambria"/>
                          <a:cs typeface="Cambria"/>
                        </a:rPr>
                        <a:t>Попробуем </a:t>
                      </a:r>
                      <a:r>
                        <a:rPr sz="2400" spc="-5" dirty="0">
                          <a:latin typeface="Cambria"/>
                          <a:cs typeface="Cambria"/>
                        </a:rPr>
                        <a:t>привести </a:t>
                      </a:r>
                      <a:r>
                        <a:rPr sz="2400" dirty="0">
                          <a:latin typeface="Cambria"/>
                          <a:cs typeface="Cambria"/>
                        </a:rPr>
                        <a:t>к CNF </a:t>
                      </a:r>
                      <a:r>
                        <a:rPr sz="2400" spc="-5" dirty="0">
                          <a:latin typeface="Cambria"/>
                          <a:cs typeface="Cambria"/>
                        </a:rPr>
                        <a:t>следующую </a:t>
                      </a:r>
                      <a:r>
                        <a:rPr sz="2400" spc="-15" dirty="0">
                          <a:latin typeface="Cambria"/>
                          <a:cs typeface="Cambria"/>
                        </a:rPr>
                        <a:t>КС- </a:t>
                      </a:r>
                      <a:r>
                        <a:rPr sz="2400" spc="-51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spc="-5" dirty="0">
                          <a:latin typeface="Cambria"/>
                          <a:cs typeface="Cambria"/>
                        </a:rPr>
                        <a:t>грамматику:</a:t>
                      </a:r>
                      <a:endParaRPr sz="2400">
                        <a:latin typeface="Cambria"/>
                        <a:cs typeface="Cambria"/>
                      </a:endParaRPr>
                    </a:p>
                    <a:p>
                      <a:pPr marL="735330">
                        <a:lnSpc>
                          <a:spcPct val="100000"/>
                        </a:lnSpc>
                        <a:spcBef>
                          <a:spcPts val="2014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S</a:t>
                      </a:r>
                      <a:r>
                        <a:rPr sz="2400" spc="-40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400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→</a:t>
                      </a:r>
                      <a:r>
                        <a:rPr sz="2400" spc="-35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400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AB</a:t>
                      </a:r>
                      <a:endParaRPr sz="2400">
                        <a:latin typeface="Cambria"/>
                        <a:cs typeface="Cambria"/>
                      </a:endParaRPr>
                    </a:p>
                    <a:p>
                      <a:pPr marL="735330" marR="6474460">
                        <a:lnSpc>
                          <a:spcPct val="100800"/>
                        </a:lnSpc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A</a:t>
                      </a:r>
                      <a:r>
                        <a:rPr sz="2400" spc="-30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400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→</a:t>
                      </a:r>
                      <a:r>
                        <a:rPr sz="2400" spc="-35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400" spc="-5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0A1|</a:t>
                      </a:r>
                      <a:r>
                        <a:rPr sz="2400" spc="-35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400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ε </a:t>
                      </a:r>
                      <a:r>
                        <a:rPr sz="2400" spc="-515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400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B</a:t>
                      </a:r>
                      <a:r>
                        <a:rPr sz="2400" spc="-30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400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→</a:t>
                      </a:r>
                      <a:r>
                        <a:rPr sz="2400" spc="-20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400" spc="-5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B1|</a:t>
                      </a:r>
                      <a:r>
                        <a:rPr sz="2400" spc="-15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400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ε</a:t>
                      </a:r>
                      <a:endParaRPr sz="2400">
                        <a:latin typeface="Cambria"/>
                        <a:cs typeface="Cambria"/>
                      </a:endParaRPr>
                    </a:p>
                  </a:txBody>
                  <a:tcPr marL="0" marR="0" marT="3175" marB="0">
                    <a:lnL w="19050">
                      <a:solidFill>
                        <a:srgbClr val="C7C6BC"/>
                      </a:solidFill>
                      <a:prstDash val="solid"/>
                    </a:lnL>
                    <a:lnR w="19050">
                      <a:solidFill>
                        <a:srgbClr val="C7C6BC"/>
                      </a:solidFill>
                      <a:prstDash val="solid"/>
                    </a:lnR>
                    <a:lnT w="76200">
                      <a:solidFill>
                        <a:srgbClr val="CBD2D5"/>
                      </a:solidFill>
                      <a:prstDash val="solid"/>
                    </a:lnT>
                    <a:lnB w="19050">
                      <a:solidFill>
                        <a:srgbClr val="C7C6B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1835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200" spc="-5" dirty="0">
                          <a:solidFill>
                            <a:srgbClr val="B0BCC1"/>
                          </a:solidFill>
                          <a:latin typeface="Cambria"/>
                          <a:cs typeface="Cambria"/>
                        </a:rPr>
                        <a:t>21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T="20320" marB="0">
                    <a:lnL w="19050">
                      <a:solidFill>
                        <a:srgbClr val="C7C6BC"/>
                      </a:solidFill>
                      <a:prstDash val="solid"/>
                    </a:lnL>
                    <a:lnR w="19050">
                      <a:solidFill>
                        <a:srgbClr val="C7C6BC"/>
                      </a:solidFill>
                      <a:prstDash val="solid"/>
                    </a:lnR>
                    <a:lnT w="19050">
                      <a:solidFill>
                        <a:srgbClr val="C7C6BC"/>
                      </a:solidFill>
                      <a:prstDash val="solid"/>
                    </a:lnT>
                    <a:lnB w="19050">
                      <a:solidFill>
                        <a:srgbClr val="C7C6B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49681" y="231393"/>
          <a:ext cx="8622665" cy="63642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226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96965"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2350"/>
                        </a:spcBef>
                      </a:pPr>
                      <a:r>
                        <a:rPr sz="4800" spc="-30" dirty="0">
                          <a:latin typeface="Cambria"/>
                          <a:cs typeface="Cambria"/>
                        </a:rPr>
                        <a:t>Упражнение</a:t>
                      </a:r>
                      <a:r>
                        <a:rPr sz="4800" spc="-3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4800" dirty="0">
                          <a:latin typeface="Cambria"/>
                          <a:cs typeface="Cambria"/>
                        </a:rPr>
                        <a:t>2</a:t>
                      </a:r>
                      <a:endParaRPr sz="4800">
                        <a:latin typeface="Cambria"/>
                        <a:cs typeface="Cambria"/>
                      </a:endParaRPr>
                    </a:p>
                  </a:txBody>
                  <a:tcPr marL="0" marR="0" marT="298450" marB="0">
                    <a:lnL w="19050">
                      <a:solidFill>
                        <a:srgbClr val="C7C6BC"/>
                      </a:solidFill>
                      <a:prstDash val="solid"/>
                    </a:lnL>
                    <a:lnR w="19050">
                      <a:solidFill>
                        <a:srgbClr val="C7C6BC"/>
                      </a:solidFill>
                      <a:prstDash val="solid"/>
                    </a:lnR>
                    <a:lnT w="19050">
                      <a:solidFill>
                        <a:srgbClr val="C7C6BC"/>
                      </a:solidFill>
                      <a:prstDash val="solid"/>
                    </a:lnT>
                    <a:lnB w="76200">
                      <a:solidFill>
                        <a:srgbClr val="CBD2D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542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3600">
                        <a:latin typeface="Times New Roman"/>
                        <a:cs typeface="Times New Roman"/>
                      </a:endParaRPr>
                    </a:p>
                    <a:p>
                      <a:pPr marL="735330" marR="2125980">
                        <a:lnSpc>
                          <a:spcPct val="100800"/>
                        </a:lnSpc>
                        <a:spcBef>
                          <a:spcPts val="5"/>
                        </a:spcBef>
                      </a:pPr>
                      <a:r>
                        <a:rPr sz="2400" spc="-10" dirty="0">
                          <a:latin typeface="Cambria"/>
                          <a:cs typeface="Cambria"/>
                        </a:rPr>
                        <a:t>Попробуем</a:t>
                      </a:r>
                      <a:r>
                        <a:rPr sz="2400" spc="-1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spc="-5" dirty="0">
                          <a:latin typeface="Cambria"/>
                          <a:cs typeface="Cambria"/>
                        </a:rPr>
                        <a:t>построить</a:t>
                      </a:r>
                      <a:r>
                        <a:rPr sz="240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spc="-20" dirty="0">
                          <a:latin typeface="Cambria"/>
                          <a:cs typeface="Cambria"/>
                        </a:rPr>
                        <a:t>КС-грамматику, </a:t>
                      </a:r>
                      <a:r>
                        <a:rPr sz="2400" spc="-1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dirty="0">
                          <a:latin typeface="Cambria"/>
                          <a:cs typeface="Cambria"/>
                        </a:rPr>
                        <a:t>порождающую</a:t>
                      </a:r>
                      <a:r>
                        <a:rPr sz="2400" spc="-2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spc="-5" dirty="0">
                          <a:latin typeface="Cambria"/>
                          <a:cs typeface="Cambria"/>
                        </a:rPr>
                        <a:t>следующие</a:t>
                      </a:r>
                      <a:r>
                        <a:rPr sz="2400" spc="-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spc="-5" dirty="0">
                          <a:latin typeface="Cambria"/>
                          <a:cs typeface="Cambria"/>
                        </a:rPr>
                        <a:t>предложения:</a:t>
                      </a:r>
                      <a:endParaRPr sz="2400">
                        <a:latin typeface="Cambria"/>
                        <a:cs typeface="Cambria"/>
                      </a:endParaRPr>
                    </a:p>
                    <a:p>
                      <a:pPr marL="735330">
                        <a:lnSpc>
                          <a:spcPct val="100000"/>
                        </a:lnSpc>
                        <a:spcBef>
                          <a:spcPts val="2014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Я</a:t>
                      </a:r>
                      <a:r>
                        <a:rPr sz="2400" spc="-40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400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ем</a:t>
                      </a:r>
                      <a:r>
                        <a:rPr sz="2400" spc="-35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400" spc="-40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грушу.</a:t>
                      </a:r>
                      <a:endParaRPr sz="2400">
                        <a:latin typeface="Cambria"/>
                        <a:cs typeface="Cambria"/>
                      </a:endParaRPr>
                    </a:p>
                    <a:p>
                      <a:pPr marL="73533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Я</a:t>
                      </a:r>
                      <a:r>
                        <a:rPr sz="2400" spc="-35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400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ем</a:t>
                      </a:r>
                      <a:r>
                        <a:rPr sz="2400" spc="-30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400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красивую</a:t>
                      </a:r>
                      <a:r>
                        <a:rPr sz="2400" spc="-30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400" spc="-40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грушу.</a:t>
                      </a:r>
                      <a:endParaRPr sz="2400">
                        <a:latin typeface="Cambria"/>
                        <a:cs typeface="Cambria"/>
                      </a:endParaRPr>
                    </a:p>
                    <a:p>
                      <a:pPr marL="735330">
                        <a:lnSpc>
                          <a:spcPts val="2830"/>
                        </a:lnSpc>
                        <a:spcBef>
                          <a:spcPts val="20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Я</a:t>
                      </a:r>
                      <a:r>
                        <a:rPr sz="2400" spc="-25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400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ем</a:t>
                      </a:r>
                      <a:r>
                        <a:rPr sz="2400" spc="-20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400" spc="-5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большую</a:t>
                      </a:r>
                      <a:r>
                        <a:rPr sz="2400" spc="-25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400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красивую</a:t>
                      </a:r>
                      <a:r>
                        <a:rPr sz="2400" spc="-20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400" spc="-40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грушу.</a:t>
                      </a:r>
                      <a:endParaRPr sz="2400">
                        <a:latin typeface="Cambria"/>
                        <a:cs typeface="Cambria"/>
                      </a:endParaRPr>
                    </a:p>
                    <a:p>
                      <a:pPr marL="735330">
                        <a:lnSpc>
                          <a:spcPts val="2830"/>
                        </a:lnSpc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Я</a:t>
                      </a:r>
                      <a:r>
                        <a:rPr sz="2400" spc="-20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400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ем</a:t>
                      </a:r>
                      <a:r>
                        <a:rPr sz="2400" spc="-15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400" spc="-5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большую</a:t>
                      </a:r>
                      <a:r>
                        <a:rPr sz="2400" spc="-15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400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красивую</a:t>
                      </a:r>
                      <a:r>
                        <a:rPr sz="2400" spc="-15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400" spc="-10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грушу </a:t>
                      </a:r>
                      <a:r>
                        <a:rPr sz="2400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и</a:t>
                      </a:r>
                      <a:r>
                        <a:rPr sz="2400" spc="-20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400" spc="-5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яблоко.</a:t>
                      </a:r>
                      <a:endParaRPr sz="2400">
                        <a:latin typeface="Cambria"/>
                        <a:cs typeface="Cambria"/>
                      </a:endParaRPr>
                    </a:p>
                    <a:p>
                      <a:pPr marL="73533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Я</a:t>
                      </a:r>
                      <a:r>
                        <a:rPr sz="2400" spc="-15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400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ем</a:t>
                      </a:r>
                      <a:r>
                        <a:rPr sz="2400" spc="-10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400" spc="-5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большую</a:t>
                      </a:r>
                      <a:r>
                        <a:rPr sz="2400" spc="-15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400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красивую</a:t>
                      </a:r>
                      <a:r>
                        <a:rPr sz="2400" spc="-10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 грушу </a:t>
                      </a:r>
                      <a:r>
                        <a:rPr sz="2400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и</a:t>
                      </a:r>
                      <a:r>
                        <a:rPr sz="2400" spc="-10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400" spc="-5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зелёное</a:t>
                      </a:r>
                      <a:r>
                        <a:rPr sz="2400" spc="-10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400" spc="-5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яблоко.</a:t>
                      </a:r>
                      <a:endParaRPr sz="2400">
                        <a:latin typeface="Cambria"/>
                        <a:cs typeface="Cambria"/>
                      </a:endParaRPr>
                    </a:p>
                  </a:txBody>
                  <a:tcPr marL="0" marR="0" marT="3175" marB="0">
                    <a:lnL w="19050">
                      <a:solidFill>
                        <a:srgbClr val="C7C6BC"/>
                      </a:solidFill>
                      <a:prstDash val="solid"/>
                    </a:lnL>
                    <a:lnR w="19050">
                      <a:solidFill>
                        <a:srgbClr val="C7C6BC"/>
                      </a:solidFill>
                      <a:prstDash val="solid"/>
                    </a:lnR>
                    <a:lnT w="76200">
                      <a:solidFill>
                        <a:srgbClr val="CBD2D5"/>
                      </a:solidFill>
                      <a:prstDash val="solid"/>
                    </a:lnT>
                    <a:lnB w="19050">
                      <a:solidFill>
                        <a:srgbClr val="C7C6B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1835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200" spc="-5" dirty="0">
                          <a:solidFill>
                            <a:srgbClr val="B0BCC1"/>
                          </a:solidFill>
                          <a:latin typeface="Cambria"/>
                          <a:cs typeface="Cambria"/>
                        </a:rPr>
                        <a:t>22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T="20320" marB="0">
                    <a:lnL w="19050">
                      <a:solidFill>
                        <a:srgbClr val="C7C6BC"/>
                      </a:solidFill>
                      <a:prstDash val="solid"/>
                    </a:lnL>
                    <a:lnR w="19050">
                      <a:solidFill>
                        <a:srgbClr val="C7C6BC"/>
                      </a:solidFill>
                      <a:prstDash val="solid"/>
                    </a:lnR>
                    <a:lnT w="19050">
                      <a:solidFill>
                        <a:srgbClr val="C7C6BC"/>
                      </a:solidFill>
                      <a:prstDash val="solid"/>
                    </a:lnT>
                    <a:lnB w="19050">
                      <a:solidFill>
                        <a:srgbClr val="C7C6B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49681" y="231393"/>
          <a:ext cx="8622665" cy="63642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226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96965"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2350"/>
                        </a:spcBef>
                      </a:pPr>
                      <a:r>
                        <a:rPr sz="4800" spc="-10" dirty="0">
                          <a:latin typeface="Cambria"/>
                          <a:cs typeface="Cambria"/>
                        </a:rPr>
                        <a:t>Сложные</a:t>
                      </a:r>
                      <a:r>
                        <a:rPr sz="4800" spc="-2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4800" spc="-5" dirty="0">
                          <a:latin typeface="Cambria"/>
                          <a:cs typeface="Cambria"/>
                        </a:rPr>
                        <a:t>явления</a:t>
                      </a:r>
                      <a:r>
                        <a:rPr sz="4800" spc="-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4800" dirty="0">
                          <a:latin typeface="Cambria"/>
                          <a:cs typeface="Cambria"/>
                        </a:rPr>
                        <a:t>1</a:t>
                      </a:r>
                      <a:endParaRPr sz="4800">
                        <a:latin typeface="Cambria"/>
                        <a:cs typeface="Cambria"/>
                      </a:endParaRPr>
                    </a:p>
                  </a:txBody>
                  <a:tcPr marL="0" marR="0" marT="298450" marB="0">
                    <a:lnL w="19050">
                      <a:solidFill>
                        <a:srgbClr val="C7C6BC"/>
                      </a:solidFill>
                      <a:prstDash val="solid"/>
                    </a:lnL>
                    <a:lnR w="19050">
                      <a:solidFill>
                        <a:srgbClr val="C7C6BC"/>
                      </a:solidFill>
                      <a:prstDash val="solid"/>
                    </a:lnR>
                    <a:lnT w="19050">
                      <a:solidFill>
                        <a:srgbClr val="C7C6BC"/>
                      </a:solidFill>
                      <a:prstDash val="solid"/>
                    </a:lnT>
                    <a:lnB w="76200">
                      <a:solidFill>
                        <a:srgbClr val="CBD2D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5422">
                <a:tc>
                  <a:txBody>
                    <a:bodyPr/>
                    <a:lstStyle/>
                    <a:p>
                      <a:pPr marL="596900" indent="-343535">
                        <a:lnSpc>
                          <a:spcPct val="100000"/>
                        </a:lnSpc>
                        <a:spcBef>
                          <a:spcPts val="2080"/>
                        </a:spcBef>
                        <a:buClr>
                          <a:srgbClr val="404040"/>
                        </a:buClr>
                        <a:buFont typeface="Wingdings"/>
                        <a:buChar char=""/>
                        <a:tabLst>
                          <a:tab pos="597535" algn="l"/>
                        </a:tabLst>
                      </a:pPr>
                      <a:r>
                        <a:rPr sz="2400" spc="-15" dirty="0">
                          <a:latin typeface="Cambria"/>
                          <a:cs typeface="Cambria"/>
                        </a:rPr>
                        <a:t>Модель</a:t>
                      </a:r>
                      <a:r>
                        <a:rPr sz="2400" spc="-5" dirty="0">
                          <a:latin typeface="Cambria"/>
                          <a:cs typeface="Cambria"/>
                        </a:rPr>
                        <a:t> управления</a:t>
                      </a:r>
                      <a:r>
                        <a:rPr sz="2400" spc="-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spc="-5" dirty="0">
                          <a:latin typeface="Cambria"/>
                          <a:cs typeface="Cambria"/>
                        </a:rPr>
                        <a:t>(subcategorization</a:t>
                      </a:r>
                      <a:r>
                        <a:rPr sz="2400" spc="-10" dirty="0">
                          <a:latin typeface="Cambria"/>
                          <a:cs typeface="Cambria"/>
                        </a:rPr>
                        <a:t> frame)</a:t>
                      </a:r>
                      <a:endParaRPr sz="2400">
                        <a:latin typeface="Cambria"/>
                        <a:cs typeface="Cambria"/>
                      </a:endParaRPr>
                    </a:p>
                    <a:p>
                      <a:pPr marL="254000" marR="2132965">
                        <a:lnSpc>
                          <a:spcPct val="102699"/>
                        </a:lnSpc>
                        <a:spcBef>
                          <a:spcPts val="1950"/>
                        </a:spcBef>
                      </a:pPr>
                      <a:r>
                        <a:rPr sz="2200" spc="-15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Verb-with-NP-complement</a:t>
                      </a:r>
                      <a:r>
                        <a:rPr sz="2200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 →</a:t>
                      </a:r>
                      <a:r>
                        <a:rPr sz="2200" spc="-10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200" spc="-5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find</a:t>
                      </a:r>
                      <a:r>
                        <a:rPr sz="2200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 |</a:t>
                      </a:r>
                      <a:r>
                        <a:rPr sz="2200" spc="5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200" spc="-20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leave</a:t>
                      </a:r>
                      <a:r>
                        <a:rPr sz="2200" spc="-5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200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| </a:t>
                      </a:r>
                      <a:r>
                        <a:rPr sz="2200" spc="-10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repeat</a:t>
                      </a:r>
                      <a:r>
                        <a:rPr sz="2200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 |</a:t>
                      </a:r>
                      <a:r>
                        <a:rPr sz="2200" spc="5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200" spc="-5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... </a:t>
                      </a:r>
                      <a:r>
                        <a:rPr sz="2200" spc="-470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200" spc="-15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Verb-with-S-complement</a:t>
                      </a:r>
                      <a:r>
                        <a:rPr sz="2200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 →</a:t>
                      </a:r>
                      <a:r>
                        <a:rPr sz="2200" spc="-10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200" spc="-5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think</a:t>
                      </a:r>
                      <a:r>
                        <a:rPr sz="2200" spc="-10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200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|</a:t>
                      </a:r>
                      <a:r>
                        <a:rPr sz="2200" spc="5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200" spc="-10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believe</a:t>
                      </a:r>
                      <a:r>
                        <a:rPr sz="2200" spc="-5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200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| </a:t>
                      </a:r>
                      <a:r>
                        <a:rPr sz="2200" spc="-15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say</a:t>
                      </a:r>
                      <a:r>
                        <a:rPr sz="2200" spc="5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200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| </a:t>
                      </a:r>
                      <a:r>
                        <a:rPr sz="2200" spc="-5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...</a:t>
                      </a:r>
                      <a:endParaRPr sz="2200">
                        <a:latin typeface="Cambria"/>
                        <a:cs typeface="Cambria"/>
                      </a:endParaRPr>
                    </a:p>
                    <a:p>
                      <a:pPr marL="254000" marR="2072005">
                        <a:lnSpc>
                          <a:spcPts val="2590"/>
                        </a:lnSpc>
                        <a:spcBef>
                          <a:spcPts val="80"/>
                        </a:spcBef>
                      </a:pPr>
                      <a:r>
                        <a:rPr sz="2200" spc="-20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Verb-with-Inf-VP-complement</a:t>
                      </a:r>
                      <a:r>
                        <a:rPr sz="2200" spc="5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200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→</a:t>
                      </a:r>
                      <a:r>
                        <a:rPr sz="2200" spc="-5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200" spc="-15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want</a:t>
                      </a:r>
                      <a:r>
                        <a:rPr sz="2200" spc="10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200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|</a:t>
                      </a:r>
                      <a:r>
                        <a:rPr sz="2200" spc="5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200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try</a:t>
                      </a:r>
                      <a:r>
                        <a:rPr sz="2200" spc="5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200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|</a:t>
                      </a:r>
                      <a:r>
                        <a:rPr sz="2200" spc="10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200" spc="-5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need</a:t>
                      </a:r>
                      <a:r>
                        <a:rPr sz="2200" spc="5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200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|</a:t>
                      </a:r>
                      <a:r>
                        <a:rPr sz="2200" spc="5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200" spc="-5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... </a:t>
                      </a:r>
                      <a:r>
                        <a:rPr sz="2200" spc="-465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200" spc="-5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VP </a:t>
                      </a:r>
                      <a:r>
                        <a:rPr sz="2200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→</a:t>
                      </a:r>
                      <a:r>
                        <a:rPr sz="2200" spc="-5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200" spc="-20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Verb-with-NP-comp</a:t>
                      </a:r>
                      <a:r>
                        <a:rPr sz="2200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 NP</a:t>
                      </a:r>
                      <a:endParaRPr sz="2200">
                        <a:latin typeface="Cambria"/>
                        <a:cs typeface="Cambria"/>
                      </a:endParaRPr>
                    </a:p>
                    <a:p>
                      <a:pPr marL="254000">
                        <a:lnSpc>
                          <a:spcPts val="2610"/>
                        </a:lnSpc>
                      </a:pPr>
                      <a:r>
                        <a:rPr sz="2200" spc="-5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VP</a:t>
                      </a:r>
                      <a:r>
                        <a:rPr sz="2200" spc="-15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200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→</a:t>
                      </a:r>
                      <a:r>
                        <a:rPr sz="2200" spc="-15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200" spc="-20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Verb-with-S-comp</a:t>
                      </a:r>
                      <a:r>
                        <a:rPr sz="2200" spc="-15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200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S</a:t>
                      </a:r>
                      <a:r>
                        <a:rPr sz="2200" spc="-15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200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s</a:t>
                      </a:r>
                      <a:endParaRPr sz="2200">
                        <a:latin typeface="Cambria"/>
                        <a:cs typeface="Cambria"/>
                      </a:endParaRPr>
                    </a:p>
                    <a:p>
                      <a:pPr marL="254000">
                        <a:lnSpc>
                          <a:spcPts val="2615"/>
                        </a:lnSpc>
                      </a:pPr>
                      <a:r>
                        <a:rPr sz="2200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…</a:t>
                      </a:r>
                      <a:endParaRPr sz="2200">
                        <a:latin typeface="Cambria"/>
                        <a:cs typeface="Cambria"/>
                      </a:endParaRPr>
                    </a:p>
                  </a:txBody>
                  <a:tcPr marL="0" marR="0" marT="264160" marB="0">
                    <a:lnL w="19050">
                      <a:solidFill>
                        <a:srgbClr val="C7C6BC"/>
                      </a:solidFill>
                      <a:prstDash val="solid"/>
                    </a:lnL>
                    <a:lnR w="19050">
                      <a:solidFill>
                        <a:srgbClr val="C7C6BC"/>
                      </a:solidFill>
                      <a:prstDash val="solid"/>
                    </a:lnR>
                    <a:lnT w="76200">
                      <a:solidFill>
                        <a:srgbClr val="CBD2D5"/>
                      </a:solidFill>
                      <a:prstDash val="solid"/>
                    </a:lnT>
                    <a:lnB w="19050">
                      <a:solidFill>
                        <a:srgbClr val="C7C6B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1835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200" spc="-5" dirty="0">
                          <a:solidFill>
                            <a:srgbClr val="B0BCC1"/>
                          </a:solidFill>
                          <a:latin typeface="Cambria"/>
                          <a:cs typeface="Cambria"/>
                        </a:rPr>
                        <a:t>23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T="20320" marB="0">
                    <a:lnL w="19050">
                      <a:solidFill>
                        <a:srgbClr val="C7C6BC"/>
                      </a:solidFill>
                      <a:prstDash val="solid"/>
                    </a:lnL>
                    <a:lnR w="19050">
                      <a:solidFill>
                        <a:srgbClr val="C7C6BC"/>
                      </a:solidFill>
                      <a:prstDash val="solid"/>
                    </a:lnR>
                    <a:lnT w="19050">
                      <a:solidFill>
                        <a:srgbClr val="C7C6BC"/>
                      </a:solidFill>
                      <a:prstDash val="solid"/>
                    </a:lnT>
                    <a:lnB w="19050">
                      <a:solidFill>
                        <a:srgbClr val="C7C6B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54200" y="4311650"/>
            <a:ext cx="6896100" cy="2044699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49681" y="231393"/>
          <a:ext cx="8622665" cy="63642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226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96965"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2350"/>
                        </a:spcBef>
                      </a:pPr>
                      <a:r>
                        <a:rPr sz="4800" spc="-10" dirty="0">
                          <a:latin typeface="Cambria"/>
                          <a:cs typeface="Cambria"/>
                        </a:rPr>
                        <a:t>Сложные</a:t>
                      </a:r>
                      <a:r>
                        <a:rPr sz="4800" spc="-2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4800" spc="-5" dirty="0">
                          <a:latin typeface="Cambria"/>
                          <a:cs typeface="Cambria"/>
                        </a:rPr>
                        <a:t>явления</a:t>
                      </a:r>
                      <a:r>
                        <a:rPr sz="4800" spc="-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4800" dirty="0">
                          <a:latin typeface="Cambria"/>
                          <a:cs typeface="Cambria"/>
                        </a:rPr>
                        <a:t>2</a:t>
                      </a:r>
                      <a:endParaRPr sz="4800">
                        <a:latin typeface="Cambria"/>
                        <a:cs typeface="Cambria"/>
                      </a:endParaRPr>
                    </a:p>
                  </a:txBody>
                  <a:tcPr marL="0" marR="0" marT="298450" marB="0">
                    <a:lnL w="19050">
                      <a:solidFill>
                        <a:srgbClr val="C7C6BC"/>
                      </a:solidFill>
                      <a:prstDash val="solid"/>
                    </a:lnL>
                    <a:lnR w="19050">
                      <a:solidFill>
                        <a:srgbClr val="C7C6BC"/>
                      </a:solidFill>
                      <a:prstDash val="solid"/>
                    </a:lnR>
                    <a:lnT w="19050">
                      <a:solidFill>
                        <a:srgbClr val="C7C6BC"/>
                      </a:solidFill>
                      <a:prstDash val="solid"/>
                    </a:lnT>
                    <a:lnB w="76200">
                      <a:solidFill>
                        <a:srgbClr val="CBD2D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5422">
                <a:tc>
                  <a:txBody>
                    <a:bodyPr/>
                    <a:lstStyle/>
                    <a:p>
                      <a:pPr marL="735330" marR="4053840">
                        <a:lnSpc>
                          <a:spcPct val="170000"/>
                        </a:lnSpc>
                        <a:spcBef>
                          <a:spcPts val="2175"/>
                        </a:spcBef>
                        <a:buClr>
                          <a:srgbClr val="404040"/>
                        </a:buClr>
                        <a:buFont typeface="Wingdings"/>
                        <a:buChar char=""/>
                        <a:tabLst>
                          <a:tab pos="1078865" algn="l"/>
                        </a:tabLst>
                      </a:pPr>
                      <a:r>
                        <a:rPr sz="2400" spc="-5" dirty="0">
                          <a:latin typeface="Cambria"/>
                          <a:cs typeface="Cambria"/>
                        </a:rPr>
                        <a:t>Сочинение </a:t>
                      </a:r>
                      <a:r>
                        <a:rPr sz="2400" spc="-10" dirty="0">
                          <a:latin typeface="Cambria"/>
                          <a:cs typeface="Cambria"/>
                        </a:rPr>
                        <a:t>(coordination) </a:t>
                      </a:r>
                      <a:r>
                        <a:rPr sz="2400" spc="-51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NP</a:t>
                      </a:r>
                      <a:r>
                        <a:rPr sz="2400" spc="-15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400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→</a:t>
                      </a:r>
                      <a:r>
                        <a:rPr sz="2400" spc="-10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400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NP</a:t>
                      </a:r>
                      <a:r>
                        <a:rPr sz="2400" spc="-10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400" spc="-5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and </a:t>
                      </a:r>
                      <a:r>
                        <a:rPr sz="2400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NP</a:t>
                      </a:r>
                      <a:endParaRPr sz="2400">
                        <a:latin typeface="Cambria"/>
                        <a:cs typeface="Cambria"/>
                      </a:endParaRPr>
                    </a:p>
                    <a:p>
                      <a:pPr marL="73533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VP</a:t>
                      </a:r>
                      <a:r>
                        <a:rPr sz="2400" spc="-30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400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→</a:t>
                      </a:r>
                      <a:r>
                        <a:rPr sz="2400" spc="-20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400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VP</a:t>
                      </a:r>
                      <a:r>
                        <a:rPr sz="2400" spc="-25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400" spc="-5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and</a:t>
                      </a:r>
                      <a:r>
                        <a:rPr sz="2400" spc="-20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400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VP</a:t>
                      </a:r>
                      <a:endParaRPr sz="2400">
                        <a:latin typeface="Cambria"/>
                        <a:cs typeface="Cambria"/>
                      </a:endParaRPr>
                    </a:p>
                    <a:p>
                      <a:pPr marL="73533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…</a:t>
                      </a:r>
                      <a:endParaRPr sz="2400">
                        <a:latin typeface="Cambria"/>
                        <a:cs typeface="Cambria"/>
                      </a:endParaRPr>
                    </a:p>
                    <a:p>
                      <a:pPr marL="735330">
                        <a:lnSpc>
                          <a:spcPct val="100000"/>
                        </a:lnSpc>
                        <a:spcBef>
                          <a:spcPts val="2014"/>
                        </a:spcBef>
                        <a:tabLst>
                          <a:tab pos="1606550" algn="l"/>
                        </a:tabLst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X →</a:t>
                      </a:r>
                      <a:r>
                        <a:rPr sz="2400" spc="-5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400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X	-</a:t>
                      </a:r>
                      <a:r>
                        <a:rPr sz="2400" spc="-35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400" spc="-5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metarule</a:t>
                      </a:r>
                      <a:endParaRPr sz="2400">
                        <a:latin typeface="Cambria"/>
                        <a:cs typeface="Cambria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  <a:p>
                      <a:pPr marL="735330">
                        <a:lnSpc>
                          <a:spcPct val="100000"/>
                        </a:lnSpc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А также:</a:t>
                      </a:r>
                      <a:r>
                        <a:rPr sz="2400" spc="5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400" spc="-10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согласование, </a:t>
                      </a:r>
                      <a:r>
                        <a:rPr sz="2400" spc="-5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long-distance</a:t>
                      </a:r>
                      <a:r>
                        <a:rPr sz="2400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400" spc="-5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dependencies</a:t>
                      </a:r>
                      <a:r>
                        <a:rPr sz="2400" spc="5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400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…</a:t>
                      </a:r>
                      <a:endParaRPr sz="2400">
                        <a:latin typeface="Cambria"/>
                        <a:cs typeface="Cambria"/>
                      </a:endParaRPr>
                    </a:p>
                  </a:txBody>
                  <a:tcPr marL="0" marR="0" marT="276225" marB="0">
                    <a:lnL w="19050">
                      <a:solidFill>
                        <a:srgbClr val="C7C6BC"/>
                      </a:solidFill>
                      <a:prstDash val="solid"/>
                    </a:lnL>
                    <a:lnR w="19050">
                      <a:solidFill>
                        <a:srgbClr val="C7C6BC"/>
                      </a:solidFill>
                      <a:prstDash val="solid"/>
                    </a:lnR>
                    <a:lnT w="76200">
                      <a:solidFill>
                        <a:srgbClr val="CBD2D5"/>
                      </a:solidFill>
                      <a:prstDash val="solid"/>
                    </a:lnT>
                    <a:lnB w="19050">
                      <a:solidFill>
                        <a:srgbClr val="C7C6B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1835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200" spc="-5" dirty="0">
                          <a:solidFill>
                            <a:srgbClr val="B0BCC1"/>
                          </a:solidFill>
                          <a:latin typeface="Cambria"/>
                          <a:cs typeface="Cambria"/>
                        </a:rPr>
                        <a:t>24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T="20320" marB="0">
                    <a:lnL w="19050">
                      <a:solidFill>
                        <a:srgbClr val="C7C6BC"/>
                      </a:solidFill>
                      <a:prstDash val="solid"/>
                    </a:lnL>
                    <a:lnR w="19050">
                      <a:solidFill>
                        <a:srgbClr val="C7C6BC"/>
                      </a:solidFill>
                      <a:prstDash val="solid"/>
                    </a:lnR>
                    <a:lnT w="19050">
                      <a:solidFill>
                        <a:srgbClr val="C7C6BC"/>
                      </a:solidFill>
                      <a:prstDash val="solid"/>
                    </a:lnT>
                    <a:lnB w="19050">
                      <a:solidFill>
                        <a:srgbClr val="C7C6B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49681" y="231393"/>
          <a:ext cx="8622665" cy="63642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226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96965">
                <a:tc>
                  <a:txBody>
                    <a:bodyPr/>
                    <a:lstStyle/>
                    <a:p>
                      <a:pPr marR="6985" algn="ctr">
                        <a:lnSpc>
                          <a:spcPct val="100000"/>
                        </a:lnSpc>
                        <a:spcBef>
                          <a:spcPts val="2635"/>
                        </a:spcBef>
                      </a:pPr>
                      <a:r>
                        <a:rPr sz="4300" spc="-5" dirty="0">
                          <a:latin typeface="Cambria"/>
                          <a:cs typeface="Cambria"/>
                        </a:rPr>
                        <a:t>Лексикализованные</a:t>
                      </a:r>
                      <a:r>
                        <a:rPr sz="4300" spc="-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4300" spc="-5" dirty="0">
                          <a:latin typeface="Cambria"/>
                          <a:cs typeface="Cambria"/>
                        </a:rPr>
                        <a:t>грамматики</a:t>
                      </a:r>
                      <a:endParaRPr sz="4300">
                        <a:latin typeface="Cambria"/>
                        <a:cs typeface="Cambria"/>
                      </a:endParaRPr>
                    </a:p>
                  </a:txBody>
                  <a:tcPr marL="0" marR="0" marT="334645" marB="0">
                    <a:lnL w="19050">
                      <a:solidFill>
                        <a:srgbClr val="C7C6BC"/>
                      </a:solidFill>
                      <a:prstDash val="solid"/>
                    </a:lnL>
                    <a:lnR w="19050">
                      <a:solidFill>
                        <a:srgbClr val="C7C6BC"/>
                      </a:solidFill>
                      <a:prstDash val="solid"/>
                    </a:lnR>
                    <a:lnT w="19050">
                      <a:solidFill>
                        <a:srgbClr val="C7C6BC"/>
                      </a:solidFill>
                      <a:prstDash val="solid"/>
                    </a:lnT>
                    <a:lnB w="76200">
                      <a:solidFill>
                        <a:srgbClr val="CBD2D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542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3600">
                        <a:latin typeface="Times New Roman"/>
                        <a:cs typeface="Times New Roman"/>
                      </a:endParaRPr>
                    </a:p>
                    <a:p>
                      <a:pPr marL="1078230" indent="-343535">
                        <a:lnSpc>
                          <a:spcPct val="100000"/>
                        </a:lnSpc>
                        <a:buFont typeface="Arial MT"/>
                        <a:buChar char="•"/>
                        <a:tabLst>
                          <a:tab pos="1078230" algn="l"/>
                          <a:tab pos="1078865" algn="l"/>
                          <a:tab pos="5605780" algn="l"/>
                        </a:tabLst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Combinatory</a:t>
                      </a:r>
                      <a:r>
                        <a:rPr sz="2400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400" spc="-5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Categorial </a:t>
                      </a:r>
                      <a:r>
                        <a:rPr sz="2400" spc="-10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Grammar	(CCG)</a:t>
                      </a:r>
                      <a:endParaRPr sz="2400">
                        <a:latin typeface="Cambria"/>
                        <a:cs typeface="Cambria"/>
                      </a:endParaRPr>
                    </a:p>
                    <a:p>
                      <a:pPr marL="1078230" indent="-343535">
                        <a:lnSpc>
                          <a:spcPct val="100000"/>
                        </a:lnSpc>
                        <a:spcBef>
                          <a:spcPts val="2014"/>
                        </a:spcBef>
                        <a:buFont typeface="Arial MT"/>
                        <a:buChar char="•"/>
                        <a:tabLst>
                          <a:tab pos="1078230" algn="l"/>
                          <a:tab pos="1078865" algn="l"/>
                        </a:tabLst>
                      </a:pPr>
                      <a:r>
                        <a:rPr sz="2400" spc="-10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Lexical-Functional</a:t>
                      </a:r>
                      <a:r>
                        <a:rPr sz="2400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400" spc="-10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Grammar</a:t>
                      </a:r>
                      <a:r>
                        <a:rPr sz="2400" spc="-5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400" spc="-10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(LFG)</a:t>
                      </a:r>
                      <a:endParaRPr sz="2400">
                        <a:latin typeface="Cambria"/>
                        <a:cs typeface="Cambria"/>
                      </a:endParaRPr>
                    </a:p>
                    <a:p>
                      <a:pPr marL="1078230" indent="-343535">
                        <a:lnSpc>
                          <a:spcPct val="100000"/>
                        </a:lnSpc>
                        <a:spcBef>
                          <a:spcPts val="2020"/>
                        </a:spcBef>
                        <a:buFont typeface="Arial MT"/>
                        <a:buChar char="•"/>
                        <a:tabLst>
                          <a:tab pos="1078230" algn="l"/>
                          <a:tab pos="1078865" algn="l"/>
                        </a:tabLst>
                      </a:pPr>
                      <a:r>
                        <a:rPr sz="2400" spc="-10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Head-Driven</a:t>
                      </a:r>
                      <a:r>
                        <a:rPr sz="2400" spc="-20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400" spc="-10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Phrase</a:t>
                      </a:r>
                      <a:r>
                        <a:rPr sz="2400" spc="-5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400" spc="-10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Structure</a:t>
                      </a:r>
                      <a:r>
                        <a:rPr sz="2400" spc="-5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400" spc="-10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Grammar</a:t>
                      </a:r>
                      <a:r>
                        <a:rPr sz="2400" spc="-15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400" spc="-5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(HPSG)</a:t>
                      </a:r>
                      <a:endParaRPr sz="2400">
                        <a:latin typeface="Cambria"/>
                        <a:cs typeface="Cambria"/>
                      </a:endParaRPr>
                    </a:p>
                    <a:p>
                      <a:pPr marL="1078230" indent="-343535">
                        <a:lnSpc>
                          <a:spcPct val="100000"/>
                        </a:lnSpc>
                        <a:spcBef>
                          <a:spcPts val="2014"/>
                        </a:spcBef>
                        <a:buFont typeface="Arial MT"/>
                        <a:buChar char="•"/>
                        <a:tabLst>
                          <a:tab pos="1078230" algn="l"/>
                          <a:tab pos="1078865" algn="l"/>
                        </a:tabLst>
                      </a:pPr>
                      <a:r>
                        <a:rPr sz="2400" spc="-15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Tree-Adjoining</a:t>
                      </a:r>
                      <a:r>
                        <a:rPr sz="2400" spc="-25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400" spc="-10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Grammar</a:t>
                      </a:r>
                      <a:r>
                        <a:rPr sz="2400" spc="-25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400" spc="-50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(TAG)</a:t>
                      </a:r>
                      <a:endParaRPr sz="2400">
                        <a:latin typeface="Cambria"/>
                        <a:cs typeface="Cambria"/>
                      </a:endParaRPr>
                    </a:p>
                    <a:p>
                      <a:pPr marL="1078230" indent="-343535">
                        <a:lnSpc>
                          <a:spcPct val="100000"/>
                        </a:lnSpc>
                        <a:spcBef>
                          <a:spcPts val="2039"/>
                        </a:spcBef>
                        <a:buFont typeface="Arial MT"/>
                        <a:buChar char="•"/>
                        <a:tabLst>
                          <a:tab pos="1078230" algn="l"/>
                          <a:tab pos="1078865" algn="l"/>
                        </a:tabLst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…</a:t>
                      </a:r>
                      <a:endParaRPr sz="2400">
                        <a:latin typeface="Cambria"/>
                        <a:cs typeface="Cambria"/>
                      </a:endParaRPr>
                    </a:p>
                  </a:txBody>
                  <a:tcPr marL="0" marR="0" marT="6350" marB="0">
                    <a:lnL w="19050">
                      <a:solidFill>
                        <a:srgbClr val="C7C6BC"/>
                      </a:solidFill>
                      <a:prstDash val="solid"/>
                    </a:lnL>
                    <a:lnR w="19050">
                      <a:solidFill>
                        <a:srgbClr val="C7C6BC"/>
                      </a:solidFill>
                      <a:prstDash val="solid"/>
                    </a:lnR>
                    <a:lnT w="76200">
                      <a:solidFill>
                        <a:srgbClr val="CBD2D5"/>
                      </a:solidFill>
                      <a:prstDash val="solid"/>
                    </a:lnT>
                    <a:lnB w="19050">
                      <a:solidFill>
                        <a:srgbClr val="C7C6B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1835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200" spc="-5" dirty="0">
                          <a:solidFill>
                            <a:srgbClr val="B0BCC1"/>
                          </a:solidFill>
                          <a:latin typeface="Cambria"/>
                          <a:cs typeface="Cambria"/>
                        </a:rPr>
                        <a:t>25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T="20320" marB="0">
                    <a:lnL w="19050">
                      <a:solidFill>
                        <a:srgbClr val="C7C6BC"/>
                      </a:solidFill>
                      <a:prstDash val="solid"/>
                    </a:lnL>
                    <a:lnR w="19050">
                      <a:solidFill>
                        <a:srgbClr val="C7C6BC"/>
                      </a:solidFill>
                      <a:prstDash val="solid"/>
                    </a:lnR>
                    <a:lnT w="19050">
                      <a:solidFill>
                        <a:srgbClr val="C7C6BC"/>
                      </a:solidFill>
                      <a:prstDash val="solid"/>
                    </a:lnT>
                    <a:lnB w="19050">
                      <a:solidFill>
                        <a:srgbClr val="C7C6B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49681" y="231393"/>
          <a:ext cx="8622665" cy="63642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226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96965"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2350"/>
                        </a:spcBef>
                      </a:pPr>
                      <a:r>
                        <a:rPr sz="4800" spc="-5" dirty="0">
                          <a:latin typeface="Cambria"/>
                          <a:cs typeface="Cambria"/>
                        </a:rPr>
                        <a:t>Синтаксический</a:t>
                      </a:r>
                      <a:r>
                        <a:rPr sz="4800" spc="-2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4800" dirty="0">
                          <a:latin typeface="Cambria"/>
                          <a:cs typeface="Cambria"/>
                        </a:rPr>
                        <a:t>анализ</a:t>
                      </a:r>
                      <a:endParaRPr sz="4800">
                        <a:latin typeface="Cambria"/>
                        <a:cs typeface="Cambria"/>
                      </a:endParaRPr>
                    </a:p>
                  </a:txBody>
                  <a:tcPr marL="0" marR="0" marT="298450" marB="0">
                    <a:lnL w="19050">
                      <a:solidFill>
                        <a:srgbClr val="C7C6BC"/>
                      </a:solidFill>
                      <a:prstDash val="solid"/>
                    </a:lnL>
                    <a:lnR w="19050">
                      <a:solidFill>
                        <a:srgbClr val="C7C6BC"/>
                      </a:solidFill>
                      <a:prstDash val="solid"/>
                    </a:lnR>
                    <a:lnT w="19050">
                      <a:solidFill>
                        <a:srgbClr val="C7C6BC"/>
                      </a:solidFill>
                      <a:prstDash val="solid"/>
                    </a:lnT>
                    <a:lnB w="76200">
                      <a:solidFill>
                        <a:srgbClr val="CBD2D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542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marL="1078230" marR="1152525" indent="-342900">
                        <a:lnSpc>
                          <a:spcPct val="100800"/>
                        </a:lnSpc>
                        <a:spcBef>
                          <a:spcPts val="1739"/>
                        </a:spcBef>
                        <a:buClr>
                          <a:srgbClr val="404040"/>
                        </a:buClr>
                        <a:buFont typeface="Wingdings"/>
                        <a:buChar char=""/>
                        <a:tabLst>
                          <a:tab pos="1078865" algn="l"/>
                        </a:tabLst>
                      </a:pPr>
                      <a:r>
                        <a:rPr sz="2400" spc="-10" dirty="0">
                          <a:latin typeface="Cambria"/>
                          <a:cs typeface="Cambria"/>
                        </a:rPr>
                        <a:t>соотнесение</a:t>
                      </a:r>
                      <a:r>
                        <a:rPr sz="2400" spc="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spc="-20" dirty="0">
                          <a:latin typeface="Cambria"/>
                          <a:cs typeface="Cambria"/>
                        </a:rPr>
                        <a:t>входной</a:t>
                      </a:r>
                      <a:r>
                        <a:rPr sz="2400" spc="-5" dirty="0">
                          <a:latin typeface="Cambria"/>
                          <a:cs typeface="Cambria"/>
                        </a:rPr>
                        <a:t> строки (предложения) </a:t>
                      </a:r>
                      <a:r>
                        <a:rPr sz="2400" dirty="0">
                          <a:latin typeface="Cambria"/>
                          <a:cs typeface="Cambria"/>
                        </a:rPr>
                        <a:t>в </a:t>
                      </a:r>
                      <a:r>
                        <a:rPr sz="2400" spc="-51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spc="-5" dirty="0">
                          <a:latin typeface="Cambria"/>
                          <a:cs typeface="Cambria"/>
                        </a:rPr>
                        <a:t>заданной (или обученной </a:t>
                      </a:r>
                      <a:r>
                        <a:rPr sz="2400" dirty="0">
                          <a:latin typeface="Cambria"/>
                          <a:cs typeface="Cambria"/>
                        </a:rPr>
                        <a:t>по </a:t>
                      </a:r>
                      <a:r>
                        <a:rPr sz="2400" spc="-10" dirty="0">
                          <a:latin typeface="Cambria"/>
                          <a:cs typeface="Cambria"/>
                        </a:rPr>
                        <a:t>корпусу) </a:t>
                      </a:r>
                      <a:r>
                        <a:rPr sz="2400" spc="-5" dirty="0">
                          <a:latin typeface="Cambria"/>
                          <a:cs typeface="Cambria"/>
                        </a:rPr>
                        <a:t> грамматикой:</a:t>
                      </a:r>
                      <a:endParaRPr sz="2400">
                        <a:latin typeface="Cambria"/>
                        <a:cs typeface="Cambria"/>
                      </a:endParaRPr>
                    </a:p>
                    <a:p>
                      <a:pPr marL="1078230" marR="2287270" indent="-342900">
                        <a:lnSpc>
                          <a:spcPct val="100800"/>
                        </a:lnSpc>
                        <a:spcBef>
                          <a:spcPts val="1995"/>
                        </a:spcBef>
                        <a:buClr>
                          <a:srgbClr val="404040"/>
                        </a:buClr>
                        <a:buFont typeface="Arial MT"/>
                        <a:buChar char="•"/>
                        <a:tabLst>
                          <a:tab pos="1078230" algn="l"/>
                          <a:tab pos="1078865" algn="l"/>
                        </a:tabLst>
                      </a:pPr>
                      <a:r>
                        <a:rPr sz="2400" spc="-5" dirty="0">
                          <a:latin typeface="Cambria"/>
                          <a:cs typeface="Cambria"/>
                        </a:rPr>
                        <a:t>распознавание (recognition) </a:t>
                      </a:r>
                      <a:r>
                        <a:rPr sz="2400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: </a:t>
                      </a:r>
                      <a:r>
                        <a:rPr sz="2400" spc="-5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да/нет </a:t>
                      </a:r>
                      <a:r>
                        <a:rPr sz="2400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– </a:t>
                      </a:r>
                      <a:r>
                        <a:rPr sz="2400" spc="-515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400" spc="-15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однозначный </a:t>
                      </a:r>
                      <a:r>
                        <a:rPr sz="2400" spc="-10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ответ</a:t>
                      </a:r>
                      <a:endParaRPr sz="2400">
                        <a:latin typeface="Cambria"/>
                        <a:cs typeface="Cambria"/>
                      </a:endParaRPr>
                    </a:p>
                    <a:p>
                      <a:pPr marL="1078230" marR="897255" indent="-342900">
                        <a:lnSpc>
                          <a:spcPct val="100400"/>
                        </a:lnSpc>
                        <a:spcBef>
                          <a:spcPts val="1905"/>
                        </a:spcBef>
                        <a:buClr>
                          <a:srgbClr val="404040"/>
                        </a:buClr>
                        <a:buFont typeface="Arial MT"/>
                        <a:buChar char="•"/>
                        <a:tabLst>
                          <a:tab pos="1078230" algn="l"/>
                          <a:tab pos="1078865" algn="l"/>
                        </a:tabLst>
                      </a:pPr>
                      <a:r>
                        <a:rPr sz="2400" spc="-5" dirty="0">
                          <a:latin typeface="Cambria"/>
                          <a:cs typeface="Cambria"/>
                        </a:rPr>
                        <a:t>собственно анализ (parsing) </a:t>
                      </a:r>
                      <a:r>
                        <a:rPr sz="2400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: </a:t>
                      </a:r>
                      <a:r>
                        <a:rPr sz="2400" spc="-5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дерево </a:t>
                      </a:r>
                      <a:r>
                        <a:rPr sz="2400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разбора / </a:t>
                      </a:r>
                      <a:r>
                        <a:rPr sz="2400" spc="5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400" spc="-5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структура</a:t>
                      </a:r>
                      <a:r>
                        <a:rPr sz="2400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400" spc="-5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составляющих</a:t>
                      </a:r>
                      <a:r>
                        <a:rPr sz="2400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 / </a:t>
                      </a:r>
                      <a:r>
                        <a:rPr sz="2400" spc="-5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последовательность </a:t>
                      </a:r>
                      <a:r>
                        <a:rPr sz="2400" spc="-509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400" spc="-10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продукций</a:t>
                      </a:r>
                      <a:r>
                        <a:rPr sz="2400" spc="-20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400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–</a:t>
                      </a:r>
                      <a:r>
                        <a:rPr sz="2400" spc="-10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 возможны</a:t>
                      </a:r>
                      <a:r>
                        <a:rPr sz="2400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 разные</a:t>
                      </a:r>
                      <a:r>
                        <a:rPr sz="2400" spc="-5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 варианты</a:t>
                      </a:r>
                      <a:endParaRPr sz="24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19050">
                      <a:solidFill>
                        <a:srgbClr val="C7C6BC"/>
                      </a:solidFill>
                      <a:prstDash val="solid"/>
                    </a:lnL>
                    <a:lnR w="19050">
                      <a:solidFill>
                        <a:srgbClr val="C7C6BC"/>
                      </a:solidFill>
                      <a:prstDash val="solid"/>
                    </a:lnR>
                    <a:lnT w="76200">
                      <a:solidFill>
                        <a:srgbClr val="CBD2D5"/>
                      </a:solidFill>
                      <a:prstDash val="solid"/>
                    </a:lnT>
                    <a:lnB w="19050">
                      <a:solidFill>
                        <a:srgbClr val="C7C6B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1835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200" spc="-5" dirty="0">
                          <a:solidFill>
                            <a:srgbClr val="B0BCC1"/>
                          </a:solidFill>
                          <a:latin typeface="Cambria"/>
                          <a:cs typeface="Cambria"/>
                        </a:rPr>
                        <a:t>26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T="20320" marB="0">
                    <a:lnL w="19050">
                      <a:solidFill>
                        <a:srgbClr val="C7C6BC"/>
                      </a:solidFill>
                      <a:prstDash val="solid"/>
                    </a:lnL>
                    <a:lnR w="19050">
                      <a:solidFill>
                        <a:srgbClr val="C7C6BC"/>
                      </a:solidFill>
                      <a:prstDash val="solid"/>
                    </a:lnR>
                    <a:lnT w="19050">
                      <a:solidFill>
                        <a:srgbClr val="C7C6BC"/>
                      </a:solidFill>
                      <a:prstDash val="solid"/>
                    </a:lnT>
                    <a:lnB w="19050">
                      <a:solidFill>
                        <a:srgbClr val="C7C6B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49681" y="231393"/>
          <a:ext cx="8622665" cy="63642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226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96965"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2635"/>
                        </a:spcBef>
                      </a:pPr>
                      <a:r>
                        <a:rPr sz="4300" dirty="0">
                          <a:latin typeface="Cambria"/>
                          <a:cs typeface="Cambria"/>
                        </a:rPr>
                        <a:t>Оценка</a:t>
                      </a:r>
                      <a:r>
                        <a:rPr sz="4300" spc="-10" dirty="0">
                          <a:latin typeface="Cambria"/>
                          <a:cs typeface="Cambria"/>
                        </a:rPr>
                        <a:t> качества</a:t>
                      </a:r>
                      <a:r>
                        <a:rPr sz="4300" spc="-5" dirty="0">
                          <a:latin typeface="Cambria"/>
                          <a:cs typeface="Cambria"/>
                        </a:rPr>
                        <a:t> (составляющие)</a:t>
                      </a:r>
                      <a:endParaRPr sz="4300">
                        <a:latin typeface="Cambria"/>
                        <a:cs typeface="Cambria"/>
                      </a:endParaRPr>
                    </a:p>
                  </a:txBody>
                  <a:tcPr marL="0" marR="0" marT="334645" marB="0">
                    <a:lnL w="19050">
                      <a:solidFill>
                        <a:srgbClr val="C7C6BC"/>
                      </a:solidFill>
                      <a:prstDash val="solid"/>
                    </a:lnL>
                    <a:lnR w="19050">
                      <a:solidFill>
                        <a:srgbClr val="C7C6BC"/>
                      </a:solidFill>
                      <a:prstDash val="solid"/>
                    </a:lnR>
                    <a:lnT w="19050">
                      <a:solidFill>
                        <a:srgbClr val="C7C6BC"/>
                      </a:solidFill>
                      <a:prstDash val="solid"/>
                    </a:lnT>
                    <a:lnB w="76200">
                      <a:solidFill>
                        <a:srgbClr val="CBD2D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542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3600">
                        <a:latin typeface="Times New Roman"/>
                        <a:cs typeface="Times New Roman"/>
                      </a:endParaRPr>
                    </a:p>
                    <a:p>
                      <a:pPr marL="735330" marR="1979930">
                        <a:lnSpc>
                          <a:spcPct val="100800"/>
                        </a:lnSpc>
                        <a:spcBef>
                          <a:spcPts val="5"/>
                        </a:spcBef>
                      </a:pPr>
                      <a:r>
                        <a:rPr sz="2400" i="1" spc="-10" dirty="0">
                          <a:latin typeface="Cambria"/>
                          <a:cs typeface="Cambria"/>
                        </a:rPr>
                        <a:t>Constituent-level precision</a:t>
                      </a:r>
                      <a:r>
                        <a:rPr sz="2400" i="1" spc="-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dirty="0">
                          <a:latin typeface="Cambria"/>
                          <a:cs typeface="Cambria"/>
                        </a:rPr>
                        <a:t>/</a:t>
                      </a:r>
                      <a:r>
                        <a:rPr sz="2400" spc="-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i="1" spc="-15" dirty="0">
                          <a:latin typeface="Cambria"/>
                          <a:cs typeface="Cambria"/>
                        </a:rPr>
                        <a:t>recall</a:t>
                      </a:r>
                      <a:r>
                        <a:rPr sz="2400" i="1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dirty="0">
                          <a:latin typeface="Cambria"/>
                          <a:cs typeface="Cambria"/>
                        </a:rPr>
                        <a:t>/</a:t>
                      </a:r>
                      <a:r>
                        <a:rPr sz="2400" spc="-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i="1" spc="-25" dirty="0">
                          <a:latin typeface="Cambria"/>
                          <a:cs typeface="Cambria"/>
                        </a:rPr>
                        <a:t>F-score</a:t>
                      </a:r>
                      <a:r>
                        <a:rPr sz="2400" i="1" spc="-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dirty="0">
                          <a:latin typeface="Cambria"/>
                          <a:cs typeface="Cambria"/>
                        </a:rPr>
                        <a:t>— </a:t>
                      </a:r>
                      <a:r>
                        <a:rPr sz="2400" spc="-509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spc="-5" dirty="0">
                          <a:latin typeface="Cambria"/>
                          <a:cs typeface="Cambria"/>
                        </a:rPr>
                        <a:t>аналогично</a:t>
                      </a:r>
                      <a:r>
                        <a:rPr sz="2400" spc="-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spc="-5" dirty="0">
                          <a:latin typeface="Cambria"/>
                          <a:cs typeface="Cambria"/>
                        </a:rPr>
                        <a:t>IR</a:t>
                      </a:r>
                      <a:endParaRPr sz="2400">
                        <a:latin typeface="Cambria"/>
                        <a:cs typeface="Cambria"/>
                      </a:endParaRPr>
                    </a:p>
                    <a:p>
                      <a:pPr marL="735330" marR="836294">
                        <a:lnSpc>
                          <a:spcPct val="100800"/>
                        </a:lnSpc>
                        <a:spcBef>
                          <a:spcPts val="1989"/>
                        </a:spcBef>
                      </a:pPr>
                      <a:r>
                        <a:rPr sz="2400" spc="-5" dirty="0">
                          <a:latin typeface="Cambria"/>
                          <a:cs typeface="Cambria"/>
                        </a:rPr>
                        <a:t>Верный </a:t>
                      </a:r>
                      <a:r>
                        <a:rPr sz="2400" spc="-10" dirty="0">
                          <a:latin typeface="Cambria"/>
                          <a:cs typeface="Cambria"/>
                        </a:rPr>
                        <a:t>ответ: </a:t>
                      </a:r>
                      <a:r>
                        <a:rPr sz="2400" spc="-5" dirty="0">
                          <a:latin typeface="Cambria"/>
                          <a:cs typeface="Cambria"/>
                        </a:rPr>
                        <a:t>совпадение индексов </a:t>
                      </a:r>
                      <a:r>
                        <a:rPr sz="2400" spc="-10" dirty="0">
                          <a:latin typeface="Cambria"/>
                          <a:cs typeface="Cambria"/>
                        </a:rPr>
                        <a:t>начала/конца </a:t>
                      </a:r>
                      <a:r>
                        <a:rPr sz="2400" spc="-51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spc="-5" dirty="0">
                          <a:latin typeface="Cambria"/>
                          <a:cs typeface="Cambria"/>
                        </a:rPr>
                        <a:t>составляющей</a:t>
                      </a:r>
                      <a:r>
                        <a:rPr sz="2400" spc="-1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dirty="0">
                          <a:latin typeface="Cambria"/>
                          <a:cs typeface="Cambria"/>
                        </a:rPr>
                        <a:t>и</a:t>
                      </a:r>
                      <a:r>
                        <a:rPr sz="2400" spc="-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dirty="0">
                          <a:latin typeface="Cambria"/>
                          <a:cs typeface="Cambria"/>
                        </a:rPr>
                        <a:t>тега</a:t>
                      </a:r>
                      <a:r>
                        <a:rPr sz="2400" spc="-5" dirty="0">
                          <a:latin typeface="Cambria"/>
                          <a:cs typeface="Cambria"/>
                        </a:rPr>
                        <a:t> нетерминала</a:t>
                      </a:r>
                      <a:endParaRPr sz="2400">
                        <a:latin typeface="Cambria"/>
                        <a:cs typeface="Cambria"/>
                      </a:endParaRPr>
                    </a:p>
                  </a:txBody>
                  <a:tcPr marL="0" marR="0" marT="3175" marB="0">
                    <a:lnL w="19050">
                      <a:solidFill>
                        <a:srgbClr val="C7C6BC"/>
                      </a:solidFill>
                      <a:prstDash val="solid"/>
                    </a:lnL>
                    <a:lnR w="19050">
                      <a:solidFill>
                        <a:srgbClr val="C7C6BC"/>
                      </a:solidFill>
                      <a:prstDash val="solid"/>
                    </a:lnR>
                    <a:lnT w="76200">
                      <a:solidFill>
                        <a:srgbClr val="CBD2D5"/>
                      </a:solidFill>
                      <a:prstDash val="solid"/>
                    </a:lnT>
                    <a:lnB w="19050">
                      <a:solidFill>
                        <a:srgbClr val="C7C6B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1835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200" spc="-5" dirty="0">
                          <a:solidFill>
                            <a:srgbClr val="B0BCC1"/>
                          </a:solidFill>
                          <a:latin typeface="Cambria"/>
                          <a:cs typeface="Cambria"/>
                        </a:rPr>
                        <a:t>27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T="20320" marB="0">
                    <a:lnL w="19050">
                      <a:solidFill>
                        <a:srgbClr val="C7C6BC"/>
                      </a:solidFill>
                      <a:prstDash val="solid"/>
                    </a:lnL>
                    <a:lnR w="19050">
                      <a:solidFill>
                        <a:srgbClr val="C7C6BC"/>
                      </a:solidFill>
                      <a:prstDash val="solid"/>
                    </a:lnR>
                    <a:lnT w="19050">
                      <a:solidFill>
                        <a:srgbClr val="C7C6BC"/>
                      </a:solidFill>
                      <a:prstDash val="solid"/>
                    </a:lnT>
                    <a:lnB w="19050">
                      <a:solidFill>
                        <a:srgbClr val="C7C6B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9659" y="4258055"/>
            <a:ext cx="8204678" cy="163067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9462644"/>
              </p:ext>
            </p:extLst>
          </p:nvPr>
        </p:nvGraphicFramePr>
        <p:xfrm>
          <a:off x="249681" y="231393"/>
          <a:ext cx="8622665" cy="67287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226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96965"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2350"/>
                        </a:spcBef>
                      </a:pPr>
                      <a:r>
                        <a:rPr sz="4800" spc="-5" dirty="0" err="1">
                          <a:latin typeface="Cambria"/>
                          <a:cs typeface="Cambria"/>
                        </a:rPr>
                        <a:t>Основная</a:t>
                      </a:r>
                      <a:r>
                        <a:rPr sz="4800" spc="-2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4800" spc="-5" dirty="0" err="1">
                          <a:latin typeface="Cambria"/>
                          <a:cs typeface="Cambria"/>
                        </a:rPr>
                        <a:t>цель</a:t>
                      </a:r>
                      <a:r>
                        <a:rPr lang="ru-RU" sz="4800" spc="-5" dirty="0">
                          <a:latin typeface="Cambria"/>
                          <a:cs typeface="Cambria"/>
                        </a:rPr>
                        <a:t> – американский вариант</a:t>
                      </a:r>
                      <a:endParaRPr sz="4800" dirty="0">
                        <a:latin typeface="Cambria"/>
                        <a:cs typeface="Cambria"/>
                      </a:endParaRPr>
                    </a:p>
                  </a:txBody>
                  <a:tcPr marL="0" marR="0" marT="298450" marB="0">
                    <a:lnL w="19050">
                      <a:solidFill>
                        <a:srgbClr val="C7C6BC"/>
                      </a:solidFill>
                      <a:prstDash val="solid"/>
                    </a:lnL>
                    <a:lnR w="19050">
                      <a:solidFill>
                        <a:srgbClr val="C7C6BC"/>
                      </a:solidFill>
                      <a:prstDash val="solid"/>
                    </a:lnR>
                    <a:lnT w="19050">
                      <a:solidFill>
                        <a:srgbClr val="C7C6BC"/>
                      </a:solidFill>
                      <a:prstDash val="solid"/>
                    </a:lnT>
                    <a:lnB w="76200">
                      <a:solidFill>
                        <a:srgbClr val="CBD2D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542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3600">
                        <a:latin typeface="Times New Roman"/>
                        <a:cs typeface="Times New Roman"/>
                      </a:endParaRPr>
                    </a:p>
                    <a:p>
                      <a:pPr marL="735330" marR="6574790">
                        <a:lnSpc>
                          <a:spcPct val="100600"/>
                        </a:lnSpc>
                      </a:pPr>
                      <a:r>
                        <a:rPr sz="2400" b="1" spc="-10" dirty="0">
                          <a:latin typeface="Cambria"/>
                          <a:cs typeface="Cambria"/>
                        </a:rPr>
                        <a:t>Colorless </a:t>
                      </a:r>
                      <a:r>
                        <a:rPr sz="2400" b="1" spc="-51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b="1" spc="-10" dirty="0">
                          <a:latin typeface="Cambria"/>
                          <a:cs typeface="Cambria"/>
                        </a:rPr>
                        <a:t>green </a:t>
                      </a:r>
                      <a:r>
                        <a:rPr sz="2400" b="1" spc="-5" dirty="0">
                          <a:latin typeface="Cambria"/>
                          <a:cs typeface="Cambria"/>
                        </a:rPr>
                        <a:t> ideas </a:t>
                      </a:r>
                      <a:r>
                        <a:rPr sz="2400" b="1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b="1" spc="-5" dirty="0">
                          <a:latin typeface="Cambria"/>
                          <a:cs typeface="Cambria"/>
                        </a:rPr>
                        <a:t>sleep </a:t>
                      </a:r>
                      <a:r>
                        <a:rPr sz="2400" b="1" dirty="0">
                          <a:latin typeface="Cambria"/>
                          <a:cs typeface="Cambria"/>
                        </a:rPr>
                        <a:t> fur</a:t>
                      </a:r>
                      <a:r>
                        <a:rPr sz="2400" b="1" spc="-5" dirty="0">
                          <a:latin typeface="Cambria"/>
                          <a:cs typeface="Cambria"/>
                        </a:rPr>
                        <a:t>io</a:t>
                      </a:r>
                      <a:r>
                        <a:rPr sz="2400" b="1" dirty="0">
                          <a:latin typeface="Cambria"/>
                          <a:cs typeface="Cambria"/>
                        </a:rPr>
                        <a:t>u</a:t>
                      </a:r>
                      <a:r>
                        <a:rPr sz="2400" b="1" spc="-5" dirty="0">
                          <a:latin typeface="Cambria"/>
                          <a:cs typeface="Cambria"/>
                        </a:rPr>
                        <a:t>s</a:t>
                      </a:r>
                      <a:r>
                        <a:rPr sz="2400" b="1" spc="-65" dirty="0">
                          <a:latin typeface="Cambria"/>
                          <a:cs typeface="Cambria"/>
                        </a:rPr>
                        <a:t>l</a:t>
                      </a:r>
                      <a:r>
                        <a:rPr sz="2400" b="1" spc="-225" dirty="0">
                          <a:latin typeface="Cambria"/>
                          <a:cs typeface="Cambria"/>
                        </a:rPr>
                        <a:t>y</a:t>
                      </a:r>
                      <a:r>
                        <a:rPr sz="2400" b="1" dirty="0">
                          <a:latin typeface="Cambria"/>
                          <a:cs typeface="Cambria"/>
                        </a:rPr>
                        <a:t>.</a:t>
                      </a:r>
                      <a:endParaRPr sz="2400">
                        <a:latin typeface="Cambria"/>
                        <a:cs typeface="Cambria"/>
                      </a:endParaRPr>
                    </a:p>
                  </a:txBody>
                  <a:tcPr marL="0" marR="0" marT="4445" marB="0">
                    <a:lnL w="19050">
                      <a:solidFill>
                        <a:srgbClr val="C7C6BC"/>
                      </a:solidFill>
                      <a:prstDash val="solid"/>
                    </a:lnL>
                    <a:lnR w="19050">
                      <a:solidFill>
                        <a:srgbClr val="C7C6BC"/>
                      </a:solidFill>
                      <a:prstDash val="solid"/>
                    </a:lnR>
                    <a:lnT w="76200">
                      <a:solidFill>
                        <a:srgbClr val="CBD2D5"/>
                      </a:solidFill>
                      <a:prstDash val="solid"/>
                    </a:lnT>
                    <a:lnB w="19050">
                      <a:solidFill>
                        <a:srgbClr val="C7C6B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1835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200" dirty="0">
                          <a:solidFill>
                            <a:srgbClr val="B0BCC1"/>
                          </a:solidFill>
                          <a:latin typeface="Cambria"/>
                          <a:cs typeface="Cambria"/>
                        </a:rPr>
                        <a:t>2</a:t>
                      </a:r>
                      <a:endParaRPr sz="1200" dirty="0">
                        <a:latin typeface="Cambria"/>
                        <a:cs typeface="Cambria"/>
                      </a:endParaRPr>
                    </a:p>
                  </a:txBody>
                  <a:tcPr marL="0" marR="0" marT="20320" marB="0">
                    <a:lnL w="19050">
                      <a:solidFill>
                        <a:srgbClr val="C7C6BC"/>
                      </a:solidFill>
                      <a:prstDash val="solid"/>
                    </a:lnL>
                    <a:lnR w="19050">
                      <a:solidFill>
                        <a:srgbClr val="C7C6BC"/>
                      </a:solidFill>
                      <a:prstDash val="solid"/>
                    </a:lnR>
                    <a:lnT w="19050">
                      <a:solidFill>
                        <a:srgbClr val="C7C6BC"/>
                      </a:solidFill>
                      <a:prstDash val="solid"/>
                    </a:lnT>
                    <a:lnB w="19050">
                      <a:solidFill>
                        <a:srgbClr val="C7C6B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3" name="object 3"/>
          <p:cNvGrpSpPr/>
          <p:nvPr/>
        </p:nvGrpSpPr>
        <p:grpSpPr>
          <a:xfrm>
            <a:off x="2657855" y="1584007"/>
            <a:ext cx="5991860" cy="4668520"/>
            <a:chOff x="2657855" y="1584007"/>
            <a:chExt cx="5991860" cy="466852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05975" y="1584007"/>
              <a:ext cx="5443645" cy="466792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57855" y="2609088"/>
              <a:ext cx="1051559" cy="10515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22173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6683275"/>
              </p:ext>
            </p:extLst>
          </p:nvPr>
        </p:nvGraphicFramePr>
        <p:xfrm>
          <a:off x="249681" y="231393"/>
          <a:ext cx="8622665" cy="63642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226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96965"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2635"/>
                        </a:spcBef>
                      </a:pPr>
                      <a:r>
                        <a:rPr lang="ru-RU" sz="4300" dirty="0">
                          <a:latin typeface="Cambria"/>
                          <a:cs typeface="Cambria"/>
                        </a:rPr>
                        <a:t>Видео!</a:t>
                      </a:r>
                      <a:endParaRPr sz="4300" dirty="0">
                        <a:latin typeface="Cambria"/>
                        <a:cs typeface="Cambria"/>
                      </a:endParaRPr>
                    </a:p>
                  </a:txBody>
                  <a:tcPr marL="0" marR="0" marT="334645" marB="0">
                    <a:lnL w="19050">
                      <a:solidFill>
                        <a:srgbClr val="C7C6BC"/>
                      </a:solidFill>
                      <a:prstDash val="solid"/>
                    </a:lnL>
                    <a:lnR w="19050">
                      <a:solidFill>
                        <a:srgbClr val="C7C6BC"/>
                      </a:solidFill>
                      <a:prstDash val="solid"/>
                    </a:lnR>
                    <a:lnT w="19050">
                      <a:solidFill>
                        <a:srgbClr val="C7C6BC"/>
                      </a:solidFill>
                      <a:prstDash val="solid"/>
                    </a:lnT>
                    <a:lnB w="76200">
                      <a:solidFill>
                        <a:srgbClr val="CBD2D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542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lang="en-US" sz="2400" dirty="0">
                          <a:latin typeface="Cambria"/>
                          <a:cs typeface="Cambria"/>
                        </a:rPr>
                        <a:t>https://www.youtube.com/watch?v=2hLBHSKbS44&amp;list=PLlQBy7xY8mbKypSJe_AjVtCuXXsdODiDi</a:t>
                      </a:r>
                      <a:endParaRPr sz="2400" dirty="0">
                        <a:latin typeface="Cambria"/>
                        <a:cs typeface="Cambria"/>
                      </a:endParaRPr>
                    </a:p>
                  </a:txBody>
                  <a:tcPr marL="0" marR="0" marT="3175" marB="0">
                    <a:lnL w="19050">
                      <a:solidFill>
                        <a:srgbClr val="C7C6BC"/>
                      </a:solidFill>
                      <a:prstDash val="solid"/>
                    </a:lnL>
                    <a:lnR w="19050">
                      <a:solidFill>
                        <a:srgbClr val="C7C6BC"/>
                      </a:solidFill>
                      <a:prstDash val="solid"/>
                    </a:lnR>
                    <a:lnT w="76200">
                      <a:solidFill>
                        <a:srgbClr val="CBD2D5"/>
                      </a:solidFill>
                      <a:prstDash val="solid"/>
                    </a:lnT>
                    <a:lnB w="19050">
                      <a:solidFill>
                        <a:srgbClr val="C7C6B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1835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200" spc="-5" dirty="0">
                          <a:solidFill>
                            <a:srgbClr val="B0BCC1"/>
                          </a:solidFill>
                          <a:latin typeface="Cambria"/>
                          <a:cs typeface="Cambria"/>
                        </a:rPr>
                        <a:t>27</a:t>
                      </a:r>
                      <a:endParaRPr sz="1200" dirty="0">
                        <a:latin typeface="Cambria"/>
                        <a:cs typeface="Cambria"/>
                      </a:endParaRPr>
                    </a:p>
                  </a:txBody>
                  <a:tcPr marL="0" marR="0" marT="20320" marB="0">
                    <a:lnL w="19050">
                      <a:solidFill>
                        <a:srgbClr val="C7C6BC"/>
                      </a:solidFill>
                      <a:prstDash val="solid"/>
                    </a:lnL>
                    <a:lnR w="19050">
                      <a:solidFill>
                        <a:srgbClr val="C7C6BC"/>
                      </a:solidFill>
                      <a:prstDash val="solid"/>
                    </a:lnR>
                    <a:lnT w="19050">
                      <a:solidFill>
                        <a:srgbClr val="C7C6BC"/>
                      </a:solidFill>
                      <a:prstDash val="solid"/>
                    </a:lnT>
                    <a:lnB w="19050">
                      <a:solidFill>
                        <a:srgbClr val="C7C6B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8151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49681" y="231393"/>
          <a:ext cx="8622665" cy="63642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226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96965"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2350"/>
                        </a:spcBef>
                      </a:pPr>
                      <a:r>
                        <a:rPr sz="4800" spc="5" dirty="0">
                          <a:latin typeface="Cambria"/>
                          <a:cs typeface="Cambria"/>
                        </a:rPr>
                        <a:t>Алгоритмы</a:t>
                      </a:r>
                      <a:r>
                        <a:rPr sz="4800" spc="-4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4800" dirty="0">
                          <a:latin typeface="Cambria"/>
                          <a:cs typeface="Cambria"/>
                        </a:rPr>
                        <a:t>парсинга</a:t>
                      </a:r>
                      <a:endParaRPr sz="4800">
                        <a:latin typeface="Cambria"/>
                        <a:cs typeface="Cambria"/>
                      </a:endParaRPr>
                    </a:p>
                  </a:txBody>
                  <a:tcPr marL="0" marR="0" marT="298450" marB="0">
                    <a:lnL w="19050">
                      <a:solidFill>
                        <a:srgbClr val="C7C6BC"/>
                      </a:solidFill>
                      <a:prstDash val="solid"/>
                    </a:lnL>
                    <a:lnR w="19050">
                      <a:solidFill>
                        <a:srgbClr val="C7C6BC"/>
                      </a:solidFill>
                      <a:prstDash val="solid"/>
                    </a:lnR>
                    <a:lnT w="19050">
                      <a:solidFill>
                        <a:srgbClr val="C7C6BC"/>
                      </a:solidFill>
                      <a:prstDash val="solid"/>
                    </a:lnT>
                    <a:lnB w="76200">
                      <a:solidFill>
                        <a:srgbClr val="CBD2D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542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1078230" marR="893444" indent="-342900">
                        <a:lnSpc>
                          <a:spcPts val="2400"/>
                        </a:lnSpc>
                        <a:spcBef>
                          <a:spcPts val="5"/>
                        </a:spcBef>
                        <a:buClr>
                          <a:srgbClr val="404040"/>
                        </a:buClr>
                        <a:buFont typeface="Arial MT"/>
                        <a:buChar char="•"/>
                        <a:tabLst>
                          <a:tab pos="1078230" algn="l"/>
                          <a:tab pos="1078865" algn="l"/>
                        </a:tabLst>
                      </a:pPr>
                      <a:r>
                        <a:rPr sz="2200" b="1" spc="-15" dirty="0">
                          <a:latin typeface="Cambria"/>
                          <a:cs typeface="Cambria"/>
                        </a:rPr>
                        <a:t>top-down</a:t>
                      </a:r>
                      <a:r>
                        <a:rPr sz="2200" b="1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200" b="1" spc="-5" dirty="0">
                          <a:latin typeface="Cambria"/>
                          <a:cs typeface="Cambria"/>
                        </a:rPr>
                        <a:t>parsing</a:t>
                      </a:r>
                      <a:r>
                        <a:rPr sz="2200" b="1" spc="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200" dirty="0">
                          <a:latin typeface="Cambria"/>
                          <a:cs typeface="Cambria"/>
                        </a:rPr>
                        <a:t>– </a:t>
                      </a:r>
                      <a:r>
                        <a:rPr sz="2200" spc="-15" dirty="0">
                          <a:latin typeface="Cambria"/>
                          <a:cs typeface="Cambria"/>
                        </a:rPr>
                        <a:t>нисходящие</a:t>
                      </a:r>
                      <a:r>
                        <a:rPr sz="2200" spc="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200" spc="-5" dirty="0">
                          <a:latin typeface="Cambria"/>
                          <a:cs typeface="Cambria"/>
                        </a:rPr>
                        <a:t>алгоритмы</a:t>
                      </a:r>
                      <a:r>
                        <a:rPr sz="2200" spc="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200" spc="-5" dirty="0">
                          <a:latin typeface="Cambria"/>
                          <a:cs typeface="Cambria"/>
                        </a:rPr>
                        <a:t>разбора </a:t>
                      </a:r>
                      <a:r>
                        <a:rPr sz="2200" spc="-47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200" spc="-5" dirty="0">
                          <a:latin typeface="Cambria"/>
                          <a:cs typeface="Cambria"/>
                        </a:rPr>
                        <a:t>(например, </a:t>
                      </a:r>
                      <a:r>
                        <a:rPr sz="2200" i="1" spc="-10" dirty="0">
                          <a:latin typeface="Cambria"/>
                          <a:cs typeface="Cambria"/>
                        </a:rPr>
                        <a:t>Earley</a:t>
                      </a:r>
                      <a:r>
                        <a:rPr sz="2200" i="1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200" i="1" spc="-5" dirty="0">
                          <a:latin typeface="Cambria"/>
                          <a:cs typeface="Cambria"/>
                        </a:rPr>
                        <a:t>parser</a:t>
                      </a:r>
                      <a:r>
                        <a:rPr sz="2200" spc="-5" dirty="0">
                          <a:latin typeface="Cambria"/>
                          <a:cs typeface="Cambria"/>
                        </a:rPr>
                        <a:t>)</a:t>
                      </a:r>
                      <a:endParaRPr sz="2200">
                        <a:latin typeface="Cambria"/>
                        <a:cs typeface="Cambria"/>
                      </a:endParaRPr>
                    </a:p>
                    <a:p>
                      <a:pPr marL="1078230" marR="800735" indent="-342900">
                        <a:lnSpc>
                          <a:spcPts val="2400"/>
                        </a:lnSpc>
                        <a:spcBef>
                          <a:spcPts val="1895"/>
                        </a:spcBef>
                        <a:buClr>
                          <a:srgbClr val="404040"/>
                        </a:buClr>
                        <a:buFont typeface="Arial MT"/>
                        <a:buChar char="•"/>
                        <a:tabLst>
                          <a:tab pos="1078230" algn="l"/>
                          <a:tab pos="1078865" algn="l"/>
                        </a:tabLst>
                      </a:pPr>
                      <a:r>
                        <a:rPr sz="2200" b="1" spc="-10" dirty="0">
                          <a:latin typeface="Cambria"/>
                          <a:cs typeface="Cambria"/>
                        </a:rPr>
                        <a:t>bottom-up</a:t>
                      </a:r>
                      <a:r>
                        <a:rPr sz="2200" b="1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200" b="1" spc="-5" dirty="0">
                          <a:latin typeface="Cambria"/>
                          <a:cs typeface="Cambria"/>
                        </a:rPr>
                        <a:t>parsing</a:t>
                      </a:r>
                      <a:r>
                        <a:rPr sz="2200" b="1" spc="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200" dirty="0">
                          <a:latin typeface="Cambria"/>
                          <a:cs typeface="Cambria"/>
                        </a:rPr>
                        <a:t>–</a:t>
                      </a:r>
                      <a:r>
                        <a:rPr sz="2200" spc="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200" spc="-15" dirty="0">
                          <a:latin typeface="Cambria"/>
                          <a:cs typeface="Cambria"/>
                        </a:rPr>
                        <a:t>восходящие</a:t>
                      </a:r>
                      <a:r>
                        <a:rPr sz="2200" spc="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200" spc="-5" dirty="0">
                          <a:latin typeface="Cambria"/>
                          <a:cs typeface="Cambria"/>
                        </a:rPr>
                        <a:t>алгоритмы</a:t>
                      </a:r>
                      <a:r>
                        <a:rPr sz="2200" spc="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200" spc="-5" dirty="0">
                          <a:latin typeface="Cambria"/>
                          <a:cs typeface="Cambria"/>
                        </a:rPr>
                        <a:t>разбора </a:t>
                      </a:r>
                      <a:r>
                        <a:rPr sz="2200" spc="-47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200" spc="-5" dirty="0">
                          <a:latin typeface="Cambria"/>
                          <a:cs typeface="Cambria"/>
                        </a:rPr>
                        <a:t>(например,</a:t>
                      </a:r>
                      <a:r>
                        <a:rPr sz="2200" spc="-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200" i="1" spc="-5" dirty="0">
                          <a:latin typeface="Cambria"/>
                          <a:cs typeface="Cambria"/>
                        </a:rPr>
                        <a:t>CYK</a:t>
                      </a:r>
                      <a:r>
                        <a:rPr sz="2200" i="1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200" i="1" spc="-5" dirty="0">
                          <a:latin typeface="Cambria"/>
                          <a:cs typeface="Cambria"/>
                        </a:rPr>
                        <a:t>parser</a:t>
                      </a:r>
                      <a:r>
                        <a:rPr sz="2200" spc="-5" dirty="0">
                          <a:latin typeface="Cambria"/>
                          <a:cs typeface="Cambria"/>
                        </a:rPr>
                        <a:t>)</a:t>
                      </a:r>
                      <a:endParaRPr sz="2200">
                        <a:latin typeface="Cambria"/>
                        <a:cs typeface="Cambria"/>
                      </a:endParaRPr>
                    </a:p>
                    <a:p>
                      <a:pPr marL="735330">
                        <a:lnSpc>
                          <a:spcPct val="100000"/>
                        </a:lnSpc>
                        <a:spcBef>
                          <a:spcPts val="1735"/>
                        </a:spcBef>
                        <a:tabLst>
                          <a:tab pos="1473835" algn="l"/>
                          <a:tab pos="2059305" algn="l"/>
                        </a:tabLst>
                      </a:pPr>
                      <a:r>
                        <a:rPr sz="2200" dirty="0">
                          <a:latin typeface="Cambria Math"/>
                          <a:cs typeface="Cambria Math"/>
                        </a:rPr>
                        <a:t>𝑆</a:t>
                      </a:r>
                      <a:r>
                        <a:rPr sz="2200" spc="16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200" dirty="0">
                          <a:latin typeface="Cambria Math"/>
                          <a:cs typeface="Cambria Math"/>
                        </a:rPr>
                        <a:t>⟶	𝑁𝑃	</a:t>
                      </a:r>
                      <a:r>
                        <a:rPr sz="2200" spc="-5" dirty="0">
                          <a:latin typeface="Cambria Math"/>
                          <a:cs typeface="Cambria Math"/>
                        </a:rPr>
                        <a:t>𝑉𝑃</a:t>
                      </a:r>
                      <a:endParaRPr sz="2200">
                        <a:latin typeface="Cambria Math"/>
                        <a:cs typeface="Cambria Math"/>
                      </a:endParaRPr>
                    </a:p>
                    <a:p>
                      <a:pPr marL="735330">
                        <a:lnSpc>
                          <a:spcPct val="100000"/>
                        </a:lnSpc>
                        <a:spcBef>
                          <a:spcPts val="1750"/>
                        </a:spcBef>
                      </a:pPr>
                      <a:r>
                        <a:rPr sz="2200" dirty="0">
                          <a:latin typeface="Cambria Math"/>
                          <a:cs typeface="Cambria Math"/>
                        </a:rPr>
                        <a:t>𝑁𝑃</a:t>
                      </a:r>
                      <a:r>
                        <a:rPr sz="2200" spc="12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200" dirty="0">
                          <a:latin typeface="Cambria Math"/>
                          <a:cs typeface="Cambria Math"/>
                        </a:rPr>
                        <a:t>⟶</a:t>
                      </a:r>
                      <a:r>
                        <a:rPr sz="2200" spc="8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200" spc="114" dirty="0">
                          <a:latin typeface="Cambria Math"/>
                          <a:cs typeface="Cambria Math"/>
                        </a:rPr>
                        <a:t>𝑁</a:t>
                      </a:r>
                      <a:r>
                        <a:rPr sz="2400" spc="172" baseline="27777" dirty="0">
                          <a:latin typeface="Cambria Math"/>
                          <a:cs typeface="Cambria Math"/>
                        </a:rPr>
                        <a:t>!</a:t>
                      </a:r>
                      <a:endParaRPr sz="2400" baseline="27777">
                        <a:latin typeface="Cambria Math"/>
                        <a:cs typeface="Cambria Math"/>
                      </a:endParaRPr>
                    </a:p>
                    <a:p>
                      <a:pPr marL="735330">
                        <a:lnSpc>
                          <a:spcPct val="100000"/>
                        </a:lnSpc>
                        <a:spcBef>
                          <a:spcPts val="1660"/>
                        </a:spcBef>
                      </a:pPr>
                      <a:r>
                        <a:rPr sz="2200" spc="-5" dirty="0">
                          <a:latin typeface="Cambria Math"/>
                          <a:cs typeface="Cambria Math"/>
                        </a:rPr>
                        <a:t>𝑉𝑃</a:t>
                      </a:r>
                      <a:r>
                        <a:rPr sz="2200" spc="12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200" dirty="0">
                          <a:latin typeface="Cambria Math"/>
                          <a:cs typeface="Cambria Math"/>
                        </a:rPr>
                        <a:t>⟶</a:t>
                      </a:r>
                      <a:r>
                        <a:rPr sz="2200" spc="8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200" spc="-5" dirty="0">
                          <a:latin typeface="Cambria Math"/>
                          <a:cs typeface="Cambria Math"/>
                        </a:rPr>
                        <a:t>𝑉′</a:t>
                      </a:r>
                      <a:endParaRPr sz="2200">
                        <a:latin typeface="Cambria Math"/>
                        <a:cs typeface="Cambria Math"/>
                      </a:endParaRPr>
                    </a:p>
                    <a:p>
                      <a:pPr marL="735330">
                        <a:lnSpc>
                          <a:spcPct val="100000"/>
                        </a:lnSpc>
                        <a:spcBef>
                          <a:spcPts val="1750"/>
                        </a:spcBef>
                        <a:tabLst>
                          <a:tab pos="1587500" algn="l"/>
                          <a:tab pos="2406650" algn="l"/>
                        </a:tabLst>
                      </a:pPr>
                      <a:r>
                        <a:rPr sz="2200" dirty="0">
                          <a:latin typeface="Cambria Math"/>
                          <a:cs typeface="Cambria Math"/>
                        </a:rPr>
                        <a:t>𝑁’</a:t>
                      </a:r>
                      <a:r>
                        <a:rPr sz="2200" spc="12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200" dirty="0">
                          <a:latin typeface="Cambria Math"/>
                          <a:cs typeface="Cambria Math"/>
                        </a:rPr>
                        <a:t>⟶	</a:t>
                      </a:r>
                      <a:r>
                        <a:rPr sz="2200" spc="-5" dirty="0">
                          <a:latin typeface="Cambria Math"/>
                          <a:cs typeface="Cambria Math"/>
                        </a:rPr>
                        <a:t>𝐴𝑑𝑗𝑃	</a:t>
                      </a:r>
                      <a:r>
                        <a:rPr sz="2200" dirty="0">
                          <a:latin typeface="Cambria Math"/>
                          <a:cs typeface="Cambria Math"/>
                        </a:rPr>
                        <a:t>𝑁′</a:t>
                      </a:r>
                      <a:endParaRPr sz="2200">
                        <a:latin typeface="Cambria Math"/>
                        <a:cs typeface="Cambria Math"/>
                      </a:endParaRPr>
                    </a:p>
                    <a:p>
                      <a:pPr marL="735330">
                        <a:lnSpc>
                          <a:spcPct val="100000"/>
                        </a:lnSpc>
                        <a:spcBef>
                          <a:spcPts val="1775"/>
                        </a:spcBef>
                      </a:pPr>
                      <a:r>
                        <a:rPr sz="2200" dirty="0">
                          <a:latin typeface="Cambria"/>
                          <a:cs typeface="Cambria"/>
                        </a:rPr>
                        <a:t>…</a:t>
                      </a:r>
                      <a:endParaRPr sz="2200">
                        <a:latin typeface="Cambria"/>
                        <a:cs typeface="Cambria"/>
                      </a:endParaRPr>
                    </a:p>
                  </a:txBody>
                  <a:tcPr marL="0" marR="0" marT="5080" marB="0">
                    <a:lnL w="19050">
                      <a:solidFill>
                        <a:srgbClr val="C7C6BC"/>
                      </a:solidFill>
                      <a:prstDash val="solid"/>
                    </a:lnL>
                    <a:lnR w="19050">
                      <a:solidFill>
                        <a:srgbClr val="C7C6BC"/>
                      </a:solidFill>
                      <a:prstDash val="solid"/>
                    </a:lnR>
                    <a:lnT w="76200">
                      <a:solidFill>
                        <a:srgbClr val="CBD2D5"/>
                      </a:solidFill>
                      <a:prstDash val="solid"/>
                    </a:lnT>
                    <a:lnB w="19050">
                      <a:solidFill>
                        <a:srgbClr val="C7C6B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1835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200" spc="-5" dirty="0">
                          <a:solidFill>
                            <a:srgbClr val="B0BCC1"/>
                          </a:solidFill>
                          <a:latin typeface="Cambria"/>
                          <a:cs typeface="Cambria"/>
                        </a:rPr>
                        <a:t>28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T="20320" marB="0">
                    <a:lnL w="19050">
                      <a:solidFill>
                        <a:srgbClr val="C7C6BC"/>
                      </a:solidFill>
                      <a:prstDash val="solid"/>
                    </a:lnL>
                    <a:lnR w="19050">
                      <a:solidFill>
                        <a:srgbClr val="C7C6BC"/>
                      </a:solidFill>
                      <a:prstDash val="solid"/>
                    </a:lnR>
                    <a:lnT w="19050">
                      <a:solidFill>
                        <a:srgbClr val="C7C6BC"/>
                      </a:solidFill>
                      <a:prstDash val="solid"/>
                    </a:lnT>
                    <a:lnB w="19050">
                      <a:solidFill>
                        <a:srgbClr val="C7C6B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1647088" y="3683825"/>
            <a:ext cx="1106805" cy="255270"/>
          </a:xfrm>
          <a:custGeom>
            <a:avLst/>
            <a:gdLst/>
            <a:ahLst/>
            <a:cxnLst/>
            <a:rect l="l" t="t" r="r" b="b"/>
            <a:pathLst>
              <a:path w="1106805" h="255270">
                <a:moveTo>
                  <a:pt x="68897" y="5181"/>
                </a:moveTo>
                <a:lnTo>
                  <a:pt x="54432" y="0"/>
                </a:lnTo>
                <a:lnTo>
                  <a:pt x="0" y="122643"/>
                </a:lnTo>
                <a:lnTo>
                  <a:pt x="0" y="132740"/>
                </a:lnTo>
                <a:lnTo>
                  <a:pt x="54432" y="255244"/>
                </a:lnTo>
                <a:lnTo>
                  <a:pt x="68897" y="250342"/>
                </a:lnTo>
                <a:lnTo>
                  <a:pt x="25107" y="127685"/>
                </a:lnTo>
                <a:lnTo>
                  <a:pt x="68897" y="5181"/>
                </a:lnTo>
                <a:close/>
              </a:path>
              <a:path w="1106805" h="255270">
                <a:moveTo>
                  <a:pt x="551459" y="122504"/>
                </a:moveTo>
                <a:lnTo>
                  <a:pt x="497027" y="0"/>
                </a:lnTo>
                <a:lnTo>
                  <a:pt x="482422" y="4902"/>
                </a:lnTo>
                <a:lnTo>
                  <a:pt x="526211" y="127558"/>
                </a:lnTo>
                <a:lnTo>
                  <a:pt x="482422" y="250063"/>
                </a:lnTo>
                <a:lnTo>
                  <a:pt x="497027" y="255244"/>
                </a:lnTo>
                <a:lnTo>
                  <a:pt x="551459" y="132600"/>
                </a:lnTo>
                <a:lnTo>
                  <a:pt x="551459" y="122504"/>
                </a:lnTo>
                <a:close/>
              </a:path>
              <a:path w="1106805" h="255270">
                <a:moveTo>
                  <a:pt x="654304" y="5181"/>
                </a:moveTo>
                <a:lnTo>
                  <a:pt x="639838" y="0"/>
                </a:lnTo>
                <a:lnTo>
                  <a:pt x="585406" y="122643"/>
                </a:lnTo>
                <a:lnTo>
                  <a:pt x="585406" y="132740"/>
                </a:lnTo>
                <a:lnTo>
                  <a:pt x="639838" y="255244"/>
                </a:lnTo>
                <a:lnTo>
                  <a:pt x="654304" y="250342"/>
                </a:lnTo>
                <a:lnTo>
                  <a:pt x="610514" y="127685"/>
                </a:lnTo>
                <a:lnTo>
                  <a:pt x="654304" y="5181"/>
                </a:lnTo>
                <a:close/>
              </a:path>
              <a:path w="1106805" h="255270">
                <a:moveTo>
                  <a:pt x="1106703" y="122504"/>
                </a:moveTo>
                <a:lnTo>
                  <a:pt x="1052271" y="0"/>
                </a:lnTo>
                <a:lnTo>
                  <a:pt x="1037666" y="4902"/>
                </a:lnTo>
                <a:lnTo>
                  <a:pt x="1081455" y="127558"/>
                </a:lnTo>
                <a:lnTo>
                  <a:pt x="1037666" y="250063"/>
                </a:lnTo>
                <a:lnTo>
                  <a:pt x="1052271" y="255244"/>
                </a:lnTo>
                <a:lnTo>
                  <a:pt x="1106703" y="132600"/>
                </a:lnTo>
                <a:lnTo>
                  <a:pt x="1106703" y="1225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60690" y="5347525"/>
            <a:ext cx="1262380" cy="255270"/>
          </a:xfrm>
          <a:custGeom>
            <a:avLst/>
            <a:gdLst/>
            <a:ahLst/>
            <a:cxnLst/>
            <a:rect l="l" t="t" r="r" b="b"/>
            <a:pathLst>
              <a:path w="1262380" h="255270">
                <a:moveTo>
                  <a:pt x="68897" y="5181"/>
                </a:moveTo>
                <a:lnTo>
                  <a:pt x="54432" y="0"/>
                </a:lnTo>
                <a:lnTo>
                  <a:pt x="0" y="122643"/>
                </a:lnTo>
                <a:lnTo>
                  <a:pt x="0" y="132740"/>
                </a:lnTo>
                <a:lnTo>
                  <a:pt x="54432" y="255244"/>
                </a:lnTo>
                <a:lnTo>
                  <a:pt x="68897" y="250342"/>
                </a:lnTo>
                <a:lnTo>
                  <a:pt x="25107" y="127685"/>
                </a:lnTo>
                <a:lnTo>
                  <a:pt x="68897" y="5181"/>
                </a:lnTo>
                <a:close/>
              </a:path>
              <a:path w="1262380" h="255270">
                <a:moveTo>
                  <a:pt x="784821" y="122504"/>
                </a:moveTo>
                <a:lnTo>
                  <a:pt x="730389" y="0"/>
                </a:lnTo>
                <a:lnTo>
                  <a:pt x="715784" y="4902"/>
                </a:lnTo>
                <a:lnTo>
                  <a:pt x="759574" y="127558"/>
                </a:lnTo>
                <a:lnTo>
                  <a:pt x="715784" y="250063"/>
                </a:lnTo>
                <a:lnTo>
                  <a:pt x="730389" y="255244"/>
                </a:lnTo>
                <a:lnTo>
                  <a:pt x="784821" y="132600"/>
                </a:lnTo>
                <a:lnTo>
                  <a:pt x="784821" y="122504"/>
                </a:lnTo>
                <a:close/>
              </a:path>
              <a:path w="1262380" h="255270">
                <a:moveTo>
                  <a:pt x="887666" y="5181"/>
                </a:moveTo>
                <a:lnTo>
                  <a:pt x="873201" y="0"/>
                </a:lnTo>
                <a:lnTo>
                  <a:pt x="818769" y="122643"/>
                </a:lnTo>
                <a:lnTo>
                  <a:pt x="818769" y="132740"/>
                </a:lnTo>
                <a:lnTo>
                  <a:pt x="873201" y="255244"/>
                </a:lnTo>
                <a:lnTo>
                  <a:pt x="887666" y="250342"/>
                </a:lnTo>
                <a:lnTo>
                  <a:pt x="843876" y="127685"/>
                </a:lnTo>
                <a:lnTo>
                  <a:pt x="887666" y="5181"/>
                </a:lnTo>
                <a:close/>
              </a:path>
              <a:path w="1262380" h="255270">
                <a:moveTo>
                  <a:pt x="1261833" y="122504"/>
                </a:moveTo>
                <a:lnTo>
                  <a:pt x="1207401" y="0"/>
                </a:lnTo>
                <a:lnTo>
                  <a:pt x="1192796" y="4902"/>
                </a:lnTo>
                <a:lnTo>
                  <a:pt x="1236586" y="127558"/>
                </a:lnTo>
                <a:lnTo>
                  <a:pt x="1192796" y="250063"/>
                </a:lnTo>
                <a:lnTo>
                  <a:pt x="1207401" y="255244"/>
                </a:lnTo>
                <a:lnTo>
                  <a:pt x="1261833" y="132600"/>
                </a:lnTo>
                <a:lnTo>
                  <a:pt x="1261833" y="1225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47223" y="3536501"/>
            <a:ext cx="3123611" cy="2678496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588512" y="2419447"/>
          <a:ext cx="4998719" cy="35480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49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9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9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96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8701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75"/>
                        </a:spcBef>
                      </a:pPr>
                      <a:r>
                        <a:rPr sz="2200" b="1" dirty="0">
                          <a:latin typeface="Cambria"/>
                          <a:cs typeface="Cambria"/>
                        </a:rPr>
                        <a:t>S</a:t>
                      </a:r>
                      <a:endParaRPr sz="2200">
                        <a:latin typeface="Cambria"/>
                        <a:cs typeface="Cambria"/>
                      </a:endParaRPr>
                    </a:p>
                  </a:txBody>
                  <a:tcPr marL="0" marR="0" marT="2635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701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701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75"/>
                        </a:spcBef>
                      </a:pPr>
                      <a:r>
                        <a:rPr sz="2200" dirty="0">
                          <a:latin typeface="Cambria"/>
                          <a:cs typeface="Cambria"/>
                        </a:rPr>
                        <a:t>NP</a:t>
                      </a:r>
                      <a:endParaRPr sz="2200">
                        <a:latin typeface="Cambria"/>
                        <a:cs typeface="Cambria"/>
                      </a:endParaRPr>
                    </a:p>
                  </a:txBody>
                  <a:tcPr marL="0" marR="0" marT="2635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75"/>
                        </a:spcBef>
                      </a:pPr>
                      <a:r>
                        <a:rPr sz="2200" spc="-5" dirty="0">
                          <a:latin typeface="Cambria"/>
                          <a:cs typeface="Cambria"/>
                        </a:rPr>
                        <a:t>VP</a:t>
                      </a:r>
                      <a:endParaRPr sz="2200">
                        <a:latin typeface="Cambria"/>
                        <a:cs typeface="Cambria"/>
                      </a:endParaRPr>
                    </a:p>
                  </a:txBody>
                  <a:tcPr marL="0" marR="0" marT="2635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701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75"/>
                        </a:spcBef>
                      </a:pPr>
                      <a:r>
                        <a:rPr sz="2200" spc="-5" dirty="0">
                          <a:latin typeface="Cambria"/>
                          <a:cs typeface="Cambria"/>
                        </a:rPr>
                        <a:t>Det</a:t>
                      </a:r>
                      <a:endParaRPr sz="2200">
                        <a:latin typeface="Cambria"/>
                        <a:cs typeface="Cambria"/>
                      </a:endParaRPr>
                    </a:p>
                  </a:txBody>
                  <a:tcPr marL="0" marR="0" marT="2635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75"/>
                        </a:spcBef>
                      </a:pPr>
                      <a:r>
                        <a:rPr sz="2200" dirty="0">
                          <a:latin typeface="Cambria"/>
                          <a:cs typeface="Cambria"/>
                        </a:rPr>
                        <a:t>N</a:t>
                      </a:r>
                      <a:endParaRPr sz="2200">
                        <a:latin typeface="Cambria"/>
                        <a:cs typeface="Cambria"/>
                      </a:endParaRPr>
                    </a:p>
                  </a:txBody>
                  <a:tcPr marL="0" marR="0" marT="2635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75"/>
                        </a:spcBef>
                      </a:pPr>
                      <a:r>
                        <a:rPr sz="2200" dirty="0">
                          <a:latin typeface="Cambria"/>
                          <a:cs typeface="Cambria"/>
                        </a:rPr>
                        <a:t>V</a:t>
                      </a:r>
                      <a:endParaRPr sz="2200">
                        <a:latin typeface="Cambria"/>
                        <a:cs typeface="Cambria"/>
                      </a:endParaRPr>
                    </a:p>
                  </a:txBody>
                  <a:tcPr marL="0" marR="0" marT="2635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2430">
                        <a:lnSpc>
                          <a:spcPct val="100000"/>
                        </a:lnSpc>
                        <a:spcBef>
                          <a:spcPts val="2075"/>
                        </a:spcBef>
                      </a:pPr>
                      <a:r>
                        <a:rPr sz="2200" spc="-20" dirty="0">
                          <a:latin typeface="Cambria"/>
                          <a:cs typeface="Cambria"/>
                        </a:rPr>
                        <a:t>Adv</a:t>
                      </a:r>
                      <a:endParaRPr sz="2200">
                        <a:latin typeface="Cambria"/>
                        <a:cs typeface="Cambria"/>
                      </a:endParaRPr>
                    </a:p>
                  </a:txBody>
                  <a:tcPr marL="0" marR="0" marT="2635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49681" y="231393"/>
          <a:ext cx="8622665" cy="63642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226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96965"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2350"/>
                        </a:spcBef>
                      </a:pPr>
                      <a:r>
                        <a:rPr sz="4800" dirty="0">
                          <a:latin typeface="Cambria"/>
                          <a:cs typeface="Cambria"/>
                        </a:rPr>
                        <a:t>CYK</a:t>
                      </a:r>
                      <a:r>
                        <a:rPr sz="4800" spc="-3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4800" spc="-5" dirty="0">
                          <a:latin typeface="Cambria"/>
                          <a:cs typeface="Cambria"/>
                        </a:rPr>
                        <a:t>парсер</a:t>
                      </a:r>
                      <a:endParaRPr sz="4800">
                        <a:latin typeface="Cambria"/>
                        <a:cs typeface="Cambria"/>
                      </a:endParaRPr>
                    </a:p>
                  </a:txBody>
                  <a:tcPr marL="0" marR="0" marT="298450" marB="0">
                    <a:lnL w="19050">
                      <a:solidFill>
                        <a:srgbClr val="C7C6BC"/>
                      </a:solidFill>
                      <a:prstDash val="solid"/>
                    </a:lnL>
                    <a:lnR w="19050">
                      <a:solidFill>
                        <a:srgbClr val="C7C6BC"/>
                      </a:solidFill>
                      <a:prstDash val="solid"/>
                    </a:lnR>
                    <a:lnT w="19050">
                      <a:solidFill>
                        <a:srgbClr val="C7C6BC"/>
                      </a:solidFill>
                      <a:prstDash val="solid"/>
                    </a:lnT>
                    <a:lnB w="76200">
                      <a:solidFill>
                        <a:srgbClr val="CBD2D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5422">
                <a:tc>
                  <a:txBody>
                    <a:bodyPr/>
                    <a:lstStyle/>
                    <a:p>
                      <a:pPr marL="735330">
                        <a:lnSpc>
                          <a:spcPct val="100000"/>
                        </a:lnSpc>
                        <a:spcBef>
                          <a:spcPts val="1575"/>
                        </a:spcBef>
                      </a:pPr>
                      <a:r>
                        <a:rPr sz="2400" b="1" spc="-10" dirty="0">
                          <a:latin typeface="Cambria"/>
                          <a:cs typeface="Cambria"/>
                        </a:rPr>
                        <a:t>Алгоритм</a:t>
                      </a:r>
                      <a:r>
                        <a:rPr sz="2400" b="1" spc="-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b="1" spc="-10" dirty="0">
                          <a:latin typeface="Cambria"/>
                          <a:cs typeface="Cambria"/>
                        </a:rPr>
                        <a:t>Кока-Янгера-Касами </a:t>
                      </a:r>
                      <a:r>
                        <a:rPr sz="2400" b="1" dirty="0">
                          <a:latin typeface="Cambria"/>
                          <a:cs typeface="Cambria"/>
                        </a:rPr>
                        <a:t>/</a:t>
                      </a:r>
                      <a:r>
                        <a:rPr sz="2400" b="1" spc="-5" dirty="0">
                          <a:latin typeface="Cambria"/>
                          <a:cs typeface="Cambria"/>
                        </a:rPr>
                        <a:t> CYK</a:t>
                      </a:r>
                      <a:r>
                        <a:rPr sz="2400" b="1" spc="-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b="1" dirty="0">
                          <a:latin typeface="Cambria"/>
                          <a:cs typeface="Cambria"/>
                        </a:rPr>
                        <a:t>/</a:t>
                      </a:r>
                      <a:r>
                        <a:rPr sz="2400" b="1" spc="-5" dirty="0">
                          <a:latin typeface="Cambria"/>
                          <a:cs typeface="Cambria"/>
                        </a:rPr>
                        <a:t> CKY</a:t>
                      </a:r>
                      <a:endParaRPr sz="2400">
                        <a:latin typeface="Cambria"/>
                        <a:cs typeface="Cambria"/>
                      </a:endParaRPr>
                    </a:p>
                    <a:p>
                      <a:pPr marL="6089015" algn="just">
                        <a:lnSpc>
                          <a:spcPct val="100000"/>
                        </a:lnSpc>
                        <a:spcBef>
                          <a:spcPts val="1365"/>
                        </a:spcBef>
                      </a:pPr>
                      <a:r>
                        <a:rPr sz="2050" i="1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2050" i="1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50" spc="5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205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50" spc="3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50" i="1" dirty="0">
                          <a:latin typeface="Times New Roman"/>
                          <a:cs typeface="Times New Roman"/>
                        </a:rPr>
                        <a:t>NP</a:t>
                      </a:r>
                      <a:r>
                        <a:rPr sz="2050" i="1" spc="6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50" i="1" spc="-5" dirty="0">
                          <a:latin typeface="Times New Roman"/>
                          <a:cs typeface="Times New Roman"/>
                        </a:rPr>
                        <a:t>VP</a:t>
                      </a: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marL="6056630" marR="913765" indent="41275" algn="just">
                        <a:lnSpc>
                          <a:spcPct val="147600"/>
                        </a:lnSpc>
                        <a:spcBef>
                          <a:spcPts val="80"/>
                        </a:spcBef>
                      </a:pPr>
                      <a:r>
                        <a:rPr sz="2050" i="1" dirty="0">
                          <a:latin typeface="Times New Roman"/>
                          <a:cs typeface="Times New Roman"/>
                        </a:rPr>
                        <a:t>NP </a:t>
                      </a:r>
                      <a:r>
                        <a:rPr sz="2050" spc="5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205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50" i="1" spc="-10" dirty="0">
                          <a:latin typeface="Times New Roman"/>
                          <a:cs typeface="Times New Roman"/>
                        </a:rPr>
                        <a:t>Det</a:t>
                      </a:r>
                      <a:r>
                        <a:rPr sz="2050" i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50" i="1" dirty="0">
                          <a:latin typeface="Times New Roman"/>
                          <a:cs typeface="Times New Roman"/>
                        </a:rPr>
                        <a:t>NP </a:t>
                      </a:r>
                      <a:r>
                        <a:rPr sz="2050" i="1" spc="-5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50" i="1" spc="-5" dirty="0">
                          <a:latin typeface="Times New Roman"/>
                          <a:cs typeface="Times New Roman"/>
                        </a:rPr>
                        <a:t>VP </a:t>
                      </a:r>
                      <a:r>
                        <a:rPr sz="2050" spc="5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205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50" i="1" spc="-5" dirty="0">
                          <a:latin typeface="Times New Roman"/>
                          <a:cs typeface="Times New Roman"/>
                        </a:rPr>
                        <a:t>VP</a:t>
                      </a:r>
                      <a:r>
                        <a:rPr sz="2050" i="1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50" i="1" spc="-5" dirty="0">
                          <a:latin typeface="Times New Roman"/>
                          <a:cs typeface="Times New Roman"/>
                        </a:rPr>
                        <a:t>Adv </a:t>
                      </a:r>
                      <a:r>
                        <a:rPr sz="2050" i="1" spc="-5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50" i="1" dirty="0">
                          <a:latin typeface="Times New Roman"/>
                          <a:cs typeface="Times New Roman"/>
                        </a:rPr>
                        <a:t>NP</a:t>
                      </a:r>
                      <a:r>
                        <a:rPr sz="2050" i="1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50" spc="5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2050" spc="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50" i="1" dirty="0">
                          <a:latin typeface="Times New Roman"/>
                          <a:cs typeface="Times New Roman"/>
                        </a:rPr>
                        <a:t>N</a:t>
                      </a: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marL="6056630" algn="just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2050" i="1" spc="-15" dirty="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2050" i="1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2050" i="1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50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2050" spc="-2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50" i="1" dirty="0">
                          <a:latin typeface="Times New Roman"/>
                          <a:cs typeface="Times New Roman"/>
                        </a:rPr>
                        <a:t>V</a:t>
                      </a: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marL="6056630" marR="1356995" indent="41275">
                        <a:lnSpc>
                          <a:spcPct val="125400"/>
                        </a:lnSpc>
                      </a:pPr>
                      <a:r>
                        <a:rPr sz="2050" i="1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2050" i="1" spc="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50" spc="5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2050" spc="-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50" i="1" spc="-5" dirty="0">
                          <a:latin typeface="Times New Roman"/>
                          <a:cs typeface="Times New Roman"/>
                        </a:rPr>
                        <a:t>cat </a:t>
                      </a:r>
                      <a:r>
                        <a:rPr sz="2050" i="1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50" i="1" spc="-10" dirty="0">
                          <a:latin typeface="Times New Roman"/>
                          <a:cs typeface="Times New Roman"/>
                        </a:rPr>
                        <a:t>Det </a:t>
                      </a:r>
                      <a:r>
                        <a:rPr sz="2050" spc="5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205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50" i="1" dirty="0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sz="2050" i="1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50" i="1" dirty="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2050" i="1" spc="11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50" spc="5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205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50" i="1" spc="-5" dirty="0">
                          <a:latin typeface="Times New Roman"/>
                          <a:cs typeface="Times New Roman"/>
                        </a:rPr>
                        <a:t>sleeps</a:t>
                      </a: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marL="6101715">
                        <a:lnSpc>
                          <a:spcPts val="2305"/>
                        </a:lnSpc>
                        <a:spcBef>
                          <a:spcPts val="625"/>
                        </a:spcBef>
                      </a:pPr>
                      <a:r>
                        <a:rPr sz="2050" i="1" spc="-5" dirty="0">
                          <a:latin typeface="Times New Roman"/>
                          <a:cs typeface="Times New Roman"/>
                        </a:rPr>
                        <a:t>Adv</a:t>
                      </a:r>
                      <a:r>
                        <a:rPr sz="2050" i="1" spc="-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50" spc="5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2050" spc="-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50" i="1" spc="-5" dirty="0">
                          <a:latin typeface="Times New Roman"/>
                          <a:cs typeface="Times New Roman"/>
                        </a:rPr>
                        <a:t>quitely</a:t>
                      </a: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marL="755650">
                        <a:lnSpc>
                          <a:spcPts val="2485"/>
                        </a:lnSpc>
                        <a:tabLst>
                          <a:tab pos="2021839" algn="l"/>
                          <a:tab pos="3060700" algn="l"/>
                          <a:tab pos="4267835" algn="l"/>
                        </a:tabLst>
                      </a:pPr>
                      <a:r>
                        <a:rPr sz="2200" b="1" spc="-5" dirty="0">
                          <a:latin typeface="Cambria"/>
                          <a:cs typeface="Cambria"/>
                        </a:rPr>
                        <a:t>the	</a:t>
                      </a:r>
                      <a:r>
                        <a:rPr sz="2200" b="1" dirty="0">
                          <a:latin typeface="Cambria"/>
                          <a:cs typeface="Cambria"/>
                        </a:rPr>
                        <a:t>cat	</a:t>
                      </a:r>
                      <a:r>
                        <a:rPr sz="2200" b="1" spc="-5" dirty="0">
                          <a:latin typeface="Cambria"/>
                          <a:cs typeface="Cambria"/>
                        </a:rPr>
                        <a:t>sleeps	</a:t>
                      </a:r>
                      <a:r>
                        <a:rPr sz="2200" b="1" spc="-20" dirty="0">
                          <a:latin typeface="Cambria"/>
                          <a:cs typeface="Cambria"/>
                        </a:rPr>
                        <a:t>quitely</a:t>
                      </a:r>
                      <a:endParaRPr sz="2200">
                        <a:latin typeface="Cambria"/>
                        <a:cs typeface="Cambria"/>
                      </a:endParaRPr>
                    </a:p>
                  </a:txBody>
                  <a:tcPr marL="0" marR="0" marT="200025" marB="0">
                    <a:lnL w="19050">
                      <a:solidFill>
                        <a:srgbClr val="C7C6BC"/>
                      </a:solidFill>
                      <a:prstDash val="solid"/>
                    </a:lnL>
                    <a:lnR w="19050">
                      <a:solidFill>
                        <a:srgbClr val="C7C6BC"/>
                      </a:solidFill>
                      <a:prstDash val="solid"/>
                    </a:lnR>
                    <a:lnT w="76200">
                      <a:solidFill>
                        <a:srgbClr val="CBD2D5"/>
                      </a:solidFill>
                      <a:prstDash val="solid"/>
                    </a:lnT>
                    <a:lnB w="19050">
                      <a:solidFill>
                        <a:srgbClr val="C7C6B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1835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200" spc="-5" dirty="0">
                          <a:solidFill>
                            <a:srgbClr val="B0BCC1"/>
                          </a:solidFill>
                          <a:latin typeface="Cambria"/>
                          <a:cs typeface="Cambria"/>
                        </a:rPr>
                        <a:t>29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T="20320" marB="0">
                    <a:lnL w="19050">
                      <a:solidFill>
                        <a:srgbClr val="C7C6BC"/>
                      </a:solidFill>
                      <a:prstDash val="solid"/>
                    </a:lnL>
                    <a:lnR w="19050">
                      <a:solidFill>
                        <a:srgbClr val="C7C6BC"/>
                      </a:solidFill>
                      <a:prstDash val="solid"/>
                    </a:lnR>
                    <a:lnT w="19050">
                      <a:solidFill>
                        <a:srgbClr val="C7C6BC"/>
                      </a:solidFill>
                      <a:prstDash val="solid"/>
                    </a:lnT>
                    <a:lnB w="19050">
                      <a:solidFill>
                        <a:srgbClr val="C7C6B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6865315" y="2382142"/>
            <a:ext cx="75565" cy="367665"/>
          </a:xfrm>
          <a:custGeom>
            <a:avLst/>
            <a:gdLst/>
            <a:ahLst/>
            <a:cxnLst/>
            <a:rect l="l" t="t" r="r" b="b"/>
            <a:pathLst>
              <a:path w="75565" h="367664">
                <a:moveTo>
                  <a:pt x="75499" y="0"/>
                </a:moveTo>
                <a:lnTo>
                  <a:pt x="0" y="183647"/>
                </a:lnTo>
              </a:path>
              <a:path w="75565" h="367664">
                <a:moveTo>
                  <a:pt x="0" y="183647"/>
                </a:moveTo>
                <a:lnTo>
                  <a:pt x="75499" y="367295"/>
                </a:lnTo>
              </a:path>
            </a:pathLst>
          </a:custGeom>
          <a:ln w="129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336678" y="2382142"/>
            <a:ext cx="193040" cy="367665"/>
          </a:xfrm>
          <a:custGeom>
            <a:avLst/>
            <a:gdLst/>
            <a:ahLst/>
            <a:cxnLst/>
            <a:rect l="l" t="t" r="r" b="b"/>
            <a:pathLst>
              <a:path w="193040" h="367664">
                <a:moveTo>
                  <a:pt x="0" y="0"/>
                </a:moveTo>
                <a:lnTo>
                  <a:pt x="75499" y="183647"/>
                </a:lnTo>
              </a:path>
              <a:path w="193040" h="367664">
                <a:moveTo>
                  <a:pt x="75499" y="183647"/>
                </a:moveTo>
                <a:lnTo>
                  <a:pt x="0" y="367295"/>
                </a:lnTo>
              </a:path>
              <a:path w="193040" h="367664">
                <a:moveTo>
                  <a:pt x="192489" y="0"/>
                </a:moveTo>
                <a:lnTo>
                  <a:pt x="116990" y="183647"/>
                </a:lnTo>
              </a:path>
              <a:path w="193040" h="367664">
                <a:moveTo>
                  <a:pt x="116990" y="183647"/>
                </a:moveTo>
                <a:lnTo>
                  <a:pt x="192489" y="367295"/>
                </a:lnTo>
              </a:path>
            </a:pathLst>
          </a:custGeom>
          <a:ln w="129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867215" y="2382142"/>
            <a:ext cx="75565" cy="367665"/>
          </a:xfrm>
          <a:custGeom>
            <a:avLst/>
            <a:gdLst/>
            <a:ahLst/>
            <a:cxnLst/>
            <a:rect l="l" t="t" r="r" b="b"/>
            <a:pathLst>
              <a:path w="75565" h="367664">
                <a:moveTo>
                  <a:pt x="0" y="0"/>
                </a:moveTo>
                <a:lnTo>
                  <a:pt x="75499" y="183647"/>
                </a:lnTo>
              </a:path>
              <a:path w="75565" h="367664">
                <a:moveTo>
                  <a:pt x="75499" y="183647"/>
                </a:moveTo>
                <a:lnTo>
                  <a:pt x="0" y="367295"/>
                </a:lnTo>
              </a:path>
            </a:pathLst>
          </a:custGeom>
          <a:ln w="129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494478" y="2853504"/>
            <a:ext cx="75565" cy="367665"/>
          </a:xfrm>
          <a:custGeom>
            <a:avLst/>
            <a:gdLst/>
            <a:ahLst/>
            <a:cxnLst/>
            <a:rect l="l" t="t" r="r" b="b"/>
            <a:pathLst>
              <a:path w="75565" h="367664">
                <a:moveTo>
                  <a:pt x="75499" y="0"/>
                </a:moveTo>
                <a:lnTo>
                  <a:pt x="0" y="183647"/>
                </a:lnTo>
              </a:path>
              <a:path w="75565" h="367664">
                <a:moveTo>
                  <a:pt x="0" y="183647"/>
                </a:moveTo>
                <a:lnTo>
                  <a:pt x="75499" y="367295"/>
                </a:lnTo>
              </a:path>
            </a:pathLst>
          </a:custGeom>
          <a:ln w="129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965840" y="2853504"/>
            <a:ext cx="75565" cy="367665"/>
          </a:xfrm>
          <a:custGeom>
            <a:avLst/>
            <a:gdLst/>
            <a:ahLst/>
            <a:cxnLst/>
            <a:rect l="l" t="t" r="r" b="b"/>
            <a:pathLst>
              <a:path w="75565" h="367664">
                <a:moveTo>
                  <a:pt x="0" y="0"/>
                </a:moveTo>
                <a:lnTo>
                  <a:pt x="75499" y="183647"/>
                </a:lnTo>
              </a:path>
              <a:path w="75565" h="367664">
                <a:moveTo>
                  <a:pt x="75499" y="183647"/>
                </a:moveTo>
                <a:lnTo>
                  <a:pt x="0" y="367295"/>
                </a:lnTo>
              </a:path>
            </a:pathLst>
          </a:custGeom>
          <a:ln w="129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010193" y="3324866"/>
            <a:ext cx="75565" cy="367665"/>
          </a:xfrm>
          <a:custGeom>
            <a:avLst/>
            <a:gdLst/>
            <a:ahLst/>
            <a:cxnLst/>
            <a:rect l="l" t="t" r="r" b="b"/>
            <a:pathLst>
              <a:path w="75565" h="367664">
                <a:moveTo>
                  <a:pt x="75499" y="0"/>
                </a:moveTo>
                <a:lnTo>
                  <a:pt x="0" y="183647"/>
                </a:lnTo>
              </a:path>
              <a:path w="75565" h="367664">
                <a:moveTo>
                  <a:pt x="0" y="183647"/>
                </a:moveTo>
                <a:lnTo>
                  <a:pt x="75499" y="367295"/>
                </a:lnTo>
              </a:path>
            </a:pathLst>
          </a:custGeom>
          <a:ln w="129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423740" y="3324866"/>
            <a:ext cx="75565" cy="367665"/>
          </a:xfrm>
          <a:custGeom>
            <a:avLst/>
            <a:gdLst/>
            <a:ahLst/>
            <a:cxnLst/>
            <a:rect l="l" t="t" r="r" b="b"/>
            <a:pathLst>
              <a:path w="75565" h="367664">
                <a:moveTo>
                  <a:pt x="0" y="0"/>
                </a:moveTo>
                <a:lnTo>
                  <a:pt x="75499" y="183647"/>
                </a:lnTo>
              </a:path>
              <a:path w="75565" h="367664">
                <a:moveTo>
                  <a:pt x="75499" y="183647"/>
                </a:moveTo>
                <a:lnTo>
                  <a:pt x="0" y="367295"/>
                </a:lnTo>
              </a:path>
            </a:pathLst>
          </a:custGeom>
          <a:ln w="129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49681" y="231393"/>
          <a:ext cx="8622665" cy="63642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226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96965"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2350"/>
                        </a:spcBef>
                      </a:pPr>
                      <a:r>
                        <a:rPr sz="4800" spc="-5" dirty="0">
                          <a:latin typeface="Cambria"/>
                          <a:cs typeface="Cambria"/>
                        </a:rPr>
                        <a:t>Парсер</a:t>
                      </a:r>
                      <a:r>
                        <a:rPr sz="4800" spc="-1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4800" spc="-5" dirty="0">
                          <a:latin typeface="Cambria"/>
                          <a:cs typeface="Cambria"/>
                        </a:rPr>
                        <a:t>Эрли</a:t>
                      </a:r>
                      <a:endParaRPr sz="4800">
                        <a:latin typeface="Cambria"/>
                        <a:cs typeface="Cambria"/>
                      </a:endParaRPr>
                    </a:p>
                  </a:txBody>
                  <a:tcPr marL="0" marR="0" marT="298450" marB="0">
                    <a:lnL w="19050">
                      <a:solidFill>
                        <a:srgbClr val="C7C6BC"/>
                      </a:solidFill>
                      <a:prstDash val="solid"/>
                    </a:lnL>
                    <a:lnR w="19050">
                      <a:solidFill>
                        <a:srgbClr val="C7C6BC"/>
                      </a:solidFill>
                      <a:prstDash val="solid"/>
                    </a:lnR>
                    <a:lnT w="19050">
                      <a:solidFill>
                        <a:srgbClr val="C7C6BC"/>
                      </a:solidFill>
                      <a:prstDash val="solid"/>
                    </a:lnT>
                    <a:lnB w="76200">
                      <a:solidFill>
                        <a:srgbClr val="CBD2D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5422">
                <a:tc>
                  <a:txBody>
                    <a:bodyPr/>
                    <a:lstStyle/>
                    <a:p>
                      <a:pPr marL="349250">
                        <a:lnSpc>
                          <a:spcPct val="100000"/>
                        </a:lnSpc>
                        <a:spcBef>
                          <a:spcPts val="1575"/>
                        </a:spcBef>
                      </a:pPr>
                      <a:r>
                        <a:rPr sz="2400" b="1" spc="-10" dirty="0">
                          <a:latin typeface="Cambria"/>
                          <a:cs typeface="Cambria"/>
                        </a:rPr>
                        <a:t>Earley</a:t>
                      </a:r>
                      <a:r>
                        <a:rPr sz="2400" b="1" spc="-3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b="1" spc="-15" dirty="0">
                          <a:latin typeface="Cambria"/>
                          <a:cs typeface="Cambria"/>
                        </a:rPr>
                        <a:t>Parser</a:t>
                      </a:r>
                      <a:endParaRPr sz="2400">
                        <a:latin typeface="Cambria"/>
                        <a:cs typeface="Cambria"/>
                      </a:endParaRPr>
                    </a:p>
                    <a:p>
                      <a:pPr marL="349250" marR="1256665">
                        <a:lnSpc>
                          <a:spcPct val="100800"/>
                        </a:lnSpc>
                        <a:spcBef>
                          <a:spcPts val="1995"/>
                        </a:spcBef>
                      </a:pPr>
                      <a:r>
                        <a:rPr sz="2400" spc="-5" dirty="0">
                          <a:latin typeface="Cambria"/>
                          <a:cs typeface="Cambria"/>
                        </a:rPr>
                        <a:t>Итеративно «</a:t>
                      </a:r>
                      <a:r>
                        <a:rPr sz="2400" i="1" spc="-5" dirty="0">
                          <a:latin typeface="Cambria"/>
                          <a:cs typeface="Cambria"/>
                        </a:rPr>
                        <a:t>распознает</a:t>
                      </a:r>
                      <a:r>
                        <a:rPr sz="2400" spc="-5" dirty="0">
                          <a:latin typeface="Cambria"/>
                          <a:cs typeface="Cambria"/>
                        </a:rPr>
                        <a:t>» правила, </a:t>
                      </a:r>
                      <a:r>
                        <a:rPr sz="2400" dirty="0">
                          <a:latin typeface="Cambria"/>
                          <a:cs typeface="Cambria"/>
                        </a:rPr>
                        <a:t>храня </a:t>
                      </a:r>
                      <a:r>
                        <a:rPr sz="2400" spc="-5" dirty="0">
                          <a:latin typeface="Cambria"/>
                          <a:cs typeface="Cambria"/>
                        </a:rPr>
                        <a:t>таблицу </a:t>
                      </a:r>
                      <a:r>
                        <a:rPr sz="2400" spc="-51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spc="-10" dirty="0">
                          <a:latin typeface="Cambria"/>
                          <a:cs typeface="Cambria"/>
                        </a:rPr>
                        <a:t>соответствующих</a:t>
                      </a:r>
                      <a:r>
                        <a:rPr sz="2400" spc="-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i="1" spc="-10" dirty="0">
                          <a:latin typeface="Cambria"/>
                          <a:cs typeface="Cambria"/>
                        </a:rPr>
                        <a:t>состояний</a:t>
                      </a:r>
                      <a:r>
                        <a:rPr sz="2400" i="1" spc="-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spc="-5" dirty="0">
                          <a:latin typeface="Cambria"/>
                          <a:cs typeface="Cambria"/>
                        </a:rPr>
                        <a:t>(</a:t>
                      </a:r>
                      <a:r>
                        <a:rPr sz="2400" i="1" spc="-5" dirty="0">
                          <a:latin typeface="Cambria"/>
                          <a:cs typeface="Cambria"/>
                        </a:rPr>
                        <a:t>dotted</a:t>
                      </a:r>
                      <a:r>
                        <a:rPr sz="2400" i="1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i="1" spc="-5" dirty="0">
                          <a:latin typeface="Cambria"/>
                          <a:cs typeface="Cambria"/>
                        </a:rPr>
                        <a:t>rules</a:t>
                      </a:r>
                      <a:r>
                        <a:rPr sz="2400" spc="-5" dirty="0">
                          <a:latin typeface="Cambria"/>
                          <a:cs typeface="Cambria"/>
                        </a:rPr>
                        <a:t>):</a:t>
                      </a:r>
                      <a:endParaRPr sz="2400">
                        <a:latin typeface="Cambria"/>
                        <a:cs typeface="Cambria"/>
                      </a:endParaRPr>
                    </a:p>
                    <a:p>
                      <a:pPr marL="349250">
                        <a:lnSpc>
                          <a:spcPct val="100000"/>
                        </a:lnSpc>
                        <a:spcBef>
                          <a:spcPts val="2014"/>
                        </a:spcBef>
                      </a:pPr>
                      <a:r>
                        <a:rPr sz="2400" dirty="0">
                          <a:latin typeface="Cambria Math"/>
                          <a:cs typeface="Cambria Math"/>
                        </a:rPr>
                        <a:t>𝑆</a:t>
                      </a:r>
                      <a:r>
                        <a:rPr sz="2400" spc="18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→</a:t>
                      </a:r>
                      <a:r>
                        <a:rPr sz="2400" spc="-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) </a:t>
                      </a:r>
                      <a:r>
                        <a:rPr sz="2400" spc="-5" dirty="0">
                          <a:latin typeface="Cambria Math"/>
                          <a:cs typeface="Cambria Math"/>
                        </a:rPr>
                        <a:t>𝑉</a:t>
                      </a:r>
                      <a:r>
                        <a:rPr sz="2400" spc="55" dirty="0">
                          <a:latin typeface="Cambria Math"/>
                          <a:cs typeface="Cambria Math"/>
                        </a:rPr>
                        <a:t>𝑃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,</a:t>
                      </a:r>
                      <a:r>
                        <a:rPr sz="2400" spc="-13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spc="-5" dirty="0">
                          <a:latin typeface="Cambria Math"/>
                          <a:cs typeface="Cambria Math"/>
                        </a:rPr>
                        <a:t>[0,0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]</a:t>
                      </a:r>
                      <a:r>
                        <a:rPr sz="2400" spc="-1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spc="-5" dirty="0">
                          <a:latin typeface="Cambria"/>
                          <a:cs typeface="Cambria"/>
                        </a:rPr>
                        <a:t>&lt;</a:t>
                      </a:r>
                      <a:r>
                        <a:rPr sz="2400" dirty="0">
                          <a:latin typeface="Cambria"/>
                          <a:cs typeface="Cambria"/>
                        </a:rPr>
                        <a:t>&lt;</a:t>
                      </a:r>
                      <a:r>
                        <a:rPr sz="2400" spc="-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dirty="0">
                          <a:latin typeface="Cambria"/>
                          <a:cs typeface="Cambria"/>
                        </a:rPr>
                        <a:t>0</a:t>
                      </a:r>
                      <a:r>
                        <a:rPr sz="2400" spc="-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dirty="0">
                          <a:latin typeface="Cambria"/>
                          <a:cs typeface="Cambria"/>
                        </a:rPr>
                        <a:t>поз</a:t>
                      </a:r>
                      <a:r>
                        <a:rPr sz="2400" spc="-5" dirty="0">
                          <a:latin typeface="Cambria"/>
                          <a:cs typeface="Cambria"/>
                        </a:rPr>
                        <a:t>ици</a:t>
                      </a:r>
                      <a:r>
                        <a:rPr sz="2400" dirty="0">
                          <a:latin typeface="Cambria"/>
                          <a:cs typeface="Cambria"/>
                        </a:rPr>
                        <a:t>я</a:t>
                      </a:r>
                      <a:r>
                        <a:rPr sz="2400" spc="-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dirty="0">
                          <a:latin typeface="Cambria"/>
                          <a:cs typeface="Cambria"/>
                        </a:rPr>
                        <a:t>в</a:t>
                      </a:r>
                      <a:r>
                        <a:rPr sz="2400" spc="-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spc="5" dirty="0">
                          <a:latin typeface="Cambria"/>
                          <a:cs typeface="Cambria"/>
                        </a:rPr>
                        <a:t>с</a:t>
                      </a:r>
                      <a:r>
                        <a:rPr sz="2400" dirty="0">
                          <a:latin typeface="Cambria"/>
                          <a:cs typeface="Cambria"/>
                        </a:rPr>
                        <a:t>п</a:t>
                      </a:r>
                      <a:r>
                        <a:rPr sz="2400" spc="-5" dirty="0">
                          <a:latin typeface="Cambria"/>
                          <a:cs typeface="Cambria"/>
                        </a:rPr>
                        <a:t>и</a:t>
                      </a:r>
                      <a:r>
                        <a:rPr sz="2400" spc="5" dirty="0">
                          <a:latin typeface="Cambria"/>
                          <a:cs typeface="Cambria"/>
                        </a:rPr>
                        <a:t>с</a:t>
                      </a:r>
                      <a:r>
                        <a:rPr sz="2400" spc="-20" dirty="0">
                          <a:latin typeface="Cambria"/>
                          <a:cs typeface="Cambria"/>
                        </a:rPr>
                        <a:t>к</a:t>
                      </a:r>
                      <a:r>
                        <a:rPr sz="2400" dirty="0">
                          <a:latin typeface="Cambria"/>
                          <a:cs typeface="Cambria"/>
                        </a:rPr>
                        <a:t>е </a:t>
                      </a:r>
                      <a:r>
                        <a:rPr sz="2400" spc="-5" dirty="0">
                          <a:latin typeface="Cambria"/>
                          <a:cs typeface="Cambria"/>
                        </a:rPr>
                        <a:t>в</a:t>
                      </a:r>
                      <a:r>
                        <a:rPr sz="2400" spc="-50" dirty="0">
                          <a:latin typeface="Cambria"/>
                          <a:cs typeface="Cambria"/>
                        </a:rPr>
                        <a:t>х</a:t>
                      </a:r>
                      <a:r>
                        <a:rPr sz="2400" spc="-60" dirty="0">
                          <a:latin typeface="Cambria"/>
                          <a:cs typeface="Cambria"/>
                        </a:rPr>
                        <a:t>о</a:t>
                      </a:r>
                      <a:r>
                        <a:rPr sz="2400" spc="-5" dirty="0">
                          <a:latin typeface="Cambria"/>
                          <a:cs typeface="Cambria"/>
                        </a:rPr>
                        <a:t>дн</a:t>
                      </a:r>
                      <a:r>
                        <a:rPr sz="2400" dirty="0">
                          <a:latin typeface="Cambria"/>
                          <a:cs typeface="Cambria"/>
                        </a:rPr>
                        <a:t>ых</a:t>
                      </a:r>
                      <a:r>
                        <a:rPr sz="2400" spc="-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dirty="0">
                          <a:latin typeface="Cambria"/>
                          <a:cs typeface="Cambria"/>
                        </a:rPr>
                        <a:t>то</a:t>
                      </a:r>
                      <a:r>
                        <a:rPr sz="2400" spc="-20" dirty="0">
                          <a:latin typeface="Cambria"/>
                          <a:cs typeface="Cambria"/>
                        </a:rPr>
                        <a:t>к</a:t>
                      </a:r>
                      <a:r>
                        <a:rPr sz="2400" dirty="0">
                          <a:latin typeface="Cambria"/>
                          <a:cs typeface="Cambria"/>
                        </a:rPr>
                        <a:t>е</a:t>
                      </a:r>
                      <a:r>
                        <a:rPr sz="2400" spc="-5" dirty="0">
                          <a:latin typeface="Cambria"/>
                          <a:cs typeface="Cambria"/>
                        </a:rPr>
                        <a:t>н</a:t>
                      </a:r>
                      <a:r>
                        <a:rPr sz="2400" dirty="0">
                          <a:latin typeface="Cambria"/>
                          <a:cs typeface="Cambria"/>
                        </a:rPr>
                        <a:t>ов</a:t>
                      </a:r>
                      <a:endParaRPr sz="2400">
                        <a:latin typeface="Cambria"/>
                        <a:cs typeface="Cambria"/>
                      </a:endParaRPr>
                    </a:p>
                    <a:p>
                      <a:pPr marL="349250" marR="626110">
                        <a:lnSpc>
                          <a:spcPts val="2810"/>
                        </a:lnSpc>
                        <a:spcBef>
                          <a:spcPts val="2165"/>
                        </a:spcBef>
                        <a:tabLst>
                          <a:tab pos="1818639" algn="l"/>
                          <a:tab pos="2038985" algn="l"/>
                        </a:tabLst>
                      </a:pPr>
                      <a:r>
                        <a:rPr sz="2400" dirty="0">
                          <a:latin typeface="Cambria Math"/>
                          <a:cs typeface="Cambria Math"/>
                        </a:rPr>
                        <a:t>𝑁𝑃</a:t>
                      </a:r>
                      <a:r>
                        <a:rPr sz="2400" spc="19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→</a:t>
                      </a:r>
                      <a:r>
                        <a:rPr sz="2400" spc="13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𝐷</a:t>
                      </a:r>
                      <a:r>
                        <a:rPr sz="2400" spc="-5" dirty="0">
                          <a:latin typeface="Cambria Math"/>
                          <a:cs typeface="Cambria Math"/>
                        </a:rPr>
                        <a:t>𝑒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𝑡	)	𝑁</a:t>
                      </a:r>
                      <a:r>
                        <a:rPr sz="2400" spc="-5" dirty="0">
                          <a:latin typeface="Cambria Math"/>
                          <a:cs typeface="Cambria Math"/>
                        </a:rPr>
                        <a:t>𝑜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𝑚𝑖</a:t>
                      </a:r>
                      <a:r>
                        <a:rPr sz="2400" spc="-5" dirty="0">
                          <a:latin typeface="Cambria Math"/>
                          <a:cs typeface="Cambria Math"/>
                        </a:rPr>
                        <a:t>𝑛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𝑎</a:t>
                      </a:r>
                      <a:r>
                        <a:rPr sz="2400" spc="80" dirty="0">
                          <a:latin typeface="Cambria Math"/>
                          <a:cs typeface="Cambria Math"/>
                        </a:rPr>
                        <a:t>𝑙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,</a:t>
                      </a:r>
                      <a:r>
                        <a:rPr sz="2400" spc="-13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spc="-5" dirty="0">
                          <a:latin typeface="Cambria Math"/>
                          <a:cs typeface="Cambria Math"/>
                        </a:rPr>
                        <a:t>[1,2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]</a:t>
                      </a:r>
                      <a:r>
                        <a:rPr sz="2400" spc="-1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spc="-5" dirty="0">
                          <a:latin typeface="Cambria"/>
                          <a:cs typeface="Cambria"/>
                        </a:rPr>
                        <a:t>&lt;</a:t>
                      </a:r>
                      <a:r>
                        <a:rPr sz="2400" dirty="0">
                          <a:latin typeface="Cambria"/>
                          <a:cs typeface="Cambria"/>
                        </a:rPr>
                        <a:t>&lt;</a:t>
                      </a:r>
                      <a:r>
                        <a:rPr sz="2400" spc="-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dirty="0">
                          <a:latin typeface="Cambria"/>
                          <a:cs typeface="Cambria"/>
                        </a:rPr>
                        <a:t>NP</a:t>
                      </a:r>
                      <a:r>
                        <a:rPr sz="2400" spc="-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spc="-5" dirty="0">
                          <a:latin typeface="Cambria"/>
                          <a:cs typeface="Cambria"/>
                        </a:rPr>
                        <a:t>н</a:t>
                      </a:r>
                      <a:r>
                        <a:rPr sz="2400" spc="-45" dirty="0">
                          <a:latin typeface="Cambria"/>
                          <a:cs typeface="Cambria"/>
                        </a:rPr>
                        <a:t>а</a:t>
                      </a:r>
                      <a:r>
                        <a:rPr sz="2400" dirty="0">
                          <a:latin typeface="Cambria"/>
                          <a:cs typeface="Cambria"/>
                        </a:rPr>
                        <a:t>ч</a:t>
                      </a:r>
                      <a:r>
                        <a:rPr sz="2400" spc="-5" dirty="0">
                          <a:latin typeface="Cambria"/>
                          <a:cs typeface="Cambria"/>
                        </a:rPr>
                        <a:t>ин</a:t>
                      </a:r>
                      <a:r>
                        <a:rPr sz="2400" dirty="0">
                          <a:latin typeface="Cambria"/>
                          <a:cs typeface="Cambria"/>
                        </a:rPr>
                        <a:t>ается</a:t>
                      </a:r>
                      <a:r>
                        <a:rPr sz="2400" spc="-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dirty="0">
                          <a:latin typeface="Cambria"/>
                          <a:cs typeface="Cambria"/>
                        </a:rPr>
                        <a:t>с</a:t>
                      </a:r>
                      <a:r>
                        <a:rPr sz="2400" spc="-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dirty="0">
                          <a:latin typeface="Cambria"/>
                          <a:cs typeface="Cambria"/>
                        </a:rPr>
                        <a:t>1</a:t>
                      </a:r>
                      <a:r>
                        <a:rPr sz="2400" spc="-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dirty="0">
                          <a:latin typeface="Cambria"/>
                          <a:cs typeface="Cambria"/>
                        </a:rPr>
                        <a:t>то</a:t>
                      </a:r>
                      <a:r>
                        <a:rPr sz="2400" spc="-20" dirty="0">
                          <a:latin typeface="Cambria"/>
                          <a:cs typeface="Cambria"/>
                        </a:rPr>
                        <a:t>к</a:t>
                      </a:r>
                      <a:r>
                        <a:rPr sz="2400" dirty="0">
                          <a:latin typeface="Cambria"/>
                          <a:cs typeface="Cambria"/>
                        </a:rPr>
                        <a:t>е</a:t>
                      </a:r>
                      <a:r>
                        <a:rPr sz="2400" spc="-5" dirty="0">
                          <a:latin typeface="Cambria"/>
                          <a:cs typeface="Cambria"/>
                        </a:rPr>
                        <a:t>н</a:t>
                      </a:r>
                      <a:r>
                        <a:rPr sz="2400" spc="5" dirty="0">
                          <a:latin typeface="Cambria"/>
                          <a:cs typeface="Cambria"/>
                        </a:rPr>
                        <a:t>а</a:t>
                      </a:r>
                      <a:r>
                        <a:rPr sz="2400" dirty="0">
                          <a:latin typeface="Cambria"/>
                          <a:cs typeface="Cambria"/>
                        </a:rPr>
                        <a:t>,  точка</a:t>
                      </a:r>
                      <a:r>
                        <a:rPr sz="2400" spc="-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dirty="0">
                          <a:latin typeface="Cambria"/>
                          <a:cs typeface="Cambria"/>
                        </a:rPr>
                        <a:t>в</a:t>
                      </a:r>
                      <a:r>
                        <a:rPr sz="2400" spc="-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spc="-5" dirty="0">
                          <a:latin typeface="Cambria"/>
                          <a:cs typeface="Cambria"/>
                        </a:rPr>
                        <a:t>позиции</a:t>
                      </a:r>
                      <a:r>
                        <a:rPr sz="2400" spc="-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dirty="0">
                          <a:latin typeface="Cambria"/>
                          <a:cs typeface="Cambria"/>
                        </a:rPr>
                        <a:t>2</a:t>
                      </a:r>
                      <a:endParaRPr sz="2400">
                        <a:latin typeface="Cambria"/>
                        <a:cs typeface="Cambria"/>
                      </a:endParaRPr>
                    </a:p>
                    <a:p>
                      <a:pPr marL="349250">
                        <a:lnSpc>
                          <a:spcPct val="100000"/>
                        </a:lnSpc>
                        <a:spcBef>
                          <a:spcPts val="1935"/>
                        </a:spcBef>
                        <a:tabLst>
                          <a:tab pos="3449320" algn="l"/>
                        </a:tabLst>
                      </a:pPr>
                      <a:r>
                        <a:rPr sz="2400" spc="-5" dirty="0">
                          <a:latin typeface="Cambria Math"/>
                          <a:cs typeface="Cambria Math"/>
                        </a:rPr>
                        <a:t>𝑉𝑃</a:t>
                      </a:r>
                      <a:r>
                        <a:rPr sz="2400" spc="19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→</a:t>
                      </a:r>
                      <a:r>
                        <a:rPr sz="2400" spc="13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spc="-5" dirty="0">
                          <a:latin typeface="Cambria Math"/>
                          <a:cs typeface="Cambria Math"/>
                        </a:rPr>
                        <a:t>𝑉𝑒𝑟𝑏</a:t>
                      </a:r>
                      <a:r>
                        <a:rPr sz="2400" spc="6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𝑁𝑃</a:t>
                      </a:r>
                      <a:r>
                        <a:rPr sz="2400" spc="6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spc="-320" dirty="0">
                          <a:latin typeface="Cambria Math"/>
                          <a:cs typeface="Cambria Math"/>
                        </a:rPr>
                        <a:t>)</a:t>
                      </a:r>
                      <a:r>
                        <a:rPr sz="2400" spc="-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,</a:t>
                      </a:r>
                      <a:r>
                        <a:rPr sz="2400" spc="-13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spc="-5" dirty="0">
                          <a:latin typeface="Cambria Math"/>
                          <a:cs typeface="Cambria Math"/>
                        </a:rPr>
                        <a:t>[0,3]	</a:t>
                      </a:r>
                      <a:r>
                        <a:rPr sz="2400" spc="-5" dirty="0">
                          <a:latin typeface="Cambria"/>
                          <a:cs typeface="Cambria"/>
                        </a:rPr>
                        <a:t>&lt;&lt;</a:t>
                      </a:r>
                      <a:r>
                        <a:rPr sz="2400" spc="-3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spc="-5" dirty="0">
                          <a:latin typeface="Cambria"/>
                          <a:cs typeface="Cambria"/>
                        </a:rPr>
                        <a:t>конец</a:t>
                      </a:r>
                      <a:r>
                        <a:rPr sz="2400" spc="-2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spc="-5" dirty="0">
                          <a:latin typeface="Cambria"/>
                          <a:cs typeface="Cambria"/>
                        </a:rPr>
                        <a:t>парсинга</a:t>
                      </a:r>
                      <a:endParaRPr sz="2400">
                        <a:latin typeface="Cambria"/>
                        <a:cs typeface="Cambria"/>
                      </a:endParaRPr>
                    </a:p>
                  </a:txBody>
                  <a:tcPr marL="0" marR="0" marT="200025" marB="0">
                    <a:lnL w="19050">
                      <a:solidFill>
                        <a:srgbClr val="C7C6BC"/>
                      </a:solidFill>
                      <a:prstDash val="solid"/>
                    </a:lnL>
                    <a:lnR w="19050">
                      <a:solidFill>
                        <a:srgbClr val="C7C6BC"/>
                      </a:solidFill>
                      <a:prstDash val="solid"/>
                    </a:lnR>
                    <a:lnT w="76200">
                      <a:solidFill>
                        <a:srgbClr val="CBD2D5"/>
                      </a:solidFill>
                      <a:prstDash val="solid"/>
                    </a:lnT>
                    <a:lnB w="19050">
                      <a:solidFill>
                        <a:srgbClr val="C7C6B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1835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200" spc="-5" dirty="0">
                          <a:solidFill>
                            <a:srgbClr val="B0BCC1"/>
                          </a:solidFill>
                          <a:latin typeface="Cambria"/>
                          <a:cs typeface="Cambria"/>
                        </a:rPr>
                        <a:t>30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T="20320" marB="0">
                    <a:lnL w="19050">
                      <a:solidFill>
                        <a:srgbClr val="C7C6BC"/>
                      </a:solidFill>
                      <a:prstDash val="solid"/>
                    </a:lnL>
                    <a:lnR w="19050">
                      <a:solidFill>
                        <a:srgbClr val="C7C6BC"/>
                      </a:solidFill>
                      <a:prstDash val="solid"/>
                    </a:lnR>
                    <a:lnT w="19050">
                      <a:solidFill>
                        <a:srgbClr val="C7C6BC"/>
                      </a:solidFill>
                      <a:prstDash val="solid"/>
                    </a:lnT>
                    <a:lnB w="19050">
                      <a:solidFill>
                        <a:srgbClr val="C7C6B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49681" y="231393"/>
          <a:ext cx="8622665" cy="63642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226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96965"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2350"/>
                        </a:spcBef>
                      </a:pPr>
                      <a:r>
                        <a:rPr sz="4800" spc="-5" dirty="0">
                          <a:latin typeface="Cambria"/>
                          <a:cs typeface="Cambria"/>
                        </a:rPr>
                        <a:t>Парсер</a:t>
                      </a:r>
                      <a:r>
                        <a:rPr sz="4800" spc="-1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4800" spc="-5" dirty="0">
                          <a:latin typeface="Cambria"/>
                          <a:cs typeface="Cambria"/>
                        </a:rPr>
                        <a:t>Эрли</a:t>
                      </a:r>
                      <a:endParaRPr sz="4800">
                        <a:latin typeface="Cambria"/>
                        <a:cs typeface="Cambria"/>
                      </a:endParaRPr>
                    </a:p>
                  </a:txBody>
                  <a:tcPr marL="0" marR="0" marT="298450" marB="0">
                    <a:lnL w="19050">
                      <a:solidFill>
                        <a:srgbClr val="C7C6BC"/>
                      </a:solidFill>
                      <a:prstDash val="solid"/>
                    </a:lnL>
                    <a:lnR w="19050">
                      <a:solidFill>
                        <a:srgbClr val="C7C6BC"/>
                      </a:solidFill>
                      <a:prstDash val="solid"/>
                    </a:lnR>
                    <a:lnT w="19050">
                      <a:solidFill>
                        <a:srgbClr val="C7C6BC"/>
                      </a:solidFill>
                      <a:prstDash val="solid"/>
                    </a:lnT>
                    <a:lnB w="76200">
                      <a:solidFill>
                        <a:srgbClr val="CBD2D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5422">
                <a:tc>
                  <a:txBody>
                    <a:bodyPr/>
                    <a:lstStyle/>
                    <a:p>
                      <a:pPr marL="359410">
                        <a:lnSpc>
                          <a:spcPct val="100000"/>
                        </a:lnSpc>
                        <a:spcBef>
                          <a:spcPts val="1190"/>
                        </a:spcBef>
                      </a:pPr>
                      <a:r>
                        <a:rPr sz="2400" b="1" dirty="0">
                          <a:latin typeface="Cambria"/>
                          <a:cs typeface="Cambria"/>
                        </a:rPr>
                        <a:t>Процедуры</a:t>
                      </a:r>
                      <a:r>
                        <a:rPr sz="2400" b="1" spc="-3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b="1" dirty="0">
                          <a:latin typeface="Cambria"/>
                          <a:cs typeface="Cambria"/>
                        </a:rPr>
                        <a:t>на</a:t>
                      </a:r>
                      <a:r>
                        <a:rPr sz="2400" b="1" spc="-2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b="1" spc="-10" dirty="0">
                          <a:latin typeface="Cambria"/>
                          <a:cs typeface="Cambria"/>
                        </a:rPr>
                        <a:t>шаге</a:t>
                      </a:r>
                      <a:r>
                        <a:rPr sz="2400" b="1" spc="-2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b="1" i="1" spc="-5" dirty="0">
                          <a:latin typeface="Cambria"/>
                          <a:cs typeface="Cambria"/>
                        </a:rPr>
                        <a:t>k</a:t>
                      </a:r>
                      <a:r>
                        <a:rPr sz="2400" spc="-5" dirty="0">
                          <a:latin typeface="Cambria"/>
                          <a:cs typeface="Cambria"/>
                        </a:rPr>
                        <a:t>:</a:t>
                      </a:r>
                      <a:endParaRPr sz="2400">
                        <a:latin typeface="Cambria"/>
                        <a:cs typeface="Cambria"/>
                      </a:endParaRPr>
                    </a:p>
                    <a:p>
                      <a:pPr marL="702310" marR="457834" indent="-342900">
                        <a:lnSpc>
                          <a:spcPts val="2590"/>
                        </a:lnSpc>
                        <a:spcBef>
                          <a:spcPts val="665"/>
                        </a:spcBef>
                        <a:buClr>
                          <a:srgbClr val="404040"/>
                        </a:buClr>
                        <a:buFont typeface="Arial MT"/>
                        <a:buChar char="•"/>
                        <a:tabLst>
                          <a:tab pos="702310" algn="l"/>
                          <a:tab pos="702945" algn="l"/>
                        </a:tabLst>
                      </a:pPr>
                      <a:r>
                        <a:rPr sz="2400" i="1" spc="-5" dirty="0">
                          <a:latin typeface="Cambria"/>
                          <a:cs typeface="Cambria"/>
                        </a:rPr>
                        <a:t>Prediction</a:t>
                      </a:r>
                      <a:r>
                        <a:rPr sz="2400" spc="-5" dirty="0">
                          <a:latin typeface="Cambria"/>
                          <a:cs typeface="Cambria"/>
                        </a:rPr>
                        <a:t>:</a:t>
                      </a:r>
                      <a:r>
                        <a:rPr sz="2400" dirty="0">
                          <a:latin typeface="Cambria"/>
                          <a:cs typeface="Cambria"/>
                        </a:rPr>
                        <a:t> раскрываем</a:t>
                      </a:r>
                      <a:r>
                        <a:rPr sz="2400" spc="-5" dirty="0">
                          <a:latin typeface="Cambria"/>
                          <a:cs typeface="Cambria"/>
                        </a:rPr>
                        <a:t> нетерминалы</a:t>
                      </a:r>
                      <a:r>
                        <a:rPr sz="240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spc="-5" dirty="0">
                          <a:latin typeface="Cambria"/>
                          <a:cs typeface="Cambria"/>
                        </a:rPr>
                        <a:t>справа </a:t>
                      </a:r>
                      <a:r>
                        <a:rPr sz="2400" spc="-20" dirty="0">
                          <a:latin typeface="Cambria"/>
                          <a:cs typeface="Cambria"/>
                        </a:rPr>
                        <a:t>от</a:t>
                      </a:r>
                      <a:r>
                        <a:rPr sz="2400" spc="-5" dirty="0">
                          <a:latin typeface="Cambria"/>
                          <a:cs typeface="Cambria"/>
                        </a:rPr>
                        <a:t> точки, </a:t>
                      </a:r>
                      <a:r>
                        <a:rPr sz="2400" spc="-51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spc="-5" dirty="0">
                          <a:latin typeface="Cambria"/>
                          <a:cs typeface="Cambria"/>
                        </a:rPr>
                        <a:t>добавляя</a:t>
                      </a:r>
                      <a:r>
                        <a:rPr sz="2400" spc="-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spc="-5" dirty="0">
                          <a:latin typeface="Cambria"/>
                          <a:cs typeface="Cambria"/>
                        </a:rPr>
                        <a:t>новые правила </a:t>
                      </a:r>
                      <a:r>
                        <a:rPr sz="2400" dirty="0">
                          <a:latin typeface="Cambria"/>
                          <a:cs typeface="Cambria"/>
                        </a:rPr>
                        <a:t>в</a:t>
                      </a:r>
                      <a:r>
                        <a:rPr sz="2400" spc="-1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spc="-5" dirty="0">
                          <a:latin typeface="Cambria"/>
                          <a:cs typeface="Cambria"/>
                        </a:rPr>
                        <a:t>таблицу</a:t>
                      </a:r>
                      <a:endParaRPr sz="2400">
                        <a:latin typeface="Cambria"/>
                        <a:cs typeface="Cambria"/>
                      </a:endParaRPr>
                    </a:p>
                    <a:p>
                      <a:pPr marL="35941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dirty="0">
                          <a:latin typeface="Cambria"/>
                          <a:cs typeface="Cambria"/>
                        </a:rPr>
                        <a:t>Из</a:t>
                      </a:r>
                      <a:r>
                        <a:rPr sz="2400" spc="-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𝑆</a:t>
                      </a:r>
                      <a:r>
                        <a:rPr sz="2400" spc="18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→</a:t>
                      </a:r>
                      <a:r>
                        <a:rPr sz="2400" spc="-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) </a:t>
                      </a:r>
                      <a:r>
                        <a:rPr sz="2400" spc="-5" dirty="0">
                          <a:latin typeface="Cambria Math"/>
                          <a:cs typeface="Cambria Math"/>
                        </a:rPr>
                        <a:t>𝑉</a:t>
                      </a:r>
                      <a:r>
                        <a:rPr sz="2400" spc="55" dirty="0">
                          <a:latin typeface="Cambria Math"/>
                          <a:cs typeface="Cambria Math"/>
                        </a:rPr>
                        <a:t>𝑃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,</a:t>
                      </a:r>
                      <a:r>
                        <a:rPr sz="2400" spc="-13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spc="-5" dirty="0">
                          <a:latin typeface="Cambria Math"/>
                          <a:cs typeface="Cambria Math"/>
                        </a:rPr>
                        <a:t>[0,0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]</a:t>
                      </a:r>
                      <a:r>
                        <a:rPr sz="2400" spc="-1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spc="-5" dirty="0">
                          <a:latin typeface="Cambria"/>
                          <a:cs typeface="Cambria"/>
                        </a:rPr>
                        <a:t>д</a:t>
                      </a:r>
                      <a:r>
                        <a:rPr sz="2400" dirty="0">
                          <a:latin typeface="Cambria"/>
                          <a:cs typeface="Cambria"/>
                        </a:rPr>
                        <a:t>оба</a:t>
                      </a:r>
                      <a:r>
                        <a:rPr sz="2400" spc="-10" dirty="0">
                          <a:latin typeface="Cambria"/>
                          <a:cs typeface="Cambria"/>
                        </a:rPr>
                        <a:t>в</a:t>
                      </a:r>
                      <a:r>
                        <a:rPr sz="2400" spc="-5" dirty="0">
                          <a:latin typeface="Cambria"/>
                          <a:cs typeface="Cambria"/>
                        </a:rPr>
                        <a:t>л</a:t>
                      </a:r>
                      <a:r>
                        <a:rPr sz="2400" dirty="0">
                          <a:latin typeface="Cambria"/>
                          <a:cs typeface="Cambria"/>
                        </a:rPr>
                        <a:t>яем</a:t>
                      </a:r>
                      <a:r>
                        <a:rPr sz="2400" spc="-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spc="-5" dirty="0">
                          <a:latin typeface="Cambria Math"/>
                          <a:cs typeface="Cambria Math"/>
                        </a:rPr>
                        <a:t>𝑉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𝑃</a:t>
                      </a:r>
                      <a:r>
                        <a:rPr sz="2400" spc="19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→</a:t>
                      </a:r>
                      <a:r>
                        <a:rPr sz="2400" spc="13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⋯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  <a:p>
                      <a:pPr marL="702310" marR="465455" indent="-342900">
                        <a:lnSpc>
                          <a:spcPts val="2590"/>
                        </a:lnSpc>
                        <a:spcBef>
                          <a:spcPts val="665"/>
                        </a:spcBef>
                        <a:buClr>
                          <a:srgbClr val="404040"/>
                        </a:buClr>
                        <a:buFont typeface="Arial MT"/>
                        <a:buChar char="•"/>
                        <a:tabLst>
                          <a:tab pos="702310" algn="l"/>
                          <a:tab pos="702945" algn="l"/>
                          <a:tab pos="1659255" algn="l"/>
                        </a:tabLst>
                      </a:pPr>
                      <a:r>
                        <a:rPr sz="2400" i="1" spc="-10" dirty="0">
                          <a:latin typeface="Cambria"/>
                          <a:cs typeface="Cambria"/>
                        </a:rPr>
                        <a:t>Scanning</a:t>
                      </a:r>
                      <a:r>
                        <a:rPr sz="2400" spc="-10" dirty="0">
                          <a:latin typeface="Cambria"/>
                          <a:cs typeface="Cambria"/>
                        </a:rPr>
                        <a:t>:</a:t>
                      </a:r>
                      <a:r>
                        <a:rPr sz="2400" spc="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spc="-5" dirty="0">
                          <a:latin typeface="Cambria"/>
                          <a:cs typeface="Cambria"/>
                        </a:rPr>
                        <a:t>сопоставляем POS-нетерминалы</a:t>
                      </a:r>
                      <a:r>
                        <a:rPr sz="2400" spc="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spc="-5" dirty="0">
                          <a:latin typeface="Cambria"/>
                          <a:cs typeface="Cambria"/>
                        </a:rPr>
                        <a:t>справа</a:t>
                      </a:r>
                      <a:r>
                        <a:rPr sz="240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spc="-20" dirty="0">
                          <a:latin typeface="Cambria"/>
                          <a:cs typeface="Cambria"/>
                        </a:rPr>
                        <a:t>от </a:t>
                      </a:r>
                      <a:r>
                        <a:rPr sz="2400" spc="-1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dirty="0">
                          <a:latin typeface="Cambria"/>
                          <a:cs typeface="Cambria"/>
                        </a:rPr>
                        <a:t>точки	</a:t>
                      </a:r>
                      <a:r>
                        <a:rPr sz="2400" spc="-20" dirty="0">
                          <a:latin typeface="Cambria"/>
                          <a:cs typeface="Cambria"/>
                        </a:rPr>
                        <a:t>входным</a:t>
                      </a:r>
                      <a:r>
                        <a:rPr sz="2400" spc="-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spc="-5" dirty="0">
                          <a:latin typeface="Cambria"/>
                          <a:cs typeface="Cambria"/>
                        </a:rPr>
                        <a:t>токенам; сдвигаем</a:t>
                      </a:r>
                      <a:r>
                        <a:rPr sz="2400" spc="-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spc="-35" dirty="0">
                          <a:latin typeface="Cambria"/>
                          <a:cs typeface="Cambria"/>
                        </a:rPr>
                        <a:t>точку,</a:t>
                      </a:r>
                      <a:r>
                        <a:rPr sz="2400" spc="-1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spc="-5" dirty="0">
                          <a:latin typeface="Cambria"/>
                          <a:cs typeface="Cambria"/>
                        </a:rPr>
                        <a:t>если</a:t>
                      </a:r>
                      <a:r>
                        <a:rPr sz="2400" spc="-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spc="-5" dirty="0">
                          <a:latin typeface="Cambria"/>
                          <a:cs typeface="Cambria"/>
                        </a:rPr>
                        <a:t>нашли </a:t>
                      </a:r>
                      <a:r>
                        <a:rPr sz="2400" spc="-51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spc="-5" dirty="0">
                          <a:latin typeface="Cambria"/>
                          <a:cs typeface="Cambria"/>
                        </a:rPr>
                        <a:t>совпадение</a:t>
                      </a:r>
                      <a:endParaRPr sz="2400">
                        <a:latin typeface="Cambria"/>
                        <a:cs typeface="Cambria"/>
                      </a:endParaRPr>
                    </a:p>
                    <a:p>
                      <a:pPr marL="359410">
                        <a:lnSpc>
                          <a:spcPts val="2735"/>
                        </a:lnSpc>
                        <a:spcBef>
                          <a:spcPts val="300"/>
                        </a:spcBef>
                      </a:pPr>
                      <a:r>
                        <a:rPr sz="2400" spc="-20" dirty="0">
                          <a:latin typeface="Cambria"/>
                          <a:cs typeface="Cambria"/>
                        </a:rPr>
                        <a:t>Е</a:t>
                      </a:r>
                      <a:r>
                        <a:rPr sz="2400" dirty="0">
                          <a:latin typeface="Cambria"/>
                          <a:cs typeface="Cambria"/>
                        </a:rPr>
                        <a:t>с</a:t>
                      </a:r>
                      <a:r>
                        <a:rPr sz="2400" spc="-5" dirty="0">
                          <a:latin typeface="Cambria"/>
                          <a:cs typeface="Cambria"/>
                        </a:rPr>
                        <a:t>л</a:t>
                      </a:r>
                      <a:r>
                        <a:rPr sz="2400" dirty="0">
                          <a:latin typeface="Cambria"/>
                          <a:cs typeface="Cambria"/>
                        </a:rPr>
                        <a:t>и</a:t>
                      </a:r>
                      <a:r>
                        <a:rPr sz="2400" spc="-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spc="5" dirty="0">
                          <a:latin typeface="Cambria"/>
                          <a:cs typeface="Cambria"/>
                        </a:rPr>
                        <a:t>ес</a:t>
                      </a:r>
                      <a:r>
                        <a:rPr sz="2400" spc="-5" dirty="0">
                          <a:latin typeface="Cambria"/>
                          <a:cs typeface="Cambria"/>
                        </a:rPr>
                        <a:t>т</a:t>
                      </a:r>
                      <a:r>
                        <a:rPr sz="2400" dirty="0">
                          <a:latin typeface="Cambria"/>
                          <a:cs typeface="Cambria"/>
                        </a:rPr>
                        <a:t>ь</a:t>
                      </a:r>
                      <a:r>
                        <a:rPr sz="2400" spc="-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spc="-5" dirty="0">
                          <a:latin typeface="Cambria Math"/>
                          <a:cs typeface="Cambria Math"/>
                        </a:rPr>
                        <a:t>𝑉𝑒𝑟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𝑏</a:t>
                      </a:r>
                      <a:r>
                        <a:rPr sz="2400" spc="19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→</a:t>
                      </a:r>
                      <a:r>
                        <a:rPr sz="2400" spc="13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spc="5" dirty="0">
                          <a:latin typeface="Cambria Math"/>
                          <a:cs typeface="Cambria Math"/>
                        </a:rPr>
                        <a:t>𝑏</a:t>
                      </a:r>
                      <a:r>
                        <a:rPr sz="2400" spc="-10" dirty="0">
                          <a:latin typeface="Cambria Math"/>
                          <a:cs typeface="Cambria Math"/>
                        </a:rPr>
                        <a:t>𝑜</a:t>
                      </a:r>
                      <a:r>
                        <a:rPr sz="2400" spc="-5" dirty="0">
                          <a:latin typeface="Cambria Math"/>
                          <a:cs typeface="Cambria Math"/>
                        </a:rPr>
                        <a:t>𝑜</a:t>
                      </a:r>
                      <a:r>
                        <a:rPr sz="2400" spc="70" dirty="0">
                          <a:latin typeface="Cambria Math"/>
                          <a:cs typeface="Cambria Math"/>
                        </a:rPr>
                        <a:t>𝑘</a:t>
                      </a:r>
                      <a:r>
                        <a:rPr sz="2400" dirty="0">
                          <a:latin typeface="Cambria"/>
                          <a:cs typeface="Cambria"/>
                        </a:rPr>
                        <a:t>,</a:t>
                      </a:r>
                      <a:r>
                        <a:rPr sz="2400" spc="-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dirty="0">
                          <a:latin typeface="Cambria"/>
                          <a:cs typeface="Cambria"/>
                        </a:rPr>
                        <a:t>то</a:t>
                      </a:r>
                      <a:r>
                        <a:rPr sz="2400" spc="-5" dirty="0">
                          <a:latin typeface="Cambria"/>
                          <a:cs typeface="Cambria"/>
                        </a:rPr>
                        <a:t> и</a:t>
                      </a:r>
                      <a:r>
                        <a:rPr sz="2400" dirty="0">
                          <a:latin typeface="Cambria"/>
                          <a:cs typeface="Cambria"/>
                        </a:rPr>
                        <a:t>з</a:t>
                      </a:r>
                      <a:r>
                        <a:rPr sz="2400" spc="-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spc="-5" dirty="0">
                          <a:latin typeface="Cambria Math"/>
                          <a:cs typeface="Cambria Math"/>
                        </a:rPr>
                        <a:t>𝑉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𝑃</a:t>
                      </a:r>
                      <a:r>
                        <a:rPr sz="2400" spc="19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→</a:t>
                      </a:r>
                      <a:r>
                        <a:rPr sz="2400" spc="-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) </a:t>
                      </a:r>
                      <a:r>
                        <a:rPr sz="2400" spc="-5" dirty="0">
                          <a:latin typeface="Cambria Math"/>
                          <a:cs typeface="Cambria Math"/>
                        </a:rPr>
                        <a:t>𝑉𝑒𝑟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𝑏</a:t>
                      </a:r>
                      <a:r>
                        <a:rPr sz="2400" spc="5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𝑁</a:t>
                      </a:r>
                      <a:r>
                        <a:rPr sz="2400" spc="55" dirty="0">
                          <a:latin typeface="Cambria Math"/>
                          <a:cs typeface="Cambria Math"/>
                        </a:rPr>
                        <a:t>𝑃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,</a:t>
                      </a:r>
                      <a:r>
                        <a:rPr sz="2400" spc="-13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spc="-5" dirty="0">
                          <a:latin typeface="Cambria Math"/>
                          <a:cs typeface="Cambria Math"/>
                        </a:rPr>
                        <a:t>[0,0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]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  <a:p>
                      <a:pPr marL="359410">
                        <a:lnSpc>
                          <a:spcPts val="2735"/>
                        </a:lnSpc>
                      </a:pPr>
                      <a:r>
                        <a:rPr sz="2400" spc="-5" dirty="0">
                          <a:latin typeface="Cambria"/>
                          <a:cs typeface="Cambria"/>
                        </a:rPr>
                        <a:t>д</a:t>
                      </a:r>
                      <a:r>
                        <a:rPr sz="2400" dirty="0">
                          <a:latin typeface="Cambria"/>
                          <a:cs typeface="Cambria"/>
                        </a:rPr>
                        <a:t>оба</a:t>
                      </a:r>
                      <a:r>
                        <a:rPr sz="2400" spc="-10" dirty="0">
                          <a:latin typeface="Cambria"/>
                          <a:cs typeface="Cambria"/>
                        </a:rPr>
                        <a:t>в</a:t>
                      </a:r>
                      <a:r>
                        <a:rPr sz="2400" spc="-5" dirty="0">
                          <a:latin typeface="Cambria"/>
                          <a:cs typeface="Cambria"/>
                        </a:rPr>
                        <a:t>л</a:t>
                      </a:r>
                      <a:r>
                        <a:rPr sz="2400" dirty="0">
                          <a:latin typeface="Cambria"/>
                          <a:cs typeface="Cambria"/>
                        </a:rPr>
                        <a:t>яем</a:t>
                      </a:r>
                      <a:r>
                        <a:rPr sz="2400" spc="-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spc="-5" dirty="0">
                          <a:latin typeface="Cambria Math"/>
                          <a:cs typeface="Cambria Math"/>
                        </a:rPr>
                        <a:t>𝑉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𝑃</a:t>
                      </a:r>
                      <a:r>
                        <a:rPr sz="2400" spc="19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→</a:t>
                      </a:r>
                      <a:r>
                        <a:rPr sz="2400" spc="13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spc="-5" dirty="0">
                          <a:latin typeface="Cambria Math"/>
                          <a:cs typeface="Cambria Math"/>
                        </a:rPr>
                        <a:t>𝑉𝑒𝑟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𝑏</a:t>
                      </a:r>
                      <a:r>
                        <a:rPr sz="2400" spc="6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) 𝑁</a:t>
                      </a:r>
                      <a:r>
                        <a:rPr sz="2400" spc="55" dirty="0">
                          <a:latin typeface="Cambria Math"/>
                          <a:cs typeface="Cambria Math"/>
                        </a:rPr>
                        <a:t>𝑃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,</a:t>
                      </a:r>
                      <a:r>
                        <a:rPr sz="2400" spc="-13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spc="-5" dirty="0">
                          <a:latin typeface="Cambria Math"/>
                          <a:cs typeface="Cambria Math"/>
                        </a:rPr>
                        <a:t>[0,1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]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  <a:p>
                      <a:pPr marL="702310" marR="986790" indent="-342900">
                        <a:lnSpc>
                          <a:spcPts val="2620"/>
                        </a:lnSpc>
                        <a:spcBef>
                          <a:spcPts val="620"/>
                        </a:spcBef>
                        <a:buClr>
                          <a:srgbClr val="404040"/>
                        </a:buClr>
                        <a:buFont typeface="Arial MT"/>
                        <a:buChar char="•"/>
                        <a:tabLst>
                          <a:tab pos="702310" algn="l"/>
                          <a:tab pos="702945" algn="l"/>
                        </a:tabLst>
                      </a:pPr>
                      <a:r>
                        <a:rPr sz="2400" i="1" spc="-10" dirty="0">
                          <a:latin typeface="Cambria"/>
                          <a:cs typeface="Cambria"/>
                        </a:rPr>
                        <a:t>Completion</a:t>
                      </a:r>
                      <a:r>
                        <a:rPr sz="2400" spc="-10" dirty="0">
                          <a:latin typeface="Cambria"/>
                          <a:cs typeface="Cambria"/>
                        </a:rPr>
                        <a:t>:</a:t>
                      </a:r>
                      <a:r>
                        <a:rPr sz="2400" spc="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spc="-5" dirty="0">
                          <a:latin typeface="Cambria"/>
                          <a:cs typeface="Cambria"/>
                        </a:rPr>
                        <a:t>если </a:t>
                      </a:r>
                      <a:r>
                        <a:rPr sz="2400" dirty="0">
                          <a:latin typeface="Cambria"/>
                          <a:cs typeface="Cambria"/>
                        </a:rPr>
                        <a:t>точка</a:t>
                      </a:r>
                      <a:r>
                        <a:rPr sz="2400" spc="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spc="-5" dirty="0">
                          <a:latin typeface="Cambria"/>
                          <a:cs typeface="Cambria"/>
                        </a:rPr>
                        <a:t>оказалась</a:t>
                      </a:r>
                      <a:r>
                        <a:rPr sz="2400" dirty="0">
                          <a:latin typeface="Cambria"/>
                          <a:cs typeface="Cambria"/>
                        </a:rPr>
                        <a:t> в </a:t>
                      </a:r>
                      <a:r>
                        <a:rPr sz="2400" spc="-10" dirty="0">
                          <a:latin typeface="Cambria"/>
                          <a:cs typeface="Cambria"/>
                        </a:rPr>
                        <a:t>конце</a:t>
                      </a:r>
                      <a:r>
                        <a:rPr sz="2400" spc="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spc="-5" dirty="0">
                          <a:latin typeface="Cambria"/>
                          <a:cs typeface="Cambria"/>
                        </a:rPr>
                        <a:t>правила, </a:t>
                      </a:r>
                      <a:r>
                        <a:rPr sz="2400" spc="-51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spc="-5" dirty="0">
                          <a:latin typeface="Cambria"/>
                          <a:cs typeface="Cambria"/>
                        </a:rPr>
                        <a:t>ищем</a:t>
                      </a:r>
                      <a:r>
                        <a:rPr sz="2400" spc="-1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dirty="0">
                          <a:latin typeface="Cambria"/>
                          <a:cs typeface="Cambria"/>
                        </a:rPr>
                        <a:t>по</a:t>
                      </a:r>
                      <a:r>
                        <a:rPr sz="2400" spc="-5" dirty="0">
                          <a:latin typeface="Cambria"/>
                          <a:cs typeface="Cambria"/>
                        </a:rPr>
                        <a:t> предыдущим</a:t>
                      </a:r>
                      <a:r>
                        <a:rPr sz="2400" spc="-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spc="-5" dirty="0">
                          <a:latin typeface="Cambria"/>
                          <a:cs typeface="Cambria"/>
                        </a:rPr>
                        <a:t>состояниям</a:t>
                      </a:r>
                      <a:endParaRPr sz="2400">
                        <a:latin typeface="Cambria"/>
                        <a:cs typeface="Cambria"/>
                      </a:endParaRPr>
                    </a:p>
                    <a:p>
                      <a:pPr marL="35941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dirty="0">
                          <a:latin typeface="Cambria Math"/>
                          <a:cs typeface="Cambria Math"/>
                        </a:rPr>
                        <a:t>𝑁𝑃</a:t>
                      </a:r>
                      <a:r>
                        <a:rPr sz="2400" spc="19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→</a:t>
                      </a:r>
                      <a:r>
                        <a:rPr sz="2400" spc="13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𝐷</a:t>
                      </a:r>
                      <a:r>
                        <a:rPr sz="2400" spc="-5" dirty="0">
                          <a:latin typeface="Cambria Math"/>
                          <a:cs typeface="Cambria Math"/>
                        </a:rPr>
                        <a:t>𝑒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𝑡</a:t>
                      </a:r>
                      <a:r>
                        <a:rPr sz="2400" spc="5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𝑁</a:t>
                      </a:r>
                      <a:r>
                        <a:rPr sz="2400" spc="-5" dirty="0">
                          <a:latin typeface="Cambria Math"/>
                          <a:cs typeface="Cambria Math"/>
                        </a:rPr>
                        <a:t>𝑜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𝑚𝑖</a:t>
                      </a:r>
                      <a:r>
                        <a:rPr sz="2400" spc="-5" dirty="0">
                          <a:latin typeface="Cambria Math"/>
                          <a:cs typeface="Cambria Math"/>
                        </a:rPr>
                        <a:t>𝑛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𝑎𝑙</a:t>
                      </a:r>
                      <a:r>
                        <a:rPr sz="2400" spc="8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spc="-5" dirty="0">
                          <a:latin typeface="Cambria Math"/>
                          <a:cs typeface="Cambria Math"/>
                        </a:rPr>
                        <a:t>)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,</a:t>
                      </a:r>
                      <a:r>
                        <a:rPr sz="2400" spc="-13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spc="-5" dirty="0">
                          <a:latin typeface="Cambria Math"/>
                          <a:cs typeface="Cambria Math"/>
                        </a:rPr>
                        <a:t>[1,3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]</a:t>
                      </a:r>
                      <a:r>
                        <a:rPr sz="2400" spc="-1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dirty="0">
                          <a:latin typeface="Cambria"/>
                          <a:cs typeface="Cambria"/>
                        </a:rPr>
                        <a:t>+</a:t>
                      </a:r>
                      <a:r>
                        <a:rPr sz="2400" spc="-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spc="-5" dirty="0">
                          <a:latin typeface="Cambria Math"/>
                          <a:cs typeface="Cambria Math"/>
                        </a:rPr>
                        <a:t>𝑉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𝑃</a:t>
                      </a:r>
                      <a:r>
                        <a:rPr sz="2400" spc="19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→</a:t>
                      </a:r>
                      <a:r>
                        <a:rPr sz="2400" spc="13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spc="-5" dirty="0">
                          <a:latin typeface="Cambria Math"/>
                          <a:cs typeface="Cambria Math"/>
                        </a:rPr>
                        <a:t>𝑉𝑒𝑟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𝑏</a:t>
                      </a:r>
                      <a:r>
                        <a:rPr sz="2400" spc="6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) 𝑁</a:t>
                      </a:r>
                      <a:r>
                        <a:rPr sz="2400" spc="55" dirty="0">
                          <a:latin typeface="Cambria Math"/>
                          <a:cs typeface="Cambria Math"/>
                        </a:rPr>
                        <a:t>𝑃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,</a:t>
                      </a:r>
                      <a:r>
                        <a:rPr sz="2400" spc="-13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spc="-5" dirty="0">
                          <a:latin typeface="Cambria Math"/>
                          <a:cs typeface="Cambria Math"/>
                        </a:rPr>
                        <a:t>[0,1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]</a:t>
                      </a:r>
                      <a:r>
                        <a:rPr sz="2400" spc="-1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dirty="0">
                          <a:latin typeface="Cambria"/>
                          <a:cs typeface="Cambria"/>
                        </a:rPr>
                        <a:t>=</a:t>
                      </a:r>
                      <a:r>
                        <a:rPr sz="2400" spc="-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spc="-45" dirty="0">
                          <a:latin typeface="Cambria"/>
                          <a:cs typeface="Cambria"/>
                        </a:rPr>
                        <a:t>у</a:t>
                      </a:r>
                      <a:r>
                        <a:rPr sz="2400" spc="5" dirty="0">
                          <a:latin typeface="Cambria"/>
                          <a:cs typeface="Cambria"/>
                        </a:rPr>
                        <a:t>с</a:t>
                      </a:r>
                      <a:r>
                        <a:rPr sz="2400" dirty="0">
                          <a:latin typeface="Cambria"/>
                          <a:cs typeface="Cambria"/>
                        </a:rPr>
                        <a:t>п</a:t>
                      </a:r>
                      <a:r>
                        <a:rPr sz="2400" spc="-30" dirty="0">
                          <a:latin typeface="Cambria"/>
                          <a:cs typeface="Cambria"/>
                        </a:rPr>
                        <a:t>е</a:t>
                      </a:r>
                      <a:r>
                        <a:rPr sz="2400" dirty="0">
                          <a:latin typeface="Cambria"/>
                          <a:cs typeface="Cambria"/>
                        </a:rPr>
                        <a:t>х</a:t>
                      </a:r>
                      <a:endParaRPr sz="2400">
                        <a:latin typeface="Cambria"/>
                        <a:cs typeface="Cambria"/>
                      </a:endParaRPr>
                    </a:p>
                  </a:txBody>
                  <a:tcPr marL="0" marR="0" marT="151130" marB="0">
                    <a:lnL w="19050">
                      <a:solidFill>
                        <a:srgbClr val="C7C6BC"/>
                      </a:solidFill>
                      <a:prstDash val="solid"/>
                    </a:lnL>
                    <a:lnR w="19050">
                      <a:solidFill>
                        <a:srgbClr val="C7C6BC"/>
                      </a:solidFill>
                      <a:prstDash val="solid"/>
                    </a:lnR>
                    <a:lnT w="76200">
                      <a:solidFill>
                        <a:srgbClr val="CBD2D5"/>
                      </a:solidFill>
                      <a:prstDash val="solid"/>
                    </a:lnT>
                    <a:lnB w="19050">
                      <a:solidFill>
                        <a:srgbClr val="C7C6B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1835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200" spc="-5" dirty="0">
                          <a:solidFill>
                            <a:srgbClr val="B0BCC1"/>
                          </a:solidFill>
                          <a:latin typeface="Cambria"/>
                          <a:cs typeface="Cambria"/>
                        </a:rPr>
                        <a:t>31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T="20320" marB="0">
                    <a:lnL w="19050">
                      <a:solidFill>
                        <a:srgbClr val="C7C6BC"/>
                      </a:solidFill>
                      <a:prstDash val="solid"/>
                    </a:lnL>
                    <a:lnR w="19050">
                      <a:solidFill>
                        <a:srgbClr val="C7C6BC"/>
                      </a:solidFill>
                      <a:prstDash val="solid"/>
                    </a:lnR>
                    <a:lnT w="19050">
                      <a:solidFill>
                        <a:srgbClr val="C7C6BC"/>
                      </a:solidFill>
                      <a:prstDash val="solid"/>
                    </a:lnT>
                    <a:lnB w="19050">
                      <a:solidFill>
                        <a:srgbClr val="C7C6B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49681" y="231393"/>
          <a:ext cx="8622665" cy="63642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226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96965"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2350"/>
                        </a:spcBef>
                      </a:pPr>
                      <a:r>
                        <a:rPr sz="4800" spc="-5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Парсер</a:t>
                      </a:r>
                      <a:r>
                        <a:rPr sz="4800" spc="-15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4800" spc="-5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Эрли</a:t>
                      </a:r>
                      <a:endParaRPr sz="4800">
                        <a:latin typeface="Cambria"/>
                        <a:cs typeface="Cambria"/>
                      </a:endParaRPr>
                    </a:p>
                  </a:txBody>
                  <a:tcPr marL="0" marR="0" marT="298450" marB="0">
                    <a:lnL w="19050">
                      <a:solidFill>
                        <a:srgbClr val="C7C6BC"/>
                      </a:solidFill>
                      <a:prstDash val="solid"/>
                    </a:lnL>
                    <a:lnR w="19050">
                      <a:solidFill>
                        <a:srgbClr val="C7C6BC"/>
                      </a:solidFill>
                      <a:prstDash val="solid"/>
                    </a:lnR>
                    <a:lnT w="19050">
                      <a:solidFill>
                        <a:srgbClr val="C7C6BC"/>
                      </a:solidFill>
                      <a:prstDash val="solid"/>
                    </a:lnT>
                    <a:lnB w="76200">
                      <a:solidFill>
                        <a:srgbClr val="CBD2D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542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650">
                        <a:latin typeface="Times New Roman"/>
                        <a:cs typeface="Times New Roman"/>
                      </a:endParaRPr>
                    </a:p>
                    <a:p>
                      <a:pPr marL="2086610" marR="585470" indent="-1448435">
                        <a:lnSpc>
                          <a:spcPct val="100800"/>
                        </a:lnSpc>
                      </a:pPr>
                      <a:r>
                        <a:rPr sz="2400" spc="-10" dirty="0">
                          <a:solidFill>
                            <a:srgbClr val="7F7F7F"/>
                          </a:solidFill>
                          <a:latin typeface="Cambria"/>
                          <a:cs typeface="Cambria"/>
                        </a:rPr>
                        <a:t>Подробный </a:t>
                      </a:r>
                      <a:r>
                        <a:rPr sz="2400" spc="-5" dirty="0">
                          <a:solidFill>
                            <a:srgbClr val="7F7F7F"/>
                          </a:solidFill>
                          <a:latin typeface="Cambria"/>
                          <a:cs typeface="Cambria"/>
                        </a:rPr>
                        <a:t>пример разбора можно найти </a:t>
                      </a:r>
                      <a:r>
                        <a:rPr sz="2400" dirty="0">
                          <a:solidFill>
                            <a:srgbClr val="7F7F7F"/>
                          </a:solidFill>
                          <a:latin typeface="Cambria"/>
                          <a:cs typeface="Cambria"/>
                        </a:rPr>
                        <a:t>в </a:t>
                      </a:r>
                      <a:r>
                        <a:rPr sz="2400" spc="-5" dirty="0">
                          <a:solidFill>
                            <a:srgbClr val="7F7F7F"/>
                          </a:solidFill>
                          <a:latin typeface="Cambria"/>
                          <a:cs typeface="Cambria"/>
                        </a:rPr>
                        <a:t>учебнике </a:t>
                      </a:r>
                      <a:r>
                        <a:rPr sz="2400" spc="-515" dirty="0">
                          <a:solidFill>
                            <a:srgbClr val="7F7F7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400" spc="-10" dirty="0">
                          <a:solidFill>
                            <a:srgbClr val="7F7F7F"/>
                          </a:solidFill>
                          <a:latin typeface="Cambria"/>
                          <a:cs typeface="Cambria"/>
                        </a:rPr>
                        <a:t>Jurafsky+Martin:</a:t>
                      </a:r>
                      <a:r>
                        <a:rPr sz="2400" spc="-5" dirty="0">
                          <a:solidFill>
                            <a:srgbClr val="7F7F7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400" spc="-25" dirty="0">
                          <a:solidFill>
                            <a:srgbClr val="7F7F7F"/>
                          </a:solidFill>
                          <a:latin typeface="Cambria"/>
                          <a:cs typeface="Cambria"/>
                        </a:rPr>
                        <a:t>глава</a:t>
                      </a:r>
                      <a:r>
                        <a:rPr sz="2400" spc="-5" dirty="0">
                          <a:solidFill>
                            <a:srgbClr val="7F7F7F"/>
                          </a:solidFill>
                          <a:latin typeface="Cambria"/>
                          <a:cs typeface="Cambria"/>
                        </a:rPr>
                        <a:t> 13</a:t>
                      </a:r>
                      <a:r>
                        <a:rPr sz="2400" spc="-10" dirty="0">
                          <a:solidFill>
                            <a:srgbClr val="7F7F7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400" dirty="0">
                          <a:solidFill>
                            <a:srgbClr val="7F7F7F"/>
                          </a:solidFill>
                          <a:latin typeface="Cambria"/>
                          <a:cs typeface="Cambria"/>
                        </a:rPr>
                        <a:t>в</a:t>
                      </a:r>
                      <a:r>
                        <a:rPr sz="2400" spc="-10" dirty="0">
                          <a:solidFill>
                            <a:srgbClr val="7F7F7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400" spc="-5" dirty="0">
                          <a:solidFill>
                            <a:srgbClr val="7F7F7F"/>
                          </a:solidFill>
                          <a:latin typeface="Cambria"/>
                          <a:cs typeface="Cambria"/>
                        </a:rPr>
                        <a:t>изд.</a:t>
                      </a:r>
                      <a:r>
                        <a:rPr sz="2400" spc="-10" dirty="0">
                          <a:solidFill>
                            <a:srgbClr val="7F7F7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400" dirty="0">
                          <a:solidFill>
                            <a:srgbClr val="7F7F7F"/>
                          </a:solidFill>
                          <a:latin typeface="Cambria"/>
                          <a:cs typeface="Cambria"/>
                        </a:rPr>
                        <a:t>2</a:t>
                      </a:r>
                      <a:endParaRPr sz="24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19050">
                      <a:solidFill>
                        <a:srgbClr val="C7C6BC"/>
                      </a:solidFill>
                      <a:prstDash val="solid"/>
                    </a:lnL>
                    <a:lnR w="19050">
                      <a:solidFill>
                        <a:srgbClr val="C7C6BC"/>
                      </a:solidFill>
                      <a:prstDash val="solid"/>
                    </a:lnR>
                    <a:lnT w="76200">
                      <a:solidFill>
                        <a:srgbClr val="CBD2D5"/>
                      </a:solidFill>
                      <a:prstDash val="solid"/>
                    </a:lnT>
                    <a:lnB w="19050">
                      <a:solidFill>
                        <a:srgbClr val="C7C6B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1835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200" spc="-5" dirty="0">
                          <a:solidFill>
                            <a:srgbClr val="B0BCC1"/>
                          </a:solidFill>
                          <a:latin typeface="Cambria"/>
                          <a:cs typeface="Cambria"/>
                        </a:rPr>
                        <a:t>32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T="20320" marB="0">
                    <a:lnL w="19050">
                      <a:solidFill>
                        <a:srgbClr val="C7C6BC"/>
                      </a:solidFill>
                      <a:prstDash val="solid"/>
                    </a:lnL>
                    <a:lnR w="19050">
                      <a:solidFill>
                        <a:srgbClr val="C7C6BC"/>
                      </a:solidFill>
                      <a:prstDash val="solid"/>
                    </a:lnR>
                    <a:lnT w="19050">
                      <a:solidFill>
                        <a:srgbClr val="C7C6BC"/>
                      </a:solidFill>
                      <a:prstDash val="solid"/>
                    </a:lnT>
                    <a:lnB w="19050">
                      <a:solidFill>
                        <a:srgbClr val="C7C6B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49681" y="231393"/>
          <a:ext cx="8642350" cy="63773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226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96965">
                <a:tc>
                  <a:txBody>
                    <a:bodyPr/>
                    <a:lstStyle/>
                    <a:p>
                      <a:pPr marR="76835" algn="ctr">
                        <a:lnSpc>
                          <a:spcPct val="100000"/>
                        </a:lnSpc>
                        <a:spcBef>
                          <a:spcPts val="2350"/>
                        </a:spcBef>
                      </a:pPr>
                      <a:r>
                        <a:rPr sz="4800" spc="-15" dirty="0">
                          <a:latin typeface="Cambria"/>
                          <a:cs typeface="Cambria"/>
                        </a:rPr>
                        <a:t>PCFG</a:t>
                      </a:r>
                      <a:endParaRPr sz="4800">
                        <a:latin typeface="Cambria"/>
                        <a:cs typeface="Cambria"/>
                      </a:endParaRPr>
                    </a:p>
                  </a:txBody>
                  <a:tcPr marL="0" marR="0" marT="298450" marB="0">
                    <a:lnL w="19050">
                      <a:solidFill>
                        <a:srgbClr val="C7C6BC"/>
                      </a:solidFill>
                      <a:prstDash val="solid"/>
                    </a:lnL>
                    <a:lnR w="19050">
                      <a:solidFill>
                        <a:srgbClr val="C7C6BC"/>
                      </a:solidFill>
                      <a:prstDash val="solid"/>
                    </a:lnR>
                    <a:lnT w="19050">
                      <a:solidFill>
                        <a:srgbClr val="C7C6BC"/>
                      </a:solidFill>
                      <a:prstDash val="solid"/>
                    </a:lnT>
                    <a:lnB w="76200">
                      <a:solidFill>
                        <a:srgbClr val="CBD2D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542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3600">
                        <a:latin typeface="Times New Roman"/>
                        <a:cs typeface="Times New Roman"/>
                      </a:endParaRPr>
                    </a:p>
                    <a:p>
                      <a:pPr marL="8890" algn="ctr">
                        <a:lnSpc>
                          <a:spcPct val="100000"/>
                        </a:lnSpc>
                      </a:pPr>
                      <a:r>
                        <a:rPr sz="2400" b="1" spc="-5" dirty="0">
                          <a:latin typeface="Cambria"/>
                          <a:cs typeface="Cambria"/>
                        </a:rPr>
                        <a:t>Probabilistic</a:t>
                      </a:r>
                      <a:r>
                        <a:rPr sz="2400" b="1" spc="-1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b="1" spc="-20" dirty="0">
                          <a:latin typeface="Cambria"/>
                          <a:cs typeface="Cambria"/>
                        </a:rPr>
                        <a:t>Context Free</a:t>
                      </a:r>
                      <a:r>
                        <a:rPr sz="2400" b="1" spc="-10" dirty="0">
                          <a:latin typeface="Cambria"/>
                          <a:cs typeface="Cambria"/>
                        </a:rPr>
                        <a:t> Grammar</a:t>
                      </a:r>
                      <a:endParaRPr sz="2400">
                        <a:latin typeface="Cambria"/>
                        <a:cs typeface="Cambria"/>
                      </a:endParaRPr>
                    </a:p>
                    <a:p>
                      <a:pPr marL="1078230" marR="2082164" indent="-342900">
                        <a:lnSpc>
                          <a:spcPct val="100800"/>
                        </a:lnSpc>
                        <a:spcBef>
                          <a:spcPts val="1995"/>
                        </a:spcBef>
                        <a:buClr>
                          <a:srgbClr val="404040"/>
                        </a:buClr>
                        <a:buFont typeface="Arial MT"/>
                        <a:buChar char="•"/>
                        <a:tabLst>
                          <a:tab pos="1078230" algn="l"/>
                          <a:tab pos="1078865" algn="l"/>
                        </a:tabLst>
                      </a:pPr>
                      <a:r>
                        <a:rPr sz="2400" spc="5" dirty="0">
                          <a:latin typeface="Cambria"/>
                          <a:cs typeface="Cambria"/>
                        </a:rPr>
                        <a:t>каждое </a:t>
                      </a:r>
                      <a:r>
                        <a:rPr sz="2400" spc="-5" dirty="0">
                          <a:latin typeface="Cambria"/>
                          <a:cs typeface="Cambria"/>
                        </a:rPr>
                        <a:t>правило </a:t>
                      </a:r>
                      <a:r>
                        <a:rPr sz="2400" dirty="0">
                          <a:latin typeface="Cambria"/>
                          <a:cs typeface="Cambria"/>
                        </a:rPr>
                        <a:t>сопровождается </a:t>
                      </a:r>
                      <a:r>
                        <a:rPr sz="2400" spc="-5" dirty="0">
                          <a:latin typeface="Cambria"/>
                          <a:cs typeface="Cambria"/>
                        </a:rPr>
                        <a:t>весом </a:t>
                      </a:r>
                      <a:r>
                        <a:rPr sz="2400" spc="-51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spc="-5" dirty="0">
                          <a:latin typeface="Cambria"/>
                          <a:cs typeface="Cambria"/>
                        </a:rPr>
                        <a:t>(вероятностью)</a:t>
                      </a:r>
                      <a:endParaRPr sz="2400">
                        <a:latin typeface="Cambria"/>
                        <a:cs typeface="Cambria"/>
                      </a:endParaRPr>
                    </a:p>
                    <a:p>
                      <a:pPr marL="1078230" marR="2247265" indent="-342900">
                        <a:lnSpc>
                          <a:spcPct val="100800"/>
                        </a:lnSpc>
                        <a:spcBef>
                          <a:spcPts val="1989"/>
                        </a:spcBef>
                        <a:buClr>
                          <a:srgbClr val="404040"/>
                        </a:buClr>
                        <a:buFont typeface="Arial MT"/>
                        <a:buChar char="•"/>
                        <a:tabLst>
                          <a:tab pos="1078230" algn="l"/>
                          <a:tab pos="1078865" algn="l"/>
                        </a:tabLst>
                      </a:pPr>
                      <a:r>
                        <a:rPr sz="2400" spc="-5" dirty="0">
                          <a:latin typeface="Cambria"/>
                          <a:cs typeface="Cambria"/>
                        </a:rPr>
                        <a:t>сумма </a:t>
                      </a:r>
                      <a:r>
                        <a:rPr sz="2400" spc="-10" dirty="0">
                          <a:latin typeface="Cambria"/>
                          <a:cs typeface="Cambria"/>
                        </a:rPr>
                        <a:t>всех </a:t>
                      </a:r>
                      <a:r>
                        <a:rPr sz="2400" spc="-5" dirty="0">
                          <a:latin typeface="Cambria"/>
                          <a:cs typeface="Cambria"/>
                        </a:rPr>
                        <a:t>вероятностей расширений </a:t>
                      </a:r>
                      <a:r>
                        <a:rPr sz="2400" spc="-51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spc="-5" dirty="0">
                          <a:latin typeface="Cambria"/>
                          <a:cs typeface="Cambria"/>
                        </a:rPr>
                        <a:t>нетерминалов</a:t>
                      </a:r>
                      <a:r>
                        <a:rPr sz="2400" spc="-1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dirty="0">
                          <a:latin typeface="Cambria"/>
                          <a:cs typeface="Cambria"/>
                        </a:rPr>
                        <a:t>=</a:t>
                      </a:r>
                      <a:r>
                        <a:rPr sz="2400" spc="-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dirty="0">
                          <a:latin typeface="Cambria"/>
                          <a:cs typeface="Cambria"/>
                        </a:rPr>
                        <a:t>1</a:t>
                      </a:r>
                      <a:endParaRPr sz="2400">
                        <a:latin typeface="Cambria"/>
                        <a:cs typeface="Cambria"/>
                      </a:endParaRPr>
                    </a:p>
                    <a:p>
                      <a:pPr marL="1078230" marR="922655" indent="-342900">
                        <a:lnSpc>
                          <a:spcPct val="100800"/>
                        </a:lnSpc>
                        <a:spcBef>
                          <a:spcPts val="1900"/>
                        </a:spcBef>
                        <a:buClr>
                          <a:srgbClr val="404040"/>
                        </a:buClr>
                        <a:buFont typeface="Arial MT"/>
                        <a:buChar char="•"/>
                        <a:tabLst>
                          <a:tab pos="1078230" algn="l"/>
                          <a:tab pos="1078865" algn="l"/>
                        </a:tabLst>
                      </a:pPr>
                      <a:r>
                        <a:rPr sz="2400" spc="-5" dirty="0">
                          <a:latin typeface="Cambria"/>
                          <a:cs typeface="Cambria"/>
                        </a:rPr>
                        <a:t>консистентная </a:t>
                      </a:r>
                      <a:r>
                        <a:rPr sz="2400" spc="-10" dirty="0">
                          <a:latin typeface="Cambria"/>
                          <a:cs typeface="Cambria"/>
                        </a:rPr>
                        <a:t>PCFG </a:t>
                      </a:r>
                      <a:r>
                        <a:rPr sz="2400" dirty="0">
                          <a:latin typeface="Cambria"/>
                          <a:cs typeface="Cambria"/>
                        </a:rPr>
                        <a:t>– </a:t>
                      </a:r>
                      <a:r>
                        <a:rPr sz="2400" spc="-5" dirty="0">
                          <a:latin typeface="Cambria"/>
                          <a:cs typeface="Cambria"/>
                        </a:rPr>
                        <a:t>сумма вероятностей </a:t>
                      </a:r>
                      <a:r>
                        <a:rPr sz="2400" spc="-10" dirty="0">
                          <a:latin typeface="Cambria"/>
                          <a:cs typeface="Cambria"/>
                        </a:rPr>
                        <a:t>всех </a:t>
                      </a:r>
                      <a:r>
                        <a:rPr sz="2400" spc="-51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spc="-5" dirty="0">
                          <a:latin typeface="Cambria"/>
                          <a:cs typeface="Cambria"/>
                        </a:rPr>
                        <a:t>предложений</a:t>
                      </a:r>
                      <a:r>
                        <a:rPr sz="2400" spc="-1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dirty="0">
                          <a:latin typeface="Cambria"/>
                          <a:cs typeface="Cambria"/>
                        </a:rPr>
                        <a:t>языка</a:t>
                      </a:r>
                      <a:r>
                        <a:rPr sz="2400" spc="-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dirty="0">
                          <a:latin typeface="Cambria"/>
                          <a:cs typeface="Cambria"/>
                        </a:rPr>
                        <a:t>=</a:t>
                      </a:r>
                      <a:r>
                        <a:rPr sz="2400" spc="-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dirty="0">
                          <a:latin typeface="Cambria"/>
                          <a:cs typeface="Cambria"/>
                        </a:rPr>
                        <a:t>1</a:t>
                      </a:r>
                      <a:endParaRPr sz="2400">
                        <a:latin typeface="Cambria"/>
                        <a:cs typeface="Cambria"/>
                      </a:endParaRPr>
                    </a:p>
                  </a:txBody>
                  <a:tcPr marL="0" marR="0" marT="6350" marB="0">
                    <a:lnL w="19050">
                      <a:solidFill>
                        <a:srgbClr val="C7C6BC"/>
                      </a:solidFill>
                      <a:prstDash val="solid"/>
                    </a:lnL>
                    <a:lnR w="19050">
                      <a:solidFill>
                        <a:srgbClr val="C7C6BC"/>
                      </a:solidFill>
                      <a:prstDash val="solid"/>
                    </a:lnR>
                    <a:lnT w="76200">
                      <a:solidFill>
                        <a:srgbClr val="CBD2D5"/>
                      </a:solidFill>
                      <a:prstDash val="solid"/>
                    </a:lnT>
                    <a:lnB w="19050">
                      <a:solidFill>
                        <a:srgbClr val="C7C6B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1835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200" spc="-5" dirty="0">
                          <a:solidFill>
                            <a:srgbClr val="B0BCC1"/>
                          </a:solidFill>
                          <a:latin typeface="Cambria"/>
                          <a:cs typeface="Cambria"/>
                        </a:rPr>
                        <a:t>33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T="20320" marB="0">
                    <a:lnL w="19050">
                      <a:solidFill>
                        <a:srgbClr val="C7C6BC"/>
                      </a:solidFill>
                      <a:prstDash val="solid"/>
                    </a:lnL>
                    <a:lnR w="19050">
                      <a:solidFill>
                        <a:srgbClr val="C7C6BC"/>
                      </a:solidFill>
                      <a:prstDash val="solid"/>
                    </a:lnR>
                    <a:lnT w="19050">
                      <a:solidFill>
                        <a:srgbClr val="C7C6BC"/>
                      </a:solidFill>
                      <a:prstDash val="solid"/>
                    </a:lnT>
                    <a:lnB w="19050">
                      <a:solidFill>
                        <a:srgbClr val="C7C6B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49681" y="231393"/>
          <a:ext cx="8622665" cy="63642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226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96965">
                <a:tc>
                  <a:txBody>
                    <a:bodyPr/>
                    <a:lstStyle/>
                    <a:p>
                      <a:pPr marL="876935">
                        <a:lnSpc>
                          <a:spcPct val="100000"/>
                        </a:lnSpc>
                        <a:spcBef>
                          <a:spcPts val="2350"/>
                        </a:spcBef>
                      </a:pPr>
                      <a:r>
                        <a:rPr sz="4800" spc="-5" dirty="0">
                          <a:latin typeface="Cambria"/>
                          <a:cs typeface="Cambria"/>
                        </a:rPr>
                        <a:t>Вероятностный</a:t>
                      </a:r>
                      <a:r>
                        <a:rPr sz="4800" spc="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4800" spc="-5" dirty="0">
                          <a:latin typeface="Cambria"/>
                          <a:cs typeface="Cambria"/>
                        </a:rPr>
                        <a:t>парсинг</a:t>
                      </a:r>
                      <a:endParaRPr sz="4800">
                        <a:latin typeface="Cambria"/>
                        <a:cs typeface="Cambria"/>
                      </a:endParaRPr>
                    </a:p>
                  </a:txBody>
                  <a:tcPr marL="0" marR="0" marT="298450" marB="0">
                    <a:lnL w="19050">
                      <a:solidFill>
                        <a:srgbClr val="C7C6BC"/>
                      </a:solidFill>
                      <a:prstDash val="solid"/>
                    </a:lnL>
                    <a:lnR w="19050">
                      <a:solidFill>
                        <a:srgbClr val="C7C6BC"/>
                      </a:solidFill>
                      <a:prstDash val="solid"/>
                    </a:lnR>
                    <a:lnT w="19050">
                      <a:solidFill>
                        <a:srgbClr val="C7C6BC"/>
                      </a:solidFill>
                      <a:prstDash val="solid"/>
                    </a:lnT>
                    <a:lnB w="76200">
                      <a:solidFill>
                        <a:srgbClr val="CBD2D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542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3600">
                        <a:latin typeface="Times New Roman"/>
                        <a:cs typeface="Times New Roman"/>
                      </a:endParaRPr>
                    </a:p>
                    <a:p>
                      <a:pPr marL="1014730" marR="996950" algn="ctr">
                        <a:lnSpc>
                          <a:spcPct val="100800"/>
                        </a:lnSpc>
                        <a:spcBef>
                          <a:spcPts val="5"/>
                        </a:spcBef>
                      </a:pPr>
                      <a:r>
                        <a:rPr sz="2400" spc="-5" dirty="0">
                          <a:latin typeface="Cambria"/>
                          <a:cs typeface="Cambria"/>
                        </a:rPr>
                        <a:t>Вероятность </a:t>
                      </a:r>
                      <a:r>
                        <a:rPr sz="2400" dirty="0">
                          <a:latin typeface="Cambria"/>
                          <a:cs typeface="Cambria"/>
                        </a:rPr>
                        <a:t>разбора </a:t>
                      </a:r>
                      <a:r>
                        <a:rPr sz="2400" i="1" spc="-5" dirty="0">
                          <a:latin typeface="Cambria"/>
                          <a:cs typeface="Cambria"/>
                        </a:rPr>
                        <a:t>T</a:t>
                      </a:r>
                      <a:r>
                        <a:rPr sz="2400" spc="-5" dirty="0">
                          <a:latin typeface="Cambria"/>
                          <a:cs typeface="Cambria"/>
                        </a:rPr>
                        <a:t>, состоящего из</a:t>
                      </a:r>
                      <a:r>
                        <a:rPr sz="240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i="1" dirty="0">
                          <a:latin typeface="Cambria"/>
                          <a:cs typeface="Cambria"/>
                        </a:rPr>
                        <a:t>n</a:t>
                      </a:r>
                      <a:r>
                        <a:rPr sz="2400" i="1" spc="-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spc="-5" dirty="0">
                          <a:latin typeface="Cambria"/>
                          <a:cs typeface="Cambria"/>
                        </a:rPr>
                        <a:t>правил </a:t>
                      </a:r>
                      <a:r>
                        <a:rPr sz="2400" spc="-509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spc="-5" dirty="0">
                          <a:latin typeface="Cambria"/>
                          <a:cs typeface="Cambria"/>
                        </a:rPr>
                        <a:t>вида</a:t>
                      </a:r>
                      <a:r>
                        <a:rPr sz="2400" spc="-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spc="-5" dirty="0">
                          <a:latin typeface="Cambria Math"/>
                          <a:cs typeface="Cambria Math"/>
                        </a:rPr>
                        <a:t>𝐿𝐻𝑆</a:t>
                      </a:r>
                      <a:r>
                        <a:rPr sz="2400" spc="18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→</a:t>
                      </a:r>
                      <a:r>
                        <a:rPr sz="2400" spc="13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spc="10" dirty="0">
                          <a:latin typeface="Cambria Math"/>
                          <a:cs typeface="Cambria Math"/>
                        </a:rPr>
                        <a:t>𝑅𝐻𝑆</a:t>
                      </a:r>
                      <a:r>
                        <a:rPr sz="2400" spc="10" dirty="0">
                          <a:latin typeface="Cambria"/>
                          <a:cs typeface="Cambria"/>
                        </a:rPr>
                        <a:t>,</a:t>
                      </a:r>
                      <a:r>
                        <a:rPr sz="2400" spc="-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spc="10" dirty="0">
                          <a:latin typeface="Cambria"/>
                          <a:cs typeface="Cambria"/>
                        </a:rPr>
                        <a:t>для</a:t>
                      </a:r>
                      <a:r>
                        <a:rPr sz="2400" spc="-5" dirty="0">
                          <a:latin typeface="Cambria"/>
                          <a:cs typeface="Cambria"/>
                        </a:rPr>
                        <a:t> предложения</a:t>
                      </a:r>
                      <a:r>
                        <a:rPr sz="240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i="1" spc="-5" dirty="0">
                          <a:latin typeface="Cambria"/>
                          <a:cs typeface="Cambria"/>
                        </a:rPr>
                        <a:t>S</a:t>
                      </a:r>
                      <a:r>
                        <a:rPr sz="2400" spc="-5" dirty="0">
                          <a:latin typeface="Cambria"/>
                          <a:cs typeface="Cambria"/>
                        </a:rPr>
                        <a:t>:</a:t>
                      </a:r>
                      <a:endParaRPr sz="2400">
                        <a:latin typeface="Cambria"/>
                        <a:cs typeface="Cambri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350">
                        <a:latin typeface="Times New Roman"/>
                        <a:cs typeface="Times New Roman"/>
                      </a:endParaRPr>
                    </a:p>
                    <a:p>
                      <a:pPr marR="808355" algn="ctr">
                        <a:lnSpc>
                          <a:spcPts val="1075"/>
                        </a:lnSpc>
                      </a:pPr>
                      <a:r>
                        <a:rPr sz="1500" i="1" dirty="0">
                          <a:latin typeface="Times New Roman"/>
                          <a:cs typeface="Times New Roman"/>
                        </a:rPr>
                        <a:t>n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R="32384" algn="ctr">
                        <a:lnSpc>
                          <a:spcPts val="3895"/>
                        </a:lnSpc>
                      </a:pPr>
                      <a:r>
                        <a:rPr sz="2550" i="1" spc="130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2550" spc="-50" dirty="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2550" i="1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2550" i="1" spc="-3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550" dirty="0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sz="2550" spc="-3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550" i="1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2550" i="1" spc="-4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550" dirty="0">
                          <a:latin typeface="Times New Roman"/>
                          <a:cs typeface="Times New Roman"/>
                        </a:rPr>
                        <a:t>)</a:t>
                      </a:r>
                      <a:r>
                        <a:rPr sz="255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550" dirty="0">
                          <a:latin typeface="Symbol"/>
                          <a:cs typeface="Symbol"/>
                        </a:rPr>
                        <a:t></a:t>
                      </a:r>
                      <a:r>
                        <a:rPr sz="2550" spc="-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775" baseline="-7936" dirty="0">
                          <a:latin typeface="Symbol"/>
                          <a:cs typeface="Symbol"/>
                        </a:rPr>
                        <a:t></a:t>
                      </a:r>
                      <a:r>
                        <a:rPr sz="5775" spc="-832" baseline="-7936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550" i="1" spc="130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2550" spc="180" dirty="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2550" i="1" spc="-2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2550" i="1" spc="-25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2550" i="1" spc="2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2250" i="1" baseline="-31481" dirty="0">
                          <a:latin typeface="Times New Roman"/>
                          <a:cs typeface="Times New Roman"/>
                        </a:rPr>
                        <a:t>i </a:t>
                      </a:r>
                      <a:r>
                        <a:rPr sz="2250" i="1" spc="-52" baseline="-31481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550" dirty="0">
                          <a:latin typeface="Times New Roman"/>
                          <a:cs typeface="Times New Roman"/>
                        </a:rPr>
                        <a:t>|</a:t>
                      </a:r>
                      <a:r>
                        <a:rPr sz="2550" spc="-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550" i="1" spc="-5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2550" i="1" spc="-25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2550" i="1" spc="2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2250" i="1" baseline="-31481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2250" i="1" spc="-67" baseline="-31481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550" dirty="0">
                          <a:latin typeface="Times New Roman"/>
                          <a:cs typeface="Times New Roman"/>
                        </a:rPr>
                        <a:t>)</a:t>
                      </a:r>
                      <a:endParaRPr sz="2550">
                        <a:latin typeface="Times New Roman"/>
                        <a:cs typeface="Times New Roman"/>
                      </a:endParaRPr>
                    </a:p>
                    <a:p>
                      <a:pPr marR="793115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500" i="1" spc="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500" spc="5" dirty="0">
                          <a:latin typeface="Symbol"/>
                          <a:cs typeface="Symbol"/>
                        </a:rPr>
                        <a:t></a:t>
                      </a:r>
                      <a:r>
                        <a:rPr sz="1500" spc="5" dirty="0">
                          <a:latin typeface="Times New Roman"/>
                          <a:cs typeface="Times New Roman"/>
                        </a:rPr>
                        <a:t>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8890" algn="ctr">
                        <a:lnSpc>
                          <a:spcPct val="100000"/>
                        </a:lnSpc>
                      </a:pPr>
                      <a:r>
                        <a:rPr sz="2400" spc="-10" dirty="0">
                          <a:latin typeface="Cambria"/>
                          <a:cs typeface="Cambria"/>
                        </a:rPr>
                        <a:t>Можно</a:t>
                      </a:r>
                      <a:r>
                        <a:rPr sz="2400" spc="-1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spc="-5" dirty="0">
                          <a:latin typeface="Cambria"/>
                          <a:cs typeface="Cambria"/>
                        </a:rPr>
                        <a:t>использовать вариацию</a:t>
                      </a:r>
                      <a:r>
                        <a:rPr sz="2400" spc="-2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dirty="0">
                          <a:latin typeface="Cambria"/>
                          <a:cs typeface="Cambria"/>
                        </a:rPr>
                        <a:t>CYK</a:t>
                      </a:r>
                      <a:r>
                        <a:rPr sz="2400" spc="-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dirty="0">
                          <a:latin typeface="Cambria"/>
                          <a:cs typeface="Cambria"/>
                        </a:rPr>
                        <a:t>–</a:t>
                      </a:r>
                      <a:endParaRPr sz="2400">
                        <a:latin typeface="Cambria"/>
                        <a:cs typeface="Cambria"/>
                      </a:endParaRPr>
                    </a:p>
                    <a:p>
                      <a:pPr marL="8890" algn="ctr">
                        <a:lnSpc>
                          <a:spcPct val="100000"/>
                        </a:lnSpc>
                        <a:spcBef>
                          <a:spcPts val="1920"/>
                        </a:spcBef>
                      </a:pPr>
                      <a:r>
                        <a:rPr sz="2400" b="1" spc="-10" dirty="0">
                          <a:latin typeface="Cambria"/>
                          <a:cs typeface="Cambria"/>
                        </a:rPr>
                        <a:t>probabilistic</a:t>
                      </a:r>
                      <a:r>
                        <a:rPr sz="2400" b="1" spc="-2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b="1" spc="-5" dirty="0">
                          <a:latin typeface="Cambria"/>
                          <a:cs typeface="Cambria"/>
                        </a:rPr>
                        <a:t>CYK</a:t>
                      </a:r>
                      <a:endParaRPr sz="2400">
                        <a:latin typeface="Cambria"/>
                        <a:cs typeface="Cambria"/>
                      </a:endParaRPr>
                    </a:p>
                    <a:p>
                      <a:pPr marL="8890" algn="ctr">
                        <a:lnSpc>
                          <a:spcPct val="100000"/>
                        </a:lnSpc>
                        <a:spcBef>
                          <a:spcPts val="2014"/>
                        </a:spcBef>
                      </a:pPr>
                      <a:r>
                        <a:rPr sz="2400" spc="-5" dirty="0">
                          <a:latin typeface="Cambria"/>
                          <a:cs typeface="Cambria"/>
                        </a:rPr>
                        <a:t>Оценка</a:t>
                      </a:r>
                      <a:r>
                        <a:rPr sz="2400" spc="-2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dirty="0">
                          <a:latin typeface="Cambria"/>
                          <a:cs typeface="Cambria"/>
                        </a:rPr>
                        <a:t>вероятностей</a:t>
                      </a:r>
                      <a:r>
                        <a:rPr sz="2400" spc="-3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dirty="0">
                          <a:latin typeface="Cambria"/>
                          <a:cs typeface="Cambria"/>
                        </a:rPr>
                        <a:t>–</a:t>
                      </a:r>
                      <a:r>
                        <a:rPr sz="2400" spc="-2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dirty="0">
                          <a:latin typeface="Cambria"/>
                          <a:cs typeface="Cambria"/>
                        </a:rPr>
                        <a:t>по</a:t>
                      </a:r>
                      <a:r>
                        <a:rPr sz="2400" spc="-2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spc="-10" dirty="0">
                          <a:latin typeface="Cambria"/>
                          <a:cs typeface="Cambria"/>
                        </a:rPr>
                        <a:t>корпусу</a:t>
                      </a:r>
                      <a:endParaRPr sz="2400">
                        <a:latin typeface="Cambria"/>
                        <a:cs typeface="Cambria"/>
                      </a:endParaRPr>
                    </a:p>
                  </a:txBody>
                  <a:tcPr marL="0" marR="0" marT="3175" marB="0">
                    <a:lnL w="19050">
                      <a:solidFill>
                        <a:srgbClr val="C7C6BC"/>
                      </a:solidFill>
                      <a:prstDash val="solid"/>
                    </a:lnL>
                    <a:lnR w="19050">
                      <a:solidFill>
                        <a:srgbClr val="C7C6BC"/>
                      </a:solidFill>
                      <a:prstDash val="solid"/>
                    </a:lnR>
                    <a:lnT w="76200">
                      <a:solidFill>
                        <a:srgbClr val="CBD2D5"/>
                      </a:solidFill>
                      <a:prstDash val="solid"/>
                    </a:lnT>
                    <a:lnB w="19050">
                      <a:solidFill>
                        <a:srgbClr val="C7C6B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1835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200" spc="-5" dirty="0">
                          <a:solidFill>
                            <a:srgbClr val="B0BCC1"/>
                          </a:solidFill>
                          <a:latin typeface="Cambria"/>
                          <a:cs typeface="Cambria"/>
                        </a:rPr>
                        <a:t>34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T="20320" marB="0">
                    <a:lnL w="19050">
                      <a:solidFill>
                        <a:srgbClr val="C7C6BC"/>
                      </a:solidFill>
                      <a:prstDash val="solid"/>
                    </a:lnL>
                    <a:lnR w="19050">
                      <a:solidFill>
                        <a:srgbClr val="C7C6BC"/>
                      </a:solidFill>
                      <a:prstDash val="solid"/>
                    </a:lnR>
                    <a:lnT w="19050">
                      <a:solidFill>
                        <a:srgbClr val="C7C6BC"/>
                      </a:solidFill>
                      <a:prstDash val="solid"/>
                    </a:lnT>
                    <a:lnB w="19050">
                      <a:solidFill>
                        <a:srgbClr val="C7C6B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1DE8DC-734D-F618-2BB4-EACA4EB1EBBD}"/>
              </a:ext>
            </a:extLst>
          </p:cNvPr>
          <p:cNvSpPr txBox="1"/>
          <p:nvPr/>
        </p:nvSpPr>
        <p:spPr>
          <a:xfrm>
            <a:off x="2590800" y="2667000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/>
              <a:t>Журавски</a:t>
            </a:r>
            <a:r>
              <a:rPr lang="ru-RU" dirty="0"/>
              <a:t> + </a:t>
            </a:r>
            <a:r>
              <a:rPr lang="en-US" dirty="0"/>
              <a:t>CYK + </a:t>
            </a:r>
            <a:r>
              <a:rPr lang="ru-RU" dirty="0"/>
              <a:t>оценка качества</a:t>
            </a:r>
          </a:p>
        </p:txBody>
      </p:sp>
    </p:spTree>
    <p:extLst>
      <p:ext uri="{BB962C8B-B14F-4D97-AF65-F5344CB8AC3E}">
        <p14:creationId xmlns:p14="http://schemas.microsoft.com/office/powerpoint/2010/main" val="1126419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49681" y="231393"/>
          <a:ext cx="8622665" cy="63642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226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96965"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2350"/>
                        </a:spcBef>
                      </a:pPr>
                      <a:r>
                        <a:rPr sz="4800" spc="-5" dirty="0">
                          <a:latin typeface="Cambria"/>
                          <a:cs typeface="Cambria"/>
                        </a:rPr>
                        <a:t>Основная</a:t>
                      </a:r>
                      <a:r>
                        <a:rPr sz="4800" spc="-2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4800" spc="-5" dirty="0">
                          <a:latin typeface="Cambria"/>
                          <a:cs typeface="Cambria"/>
                        </a:rPr>
                        <a:t>цель</a:t>
                      </a:r>
                      <a:endParaRPr sz="4800">
                        <a:latin typeface="Cambria"/>
                        <a:cs typeface="Cambria"/>
                      </a:endParaRPr>
                    </a:p>
                  </a:txBody>
                  <a:tcPr marL="0" marR="0" marT="298450" marB="0">
                    <a:lnL w="19050">
                      <a:solidFill>
                        <a:srgbClr val="C7C6BC"/>
                      </a:solidFill>
                      <a:prstDash val="solid"/>
                    </a:lnL>
                    <a:lnR w="19050">
                      <a:solidFill>
                        <a:srgbClr val="C7C6BC"/>
                      </a:solidFill>
                      <a:prstDash val="solid"/>
                    </a:lnR>
                    <a:lnT w="19050">
                      <a:solidFill>
                        <a:srgbClr val="C7C6BC"/>
                      </a:solidFill>
                      <a:prstDash val="solid"/>
                    </a:lnT>
                    <a:lnB w="76200">
                      <a:solidFill>
                        <a:srgbClr val="CBD2D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542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3600">
                        <a:latin typeface="Times New Roman"/>
                        <a:cs typeface="Times New Roman"/>
                      </a:endParaRPr>
                    </a:p>
                    <a:p>
                      <a:pPr marL="735330" marR="6574790">
                        <a:lnSpc>
                          <a:spcPct val="100600"/>
                        </a:lnSpc>
                      </a:pPr>
                      <a:r>
                        <a:rPr sz="2400" b="1" spc="-10" dirty="0">
                          <a:latin typeface="Cambria"/>
                          <a:cs typeface="Cambria"/>
                        </a:rPr>
                        <a:t>Colorless </a:t>
                      </a:r>
                      <a:r>
                        <a:rPr sz="2400" b="1" spc="-51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b="1" spc="-10" dirty="0">
                          <a:latin typeface="Cambria"/>
                          <a:cs typeface="Cambria"/>
                        </a:rPr>
                        <a:t>green </a:t>
                      </a:r>
                      <a:r>
                        <a:rPr sz="2400" b="1" spc="-5" dirty="0">
                          <a:latin typeface="Cambria"/>
                          <a:cs typeface="Cambria"/>
                        </a:rPr>
                        <a:t> ideas </a:t>
                      </a:r>
                      <a:r>
                        <a:rPr sz="2400" b="1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b="1" spc="-5" dirty="0">
                          <a:latin typeface="Cambria"/>
                          <a:cs typeface="Cambria"/>
                        </a:rPr>
                        <a:t>sleep </a:t>
                      </a:r>
                      <a:r>
                        <a:rPr sz="2400" b="1" dirty="0">
                          <a:latin typeface="Cambria"/>
                          <a:cs typeface="Cambria"/>
                        </a:rPr>
                        <a:t> fur</a:t>
                      </a:r>
                      <a:r>
                        <a:rPr sz="2400" b="1" spc="-5" dirty="0">
                          <a:latin typeface="Cambria"/>
                          <a:cs typeface="Cambria"/>
                        </a:rPr>
                        <a:t>io</a:t>
                      </a:r>
                      <a:r>
                        <a:rPr sz="2400" b="1" dirty="0">
                          <a:latin typeface="Cambria"/>
                          <a:cs typeface="Cambria"/>
                        </a:rPr>
                        <a:t>u</a:t>
                      </a:r>
                      <a:r>
                        <a:rPr sz="2400" b="1" spc="-5" dirty="0">
                          <a:latin typeface="Cambria"/>
                          <a:cs typeface="Cambria"/>
                        </a:rPr>
                        <a:t>s</a:t>
                      </a:r>
                      <a:r>
                        <a:rPr sz="2400" b="1" spc="-65" dirty="0">
                          <a:latin typeface="Cambria"/>
                          <a:cs typeface="Cambria"/>
                        </a:rPr>
                        <a:t>l</a:t>
                      </a:r>
                      <a:r>
                        <a:rPr sz="2400" b="1" spc="-225" dirty="0">
                          <a:latin typeface="Cambria"/>
                          <a:cs typeface="Cambria"/>
                        </a:rPr>
                        <a:t>y</a:t>
                      </a:r>
                      <a:r>
                        <a:rPr sz="2400" b="1" dirty="0">
                          <a:latin typeface="Cambria"/>
                          <a:cs typeface="Cambria"/>
                        </a:rPr>
                        <a:t>.</a:t>
                      </a:r>
                      <a:endParaRPr sz="2400">
                        <a:latin typeface="Cambria"/>
                        <a:cs typeface="Cambria"/>
                      </a:endParaRPr>
                    </a:p>
                  </a:txBody>
                  <a:tcPr marL="0" marR="0" marT="4445" marB="0">
                    <a:lnL w="19050">
                      <a:solidFill>
                        <a:srgbClr val="C7C6BC"/>
                      </a:solidFill>
                      <a:prstDash val="solid"/>
                    </a:lnL>
                    <a:lnR w="19050">
                      <a:solidFill>
                        <a:srgbClr val="C7C6BC"/>
                      </a:solidFill>
                      <a:prstDash val="solid"/>
                    </a:lnR>
                    <a:lnT w="76200">
                      <a:solidFill>
                        <a:srgbClr val="CBD2D5"/>
                      </a:solidFill>
                      <a:prstDash val="solid"/>
                    </a:lnT>
                    <a:lnB w="19050">
                      <a:solidFill>
                        <a:srgbClr val="C7C6B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1835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200" dirty="0">
                          <a:solidFill>
                            <a:srgbClr val="B0BCC1"/>
                          </a:solidFill>
                          <a:latin typeface="Cambria"/>
                          <a:cs typeface="Cambria"/>
                        </a:rPr>
                        <a:t>2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T="20320" marB="0">
                    <a:lnL w="19050">
                      <a:solidFill>
                        <a:srgbClr val="C7C6BC"/>
                      </a:solidFill>
                      <a:prstDash val="solid"/>
                    </a:lnL>
                    <a:lnR w="19050">
                      <a:solidFill>
                        <a:srgbClr val="C7C6BC"/>
                      </a:solidFill>
                      <a:prstDash val="solid"/>
                    </a:lnR>
                    <a:lnT w="19050">
                      <a:solidFill>
                        <a:srgbClr val="C7C6BC"/>
                      </a:solidFill>
                      <a:prstDash val="solid"/>
                    </a:lnT>
                    <a:lnB w="19050">
                      <a:solidFill>
                        <a:srgbClr val="C7C6B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026" name="Picture 2" descr="Деревья подчинения - Введение в компьютерную лингвистику">
            <a:extLst>
              <a:ext uri="{FF2B5EF4-FFF2-40B4-BE49-F238E27FC236}">
                <a16:creationId xmlns:a16="http://schemas.microsoft.com/office/drawing/2014/main" id="{265A0462-D45B-1D52-C244-8B80976F1D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057400"/>
            <a:ext cx="6248400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49681" y="231393"/>
          <a:ext cx="8622665" cy="63642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226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96965"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2350"/>
                        </a:spcBef>
                      </a:pPr>
                      <a:r>
                        <a:rPr sz="4800" spc="-15" dirty="0">
                          <a:latin typeface="Cambria"/>
                          <a:cs typeface="Cambria"/>
                        </a:rPr>
                        <a:t>Задачи</a:t>
                      </a:r>
                      <a:endParaRPr sz="4800">
                        <a:latin typeface="Cambria"/>
                        <a:cs typeface="Cambria"/>
                      </a:endParaRPr>
                    </a:p>
                  </a:txBody>
                  <a:tcPr marL="0" marR="0" marT="298450" marB="0">
                    <a:lnL w="19050">
                      <a:solidFill>
                        <a:srgbClr val="C7C6BC"/>
                      </a:solidFill>
                      <a:prstDash val="solid"/>
                    </a:lnL>
                    <a:lnR w="19050">
                      <a:solidFill>
                        <a:srgbClr val="C7C6BC"/>
                      </a:solidFill>
                      <a:prstDash val="solid"/>
                    </a:lnR>
                    <a:lnT w="19050">
                      <a:solidFill>
                        <a:srgbClr val="C7C6BC"/>
                      </a:solidFill>
                      <a:prstDash val="solid"/>
                    </a:lnT>
                    <a:lnB w="76200">
                      <a:solidFill>
                        <a:srgbClr val="CBD2D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542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3350">
                        <a:latin typeface="Times New Roman"/>
                        <a:cs typeface="Times New Roman"/>
                      </a:endParaRPr>
                    </a:p>
                    <a:p>
                      <a:pPr marL="420370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Cambria"/>
                          <a:cs typeface="Cambria"/>
                        </a:rPr>
                        <a:t>Для</a:t>
                      </a:r>
                      <a:r>
                        <a:rPr sz="2400" b="1" spc="-2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b="1" spc="-10" dirty="0">
                          <a:latin typeface="Cambria"/>
                          <a:cs typeface="Cambria"/>
                        </a:rPr>
                        <a:t>естественных</a:t>
                      </a:r>
                      <a:r>
                        <a:rPr sz="2400" b="1" spc="-1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b="1" spc="-10" dirty="0">
                          <a:latin typeface="Cambria"/>
                          <a:cs typeface="Cambria"/>
                        </a:rPr>
                        <a:t>языков:</a:t>
                      </a:r>
                      <a:endParaRPr sz="2400">
                        <a:latin typeface="Cambria"/>
                        <a:cs typeface="Cambria"/>
                      </a:endParaRPr>
                    </a:p>
                    <a:p>
                      <a:pPr marL="763270" indent="-343535">
                        <a:lnSpc>
                          <a:spcPct val="100000"/>
                        </a:lnSpc>
                        <a:spcBef>
                          <a:spcPts val="1730"/>
                        </a:spcBef>
                        <a:buClr>
                          <a:srgbClr val="404040"/>
                        </a:buClr>
                        <a:buFont typeface="Arial MT"/>
                        <a:buChar char="•"/>
                        <a:tabLst>
                          <a:tab pos="763270" algn="l"/>
                          <a:tab pos="763905" algn="l"/>
                        </a:tabLst>
                      </a:pPr>
                      <a:r>
                        <a:rPr sz="2400" spc="-5" dirty="0">
                          <a:latin typeface="Cambria"/>
                          <a:cs typeface="Cambria"/>
                        </a:rPr>
                        <a:t>предварительный</a:t>
                      </a:r>
                      <a:r>
                        <a:rPr sz="2400" spc="-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spc="-15" dirty="0">
                          <a:latin typeface="Cambria"/>
                          <a:cs typeface="Cambria"/>
                        </a:rPr>
                        <a:t>этап</a:t>
                      </a:r>
                      <a:r>
                        <a:rPr sz="240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spc="10" dirty="0">
                          <a:latin typeface="Cambria"/>
                          <a:cs typeface="Cambria"/>
                        </a:rPr>
                        <a:t>для</a:t>
                      </a:r>
                      <a:r>
                        <a:rPr sz="240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spc="-5" dirty="0">
                          <a:latin typeface="Cambria"/>
                          <a:cs typeface="Cambria"/>
                        </a:rPr>
                        <a:t>семантического анализа</a:t>
                      </a:r>
                      <a:endParaRPr sz="2400">
                        <a:latin typeface="Cambria"/>
                        <a:cs typeface="Cambria"/>
                      </a:endParaRPr>
                    </a:p>
                    <a:p>
                      <a:pPr marL="763270" indent="-343535">
                        <a:lnSpc>
                          <a:spcPct val="100000"/>
                        </a:lnSpc>
                        <a:spcBef>
                          <a:spcPts val="1730"/>
                        </a:spcBef>
                        <a:buClr>
                          <a:srgbClr val="404040"/>
                        </a:buClr>
                        <a:buFont typeface="Arial MT"/>
                        <a:buChar char="•"/>
                        <a:tabLst>
                          <a:tab pos="763270" algn="l"/>
                          <a:tab pos="763905" algn="l"/>
                        </a:tabLst>
                      </a:pPr>
                      <a:r>
                        <a:rPr sz="2400" spc="-5" dirty="0">
                          <a:latin typeface="Cambria"/>
                          <a:cs typeface="Cambria"/>
                        </a:rPr>
                        <a:t>извлечение</a:t>
                      </a:r>
                      <a:r>
                        <a:rPr sz="2400" spc="-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dirty="0">
                          <a:latin typeface="Cambria"/>
                          <a:cs typeface="Cambria"/>
                        </a:rPr>
                        <a:t>фактов</a:t>
                      </a:r>
                      <a:r>
                        <a:rPr sz="2400" spc="-1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dirty="0">
                          <a:latin typeface="Cambria"/>
                          <a:cs typeface="Cambria"/>
                        </a:rPr>
                        <a:t>/</a:t>
                      </a:r>
                      <a:r>
                        <a:rPr sz="2400" spc="-1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spc="-5" dirty="0">
                          <a:latin typeface="Cambria"/>
                          <a:cs typeface="Cambria"/>
                        </a:rPr>
                        <a:t>диалоговые</a:t>
                      </a:r>
                      <a:r>
                        <a:rPr sz="240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spc="-5" dirty="0">
                          <a:latin typeface="Cambria"/>
                          <a:cs typeface="Cambria"/>
                        </a:rPr>
                        <a:t>фреймы</a:t>
                      </a:r>
                      <a:endParaRPr sz="2400">
                        <a:latin typeface="Cambria"/>
                        <a:cs typeface="Cambria"/>
                      </a:endParaRPr>
                    </a:p>
                    <a:p>
                      <a:pPr marL="763270" indent="-343535">
                        <a:lnSpc>
                          <a:spcPct val="100000"/>
                        </a:lnSpc>
                        <a:spcBef>
                          <a:spcPts val="1700"/>
                        </a:spcBef>
                        <a:buClr>
                          <a:srgbClr val="404040"/>
                        </a:buClr>
                        <a:buFont typeface="Arial MT"/>
                        <a:buChar char="•"/>
                        <a:tabLst>
                          <a:tab pos="763270" algn="l"/>
                          <a:tab pos="763905" algn="l"/>
                        </a:tabLst>
                      </a:pPr>
                      <a:r>
                        <a:rPr sz="2400" spc="-5" dirty="0">
                          <a:latin typeface="Cambria"/>
                          <a:cs typeface="Cambria"/>
                        </a:rPr>
                        <a:t>разрешение</a:t>
                      </a:r>
                      <a:r>
                        <a:rPr sz="2400" spc="-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dirty="0">
                          <a:latin typeface="Cambria"/>
                          <a:cs typeface="Cambria"/>
                        </a:rPr>
                        <a:t>анафоры,</a:t>
                      </a:r>
                      <a:r>
                        <a:rPr sz="2400" spc="-5" dirty="0">
                          <a:latin typeface="Cambria"/>
                          <a:cs typeface="Cambria"/>
                        </a:rPr>
                        <a:t> кореференции</a:t>
                      </a:r>
                      <a:endParaRPr sz="2400">
                        <a:latin typeface="Cambria"/>
                        <a:cs typeface="Cambria"/>
                      </a:endParaRPr>
                    </a:p>
                    <a:p>
                      <a:pPr marL="763270" indent="-343535">
                        <a:lnSpc>
                          <a:spcPct val="100000"/>
                        </a:lnSpc>
                        <a:spcBef>
                          <a:spcPts val="1730"/>
                        </a:spcBef>
                        <a:buClr>
                          <a:srgbClr val="404040"/>
                        </a:buClr>
                        <a:buFont typeface="Arial MT"/>
                        <a:buChar char="•"/>
                        <a:tabLst>
                          <a:tab pos="763270" algn="l"/>
                          <a:tab pos="763905" algn="l"/>
                        </a:tabLst>
                      </a:pPr>
                      <a:r>
                        <a:rPr sz="2400" spc="-5" dirty="0">
                          <a:latin typeface="Cambria"/>
                          <a:cs typeface="Cambria"/>
                        </a:rPr>
                        <a:t>сложность</a:t>
                      </a:r>
                      <a:r>
                        <a:rPr sz="2400" spc="-4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spc="-5" dirty="0">
                          <a:latin typeface="Cambria"/>
                          <a:cs typeface="Cambria"/>
                        </a:rPr>
                        <a:t>текста</a:t>
                      </a:r>
                      <a:endParaRPr sz="2400">
                        <a:latin typeface="Cambria"/>
                        <a:cs typeface="Cambria"/>
                      </a:endParaRPr>
                    </a:p>
                    <a:p>
                      <a:pPr marL="420370">
                        <a:lnSpc>
                          <a:spcPct val="100000"/>
                        </a:lnSpc>
                        <a:spcBef>
                          <a:spcPts val="1730"/>
                        </a:spcBef>
                      </a:pPr>
                      <a:r>
                        <a:rPr sz="2400" b="1" spc="-15" dirty="0">
                          <a:latin typeface="Cambria"/>
                          <a:cs typeface="Cambria"/>
                        </a:rPr>
                        <a:t>Другое:</a:t>
                      </a:r>
                      <a:endParaRPr sz="2400">
                        <a:latin typeface="Cambria"/>
                        <a:cs typeface="Cambria"/>
                      </a:endParaRPr>
                    </a:p>
                    <a:p>
                      <a:pPr marL="763270" indent="-343535">
                        <a:lnSpc>
                          <a:spcPct val="100000"/>
                        </a:lnSpc>
                        <a:spcBef>
                          <a:spcPts val="1700"/>
                        </a:spcBef>
                        <a:buClr>
                          <a:srgbClr val="404040"/>
                        </a:buClr>
                        <a:buFont typeface="Arial MT"/>
                        <a:buChar char="•"/>
                        <a:tabLst>
                          <a:tab pos="763270" algn="l"/>
                          <a:tab pos="763905" algn="l"/>
                        </a:tabLst>
                      </a:pPr>
                      <a:r>
                        <a:rPr sz="2400" dirty="0">
                          <a:latin typeface="Cambria"/>
                          <a:cs typeface="Cambria"/>
                        </a:rPr>
                        <a:t>языки</a:t>
                      </a:r>
                      <a:r>
                        <a:rPr sz="2400" spc="-3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spc="-5" dirty="0">
                          <a:latin typeface="Cambria"/>
                          <a:cs typeface="Cambria"/>
                        </a:rPr>
                        <a:t>программирования</a:t>
                      </a:r>
                      <a:endParaRPr sz="2400">
                        <a:latin typeface="Cambria"/>
                        <a:cs typeface="Cambria"/>
                      </a:endParaRPr>
                    </a:p>
                  </a:txBody>
                  <a:tcPr marL="0" marR="0" marT="3175" marB="0">
                    <a:lnL w="19050">
                      <a:solidFill>
                        <a:srgbClr val="C7C6BC"/>
                      </a:solidFill>
                      <a:prstDash val="solid"/>
                    </a:lnL>
                    <a:lnR w="19050">
                      <a:solidFill>
                        <a:srgbClr val="C7C6BC"/>
                      </a:solidFill>
                      <a:prstDash val="solid"/>
                    </a:lnR>
                    <a:lnT w="76200">
                      <a:solidFill>
                        <a:srgbClr val="CBD2D5"/>
                      </a:solidFill>
                      <a:prstDash val="solid"/>
                    </a:lnT>
                    <a:lnB w="19050">
                      <a:solidFill>
                        <a:srgbClr val="C7C6B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1835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200" dirty="0">
                          <a:solidFill>
                            <a:srgbClr val="B0BCC1"/>
                          </a:solidFill>
                          <a:latin typeface="Cambria"/>
                          <a:cs typeface="Cambria"/>
                        </a:rPr>
                        <a:t>3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T="20320" marB="0">
                    <a:lnL w="19050">
                      <a:solidFill>
                        <a:srgbClr val="C7C6BC"/>
                      </a:solidFill>
                      <a:prstDash val="solid"/>
                    </a:lnL>
                    <a:lnR w="19050">
                      <a:solidFill>
                        <a:srgbClr val="C7C6BC"/>
                      </a:solidFill>
                      <a:prstDash val="solid"/>
                    </a:lnR>
                    <a:lnT w="19050">
                      <a:solidFill>
                        <a:srgbClr val="C7C6BC"/>
                      </a:solidFill>
                      <a:prstDash val="solid"/>
                    </a:lnT>
                    <a:lnB w="19050">
                      <a:solidFill>
                        <a:srgbClr val="C7C6B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49681" y="231393"/>
          <a:ext cx="8622665" cy="63642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226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96965"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2350"/>
                        </a:spcBef>
                      </a:pPr>
                      <a:r>
                        <a:rPr sz="4800" spc="-5" dirty="0">
                          <a:latin typeface="Cambria"/>
                          <a:cs typeface="Cambria"/>
                        </a:rPr>
                        <a:t>Пример</a:t>
                      </a:r>
                      <a:r>
                        <a:rPr sz="4800" spc="-1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4800" spc="-10" dirty="0">
                          <a:latin typeface="Cambria"/>
                          <a:cs typeface="Cambria"/>
                        </a:rPr>
                        <a:t>узкой </a:t>
                      </a:r>
                      <a:r>
                        <a:rPr sz="4800" spc="-15" dirty="0">
                          <a:latin typeface="Cambria"/>
                          <a:cs typeface="Cambria"/>
                        </a:rPr>
                        <a:t>задачи</a:t>
                      </a:r>
                      <a:endParaRPr sz="4800">
                        <a:latin typeface="Cambria"/>
                        <a:cs typeface="Cambria"/>
                      </a:endParaRPr>
                    </a:p>
                  </a:txBody>
                  <a:tcPr marL="0" marR="0" marT="298450" marB="0">
                    <a:lnL w="19050">
                      <a:solidFill>
                        <a:srgbClr val="C7C6BC"/>
                      </a:solidFill>
                      <a:prstDash val="solid"/>
                    </a:lnL>
                    <a:lnR w="19050">
                      <a:solidFill>
                        <a:srgbClr val="C7C6BC"/>
                      </a:solidFill>
                      <a:prstDash val="solid"/>
                    </a:lnR>
                    <a:lnT w="19050">
                      <a:solidFill>
                        <a:srgbClr val="C7C6BC"/>
                      </a:solidFill>
                      <a:prstDash val="solid"/>
                    </a:lnT>
                    <a:lnB w="76200">
                      <a:solidFill>
                        <a:srgbClr val="CBD2D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542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3600">
                        <a:latin typeface="Times New Roman"/>
                        <a:cs typeface="Times New Roman"/>
                      </a:endParaRPr>
                    </a:p>
                    <a:p>
                      <a:pPr marL="735330">
                        <a:lnSpc>
                          <a:spcPct val="100000"/>
                        </a:lnSpc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Привести</a:t>
                      </a:r>
                      <a:r>
                        <a:rPr sz="2400" spc="-20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400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фразу</a:t>
                      </a:r>
                      <a:r>
                        <a:rPr sz="2400" spc="-15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400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к</a:t>
                      </a:r>
                      <a:r>
                        <a:rPr sz="2400" spc="-5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400" spc="-10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начальной</a:t>
                      </a:r>
                      <a:r>
                        <a:rPr sz="2400" spc="-20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400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форме:</a:t>
                      </a:r>
                      <a:endParaRPr sz="2400">
                        <a:latin typeface="Cambria"/>
                        <a:cs typeface="Cambria"/>
                      </a:endParaRPr>
                    </a:p>
                  </a:txBody>
                  <a:tcPr marL="0" marR="0" marT="6350" marB="0">
                    <a:lnL w="19050">
                      <a:solidFill>
                        <a:srgbClr val="C7C6BC"/>
                      </a:solidFill>
                      <a:prstDash val="solid"/>
                    </a:lnL>
                    <a:lnR w="19050">
                      <a:solidFill>
                        <a:srgbClr val="C7C6BC"/>
                      </a:solidFill>
                      <a:prstDash val="solid"/>
                    </a:lnR>
                    <a:lnT w="76200">
                      <a:solidFill>
                        <a:srgbClr val="CBD2D5"/>
                      </a:solidFill>
                      <a:prstDash val="solid"/>
                    </a:lnT>
                    <a:lnB w="19050">
                      <a:solidFill>
                        <a:srgbClr val="C7C6B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1835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200" dirty="0">
                          <a:solidFill>
                            <a:srgbClr val="B0BCC1"/>
                          </a:solidFill>
                          <a:latin typeface="Cambria"/>
                          <a:cs typeface="Cambria"/>
                        </a:rPr>
                        <a:t>4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T="20320" marB="0">
                    <a:lnL w="19050">
                      <a:solidFill>
                        <a:srgbClr val="C7C6BC"/>
                      </a:solidFill>
                      <a:prstDash val="solid"/>
                    </a:lnL>
                    <a:lnR w="19050">
                      <a:solidFill>
                        <a:srgbClr val="C7C6BC"/>
                      </a:solidFill>
                      <a:prstDash val="solid"/>
                    </a:lnR>
                    <a:lnT w="19050">
                      <a:solidFill>
                        <a:srgbClr val="C7C6BC"/>
                      </a:solidFill>
                      <a:prstDash val="solid"/>
                    </a:lnT>
                    <a:lnB w="19050">
                      <a:solidFill>
                        <a:srgbClr val="C7C6B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1040" y="2924206"/>
            <a:ext cx="7741919" cy="293012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49681" y="231393"/>
          <a:ext cx="8622665" cy="63642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226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96965">
                <a:tc>
                  <a:txBody>
                    <a:bodyPr/>
                    <a:lstStyle/>
                    <a:p>
                      <a:pPr marR="29845" algn="ctr">
                        <a:lnSpc>
                          <a:spcPct val="100000"/>
                        </a:lnSpc>
                        <a:spcBef>
                          <a:spcPts val="2350"/>
                        </a:spcBef>
                      </a:pPr>
                      <a:r>
                        <a:rPr sz="4800" dirty="0">
                          <a:latin typeface="Cambria"/>
                          <a:cs typeface="Cambria"/>
                        </a:rPr>
                        <a:t>Нормализация</a:t>
                      </a:r>
                      <a:r>
                        <a:rPr sz="4800" spc="-2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4800" dirty="0">
                          <a:latin typeface="Cambria"/>
                          <a:cs typeface="Cambria"/>
                        </a:rPr>
                        <a:t>фразы</a:t>
                      </a:r>
                      <a:endParaRPr sz="4800">
                        <a:latin typeface="Cambria"/>
                        <a:cs typeface="Cambria"/>
                      </a:endParaRPr>
                    </a:p>
                  </a:txBody>
                  <a:tcPr marL="0" marR="0" marT="298450" marB="0">
                    <a:lnL w="19050">
                      <a:solidFill>
                        <a:srgbClr val="C7C6BC"/>
                      </a:solidFill>
                      <a:prstDash val="solid"/>
                    </a:lnL>
                    <a:lnR w="19050">
                      <a:solidFill>
                        <a:srgbClr val="C7C6BC"/>
                      </a:solidFill>
                      <a:prstDash val="solid"/>
                    </a:lnR>
                    <a:lnT w="19050">
                      <a:solidFill>
                        <a:srgbClr val="C7C6BC"/>
                      </a:solidFill>
                      <a:prstDash val="solid"/>
                    </a:lnT>
                    <a:lnB w="76200">
                      <a:solidFill>
                        <a:srgbClr val="CBD2D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542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3600">
                        <a:latin typeface="Times New Roman"/>
                        <a:cs typeface="Times New Roman"/>
                      </a:endParaRPr>
                    </a:p>
                    <a:p>
                      <a:pPr marL="1078230" indent="-343535">
                        <a:lnSpc>
                          <a:spcPct val="100000"/>
                        </a:lnSpc>
                        <a:buFont typeface="Arial MT"/>
                        <a:buChar char="•"/>
                        <a:tabLst>
                          <a:tab pos="1078230" algn="l"/>
                          <a:tab pos="1078865" algn="l"/>
                        </a:tabLst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генерация</a:t>
                      </a:r>
                      <a:r>
                        <a:rPr sz="2400" spc="-15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400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форм</a:t>
                      </a:r>
                      <a:r>
                        <a:rPr sz="2400" spc="-10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400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по</a:t>
                      </a:r>
                      <a:r>
                        <a:rPr sz="2400" spc="-15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400" spc="-5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данной</a:t>
                      </a:r>
                      <a:r>
                        <a:rPr sz="2400" spc="-15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400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форме</a:t>
                      </a:r>
                      <a:r>
                        <a:rPr sz="2400" spc="-10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400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/</a:t>
                      </a:r>
                      <a:r>
                        <a:rPr sz="2400" spc="-10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400" spc="-5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лемме</a:t>
                      </a:r>
                      <a:endParaRPr sz="2400">
                        <a:latin typeface="Cambria"/>
                        <a:cs typeface="Cambria"/>
                      </a:endParaRPr>
                    </a:p>
                    <a:p>
                      <a:pPr marL="1078230" indent="-343535">
                        <a:lnSpc>
                          <a:spcPct val="100000"/>
                        </a:lnSpc>
                        <a:spcBef>
                          <a:spcPts val="2014"/>
                        </a:spcBef>
                        <a:buFont typeface="Arial MT"/>
                        <a:buChar char="•"/>
                        <a:tabLst>
                          <a:tab pos="1078230" algn="l"/>
                          <a:tab pos="1078865" algn="l"/>
                        </a:tabLst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оценка</a:t>
                      </a:r>
                      <a:r>
                        <a:rPr sz="2400" spc="-25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400" spc="-5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n-граммной</a:t>
                      </a:r>
                      <a:r>
                        <a:rPr sz="2400" spc="-25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400" spc="-5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LM</a:t>
                      </a:r>
                      <a:endParaRPr sz="2400">
                        <a:latin typeface="Cambria"/>
                        <a:cs typeface="Cambria"/>
                      </a:endParaRPr>
                    </a:p>
                    <a:p>
                      <a:pPr marL="735330" marR="2860675">
                        <a:lnSpc>
                          <a:spcPct val="170000"/>
                        </a:lnSpc>
                        <a:buFont typeface="Arial MT"/>
                        <a:buChar char="•"/>
                        <a:tabLst>
                          <a:tab pos="1078230" algn="l"/>
                          <a:tab pos="1078865" algn="l"/>
                        </a:tabLst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оптимизация </a:t>
                      </a:r>
                      <a:r>
                        <a:rPr sz="2400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поиска: </a:t>
                      </a:r>
                      <a:r>
                        <a:rPr sz="2400" spc="-5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beam search </a:t>
                      </a:r>
                      <a:r>
                        <a:rPr sz="2400" spc="-520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400" spc="-40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Когда</a:t>
                      </a:r>
                      <a:r>
                        <a:rPr sz="2400" spc="-10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 нужен </a:t>
                      </a:r>
                      <a:r>
                        <a:rPr sz="2400" spc="-5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синтаксис?</a:t>
                      </a:r>
                      <a:endParaRPr sz="2400">
                        <a:latin typeface="Cambria"/>
                        <a:cs typeface="Cambria"/>
                      </a:endParaRPr>
                    </a:p>
                    <a:p>
                      <a:pPr marL="735330" marR="3818254">
                        <a:lnSpc>
                          <a:spcPts val="2780"/>
                        </a:lnSpc>
                        <a:spcBef>
                          <a:spcPts val="2220"/>
                        </a:spcBef>
                      </a:pPr>
                      <a:r>
                        <a:rPr sz="2400" i="1" spc="-10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хороший </a:t>
                      </a:r>
                      <a:r>
                        <a:rPr sz="2400" i="1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день </a:t>
                      </a:r>
                      <a:r>
                        <a:rPr sz="2400" spc="-15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vs </a:t>
                      </a:r>
                      <a:r>
                        <a:rPr sz="2400" i="1" spc="-10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хорошего </a:t>
                      </a:r>
                      <a:r>
                        <a:rPr sz="2400" i="1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дня </a:t>
                      </a:r>
                      <a:r>
                        <a:rPr sz="2400" i="1" spc="-515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400" i="1" spc="-5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два</a:t>
                      </a:r>
                      <a:r>
                        <a:rPr sz="2400" i="1" spc="-15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400" i="1" spc="-5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котенка</a:t>
                      </a:r>
                      <a:r>
                        <a:rPr sz="2400" i="1" spc="-10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400" spc="-15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vs</a:t>
                      </a:r>
                      <a:r>
                        <a:rPr sz="2400" spc="-10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400" i="1" spc="-5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двух</a:t>
                      </a:r>
                      <a:r>
                        <a:rPr sz="2400" i="1" spc="-20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400" i="1" spc="-5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котят</a:t>
                      </a:r>
                      <a:endParaRPr sz="2400">
                        <a:latin typeface="Cambria"/>
                        <a:cs typeface="Cambria"/>
                      </a:endParaRPr>
                    </a:p>
                  </a:txBody>
                  <a:tcPr marL="0" marR="0" marT="6350" marB="0">
                    <a:lnL w="19050">
                      <a:solidFill>
                        <a:srgbClr val="C7C6BC"/>
                      </a:solidFill>
                      <a:prstDash val="solid"/>
                    </a:lnL>
                    <a:lnR w="19050">
                      <a:solidFill>
                        <a:srgbClr val="C7C6BC"/>
                      </a:solidFill>
                      <a:prstDash val="solid"/>
                    </a:lnR>
                    <a:lnT w="76200">
                      <a:solidFill>
                        <a:srgbClr val="CBD2D5"/>
                      </a:solidFill>
                      <a:prstDash val="solid"/>
                    </a:lnT>
                    <a:lnB w="19050">
                      <a:solidFill>
                        <a:srgbClr val="C7C6B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1835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200" dirty="0">
                          <a:solidFill>
                            <a:srgbClr val="B0BCC1"/>
                          </a:solidFill>
                          <a:latin typeface="Cambria"/>
                          <a:cs typeface="Cambria"/>
                        </a:rPr>
                        <a:t>5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T="20320" marB="0">
                    <a:lnL w="19050">
                      <a:solidFill>
                        <a:srgbClr val="C7C6BC"/>
                      </a:solidFill>
                      <a:prstDash val="solid"/>
                    </a:lnL>
                    <a:lnR w="19050">
                      <a:solidFill>
                        <a:srgbClr val="C7C6BC"/>
                      </a:solidFill>
                      <a:prstDash val="solid"/>
                    </a:lnR>
                    <a:lnT w="19050">
                      <a:solidFill>
                        <a:srgbClr val="C7C6BC"/>
                      </a:solidFill>
                      <a:prstDash val="solid"/>
                    </a:lnT>
                    <a:lnB w="19050">
                      <a:solidFill>
                        <a:srgbClr val="C7C6B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49681" y="231393"/>
          <a:ext cx="8622665" cy="63642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226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96965"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2350"/>
                        </a:spcBef>
                      </a:pPr>
                      <a:r>
                        <a:rPr sz="4800" spc="-5" dirty="0">
                          <a:latin typeface="Cambria"/>
                          <a:cs typeface="Cambria"/>
                        </a:rPr>
                        <a:t>Чанкинг</a:t>
                      </a:r>
                      <a:endParaRPr sz="4800">
                        <a:latin typeface="Cambria"/>
                        <a:cs typeface="Cambria"/>
                      </a:endParaRPr>
                    </a:p>
                  </a:txBody>
                  <a:tcPr marL="0" marR="0" marT="298450" marB="0">
                    <a:lnL w="19050">
                      <a:solidFill>
                        <a:srgbClr val="C7C6BC"/>
                      </a:solidFill>
                      <a:prstDash val="solid"/>
                    </a:lnL>
                    <a:lnR w="19050">
                      <a:solidFill>
                        <a:srgbClr val="C7C6BC"/>
                      </a:solidFill>
                      <a:prstDash val="solid"/>
                    </a:lnR>
                    <a:lnT w="19050">
                      <a:solidFill>
                        <a:srgbClr val="C7C6BC"/>
                      </a:solidFill>
                      <a:prstDash val="solid"/>
                    </a:lnT>
                    <a:lnB w="76200">
                      <a:solidFill>
                        <a:srgbClr val="CBD2D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5422">
                <a:tc>
                  <a:txBody>
                    <a:bodyPr/>
                    <a:lstStyle/>
                    <a:p>
                      <a:pPr marL="735330" marR="2222500">
                        <a:lnSpc>
                          <a:spcPct val="170000"/>
                        </a:lnSpc>
                        <a:spcBef>
                          <a:spcPts val="2175"/>
                        </a:spcBef>
                        <a:buClr>
                          <a:srgbClr val="404040"/>
                        </a:buClr>
                        <a:buFont typeface="Wingdings"/>
                        <a:buChar char=""/>
                        <a:tabLst>
                          <a:tab pos="1078865" algn="l"/>
                        </a:tabLst>
                      </a:pPr>
                      <a:r>
                        <a:rPr sz="2400" spc="-5" dirty="0">
                          <a:latin typeface="Cambria"/>
                          <a:cs typeface="Cambria"/>
                        </a:rPr>
                        <a:t>не</a:t>
                      </a:r>
                      <a:r>
                        <a:rPr sz="2400" spc="-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spc="-25" dirty="0">
                          <a:latin typeface="Cambria"/>
                          <a:cs typeface="Cambria"/>
                        </a:rPr>
                        <a:t>всегда</a:t>
                      </a:r>
                      <a:r>
                        <a:rPr sz="2400" spc="-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spc="-5" dirty="0">
                          <a:latin typeface="Cambria"/>
                          <a:cs typeface="Cambria"/>
                        </a:rPr>
                        <a:t>нужно</a:t>
                      </a:r>
                      <a:r>
                        <a:rPr sz="2400" spc="-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spc="-5" dirty="0">
                          <a:latin typeface="Cambria"/>
                          <a:cs typeface="Cambria"/>
                        </a:rPr>
                        <a:t>строить</a:t>
                      </a:r>
                      <a:r>
                        <a:rPr sz="2400" spc="-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spc="-5" dirty="0">
                          <a:latin typeface="Cambria"/>
                          <a:cs typeface="Cambria"/>
                        </a:rPr>
                        <a:t>целое</a:t>
                      </a:r>
                      <a:r>
                        <a:rPr sz="240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spc="-5" dirty="0">
                          <a:latin typeface="Cambria"/>
                          <a:cs typeface="Cambria"/>
                        </a:rPr>
                        <a:t>дерево </a:t>
                      </a:r>
                      <a:r>
                        <a:rPr sz="2400" spc="-51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spc="-5" dirty="0">
                          <a:latin typeface="Cambria"/>
                          <a:cs typeface="Cambria"/>
                        </a:rPr>
                        <a:t>Например: выделить только</a:t>
                      </a:r>
                      <a:r>
                        <a:rPr sz="2400" spc="-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dirty="0">
                          <a:latin typeface="Cambria"/>
                          <a:cs typeface="Cambria"/>
                        </a:rPr>
                        <a:t>NP</a:t>
                      </a:r>
                      <a:endParaRPr sz="2400">
                        <a:latin typeface="Cambria"/>
                        <a:cs typeface="Cambria"/>
                      </a:endParaRPr>
                    </a:p>
                    <a:p>
                      <a:pPr marL="735330" marR="6130925">
                        <a:lnSpc>
                          <a:spcPct val="170000"/>
                        </a:lnSpc>
                      </a:pPr>
                      <a:r>
                        <a:rPr sz="2400" i="1" spc="-10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Adj </a:t>
                      </a:r>
                      <a:r>
                        <a:rPr sz="2400" i="1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+ </a:t>
                      </a:r>
                      <a:r>
                        <a:rPr sz="2400" i="1" spc="-5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Noun </a:t>
                      </a:r>
                      <a:r>
                        <a:rPr sz="2400" i="1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400" i="1" spc="-10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(Adj)*</a:t>
                      </a:r>
                      <a:r>
                        <a:rPr sz="2400" i="1" spc="-35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400" i="1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+</a:t>
                      </a:r>
                      <a:r>
                        <a:rPr sz="2400" i="1" spc="-50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400" i="1" spc="-5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Noun</a:t>
                      </a:r>
                      <a:endParaRPr sz="2400">
                        <a:latin typeface="Cambria"/>
                        <a:cs typeface="Cambria"/>
                      </a:endParaRPr>
                    </a:p>
                    <a:p>
                      <a:pPr marL="735330">
                        <a:lnSpc>
                          <a:spcPct val="100000"/>
                        </a:lnSpc>
                        <a:spcBef>
                          <a:spcPts val="2039"/>
                        </a:spcBef>
                      </a:pPr>
                      <a:r>
                        <a:rPr sz="2400" i="1" spc="-5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Noun</a:t>
                      </a:r>
                      <a:r>
                        <a:rPr sz="2400" i="1" spc="-15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400" i="1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+</a:t>
                      </a:r>
                      <a:r>
                        <a:rPr sz="2400" i="1" spc="-20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400" i="1" spc="-5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Noun</a:t>
                      </a:r>
                      <a:r>
                        <a:rPr sz="2400" i="1" spc="-15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400" i="1" spc="-10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gent</a:t>
                      </a:r>
                      <a:endParaRPr sz="2400">
                        <a:latin typeface="Cambria"/>
                        <a:cs typeface="Cambria"/>
                      </a:endParaRPr>
                    </a:p>
                    <a:p>
                      <a:pPr marL="735330">
                        <a:lnSpc>
                          <a:spcPct val="100000"/>
                        </a:lnSpc>
                        <a:spcBef>
                          <a:spcPts val="1920"/>
                        </a:spcBef>
                      </a:pPr>
                      <a:r>
                        <a:rPr sz="2400" i="1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…</a:t>
                      </a:r>
                      <a:endParaRPr sz="2400">
                        <a:latin typeface="Cambria"/>
                        <a:cs typeface="Cambria"/>
                      </a:endParaRPr>
                    </a:p>
                  </a:txBody>
                  <a:tcPr marL="0" marR="0" marT="276225" marB="0">
                    <a:lnL w="19050">
                      <a:solidFill>
                        <a:srgbClr val="C7C6BC"/>
                      </a:solidFill>
                      <a:prstDash val="solid"/>
                    </a:lnL>
                    <a:lnR w="19050">
                      <a:solidFill>
                        <a:srgbClr val="C7C6BC"/>
                      </a:solidFill>
                      <a:prstDash val="solid"/>
                    </a:lnR>
                    <a:lnT w="76200">
                      <a:solidFill>
                        <a:srgbClr val="CBD2D5"/>
                      </a:solidFill>
                      <a:prstDash val="solid"/>
                    </a:lnT>
                    <a:lnB w="19050">
                      <a:solidFill>
                        <a:srgbClr val="C7C6B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1835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200" dirty="0">
                          <a:solidFill>
                            <a:srgbClr val="B0BCC1"/>
                          </a:solidFill>
                          <a:latin typeface="Cambria"/>
                          <a:cs typeface="Cambria"/>
                        </a:rPr>
                        <a:t>6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T="20320" marB="0">
                    <a:lnL w="19050">
                      <a:solidFill>
                        <a:srgbClr val="C7C6BC"/>
                      </a:solidFill>
                      <a:prstDash val="solid"/>
                    </a:lnL>
                    <a:lnR w="19050">
                      <a:solidFill>
                        <a:srgbClr val="C7C6BC"/>
                      </a:solidFill>
                      <a:prstDash val="solid"/>
                    </a:lnR>
                    <a:lnT w="19050">
                      <a:solidFill>
                        <a:srgbClr val="C7C6BC"/>
                      </a:solidFill>
                      <a:prstDash val="solid"/>
                    </a:lnT>
                    <a:lnB w="19050">
                      <a:solidFill>
                        <a:srgbClr val="C7C6B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49681" y="231393"/>
          <a:ext cx="8622665" cy="63642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226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96965"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2350"/>
                        </a:spcBef>
                      </a:pPr>
                      <a:r>
                        <a:rPr sz="4800" spc="-35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Терминология</a:t>
                      </a:r>
                      <a:endParaRPr sz="4800">
                        <a:latin typeface="Cambria"/>
                        <a:cs typeface="Cambria"/>
                      </a:endParaRPr>
                    </a:p>
                  </a:txBody>
                  <a:tcPr marL="0" marR="0" marT="298450" marB="0">
                    <a:lnL w="19050">
                      <a:solidFill>
                        <a:srgbClr val="C7C6BC"/>
                      </a:solidFill>
                      <a:prstDash val="solid"/>
                    </a:lnL>
                    <a:lnR w="19050">
                      <a:solidFill>
                        <a:srgbClr val="C7C6BC"/>
                      </a:solidFill>
                      <a:prstDash val="solid"/>
                    </a:lnR>
                    <a:lnT w="19050">
                      <a:solidFill>
                        <a:srgbClr val="C7C6BC"/>
                      </a:solidFill>
                      <a:prstDash val="solid"/>
                    </a:lnT>
                    <a:lnB w="76200">
                      <a:solidFill>
                        <a:srgbClr val="CBD2D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542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3600">
                        <a:latin typeface="Times New Roman"/>
                        <a:cs typeface="Times New Roman"/>
                      </a:endParaRPr>
                    </a:p>
                    <a:p>
                      <a:pPr marL="1078230" indent="-343535">
                        <a:lnSpc>
                          <a:spcPct val="100000"/>
                        </a:lnSpc>
                        <a:buClr>
                          <a:srgbClr val="404040"/>
                        </a:buClr>
                        <a:buFont typeface="Arial MT"/>
                        <a:buChar char="•"/>
                        <a:tabLst>
                          <a:tab pos="1078230" algn="l"/>
                          <a:tab pos="1078865" algn="l"/>
                          <a:tab pos="5045075" algn="l"/>
                        </a:tabLst>
                      </a:pPr>
                      <a:r>
                        <a:rPr sz="2400" spc="-5" dirty="0">
                          <a:latin typeface="Cambria"/>
                          <a:cs typeface="Cambria"/>
                        </a:rPr>
                        <a:t>парсинг</a:t>
                      </a:r>
                      <a:r>
                        <a:rPr sz="2400" dirty="0">
                          <a:latin typeface="Cambria"/>
                          <a:cs typeface="Cambria"/>
                        </a:rPr>
                        <a:t> /</a:t>
                      </a:r>
                      <a:r>
                        <a:rPr sz="2400" spc="-5" dirty="0">
                          <a:latin typeface="Cambria"/>
                          <a:cs typeface="Cambria"/>
                        </a:rPr>
                        <a:t> parsing</a:t>
                      </a:r>
                      <a:r>
                        <a:rPr sz="2400" dirty="0">
                          <a:latin typeface="Cambria"/>
                          <a:cs typeface="Cambria"/>
                        </a:rPr>
                        <a:t> –</a:t>
                      </a:r>
                      <a:r>
                        <a:rPr sz="2400" spc="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dirty="0">
                          <a:latin typeface="Cambria"/>
                          <a:cs typeface="Cambria"/>
                        </a:rPr>
                        <a:t>парсер /	</a:t>
                      </a:r>
                      <a:r>
                        <a:rPr sz="2400" spc="-5" dirty="0">
                          <a:latin typeface="Cambria"/>
                          <a:cs typeface="Cambria"/>
                        </a:rPr>
                        <a:t>parser</a:t>
                      </a:r>
                      <a:endParaRPr sz="2400">
                        <a:latin typeface="Cambria"/>
                        <a:cs typeface="Cambria"/>
                      </a:endParaRPr>
                    </a:p>
                    <a:p>
                      <a:pPr marL="1315085" marR="2480310" lvl="1" indent="-228600">
                        <a:lnSpc>
                          <a:spcPct val="102699"/>
                        </a:lnSpc>
                        <a:spcBef>
                          <a:spcPts val="540"/>
                        </a:spcBef>
                        <a:buClr>
                          <a:srgbClr val="B0BCC1"/>
                        </a:buClr>
                        <a:buFont typeface="Arial MT"/>
                        <a:buChar char="•"/>
                        <a:tabLst>
                          <a:tab pos="1315085" algn="l"/>
                          <a:tab pos="1315720" algn="l"/>
                        </a:tabLst>
                      </a:pPr>
                      <a:r>
                        <a:rPr sz="2200" spc="-5" dirty="0">
                          <a:latin typeface="Cambria"/>
                          <a:cs typeface="Cambria"/>
                        </a:rPr>
                        <a:t>ЕЯ: преобразование </a:t>
                      </a:r>
                      <a:r>
                        <a:rPr sz="2200" dirty="0">
                          <a:latin typeface="Cambria"/>
                          <a:cs typeface="Cambria"/>
                        </a:rPr>
                        <a:t>в </a:t>
                      </a:r>
                      <a:r>
                        <a:rPr sz="2200" spc="-5" dirty="0">
                          <a:latin typeface="Cambria"/>
                          <a:cs typeface="Cambria"/>
                        </a:rPr>
                        <a:t>синтаксическое </a:t>
                      </a:r>
                      <a:r>
                        <a:rPr sz="2200" spc="-47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200" spc="-5" dirty="0">
                          <a:latin typeface="Cambria"/>
                          <a:cs typeface="Cambria"/>
                        </a:rPr>
                        <a:t>представление</a:t>
                      </a:r>
                      <a:endParaRPr sz="2200">
                        <a:latin typeface="Cambria"/>
                        <a:cs typeface="Cambria"/>
                      </a:endParaRPr>
                    </a:p>
                    <a:p>
                      <a:pPr marL="1315085" lvl="1" indent="-229235">
                        <a:lnSpc>
                          <a:spcPct val="100000"/>
                        </a:lnSpc>
                        <a:spcBef>
                          <a:spcPts val="550"/>
                        </a:spcBef>
                        <a:buClr>
                          <a:srgbClr val="B0BCC1"/>
                        </a:buClr>
                        <a:buFont typeface="Arial MT"/>
                        <a:buChar char="•"/>
                        <a:tabLst>
                          <a:tab pos="1315085" algn="l"/>
                          <a:tab pos="1315720" algn="l"/>
                        </a:tabLst>
                      </a:pPr>
                      <a:r>
                        <a:rPr sz="2200" spc="-5" dirty="0">
                          <a:latin typeface="Cambria"/>
                          <a:cs typeface="Cambria"/>
                        </a:rPr>
                        <a:t>языки</a:t>
                      </a:r>
                      <a:r>
                        <a:rPr sz="2200" spc="-1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200" spc="-5" dirty="0">
                          <a:latin typeface="Cambria"/>
                          <a:cs typeface="Cambria"/>
                        </a:rPr>
                        <a:t>разметки</a:t>
                      </a:r>
                      <a:endParaRPr sz="2200">
                        <a:latin typeface="Cambria"/>
                        <a:cs typeface="Cambria"/>
                      </a:endParaRPr>
                    </a:p>
                    <a:p>
                      <a:pPr marL="1315085" marR="762000" lvl="1" indent="-228600">
                        <a:lnSpc>
                          <a:spcPct val="101800"/>
                        </a:lnSpc>
                        <a:spcBef>
                          <a:spcPts val="530"/>
                        </a:spcBef>
                        <a:buClr>
                          <a:srgbClr val="B0BCC1"/>
                        </a:buClr>
                        <a:buFont typeface="Arial MT"/>
                        <a:buChar char="•"/>
                        <a:tabLst>
                          <a:tab pos="1315085" algn="l"/>
                          <a:tab pos="1315720" algn="l"/>
                        </a:tabLst>
                      </a:pPr>
                      <a:r>
                        <a:rPr sz="2200" spc="-5" dirty="0">
                          <a:latin typeface="Cambria"/>
                          <a:cs typeface="Cambria"/>
                        </a:rPr>
                        <a:t>ЯП:</a:t>
                      </a:r>
                      <a:r>
                        <a:rPr sz="2200" spc="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200" spc="-5" dirty="0">
                          <a:latin typeface="Cambria"/>
                          <a:cs typeface="Cambria"/>
                        </a:rPr>
                        <a:t>преобразование</a:t>
                      </a:r>
                      <a:r>
                        <a:rPr sz="2200" spc="1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200" spc="-25" dirty="0">
                          <a:latin typeface="Cambria"/>
                          <a:cs typeface="Cambria"/>
                        </a:rPr>
                        <a:t>кода</a:t>
                      </a:r>
                      <a:r>
                        <a:rPr sz="2200" spc="1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200" dirty="0">
                          <a:latin typeface="Cambria"/>
                          <a:cs typeface="Cambria"/>
                        </a:rPr>
                        <a:t>в</a:t>
                      </a:r>
                      <a:r>
                        <a:rPr sz="2200" spc="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200" spc="-5" dirty="0">
                          <a:latin typeface="Cambria"/>
                          <a:cs typeface="Cambria"/>
                        </a:rPr>
                        <a:t>представление,</a:t>
                      </a:r>
                      <a:r>
                        <a:rPr sz="2200" spc="1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200" spc="-15" dirty="0">
                          <a:latin typeface="Cambria"/>
                          <a:cs typeface="Cambria"/>
                        </a:rPr>
                        <a:t>которое </a:t>
                      </a:r>
                      <a:r>
                        <a:rPr sz="2200" spc="-47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200" dirty="0">
                          <a:latin typeface="Cambria"/>
                          <a:cs typeface="Cambria"/>
                        </a:rPr>
                        <a:t>затем</a:t>
                      </a:r>
                      <a:r>
                        <a:rPr sz="2200" spc="-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200" spc="-5" dirty="0">
                          <a:latin typeface="Cambria"/>
                          <a:cs typeface="Cambria"/>
                        </a:rPr>
                        <a:t>обрабатывает</a:t>
                      </a:r>
                      <a:r>
                        <a:rPr sz="220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200" spc="-10" dirty="0">
                          <a:latin typeface="Cambria"/>
                          <a:cs typeface="Cambria"/>
                        </a:rPr>
                        <a:t>компилятор</a:t>
                      </a:r>
                      <a:endParaRPr sz="2200">
                        <a:latin typeface="Cambria"/>
                        <a:cs typeface="Cambria"/>
                      </a:endParaRPr>
                    </a:p>
                    <a:p>
                      <a:pPr marL="1078230" marR="856615" indent="-342900">
                        <a:lnSpc>
                          <a:spcPct val="100800"/>
                        </a:lnSpc>
                        <a:spcBef>
                          <a:spcPts val="1935"/>
                        </a:spcBef>
                        <a:buClr>
                          <a:srgbClr val="404040"/>
                        </a:buClr>
                        <a:buFont typeface="Arial MT"/>
                        <a:buChar char="•"/>
                        <a:tabLst>
                          <a:tab pos="1078230" algn="l"/>
                          <a:tab pos="1078865" algn="l"/>
                        </a:tabLst>
                      </a:pPr>
                      <a:r>
                        <a:rPr sz="2400" spc="-5" dirty="0">
                          <a:latin typeface="Cambria"/>
                          <a:cs typeface="Cambria"/>
                        </a:rPr>
                        <a:t>parse </a:t>
                      </a:r>
                      <a:r>
                        <a:rPr sz="2400" spc="-15" dirty="0">
                          <a:latin typeface="Cambria"/>
                          <a:cs typeface="Cambria"/>
                        </a:rPr>
                        <a:t>tree </a:t>
                      </a:r>
                      <a:r>
                        <a:rPr sz="2400" dirty="0">
                          <a:latin typeface="Cambria"/>
                          <a:cs typeface="Cambria"/>
                        </a:rPr>
                        <a:t>/ </a:t>
                      </a:r>
                      <a:r>
                        <a:rPr sz="2400" spc="-5" dirty="0">
                          <a:latin typeface="Cambria"/>
                          <a:cs typeface="Cambria"/>
                        </a:rPr>
                        <a:t>синтаксический </a:t>
                      </a:r>
                      <a:r>
                        <a:rPr sz="2400" dirty="0">
                          <a:latin typeface="Cambria"/>
                          <a:cs typeface="Cambria"/>
                        </a:rPr>
                        <a:t>разбор — </a:t>
                      </a:r>
                      <a:r>
                        <a:rPr sz="2400" spc="-25" dirty="0">
                          <a:latin typeface="Cambria"/>
                          <a:cs typeface="Cambria"/>
                        </a:rPr>
                        <a:t>результат </a:t>
                      </a:r>
                      <a:r>
                        <a:rPr sz="2400" spc="-51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spc="-5" dirty="0">
                          <a:latin typeface="Cambria"/>
                          <a:cs typeface="Cambria"/>
                        </a:rPr>
                        <a:t>парсинга</a:t>
                      </a:r>
                      <a:endParaRPr sz="2400">
                        <a:latin typeface="Cambria"/>
                        <a:cs typeface="Cambria"/>
                      </a:endParaRPr>
                    </a:p>
                  </a:txBody>
                  <a:tcPr marL="0" marR="0" marT="6350" marB="0">
                    <a:lnL w="19050">
                      <a:solidFill>
                        <a:srgbClr val="C7C6BC"/>
                      </a:solidFill>
                      <a:prstDash val="solid"/>
                    </a:lnL>
                    <a:lnR w="19050">
                      <a:solidFill>
                        <a:srgbClr val="C7C6BC"/>
                      </a:solidFill>
                      <a:prstDash val="solid"/>
                    </a:lnR>
                    <a:lnT w="76200">
                      <a:solidFill>
                        <a:srgbClr val="CBD2D5"/>
                      </a:solidFill>
                      <a:prstDash val="solid"/>
                    </a:lnT>
                    <a:lnB w="19050">
                      <a:solidFill>
                        <a:srgbClr val="C7C6B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1835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200" dirty="0">
                          <a:solidFill>
                            <a:srgbClr val="B0BCC1"/>
                          </a:solidFill>
                          <a:latin typeface="Cambria"/>
                          <a:cs typeface="Cambria"/>
                        </a:rPr>
                        <a:t>7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T="20320" marB="0">
                    <a:lnL w="19050">
                      <a:solidFill>
                        <a:srgbClr val="C7C6BC"/>
                      </a:solidFill>
                      <a:prstDash val="solid"/>
                    </a:lnL>
                    <a:lnR w="19050">
                      <a:solidFill>
                        <a:srgbClr val="C7C6BC"/>
                      </a:solidFill>
                      <a:prstDash val="solid"/>
                    </a:lnR>
                    <a:lnT w="19050">
                      <a:solidFill>
                        <a:srgbClr val="C7C6BC"/>
                      </a:solidFill>
                      <a:prstDash val="solid"/>
                    </a:lnT>
                    <a:lnB w="19050">
                      <a:solidFill>
                        <a:srgbClr val="C7C6B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524A82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225</TotalTime>
  <Words>1396</Words>
  <Application>Microsoft Office PowerPoint</Application>
  <PresentationFormat>Экран (4:3)</PresentationFormat>
  <Paragraphs>296</Paragraphs>
  <Slides>38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38</vt:i4>
      </vt:variant>
    </vt:vector>
  </HeadingPairs>
  <TitlesOfParts>
    <vt:vector size="46" baseType="lpstr">
      <vt:lpstr>Arial MT</vt:lpstr>
      <vt:lpstr>Calibri</vt:lpstr>
      <vt:lpstr>Cambria</vt:lpstr>
      <vt:lpstr>Cambria Math</vt:lpstr>
      <vt:lpstr>Symbol</vt:lpstr>
      <vt:lpstr>Times New Roman</vt:lpstr>
      <vt:lpstr>Wingdings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Пример 2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Александр Орлов</dc:creator>
  <cp:lastModifiedBy>Орлов Александр Викторович</cp:lastModifiedBy>
  <cp:revision>4</cp:revision>
  <dcterms:created xsi:type="dcterms:W3CDTF">2024-10-07T06:13:05Z</dcterms:created>
  <dcterms:modified xsi:type="dcterms:W3CDTF">2024-10-08T09:31:23Z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2023-10-06T00:00:00Z</vt:filetime>
  </property>
  <property fmtid="{D5CDD505-2E9C-101B-9397-08002B2CF9AE}" pid="3" name="LastSaved">
    <vt:filetime>2024-10-07T00:00:00Z</vt:filetime>
  </property>
</Properties>
</file>