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9"/>
  </p:notesMasterIdLst>
  <p:handoutMasterIdLst>
    <p:handoutMasterId r:id="rId40"/>
  </p:handoutMasterIdLst>
  <p:sldIdLst>
    <p:sldId id="256" r:id="rId2"/>
    <p:sldId id="294" r:id="rId3"/>
    <p:sldId id="288" r:id="rId4"/>
    <p:sldId id="289" r:id="rId5"/>
    <p:sldId id="290" r:id="rId6"/>
    <p:sldId id="291" r:id="rId7"/>
    <p:sldId id="295" r:id="rId8"/>
    <p:sldId id="292" r:id="rId9"/>
    <p:sldId id="293" r:id="rId10"/>
    <p:sldId id="296" r:id="rId11"/>
    <p:sldId id="297" r:id="rId12"/>
    <p:sldId id="298" r:id="rId13"/>
    <p:sldId id="299" r:id="rId14"/>
    <p:sldId id="300" r:id="rId15"/>
    <p:sldId id="309" r:id="rId16"/>
    <p:sldId id="301" r:id="rId17"/>
    <p:sldId id="302" r:id="rId18"/>
    <p:sldId id="303" r:id="rId19"/>
    <p:sldId id="304" r:id="rId20"/>
    <p:sldId id="305" r:id="rId21"/>
    <p:sldId id="267" r:id="rId22"/>
    <p:sldId id="268" r:id="rId23"/>
    <p:sldId id="269" r:id="rId24"/>
    <p:sldId id="306" r:id="rId25"/>
    <p:sldId id="307" r:id="rId26"/>
    <p:sldId id="308" r:id="rId27"/>
    <p:sldId id="310" r:id="rId28"/>
    <p:sldId id="311" r:id="rId29"/>
    <p:sldId id="312" r:id="rId30"/>
    <p:sldId id="313" r:id="rId31"/>
    <p:sldId id="314" r:id="rId32"/>
    <p:sldId id="315" r:id="rId33"/>
    <p:sldId id="316" r:id="rId34"/>
    <p:sldId id="317" r:id="rId35"/>
    <p:sldId id="319" r:id="rId36"/>
    <p:sldId id="318" r:id="rId37"/>
    <p:sldId id="28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4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6016"/>
  </p:normalViewPr>
  <p:slideViewPr>
    <p:cSldViewPr snapToGrid="0" snapToObjects="1">
      <p:cViewPr varScale="1">
        <p:scale>
          <a:sx n="94" d="100"/>
          <a:sy n="94" d="100"/>
        </p:scale>
        <p:origin x="96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FFC84B-3D85-6C41-A6B8-B4414FE774B1}" type="datetimeFigureOut">
              <a:rPr lang="ru-RU" smtClean="0"/>
              <a:t>03.12.2020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5ED90D-4781-9D46-91C1-CE9617942D41}" type="slidenum">
              <a:rPr lang="ru-RU" smtClean="0"/>
              <a:t>‹#›</a:t>
            </a:fld>
            <a:endParaRPr lang="ru-RU"/>
          </a:p>
        </p:txBody>
      </p:sp>
    </p:spTree>
    <p:extLst>
      <p:ext uri="{BB962C8B-B14F-4D97-AF65-F5344CB8AC3E}">
        <p14:creationId xmlns:p14="http://schemas.microsoft.com/office/powerpoint/2010/main" val="24499518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716B1-732F-724E-A7CA-7EEA59C7677F}" type="datetimeFigureOut">
              <a:rPr lang="ru-RU" smtClean="0"/>
              <a:t>03.12.2020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72486B-E1A2-1744-B143-24AF47BA0469}" type="slidenum">
              <a:rPr lang="ru-RU" smtClean="0"/>
              <a:t>‹#›</a:t>
            </a:fld>
            <a:endParaRPr lang="ru-RU"/>
          </a:p>
        </p:txBody>
      </p:sp>
    </p:spTree>
    <p:extLst>
      <p:ext uri="{BB962C8B-B14F-4D97-AF65-F5344CB8AC3E}">
        <p14:creationId xmlns:p14="http://schemas.microsoft.com/office/powerpoint/2010/main" val="2062757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a:t>Navigli</a:t>
            </a:r>
            <a:r>
              <a:rPr lang="en-US" dirty="0"/>
              <a:t>, R. and </a:t>
            </a:r>
            <a:r>
              <a:rPr lang="en-US" dirty="0" err="1"/>
              <a:t>Vannella</a:t>
            </a:r>
            <a:r>
              <a:rPr lang="en-US" dirty="0"/>
              <a:t>, D. (2013). Semeval-2013 task 11: Word sense induction &amp; disambiguation within an end-user application. In *SEM, 193–201.</a:t>
            </a:r>
            <a:endParaRPr lang="ru-RU" dirty="0"/>
          </a:p>
        </p:txBody>
      </p:sp>
      <p:sp>
        <p:nvSpPr>
          <p:cNvPr id="4" name="Номер слайда 3"/>
          <p:cNvSpPr>
            <a:spLocks noGrp="1"/>
          </p:cNvSpPr>
          <p:nvPr>
            <p:ph type="sldNum" sz="quarter" idx="5"/>
          </p:nvPr>
        </p:nvSpPr>
        <p:spPr/>
        <p:txBody>
          <a:bodyPr/>
          <a:lstStyle/>
          <a:p>
            <a:fld id="{2172486B-E1A2-1744-B143-24AF47BA0469}" type="slidenum">
              <a:rPr lang="ru-RU" smtClean="0"/>
              <a:t>10</a:t>
            </a:fld>
            <a:endParaRPr lang="ru-RU"/>
          </a:p>
        </p:txBody>
      </p:sp>
    </p:spTree>
    <p:extLst>
      <p:ext uri="{BB962C8B-B14F-4D97-AF65-F5344CB8AC3E}">
        <p14:creationId xmlns:p14="http://schemas.microsoft.com/office/powerpoint/2010/main" val="63163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Loureiro, D. and Jorge, A. (2019). Language modelling makes sense: Propagating representations through WordNet for full-coverage word sense disambiguation. In ACL 2019, 5682–5691.</a:t>
            </a:r>
            <a:endParaRPr lang="ru-RU" dirty="0"/>
          </a:p>
        </p:txBody>
      </p:sp>
      <p:sp>
        <p:nvSpPr>
          <p:cNvPr id="4" name="Номер слайда 3"/>
          <p:cNvSpPr>
            <a:spLocks noGrp="1"/>
          </p:cNvSpPr>
          <p:nvPr>
            <p:ph type="sldNum" sz="quarter" idx="5"/>
          </p:nvPr>
        </p:nvSpPr>
        <p:spPr/>
        <p:txBody>
          <a:bodyPr/>
          <a:lstStyle/>
          <a:p>
            <a:fld id="{2172486B-E1A2-1744-B143-24AF47BA0469}" type="slidenum">
              <a:rPr lang="ru-RU" smtClean="0"/>
              <a:t>34</a:t>
            </a:fld>
            <a:endParaRPr lang="ru-RU"/>
          </a:p>
        </p:txBody>
      </p:sp>
    </p:spTree>
    <p:extLst>
      <p:ext uri="{BB962C8B-B14F-4D97-AF65-F5344CB8AC3E}">
        <p14:creationId xmlns:p14="http://schemas.microsoft.com/office/powerpoint/2010/main" val="1925275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1BD29B5A-6FA8-1944-AA09-C15FC1C1D3F4}" type="datetime1">
              <a:rPr lang="ru-RU" smtClean="0"/>
              <a:t>03.12.2020</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dirty="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F2FC5981-F633-F348-AD61-7B45C71F3E85}" type="datetime1">
              <a:rPr lang="ru-RU" smtClean="0"/>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dirty="0"/>
              <a:t>Click to edit Master text styles</a:t>
            </a:r>
          </a:p>
        </p:txBody>
      </p:sp>
      <p:sp>
        <p:nvSpPr>
          <p:cNvPr id="5" name="Date Placeholder 4"/>
          <p:cNvSpPr>
            <a:spLocks noGrp="1"/>
          </p:cNvSpPr>
          <p:nvPr>
            <p:ph type="dt" sz="half" idx="10"/>
          </p:nvPr>
        </p:nvSpPr>
        <p:spPr/>
        <p:txBody>
          <a:bodyPr/>
          <a:lstStyle/>
          <a:p>
            <a:fld id="{6FFD786A-2766-434F-838B-70C1C90B5D16}" type="datetime1">
              <a:rPr lang="ru-RU" smtClean="0"/>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dirty="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dirty="0"/>
              <a:t>Click to edit Master text styles</a:t>
            </a:r>
          </a:p>
        </p:txBody>
      </p:sp>
      <p:sp>
        <p:nvSpPr>
          <p:cNvPr id="5" name="Date Placeholder 4"/>
          <p:cNvSpPr>
            <a:spLocks noGrp="1"/>
          </p:cNvSpPr>
          <p:nvPr>
            <p:ph type="dt" sz="half" idx="10"/>
          </p:nvPr>
        </p:nvSpPr>
        <p:spPr/>
        <p:txBody>
          <a:bodyPr/>
          <a:lstStyle/>
          <a:p>
            <a:fld id="{219A4372-FACA-7E4C-A5AE-21327F1AE80E}" type="datetime1">
              <a:rPr lang="ru-RU" smtClean="0"/>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E7B5BAFD-5FFD-9943-A6D9-C73E16B0CF16}" type="datetime1">
              <a:rPr lang="ru-RU" smtClean="0"/>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BC572BD1-4709-774A-89D6-8CE2CC57B254}" type="datetime1">
              <a:rPr lang="ru-RU" smtClean="0"/>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10"/>
          </p:nvPr>
        </p:nvSpPr>
        <p:spPr/>
        <p:txBody>
          <a:bodyPr/>
          <a:lstStyle/>
          <a:p>
            <a:fld id="{8FECC34A-0083-CB4F-A689-7874457D3ACA}" type="datetime1">
              <a:rPr lang="ru-RU" smtClean="0"/>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E7CDB9D1-567A-1142-B4B5-240469426B94}" type="datetime1">
              <a:rPr lang="ru-RU" smtClean="0"/>
              <a:t>03.12.2020</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dirty="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DB4058E-86B3-C342-9B3C-0A119089C657}" type="datetime1">
              <a:rPr lang="ru-RU" smtClean="0"/>
              <a:t>03.12.2020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D121555-D9A8-204A-BF89-CA3ABD3E8C1B}" type="datetime1">
              <a:rPr lang="ru-RU" smtClean="0"/>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7" name="Date Placeholder 6"/>
          <p:cNvSpPr>
            <a:spLocks noGrp="1"/>
          </p:cNvSpPr>
          <p:nvPr>
            <p:ph type="dt" sz="half" idx="10"/>
          </p:nvPr>
        </p:nvSpPr>
        <p:spPr/>
        <p:txBody>
          <a:bodyPr/>
          <a:lstStyle/>
          <a:p>
            <a:fld id="{36A109C3-556C-0C47-9F31-A86A6A8AD1C2}" type="datetime1">
              <a:rPr lang="ru-RU" smtClean="0"/>
              <a:t>03.12.2020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8EDD308-17E7-C441-9B31-E79F70629A6B}" type="datetime1">
              <a:rPr lang="ru-RU" smtClean="0"/>
              <a:t>03.12.2020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DCAA0E54-BF3A-7641-B831-A2A6C76295EB}" type="datetime1">
              <a:rPr lang="ru-RU" smtClean="0"/>
              <a:t>03.12.2020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dirty="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dirty="0"/>
              <a:t>Click to edit Master text styles</a:t>
            </a:r>
          </a:p>
        </p:txBody>
      </p:sp>
      <p:sp>
        <p:nvSpPr>
          <p:cNvPr id="5" name="Date Placeholder 4"/>
          <p:cNvSpPr>
            <a:spLocks noGrp="1"/>
          </p:cNvSpPr>
          <p:nvPr>
            <p:ph type="dt" sz="half" idx="10"/>
          </p:nvPr>
        </p:nvSpPr>
        <p:spPr/>
        <p:txBody>
          <a:bodyPr/>
          <a:lstStyle/>
          <a:p>
            <a:fld id="{6B72F7C5-D193-F942-884E-11273B3099B3}" type="datetime1">
              <a:rPr lang="ru-RU" smtClean="0"/>
              <a:t>03.12.2020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581EF739-069F-D042-A101-DAD394F2F4A6}" type="datetime1">
              <a:rPr lang="ru-RU" smtClean="0"/>
              <a:t>03.12.2020</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sefreq.ruslang.r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projects.illc.uva.nl/EuroWordNet/" TargetMode="External"/><Relationship Id="rId7" Type="http://schemas.openxmlformats.org/officeDocument/2006/relationships/hyperlink" Target="http://www.labinform.ru/pub/ruthes/index.htm" TargetMode="External"/><Relationship Id="rId2" Type="http://schemas.openxmlformats.org/officeDocument/2006/relationships/hyperlink" Target="https://www.babelnet.org/" TargetMode="External"/><Relationship Id="rId1" Type="http://schemas.openxmlformats.org/officeDocument/2006/relationships/slideLayout" Target="../slideLayouts/slideLayout2.xml"/><Relationship Id="rId6" Type="http://schemas.openxmlformats.org/officeDocument/2006/relationships/hyperlink" Target="http://project.phil.spbu.ru/RussNet/index_ru.shtml" TargetMode="External"/><Relationship Id="rId5" Type="http://schemas.openxmlformats.org/officeDocument/2006/relationships/hyperlink" Target="https://russianword.net/" TargetMode="External"/><Relationship Id="rId4" Type="http://schemas.openxmlformats.org/officeDocument/2006/relationships/hyperlink" Target="https://www.wiktionary.or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adagram.ll-cl.org/abou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ctrTitle"/>
          </p:nvPr>
        </p:nvSpPr>
        <p:spPr>
          <a:xfrm>
            <a:off x="707403" y="916275"/>
            <a:ext cx="7701057" cy="2131725"/>
          </a:xfrm>
        </p:spPr>
        <p:txBody>
          <a:bodyPr/>
          <a:lstStyle/>
          <a:p>
            <a:r>
              <a:rPr lang="ru-RU" sz="4600" dirty="0">
                <a:latin typeface="Cambria"/>
                <a:cs typeface="Cambria"/>
              </a:rPr>
              <a:t>Разрешение семантической неоднозначности</a:t>
            </a:r>
          </a:p>
        </p:txBody>
      </p:sp>
      <p:sp>
        <p:nvSpPr>
          <p:cNvPr id="3" name="Подзаголовок 2"/>
          <p:cNvSpPr>
            <a:spLocks noGrp="1"/>
          </p:cNvSpPr>
          <p:nvPr>
            <p:ph type="subTitle" idx="1"/>
          </p:nvPr>
        </p:nvSpPr>
        <p:spPr>
          <a:xfrm>
            <a:off x="914400" y="3986602"/>
            <a:ext cx="7342188" cy="2170126"/>
          </a:xfrm>
        </p:spPr>
        <p:txBody>
          <a:bodyPr>
            <a:noAutofit/>
          </a:bodyPr>
          <a:lstStyle/>
          <a:p>
            <a:r>
              <a:rPr lang="ru-RU" sz="2200" dirty="0">
                <a:latin typeface="Cambria"/>
                <a:cs typeface="Cambria"/>
              </a:rPr>
              <a:t>Екатерина Владимировна </a:t>
            </a:r>
            <a:r>
              <a:rPr lang="ru-RU" sz="2200" dirty="0" err="1">
                <a:latin typeface="Cambria"/>
                <a:cs typeface="Cambria"/>
              </a:rPr>
              <a:t>Еникеева</a:t>
            </a:r>
            <a:endParaRPr lang="ru-RU" sz="2200" dirty="0">
              <a:latin typeface="Cambria"/>
              <a:cs typeface="Cambria"/>
            </a:endParaRPr>
          </a:p>
          <a:p>
            <a:endParaRPr lang="ru-RU" sz="2200" dirty="0">
              <a:latin typeface="Cambria"/>
              <a:cs typeface="Cambria"/>
            </a:endParaRPr>
          </a:p>
          <a:p>
            <a:endParaRPr lang="ru-RU" sz="2200" dirty="0">
              <a:latin typeface="Cambria"/>
              <a:cs typeface="Cambria"/>
            </a:endParaRPr>
          </a:p>
          <a:p>
            <a:endParaRPr lang="ru-RU" sz="2200" dirty="0">
              <a:latin typeface="Cambria"/>
              <a:cs typeface="Cambria"/>
            </a:endParaRPr>
          </a:p>
          <a:p>
            <a:r>
              <a:rPr lang="ru-RU" sz="2200" dirty="0">
                <a:latin typeface="Cambria"/>
                <a:cs typeface="Cambria"/>
              </a:rPr>
              <a:t>20</a:t>
            </a:r>
            <a:r>
              <a:rPr lang="en-US" sz="2200" dirty="0">
                <a:latin typeface="Cambria"/>
                <a:cs typeface="Cambria"/>
              </a:rPr>
              <a:t>20</a:t>
            </a:r>
            <a:endParaRPr lang="ru-RU" sz="2200" dirty="0">
              <a:latin typeface="Cambria"/>
              <a:cs typeface="Cambria"/>
            </a:endParaRPr>
          </a:p>
        </p:txBody>
      </p:sp>
    </p:spTree>
    <p:extLst>
      <p:ext uri="{BB962C8B-B14F-4D97-AF65-F5344CB8AC3E}">
        <p14:creationId xmlns:p14="http://schemas.microsoft.com/office/powerpoint/2010/main" val="153564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D254A6-5D3A-A646-A1CE-07020B423AF4}"/>
              </a:ext>
            </a:extLst>
          </p:cNvPr>
          <p:cNvSpPr>
            <a:spLocks noGrp="1"/>
          </p:cNvSpPr>
          <p:nvPr>
            <p:ph type="title"/>
          </p:nvPr>
        </p:nvSpPr>
        <p:spPr/>
        <p:txBody>
          <a:bodyPr/>
          <a:lstStyle/>
          <a:p>
            <a:r>
              <a:rPr lang="ru-RU" dirty="0" err="1"/>
              <a:t>Кореферентные</a:t>
            </a:r>
            <a:r>
              <a:rPr lang="ru-RU" dirty="0"/>
              <a:t> цепочки</a:t>
            </a:r>
          </a:p>
        </p:txBody>
      </p:sp>
      <p:sp>
        <p:nvSpPr>
          <p:cNvPr id="3" name="Объект 2">
            <a:extLst>
              <a:ext uri="{FF2B5EF4-FFF2-40B4-BE49-F238E27FC236}">
                <a16:creationId xmlns:a16="http://schemas.microsoft.com/office/drawing/2014/main" id="{449725E5-8643-544B-B976-A941B66B127A}"/>
              </a:ext>
            </a:extLst>
          </p:cNvPr>
          <p:cNvSpPr>
            <a:spLocks noGrp="1"/>
          </p:cNvSpPr>
          <p:nvPr>
            <p:ph idx="1"/>
          </p:nvPr>
        </p:nvSpPr>
        <p:spPr/>
        <p:txBody>
          <a:bodyPr/>
          <a:lstStyle/>
          <a:p>
            <a:endParaRPr lang="ru-RU" dirty="0"/>
          </a:p>
        </p:txBody>
      </p:sp>
      <p:sp>
        <p:nvSpPr>
          <p:cNvPr id="4" name="Номер слайда 3">
            <a:extLst>
              <a:ext uri="{FF2B5EF4-FFF2-40B4-BE49-F238E27FC236}">
                <a16:creationId xmlns:a16="http://schemas.microsoft.com/office/drawing/2014/main" id="{FB635F06-3C62-E34F-AC9F-D95C6D634A61}"/>
              </a:ext>
            </a:extLst>
          </p:cNvPr>
          <p:cNvSpPr>
            <a:spLocks noGrp="1"/>
          </p:cNvSpPr>
          <p:nvPr>
            <p:ph type="sldNum" sz="quarter" idx="12"/>
          </p:nvPr>
        </p:nvSpPr>
        <p:spPr/>
        <p:txBody>
          <a:bodyPr/>
          <a:lstStyle/>
          <a:p>
            <a:fld id="{CFE4BAC9-6D41-4691-9299-18EF07EF0177}" type="slidenum">
              <a:rPr lang="en-US" smtClean="0"/>
              <a:t>9</a:t>
            </a:fld>
            <a:endParaRPr lang="en-US"/>
          </a:p>
        </p:txBody>
      </p:sp>
      <p:pic>
        <p:nvPicPr>
          <p:cNvPr id="5" name="Рисунок 4">
            <a:extLst>
              <a:ext uri="{FF2B5EF4-FFF2-40B4-BE49-F238E27FC236}">
                <a16:creationId xmlns:a16="http://schemas.microsoft.com/office/drawing/2014/main" id="{FBEB4D77-4274-E044-868F-D769559E218A}"/>
              </a:ext>
            </a:extLst>
          </p:cNvPr>
          <p:cNvPicPr>
            <a:picLocks noChangeAspect="1"/>
          </p:cNvPicPr>
          <p:nvPr/>
        </p:nvPicPr>
        <p:blipFill>
          <a:blip r:embed="rId2"/>
          <a:stretch>
            <a:fillRect/>
          </a:stretch>
        </p:blipFill>
        <p:spPr>
          <a:xfrm>
            <a:off x="364524" y="2060773"/>
            <a:ext cx="8414951" cy="1368227"/>
          </a:xfrm>
          <a:prstGeom prst="rect">
            <a:avLst/>
          </a:prstGeom>
        </p:spPr>
      </p:pic>
      <p:cxnSp>
        <p:nvCxnSpPr>
          <p:cNvPr id="7" name="Прямая со стрелкой 6">
            <a:extLst>
              <a:ext uri="{FF2B5EF4-FFF2-40B4-BE49-F238E27FC236}">
                <a16:creationId xmlns:a16="http://schemas.microsoft.com/office/drawing/2014/main" id="{97706832-ECC1-6142-BA2C-B5F630774BD3}"/>
              </a:ext>
            </a:extLst>
          </p:cNvPr>
          <p:cNvCxnSpPr/>
          <p:nvPr/>
        </p:nvCxnSpPr>
        <p:spPr>
          <a:xfrm flipH="1" flipV="1">
            <a:off x="1421027" y="2248930"/>
            <a:ext cx="506627" cy="321275"/>
          </a:xfrm>
          <a:prstGeom prst="straightConnector1">
            <a:avLst/>
          </a:prstGeom>
          <a:ln>
            <a:solidFill>
              <a:srgbClr val="FF54DD"/>
            </a:solidFill>
            <a:tailEnd type="triangle"/>
          </a:ln>
        </p:spPr>
        <p:style>
          <a:lnRef idx="1">
            <a:schemeClr val="accent6"/>
          </a:lnRef>
          <a:fillRef idx="0">
            <a:schemeClr val="accent6"/>
          </a:fillRef>
          <a:effectRef idx="0">
            <a:schemeClr val="accent6"/>
          </a:effectRef>
          <a:fontRef idx="minor">
            <a:schemeClr val="tx1"/>
          </a:fontRef>
        </p:style>
      </p:cxnSp>
      <p:cxnSp>
        <p:nvCxnSpPr>
          <p:cNvPr id="9" name="Прямая со стрелкой 8">
            <a:extLst>
              <a:ext uri="{FF2B5EF4-FFF2-40B4-BE49-F238E27FC236}">
                <a16:creationId xmlns:a16="http://schemas.microsoft.com/office/drawing/2014/main" id="{E6B56ED8-FFDD-DE41-9114-E9028CA220AF}"/>
              </a:ext>
            </a:extLst>
          </p:cNvPr>
          <p:cNvCxnSpPr/>
          <p:nvPr/>
        </p:nvCxnSpPr>
        <p:spPr>
          <a:xfrm flipV="1">
            <a:off x="4953000" y="2656703"/>
            <a:ext cx="3041822" cy="270012"/>
          </a:xfrm>
          <a:prstGeom prst="straightConnector1">
            <a:avLst/>
          </a:prstGeom>
          <a:ln>
            <a:solidFill>
              <a:srgbClr val="FF54DD"/>
            </a:solidFill>
            <a:tailEnd type="triangle"/>
          </a:ln>
        </p:spPr>
        <p:style>
          <a:lnRef idx="1">
            <a:schemeClr val="accent6"/>
          </a:lnRef>
          <a:fillRef idx="0">
            <a:schemeClr val="accent6"/>
          </a:fillRef>
          <a:effectRef idx="0">
            <a:schemeClr val="accent6"/>
          </a:effectRef>
          <a:fontRef idx="minor">
            <a:schemeClr val="tx1"/>
          </a:fontRef>
        </p:style>
      </p:cxnSp>
      <p:pic>
        <p:nvPicPr>
          <p:cNvPr id="10" name="Рисунок 9">
            <a:extLst>
              <a:ext uri="{FF2B5EF4-FFF2-40B4-BE49-F238E27FC236}">
                <a16:creationId xmlns:a16="http://schemas.microsoft.com/office/drawing/2014/main" id="{D8D09064-65EB-384F-8F82-3133B7305242}"/>
              </a:ext>
            </a:extLst>
          </p:cNvPr>
          <p:cNvPicPr>
            <a:picLocks noChangeAspect="1"/>
          </p:cNvPicPr>
          <p:nvPr/>
        </p:nvPicPr>
        <p:blipFill>
          <a:blip r:embed="rId3"/>
          <a:stretch>
            <a:fillRect/>
          </a:stretch>
        </p:blipFill>
        <p:spPr>
          <a:xfrm>
            <a:off x="529796" y="4062395"/>
            <a:ext cx="8084408" cy="1679720"/>
          </a:xfrm>
          <a:prstGeom prst="rect">
            <a:avLst/>
          </a:prstGeom>
        </p:spPr>
      </p:pic>
      <p:cxnSp>
        <p:nvCxnSpPr>
          <p:cNvPr id="12" name="Прямая со стрелкой 11">
            <a:extLst>
              <a:ext uri="{FF2B5EF4-FFF2-40B4-BE49-F238E27FC236}">
                <a16:creationId xmlns:a16="http://schemas.microsoft.com/office/drawing/2014/main" id="{C4B718C4-A13F-CC4C-BF64-98FC14728351}"/>
              </a:ext>
            </a:extLst>
          </p:cNvPr>
          <p:cNvCxnSpPr/>
          <p:nvPr/>
        </p:nvCxnSpPr>
        <p:spPr>
          <a:xfrm flipH="1" flipV="1">
            <a:off x="3521676" y="4386649"/>
            <a:ext cx="1248032" cy="420129"/>
          </a:xfrm>
          <a:prstGeom prst="straightConnector1">
            <a:avLst/>
          </a:prstGeom>
          <a:ln>
            <a:solidFill>
              <a:srgbClr val="FF54D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199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E53AA0-3D71-7841-86CF-F08FD3B7D39D}"/>
              </a:ext>
            </a:extLst>
          </p:cNvPr>
          <p:cNvSpPr>
            <a:spLocks noGrp="1"/>
          </p:cNvSpPr>
          <p:nvPr>
            <p:ph type="title"/>
          </p:nvPr>
        </p:nvSpPr>
        <p:spPr>
          <a:xfrm>
            <a:off x="271849" y="244158"/>
            <a:ext cx="8563232" cy="1339850"/>
          </a:xfrm>
        </p:spPr>
        <p:txBody>
          <a:bodyPr>
            <a:normAutofit/>
          </a:bodyPr>
          <a:lstStyle/>
          <a:p>
            <a:r>
              <a:rPr lang="ru-RU" dirty="0"/>
              <a:t>Варианты постановки задачи</a:t>
            </a:r>
          </a:p>
        </p:txBody>
      </p:sp>
      <p:sp>
        <p:nvSpPr>
          <p:cNvPr id="3" name="Объект 2">
            <a:extLst>
              <a:ext uri="{FF2B5EF4-FFF2-40B4-BE49-F238E27FC236}">
                <a16:creationId xmlns:a16="http://schemas.microsoft.com/office/drawing/2014/main" id="{01284639-447F-EE45-B3D1-559DB855F6A4}"/>
              </a:ext>
            </a:extLst>
          </p:cNvPr>
          <p:cNvSpPr>
            <a:spLocks noGrp="1"/>
          </p:cNvSpPr>
          <p:nvPr>
            <p:ph idx="1"/>
          </p:nvPr>
        </p:nvSpPr>
        <p:spPr>
          <a:xfrm>
            <a:off x="518984" y="1791730"/>
            <a:ext cx="8155459" cy="4564620"/>
          </a:xfrm>
        </p:spPr>
        <p:txBody>
          <a:bodyPr>
            <a:normAutofit lnSpcReduction="10000"/>
          </a:bodyPr>
          <a:lstStyle/>
          <a:p>
            <a:r>
              <a:rPr lang="ru-RU" dirty="0">
                <a:latin typeface="Cambria" panose="02040503050406030204" pitchFamily="18" charset="0"/>
                <a:cs typeface="Times New Roman" panose="02020603050405020304" pitchFamily="18" charset="0"/>
              </a:rPr>
              <a:t>Классическая </a:t>
            </a:r>
            <a:r>
              <a:rPr lang="en-US" dirty="0">
                <a:latin typeface="Cambria" panose="02040503050406030204" pitchFamily="18" charset="0"/>
                <a:cs typeface="Times New Roman" panose="02020603050405020304" pitchFamily="18" charset="0"/>
              </a:rPr>
              <a:t>WSD</a:t>
            </a:r>
            <a:endParaRPr lang="ru-RU" dirty="0">
              <a:latin typeface="Cambria" panose="02040503050406030204" pitchFamily="18" charset="0"/>
              <a:cs typeface="Times New Roman" panose="02020603050405020304" pitchFamily="18" charset="0"/>
            </a:endParaRPr>
          </a:p>
          <a:p>
            <a:pPr lvl="1"/>
            <a:r>
              <a:rPr lang="en-US" dirty="0">
                <a:latin typeface="Cambria" panose="02040503050406030204" pitchFamily="18" charset="0"/>
                <a:cs typeface="Times New Roman" panose="02020603050405020304" pitchFamily="18" charset="0"/>
              </a:rPr>
              <a:t>N</a:t>
            </a:r>
            <a:r>
              <a:rPr lang="ru-RU" dirty="0">
                <a:latin typeface="Cambria" panose="02040503050406030204" pitchFamily="18" charset="0"/>
                <a:cs typeface="Times New Roman" panose="02020603050405020304" pitchFamily="18" charset="0"/>
              </a:rPr>
              <a:t> значений</a:t>
            </a:r>
            <a:r>
              <a:rPr lang="en-US" dirty="0">
                <a:latin typeface="Cambria" panose="02040503050406030204" pitchFamily="18" charset="0"/>
                <a:cs typeface="Times New Roman" panose="02020603050405020304" pitchFamily="18" charset="0"/>
              </a:rPr>
              <a:t> (</a:t>
            </a:r>
            <a:r>
              <a:rPr lang="ru-RU" dirty="0">
                <a:latin typeface="Cambria" panose="02040503050406030204" pitchFamily="18" charset="0"/>
                <a:cs typeface="Times New Roman" panose="02020603050405020304" pitchFamily="18" charset="0"/>
              </a:rPr>
              <a:t>знаем </a:t>
            </a:r>
            <a:r>
              <a:rPr lang="ru-RU" b="1" dirty="0">
                <a:latin typeface="Cambria" panose="02040503050406030204" pitchFamily="18" charset="0"/>
                <a:cs typeface="Times New Roman" panose="02020603050405020304" pitchFamily="18" charset="0"/>
              </a:rPr>
              <a:t>число</a:t>
            </a:r>
            <a:r>
              <a:rPr lang="en-US" b="1" dirty="0">
                <a:latin typeface="Cambria" panose="02040503050406030204" pitchFamily="18" charset="0"/>
                <a:cs typeface="Times New Roman" panose="02020603050405020304" pitchFamily="18" charset="0"/>
              </a:rPr>
              <a:t> N</a:t>
            </a:r>
            <a:r>
              <a:rPr lang="en-US" dirty="0">
                <a:latin typeface="Cambria" panose="02040503050406030204" pitchFamily="18" charset="0"/>
                <a:cs typeface="Times New Roman" panose="02020603050405020304" pitchFamily="18" charset="0"/>
              </a:rPr>
              <a:t>)</a:t>
            </a:r>
            <a:endParaRPr lang="ru-RU" dirty="0">
              <a:latin typeface="Cambria" panose="02040503050406030204" pitchFamily="18" charset="0"/>
              <a:cs typeface="Times New Roman" panose="02020603050405020304" pitchFamily="18" charset="0"/>
            </a:endParaRPr>
          </a:p>
          <a:p>
            <a:pPr lvl="1"/>
            <a:r>
              <a:rPr lang="ru-RU" dirty="0">
                <a:latin typeface="Cambria" panose="02040503050406030204" pitchFamily="18" charset="0"/>
                <a:cs typeface="Times New Roman" panose="02020603050405020304" pitchFamily="18" charset="0"/>
              </a:rPr>
              <a:t>обучаемся автоматически относить словоформу в тексте к одному из значений</a:t>
            </a:r>
          </a:p>
          <a:p>
            <a:r>
              <a:rPr lang="en-US" dirty="0">
                <a:latin typeface="Cambria" panose="02040503050406030204" pitchFamily="18" charset="0"/>
                <a:cs typeface="Times New Roman" panose="02020603050405020304" pitchFamily="18" charset="0"/>
              </a:rPr>
              <a:t>Word Sense Induction</a:t>
            </a:r>
            <a:r>
              <a:rPr lang="ru-RU" dirty="0">
                <a:latin typeface="Cambria" panose="02040503050406030204" pitchFamily="18" charset="0"/>
                <a:cs typeface="Times New Roman" panose="02020603050405020304" pitchFamily="18" charset="0"/>
              </a:rPr>
              <a:t> </a:t>
            </a:r>
          </a:p>
          <a:p>
            <a:pPr lvl="1"/>
            <a:r>
              <a:rPr lang="ru-RU" dirty="0">
                <a:latin typeface="Cambria" panose="02040503050406030204" pitchFamily="18" charset="0"/>
                <a:cs typeface="Times New Roman" panose="02020603050405020304" pitchFamily="18" charset="0"/>
              </a:rPr>
              <a:t>изначально </a:t>
            </a:r>
            <a:r>
              <a:rPr lang="ru-RU" b="1" dirty="0">
                <a:latin typeface="Cambria" panose="02040503050406030204" pitchFamily="18" charset="0"/>
                <a:cs typeface="Times New Roman" panose="02020603050405020304" pitchFamily="18" charset="0"/>
              </a:rPr>
              <a:t>не знаем ничего </a:t>
            </a:r>
            <a:r>
              <a:rPr lang="ru-RU" dirty="0">
                <a:latin typeface="Cambria" panose="02040503050406030204" pitchFamily="18" charset="0"/>
                <a:cs typeface="Times New Roman" panose="02020603050405020304" pitchFamily="18" charset="0"/>
              </a:rPr>
              <a:t>о многозначности</a:t>
            </a:r>
            <a:endParaRPr lang="en-US" dirty="0">
              <a:latin typeface="Cambria" panose="02040503050406030204" pitchFamily="18" charset="0"/>
              <a:cs typeface="Times New Roman" panose="02020603050405020304" pitchFamily="18" charset="0"/>
            </a:endParaRPr>
          </a:p>
          <a:p>
            <a:pPr lvl="1"/>
            <a:r>
              <a:rPr lang="ru-RU" dirty="0">
                <a:latin typeface="Cambria" panose="02040503050406030204" pitchFamily="18" charset="0"/>
                <a:cs typeface="Times New Roman" panose="02020603050405020304" pitchFamily="18" charset="0"/>
              </a:rPr>
              <a:t>пытаемся выделить разные смыслы слов </a:t>
            </a:r>
          </a:p>
          <a:p>
            <a:pPr lvl="1"/>
            <a:r>
              <a:rPr lang="ru-RU" dirty="0">
                <a:latin typeface="Cambria" panose="02040503050406030204" pitchFamily="18" charset="0"/>
                <a:cs typeface="Times New Roman" panose="02020603050405020304" pitchFamily="18" charset="0"/>
              </a:rPr>
              <a:t>группируем похожие употребления слов:</a:t>
            </a:r>
          </a:p>
          <a:p>
            <a:pPr lvl="2"/>
            <a:r>
              <a:rPr lang="en-US" dirty="0">
                <a:latin typeface="Cambria" panose="02040503050406030204" pitchFamily="18" charset="0"/>
                <a:cs typeface="Times New Roman" panose="02020603050405020304" pitchFamily="18" charset="0"/>
              </a:rPr>
              <a:t>unsupervised</a:t>
            </a:r>
          </a:p>
          <a:p>
            <a:pPr lvl="2"/>
            <a:r>
              <a:rPr lang="ru-RU" dirty="0">
                <a:latin typeface="Cambria" panose="02040503050406030204" pitchFamily="18" charset="0"/>
                <a:cs typeface="Times New Roman" panose="02020603050405020304" pitchFamily="18" charset="0"/>
              </a:rPr>
              <a:t>расстояния между контекстами</a:t>
            </a:r>
          </a:p>
          <a:p>
            <a:pPr lvl="2"/>
            <a:r>
              <a:rPr lang="ru-RU" dirty="0">
                <a:latin typeface="Cambria" panose="02040503050406030204" pitchFamily="18" charset="0"/>
                <a:cs typeface="Times New Roman" panose="02020603050405020304" pitchFamily="18" charset="0"/>
              </a:rPr>
              <a:t>кластеризация</a:t>
            </a:r>
          </a:p>
        </p:txBody>
      </p:sp>
      <p:sp>
        <p:nvSpPr>
          <p:cNvPr id="4" name="Номер слайда 3">
            <a:extLst>
              <a:ext uri="{FF2B5EF4-FFF2-40B4-BE49-F238E27FC236}">
                <a16:creationId xmlns:a16="http://schemas.microsoft.com/office/drawing/2014/main" id="{5D12F0B7-82EF-6042-9D99-4881B1C651E1}"/>
              </a:ext>
            </a:extLst>
          </p:cNvPr>
          <p:cNvSpPr>
            <a:spLocks noGrp="1"/>
          </p:cNvSpPr>
          <p:nvPr>
            <p:ph type="sldNum" sz="quarter" idx="12"/>
          </p:nvPr>
        </p:nvSpPr>
        <p:spPr/>
        <p:txBody>
          <a:bodyPr/>
          <a:lstStyle/>
          <a:p>
            <a:fld id="{CFE4BAC9-6D41-4691-9299-18EF07EF0177}" type="slidenum">
              <a:rPr lang="en-US" smtClean="0"/>
              <a:t>10</a:t>
            </a:fld>
            <a:endParaRPr lang="en-US"/>
          </a:p>
        </p:txBody>
      </p:sp>
    </p:spTree>
    <p:extLst>
      <p:ext uri="{BB962C8B-B14F-4D97-AF65-F5344CB8AC3E}">
        <p14:creationId xmlns:p14="http://schemas.microsoft.com/office/powerpoint/2010/main" val="228147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1DEFB7-5A24-F040-8FEE-71868BD96688}"/>
              </a:ext>
            </a:extLst>
          </p:cNvPr>
          <p:cNvSpPr>
            <a:spLocks noGrp="1"/>
          </p:cNvSpPr>
          <p:nvPr>
            <p:ph type="title"/>
          </p:nvPr>
        </p:nvSpPr>
        <p:spPr/>
        <p:txBody>
          <a:bodyPr/>
          <a:lstStyle/>
          <a:p>
            <a:r>
              <a:rPr lang="ru-RU" dirty="0"/>
              <a:t>Подходы</a:t>
            </a:r>
          </a:p>
        </p:txBody>
      </p:sp>
      <p:sp>
        <p:nvSpPr>
          <p:cNvPr id="3" name="Объект 2">
            <a:extLst>
              <a:ext uri="{FF2B5EF4-FFF2-40B4-BE49-F238E27FC236}">
                <a16:creationId xmlns:a16="http://schemas.microsoft.com/office/drawing/2014/main" id="{2CDB1386-04FD-BD40-8912-2CDF37CC1299}"/>
              </a:ext>
            </a:extLst>
          </p:cNvPr>
          <p:cNvSpPr>
            <a:spLocks noGrp="1"/>
          </p:cNvSpPr>
          <p:nvPr>
            <p:ph idx="1"/>
          </p:nvPr>
        </p:nvSpPr>
        <p:spPr/>
        <p:txBody>
          <a:bodyPr>
            <a:normAutofit/>
          </a:bodyPr>
          <a:lstStyle/>
          <a:p>
            <a:pPr marL="457200" indent="-457200">
              <a:buAutoNum type="arabicPeriod"/>
            </a:pPr>
            <a:r>
              <a:rPr lang="en-US" dirty="0">
                <a:latin typeface="Cambria" panose="02040503050406030204" pitchFamily="18" charset="0"/>
                <a:cs typeface="Times New Roman" panose="02020603050405020304" pitchFamily="18" charset="0"/>
              </a:rPr>
              <a:t>Knowledge-Based</a:t>
            </a:r>
            <a:r>
              <a:rPr lang="ru-RU"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 </a:t>
            </a:r>
            <a:r>
              <a:rPr lang="ru-RU" dirty="0">
                <a:latin typeface="Cambria" panose="02040503050406030204" pitchFamily="18" charset="0"/>
                <a:cs typeface="Times New Roman" panose="02020603050405020304" pitchFamily="18" charset="0"/>
              </a:rPr>
              <a:t>словари, тезаурусы и т.п.</a:t>
            </a:r>
          </a:p>
          <a:p>
            <a:pPr marL="457200" indent="-457200">
              <a:buFont typeface="Arial" pitchFamily="34" charset="0"/>
              <a:buAutoNum type="arabicPeriod"/>
            </a:pPr>
            <a:r>
              <a:rPr lang="en-US" dirty="0">
                <a:latin typeface="Cambria" panose="02040503050406030204" pitchFamily="18" charset="0"/>
                <a:cs typeface="Times New Roman" panose="02020603050405020304" pitchFamily="18" charset="0"/>
              </a:rPr>
              <a:t>Supervised Learning</a:t>
            </a:r>
            <a:r>
              <a:rPr lang="ru-RU" dirty="0">
                <a:latin typeface="Cambria" panose="02040503050406030204" pitchFamily="18" charset="0"/>
                <a:cs typeface="Times New Roman" panose="02020603050405020304" pitchFamily="18" charset="0"/>
              </a:rPr>
              <a:t>: размеченный по значениям корпус </a:t>
            </a:r>
          </a:p>
          <a:p>
            <a:pPr marL="457200" indent="-457200">
              <a:buFont typeface="Arial" pitchFamily="34" charset="0"/>
              <a:buAutoNum type="arabicPeriod"/>
            </a:pPr>
            <a:r>
              <a:rPr lang="en-US" dirty="0">
                <a:latin typeface="Cambria" panose="02040503050406030204" pitchFamily="18" charset="0"/>
                <a:cs typeface="Times New Roman" panose="02020603050405020304" pitchFamily="18" charset="0"/>
              </a:rPr>
              <a:t>Semi-supervised</a:t>
            </a:r>
            <a:r>
              <a:rPr lang="ru-RU"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 </a:t>
            </a:r>
            <a:r>
              <a:rPr lang="ru-RU" dirty="0">
                <a:latin typeface="Cambria" panose="02040503050406030204" pitchFamily="18" charset="0"/>
                <a:cs typeface="Times New Roman" panose="02020603050405020304" pitchFamily="18" charset="0"/>
              </a:rPr>
              <a:t>небольшой размеченный корпус, </a:t>
            </a:r>
            <a:r>
              <a:rPr lang="en-US" dirty="0">
                <a:latin typeface="Cambria" panose="02040503050406030204" pitchFamily="18" charset="0"/>
                <a:cs typeface="Times New Roman" panose="02020603050405020304" pitchFamily="18" charset="0"/>
              </a:rPr>
              <a:t>bootstrapping </a:t>
            </a:r>
            <a:r>
              <a:rPr lang="ru-RU" dirty="0">
                <a:latin typeface="Cambria" panose="02040503050406030204" pitchFamily="18" charset="0"/>
                <a:cs typeface="Times New Roman" panose="02020603050405020304" pitchFamily="18" charset="0"/>
              </a:rPr>
              <a:t>и т.п.</a:t>
            </a:r>
          </a:p>
          <a:p>
            <a:pPr marL="457200" indent="-457200">
              <a:buFont typeface="Arial" pitchFamily="34" charset="0"/>
              <a:buAutoNum type="arabicPeriod"/>
            </a:pPr>
            <a:r>
              <a:rPr lang="en-US" dirty="0">
                <a:latin typeface="Cambria" panose="02040503050406030204" pitchFamily="18" charset="0"/>
                <a:cs typeface="Times New Roman" panose="02020603050405020304" pitchFamily="18" charset="0"/>
              </a:rPr>
              <a:t>Unsupervised Learning</a:t>
            </a:r>
            <a:r>
              <a:rPr lang="ru-RU" dirty="0">
                <a:latin typeface="Cambria" panose="02040503050406030204" pitchFamily="18" charset="0"/>
                <a:cs typeface="Times New Roman" panose="02020603050405020304" pitchFamily="18" charset="0"/>
              </a:rPr>
              <a:t> – </a:t>
            </a:r>
            <a:r>
              <a:rPr lang="en-US" dirty="0">
                <a:latin typeface="Cambria" panose="02040503050406030204" pitchFamily="18" charset="0"/>
                <a:cs typeface="Times New Roman" panose="02020603050405020304" pitchFamily="18" charset="0"/>
              </a:rPr>
              <a:t>WSI </a:t>
            </a:r>
            <a:endParaRPr lang="ru-RU" strike="sngStrike" dirty="0">
              <a:latin typeface="Cambria" panose="020405030504060302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33CC2EFA-4C2C-8C4B-90B4-348D93D6547F}"/>
              </a:ext>
            </a:extLst>
          </p:cNvPr>
          <p:cNvSpPr>
            <a:spLocks noGrp="1"/>
          </p:cNvSpPr>
          <p:nvPr>
            <p:ph type="sldNum" sz="quarter" idx="12"/>
          </p:nvPr>
        </p:nvSpPr>
        <p:spPr/>
        <p:txBody>
          <a:bodyPr/>
          <a:lstStyle/>
          <a:p>
            <a:fld id="{CFE4BAC9-6D41-4691-9299-18EF07EF0177}" type="slidenum">
              <a:rPr lang="en-US" smtClean="0"/>
              <a:t>11</a:t>
            </a:fld>
            <a:endParaRPr lang="en-US"/>
          </a:p>
        </p:txBody>
      </p:sp>
    </p:spTree>
    <p:extLst>
      <p:ext uri="{BB962C8B-B14F-4D97-AF65-F5344CB8AC3E}">
        <p14:creationId xmlns:p14="http://schemas.microsoft.com/office/powerpoint/2010/main" val="149468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7486E2-51EB-304A-9390-DD9110EC0E94}"/>
              </a:ext>
            </a:extLst>
          </p:cNvPr>
          <p:cNvSpPr>
            <a:spLocks noGrp="1"/>
          </p:cNvSpPr>
          <p:nvPr>
            <p:ph type="title"/>
          </p:nvPr>
        </p:nvSpPr>
        <p:spPr/>
        <p:txBody>
          <a:bodyPr/>
          <a:lstStyle/>
          <a:p>
            <a:r>
              <a:rPr lang="ru-RU" dirty="0"/>
              <a:t>Вопросы</a:t>
            </a:r>
          </a:p>
        </p:txBody>
      </p:sp>
      <p:sp>
        <p:nvSpPr>
          <p:cNvPr id="3" name="Объект 2">
            <a:extLst>
              <a:ext uri="{FF2B5EF4-FFF2-40B4-BE49-F238E27FC236}">
                <a16:creationId xmlns:a16="http://schemas.microsoft.com/office/drawing/2014/main" id="{617FD9DE-DF81-8946-9174-E0C230A373CE}"/>
              </a:ext>
            </a:extLst>
          </p:cNvPr>
          <p:cNvSpPr>
            <a:spLocks noGrp="1"/>
          </p:cNvSpPr>
          <p:nvPr>
            <p:ph idx="1"/>
          </p:nvPr>
        </p:nvSpPr>
        <p:spPr/>
        <p:txBody>
          <a:bodyPr/>
          <a:lstStyle/>
          <a:p>
            <a:r>
              <a:rPr lang="ru-RU" dirty="0"/>
              <a:t>Откуда можно узнавать о разных значениях слова?</a:t>
            </a:r>
          </a:p>
          <a:p>
            <a:r>
              <a:rPr lang="ru-RU" dirty="0"/>
              <a:t>Как представить эти данные в машиночитаемом виде?</a:t>
            </a:r>
          </a:p>
          <a:p>
            <a:r>
              <a:rPr lang="ru-RU" dirty="0"/>
              <a:t>На что мы опираемся при определении значения?</a:t>
            </a:r>
          </a:p>
        </p:txBody>
      </p:sp>
      <p:sp>
        <p:nvSpPr>
          <p:cNvPr id="4" name="Номер слайда 3">
            <a:extLst>
              <a:ext uri="{FF2B5EF4-FFF2-40B4-BE49-F238E27FC236}">
                <a16:creationId xmlns:a16="http://schemas.microsoft.com/office/drawing/2014/main" id="{CFD31A35-DE40-1E4C-ABA2-D03DEEDED348}"/>
              </a:ext>
            </a:extLst>
          </p:cNvPr>
          <p:cNvSpPr>
            <a:spLocks noGrp="1"/>
          </p:cNvSpPr>
          <p:nvPr>
            <p:ph type="sldNum" sz="quarter" idx="12"/>
          </p:nvPr>
        </p:nvSpPr>
        <p:spPr/>
        <p:txBody>
          <a:bodyPr/>
          <a:lstStyle/>
          <a:p>
            <a:fld id="{CFE4BAC9-6D41-4691-9299-18EF07EF0177}" type="slidenum">
              <a:rPr lang="en-US" smtClean="0"/>
              <a:t>12</a:t>
            </a:fld>
            <a:endParaRPr lang="en-US"/>
          </a:p>
        </p:txBody>
      </p:sp>
    </p:spTree>
    <p:extLst>
      <p:ext uri="{BB962C8B-B14F-4D97-AF65-F5344CB8AC3E}">
        <p14:creationId xmlns:p14="http://schemas.microsoft.com/office/powerpoint/2010/main" val="209004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AF71C1-77F1-7246-BC6F-417901FF4FC1}"/>
              </a:ext>
            </a:extLst>
          </p:cNvPr>
          <p:cNvSpPr>
            <a:spLocks noGrp="1"/>
          </p:cNvSpPr>
          <p:nvPr>
            <p:ph type="title"/>
          </p:nvPr>
        </p:nvSpPr>
        <p:spPr/>
        <p:txBody>
          <a:bodyPr>
            <a:normAutofit fontScale="90000"/>
          </a:bodyPr>
          <a:lstStyle/>
          <a:p>
            <a:r>
              <a:rPr lang="ru-RU" dirty="0"/>
              <a:t>Итоговая постановка задачи</a:t>
            </a:r>
          </a:p>
        </p:txBody>
      </p:sp>
      <p:sp>
        <p:nvSpPr>
          <p:cNvPr id="3" name="Объект 2">
            <a:extLst>
              <a:ext uri="{FF2B5EF4-FFF2-40B4-BE49-F238E27FC236}">
                <a16:creationId xmlns:a16="http://schemas.microsoft.com/office/drawing/2014/main" id="{46301343-D6EF-D440-9567-E8C9BB9EF58C}"/>
              </a:ext>
            </a:extLst>
          </p:cNvPr>
          <p:cNvSpPr>
            <a:spLocks noGrp="1"/>
          </p:cNvSpPr>
          <p:nvPr>
            <p:ph idx="1"/>
          </p:nvPr>
        </p:nvSpPr>
        <p:spPr/>
        <p:txBody>
          <a:bodyPr/>
          <a:lstStyle/>
          <a:p>
            <a:pPr marL="0" indent="0">
              <a:buNone/>
            </a:pPr>
            <a:r>
              <a:rPr lang="ru-RU" u="sng" dirty="0">
                <a:latin typeface="Times New Roman" panose="02020603050405020304" pitchFamily="18" charset="0"/>
                <a:cs typeface="Times New Roman" panose="02020603050405020304" pitchFamily="18" charset="0"/>
              </a:rPr>
              <a:t>Объекты</a:t>
            </a:r>
            <a:r>
              <a:rPr lang="ru-RU" dirty="0">
                <a:latin typeface="Times New Roman" panose="02020603050405020304" pitchFamily="18" charset="0"/>
                <a:cs typeface="Times New Roman" panose="02020603050405020304" pitchFamily="18" charset="0"/>
              </a:rPr>
              <a:t>: слово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i</a:t>
            </a:r>
            <a:r>
              <a:rPr lang="ru-RU" dirty="0">
                <a:latin typeface="Times New Roman" panose="02020603050405020304" pitchFamily="18" charset="0"/>
                <a:cs typeface="Times New Roman" panose="02020603050405020304" pitchFamily="18" charset="0"/>
              </a:rPr>
              <a:t> в контексте </a:t>
            </a:r>
            <a:r>
              <a:rPr lang="en-US" i="1" dirty="0">
                <a:latin typeface="Times New Roman" panose="02020603050405020304" pitchFamily="18" charset="0"/>
                <a:cs typeface="Times New Roman" panose="02020603050405020304" pitchFamily="18" charset="0"/>
              </a:rPr>
              <a:t>c</a:t>
            </a:r>
            <a:r>
              <a:rPr lang="en-US" i="1" baseline="-25000" dirty="0">
                <a:latin typeface="Times New Roman" panose="02020603050405020304" pitchFamily="18" charset="0"/>
                <a:cs typeface="Times New Roman" panose="02020603050405020304" pitchFamily="18" charset="0"/>
              </a:rPr>
              <a:t>k</a:t>
            </a:r>
          </a:p>
          <a:p>
            <a:pPr marL="0" indent="0">
              <a:buNone/>
            </a:pPr>
            <a:r>
              <a:rPr lang="ru-RU" dirty="0">
                <a:latin typeface="Times New Roman" panose="02020603050405020304" pitchFamily="18" charset="0"/>
                <a:cs typeface="Times New Roman" panose="02020603050405020304" pitchFamily="18" charset="0"/>
              </a:rPr>
              <a:t>( признаковое описание объекта )</a:t>
            </a:r>
          </a:p>
          <a:p>
            <a:pPr marL="0" indent="0">
              <a:buNone/>
            </a:pPr>
            <a:r>
              <a:rPr lang="ru-RU" u="sng" dirty="0">
                <a:latin typeface="Times New Roman" panose="02020603050405020304" pitchFamily="18" charset="0"/>
                <a:cs typeface="Times New Roman" panose="02020603050405020304" pitchFamily="18" charset="0"/>
              </a:rPr>
              <a:t>Ответы</a:t>
            </a:r>
            <a:r>
              <a:rPr lang="ru-RU" dirty="0">
                <a:latin typeface="Times New Roman" panose="02020603050405020304" pitchFamily="18" charset="0"/>
                <a:cs typeface="Times New Roman" panose="02020603050405020304" pitchFamily="18" charset="0"/>
              </a:rPr>
              <a:t>: значение </a:t>
            </a:r>
            <a:r>
              <a:rPr lang="en-US" i="1" dirty="0" err="1">
                <a:latin typeface="Times New Roman" panose="02020603050405020304" pitchFamily="18" charset="0"/>
                <a:cs typeface="Times New Roman" panose="02020603050405020304" pitchFamily="18" charset="0"/>
              </a:rPr>
              <a:t>s</a:t>
            </a:r>
            <a:r>
              <a:rPr lang="en-US" i="1" baseline="-25000" dirty="0" err="1">
                <a:latin typeface="Times New Roman" panose="02020603050405020304" pitchFamily="18" charset="0"/>
                <a:cs typeface="Times New Roman" panose="02020603050405020304" pitchFamily="18" charset="0"/>
              </a:rPr>
              <a:t>j</a:t>
            </a:r>
            <a:r>
              <a:rPr lang="ru-RU" baseline="-25000"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слова </a:t>
            </a:r>
            <a:r>
              <a:rPr lang="en-US" i="1" dirty="0" err="1">
                <a:latin typeface="Times New Roman" panose="02020603050405020304" pitchFamily="18" charset="0"/>
                <a:cs typeface="Times New Roman" panose="02020603050405020304" pitchFamily="18" charset="0"/>
              </a:rPr>
              <a:t>w</a:t>
            </a:r>
            <a:r>
              <a:rPr lang="en-US" i="1" baseline="-25000" dirty="0" err="1">
                <a:latin typeface="Times New Roman" panose="02020603050405020304" pitchFamily="18" charset="0"/>
                <a:cs typeface="Times New Roman" panose="02020603050405020304" pitchFamily="18" charset="0"/>
              </a:rPr>
              <a:t>i</a:t>
            </a:r>
            <a:r>
              <a:rPr lang="ru-RU" dirty="0">
                <a:latin typeface="Times New Roman" panose="02020603050405020304" pitchFamily="18" charset="0"/>
                <a:cs typeface="Times New Roman" panose="02020603050405020304" pitchFamily="18" charset="0"/>
              </a:rPr>
              <a:t> в контексте </a:t>
            </a:r>
            <a:r>
              <a:rPr lang="en-US" i="1" dirty="0">
                <a:latin typeface="Times New Roman" panose="02020603050405020304" pitchFamily="18" charset="0"/>
                <a:cs typeface="Times New Roman" panose="02020603050405020304" pitchFamily="18" charset="0"/>
              </a:rPr>
              <a:t>c</a:t>
            </a:r>
            <a:r>
              <a:rPr lang="en-US" i="1" baseline="-25000" dirty="0">
                <a:latin typeface="Times New Roman" panose="02020603050405020304" pitchFamily="18" charset="0"/>
                <a:cs typeface="Times New Roman" panose="02020603050405020304" pitchFamily="18" charset="0"/>
              </a:rPr>
              <a:t>k</a:t>
            </a:r>
            <a:endParaRPr lang="ru-RU"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значения из лексикографического источника</a:t>
            </a: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sym typeface="Symbol" panose="05050102010706020507" pitchFamily="18" charset="2"/>
              </a:rPr>
              <a:t>таксономические классы в онтологии</a:t>
            </a:r>
            <a:endParaRPr lang="ru-RU"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значения, выделенные экспертом для конкретной задачи, извлекаются из размеченного вручную корпуса</a:t>
            </a:r>
          </a:p>
          <a:p>
            <a:pPr lvl="1">
              <a:buFont typeface="Wingdings" panose="05000000000000000000" pitchFamily="2" charset="2"/>
              <a:buChar char="§"/>
            </a:pPr>
            <a:r>
              <a:rPr lang="ru-RU" dirty="0">
                <a:latin typeface="Times New Roman" panose="02020603050405020304" pitchFamily="18" charset="0"/>
                <a:cs typeface="Times New Roman" panose="02020603050405020304" pitchFamily="18" charset="0"/>
              </a:rPr>
              <a:t> заранее неизвестны</a:t>
            </a:r>
            <a:endParaRPr lang="ru-RU" dirty="0"/>
          </a:p>
        </p:txBody>
      </p:sp>
      <p:sp>
        <p:nvSpPr>
          <p:cNvPr id="4" name="Номер слайда 3">
            <a:extLst>
              <a:ext uri="{FF2B5EF4-FFF2-40B4-BE49-F238E27FC236}">
                <a16:creationId xmlns:a16="http://schemas.microsoft.com/office/drawing/2014/main" id="{3F802107-2FE9-F64A-8BBB-D7774C3FEC56}"/>
              </a:ext>
            </a:extLst>
          </p:cNvPr>
          <p:cNvSpPr>
            <a:spLocks noGrp="1"/>
          </p:cNvSpPr>
          <p:nvPr>
            <p:ph type="sldNum" sz="quarter" idx="12"/>
          </p:nvPr>
        </p:nvSpPr>
        <p:spPr/>
        <p:txBody>
          <a:bodyPr/>
          <a:lstStyle/>
          <a:p>
            <a:fld id="{CFE4BAC9-6D41-4691-9299-18EF07EF0177}" type="slidenum">
              <a:rPr lang="en-US" smtClean="0"/>
              <a:t>13</a:t>
            </a:fld>
            <a:endParaRPr lang="en-US"/>
          </a:p>
        </p:txBody>
      </p:sp>
    </p:spTree>
    <p:extLst>
      <p:ext uri="{BB962C8B-B14F-4D97-AF65-F5344CB8AC3E}">
        <p14:creationId xmlns:p14="http://schemas.microsoft.com/office/powerpoint/2010/main" val="3470707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BD331-BD06-1946-9740-1D9D19B832E9}"/>
              </a:ext>
            </a:extLst>
          </p:cNvPr>
          <p:cNvSpPr>
            <a:spLocks noGrp="1"/>
          </p:cNvSpPr>
          <p:nvPr>
            <p:ph type="title"/>
          </p:nvPr>
        </p:nvSpPr>
        <p:spPr/>
        <p:txBody>
          <a:bodyPr/>
          <a:lstStyle/>
          <a:p>
            <a:r>
              <a:rPr lang="ru-RU" dirty="0"/>
              <a:t>Корпуса для </a:t>
            </a:r>
            <a:r>
              <a:rPr lang="en-US" dirty="0"/>
              <a:t>WSD</a:t>
            </a:r>
            <a:endParaRPr lang="ru-RU" dirty="0"/>
          </a:p>
        </p:txBody>
      </p:sp>
      <p:sp>
        <p:nvSpPr>
          <p:cNvPr id="3" name="Объект 2">
            <a:extLst>
              <a:ext uri="{FF2B5EF4-FFF2-40B4-BE49-F238E27FC236}">
                <a16:creationId xmlns:a16="http://schemas.microsoft.com/office/drawing/2014/main" id="{3EA5DA6F-008E-7F49-88D9-7E7FE6D042AC}"/>
              </a:ext>
            </a:extLst>
          </p:cNvPr>
          <p:cNvSpPr>
            <a:spLocks noGrp="1"/>
          </p:cNvSpPr>
          <p:nvPr>
            <p:ph idx="1"/>
          </p:nvPr>
        </p:nvSpPr>
        <p:spPr>
          <a:xfrm>
            <a:off x="568412" y="1841157"/>
            <a:ext cx="8056604" cy="4374292"/>
          </a:xfrm>
        </p:spPr>
        <p:txBody>
          <a:bodyPr>
            <a:normAutofit/>
          </a:bodyPr>
          <a:lstStyle/>
          <a:p>
            <a:r>
              <a:rPr lang="en-US" dirty="0">
                <a:latin typeface="Cambria" panose="02040503050406030204" pitchFamily="18" charset="0"/>
                <a:cs typeface="Times New Roman" panose="02020603050405020304" pitchFamily="18" charset="0"/>
              </a:rPr>
              <a:t>Lexical sample task:</a:t>
            </a:r>
          </a:p>
          <a:p>
            <a:pPr lvl="1"/>
            <a:r>
              <a:rPr lang="en-US" i="1" dirty="0">
                <a:latin typeface="Cambria" panose="02040503050406030204" pitchFamily="18" charset="0"/>
                <a:cs typeface="Times New Roman" panose="02020603050405020304" pitchFamily="18" charset="0"/>
              </a:rPr>
              <a:t>Line-hard-serve </a:t>
            </a:r>
            <a:r>
              <a:rPr lang="ru-RU" dirty="0">
                <a:latin typeface="Cambria" panose="02040503050406030204" pitchFamily="18" charset="0"/>
                <a:cs typeface="Times New Roman" panose="02020603050405020304" pitchFamily="18" charset="0"/>
              </a:rPr>
              <a:t>корпус</a:t>
            </a:r>
            <a:r>
              <a:rPr lang="en-US" dirty="0">
                <a:latin typeface="Cambria" panose="02040503050406030204" pitchFamily="18" charset="0"/>
                <a:cs typeface="Times New Roman" panose="02020603050405020304" pitchFamily="18" charset="0"/>
              </a:rPr>
              <a:t> – </a:t>
            </a:r>
            <a:r>
              <a:rPr lang="ru-RU" dirty="0">
                <a:latin typeface="Cambria" panose="02040503050406030204" pitchFamily="18" charset="0"/>
                <a:cs typeface="Times New Roman" panose="02020603050405020304" pitchFamily="18" charset="0"/>
              </a:rPr>
              <a:t>каждый по </a:t>
            </a:r>
            <a:r>
              <a:rPr lang="en-US" dirty="0">
                <a:latin typeface="Cambria" panose="02040503050406030204" pitchFamily="18" charset="0"/>
                <a:cs typeface="Times New Roman" panose="02020603050405020304" pitchFamily="18" charset="0"/>
              </a:rPr>
              <a:t>4000</a:t>
            </a:r>
          </a:p>
          <a:p>
            <a:pPr lvl="1"/>
            <a:r>
              <a:rPr lang="en-US" i="1" dirty="0">
                <a:latin typeface="Cambria" panose="02040503050406030204" pitchFamily="18" charset="0"/>
                <a:cs typeface="Times New Roman" panose="02020603050405020304" pitchFamily="18" charset="0"/>
              </a:rPr>
              <a:t>Interest</a:t>
            </a:r>
            <a:r>
              <a:rPr lang="en-US" dirty="0">
                <a:latin typeface="Cambria" panose="02040503050406030204" pitchFamily="18" charset="0"/>
                <a:cs typeface="Times New Roman" panose="02020603050405020304" pitchFamily="18" charset="0"/>
              </a:rPr>
              <a:t> </a:t>
            </a:r>
            <a:r>
              <a:rPr lang="ru-RU" dirty="0">
                <a:latin typeface="Cambria" panose="02040503050406030204" pitchFamily="18" charset="0"/>
                <a:cs typeface="Times New Roman" panose="02020603050405020304" pitchFamily="18" charset="0"/>
              </a:rPr>
              <a:t>корпус</a:t>
            </a:r>
            <a:r>
              <a:rPr lang="en-US" dirty="0">
                <a:latin typeface="Cambria" panose="02040503050406030204" pitchFamily="18" charset="0"/>
                <a:cs typeface="Times New Roman" panose="02020603050405020304" pitchFamily="18" charset="0"/>
              </a:rPr>
              <a:t> - 2369 </a:t>
            </a:r>
            <a:r>
              <a:rPr lang="ru-RU" dirty="0">
                <a:latin typeface="Cambria" panose="02040503050406030204" pitchFamily="18" charset="0"/>
                <a:cs typeface="Times New Roman" panose="02020603050405020304" pitchFamily="18" charset="0"/>
              </a:rPr>
              <a:t>размеченных примеров</a:t>
            </a:r>
            <a:endParaRPr lang="en-US" dirty="0">
              <a:latin typeface="Cambria" panose="02040503050406030204" pitchFamily="18" charset="0"/>
              <a:cs typeface="Times New Roman" panose="02020603050405020304" pitchFamily="18" charset="0"/>
            </a:endParaRPr>
          </a:p>
          <a:p>
            <a:r>
              <a:rPr lang="en-US" dirty="0">
                <a:latin typeface="Cambria" panose="02040503050406030204" pitchFamily="18" charset="0"/>
                <a:cs typeface="Times New Roman" panose="02020603050405020304" pitchFamily="18" charset="0"/>
              </a:rPr>
              <a:t>All words:</a:t>
            </a:r>
          </a:p>
          <a:p>
            <a:pPr lvl="1"/>
            <a:r>
              <a:rPr lang="ru-RU" dirty="0">
                <a:latin typeface="Cambria" panose="02040503050406030204" pitchFamily="18" charset="0"/>
                <a:cs typeface="Times New Roman" panose="02020603050405020304" pitchFamily="18" charset="0"/>
              </a:rPr>
              <a:t>Каждое слово + тег-значение по словарю</a:t>
            </a:r>
            <a:endParaRPr lang="en-US" dirty="0">
              <a:latin typeface="Cambria" panose="02040503050406030204" pitchFamily="18" charset="0"/>
              <a:cs typeface="Times New Roman" panose="02020603050405020304" pitchFamily="18" charset="0"/>
            </a:endParaRPr>
          </a:p>
          <a:p>
            <a:pPr lvl="2"/>
            <a:r>
              <a:rPr lang="en-US" dirty="0" err="1">
                <a:latin typeface="Cambria" panose="02040503050406030204" pitchFamily="18" charset="0"/>
                <a:cs typeface="Times New Roman" panose="02020603050405020304" pitchFamily="18" charset="0"/>
              </a:rPr>
              <a:t>SemCor</a:t>
            </a:r>
            <a:r>
              <a:rPr lang="en-US" dirty="0">
                <a:latin typeface="Cambria" panose="02040503050406030204" pitchFamily="18" charset="0"/>
                <a:cs typeface="Times New Roman" panose="02020603050405020304" pitchFamily="18" charset="0"/>
              </a:rPr>
              <a:t>: 234,000 </a:t>
            </a:r>
            <a:r>
              <a:rPr lang="ru-RU" dirty="0">
                <a:latin typeface="Cambria" panose="02040503050406030204" pitchFamily="18" charset="0"/>
                <a:cs typeface="Times New Roman" panose="02020603050405020304" pitchFamily="18" charset="0"/>
              </a:rPr>
              <a:t>слов из</a:t>
            </a:r>
            <a:r>
              <a:rPr lang="en-US" dirty="0">
                <a:latin typeface="Cambria" panose="02040503050406030204" pitchFamily="18" charset="0"/>
                <a:cs typeface="Times New Roman" panose="02020603050405020304" pitchFamily="18" charset="0"/>
              </a:rPr>
              <a:t> Brown Corpus</a:t>
            </a:r>
            <a:r>
              <a:rPr lang="ru-RU" dirty="0">
                <a:latin typeface="Cambria" panose="02040503050406030204" pitchFamily="18" charset="0"/>
                <a:cs typeface="Times New Roman" panose="02020603050405020304" pitchFamily="18" charset="0"/>
              </a:rPr>
              <a:t> по</a:t>
            </a:r>
            <a:r>
              <a:rPr lang="en-US" dirty="0">
                <a:latin typeface="Cambria" panose="02040503050406030204" pitchFamily="18" charset="0"/>
                <a:cs typeface="Times New Roman" panose="02020603050405020304" pitchFamily="18" charset="0"/>
              </a:rPr>
              <a:t> WordNet</a:t>
            </a:r>
          </a:p>
          <a:p>
            <a:pPr lvl="2"/>
            <a:r>
              <a:rPr lang="en-US" dirty="0">
                <a:latin typeface="Cambria" panose="02040503050406030204" pitchFamily="18" charset="0"/>
                <a:cs typeface="Times New Roman" panose="02020603050405020304" pitchFamily="18" charset="0"/>
              </a:rPr>
              <a:t>SENSEVAL-3 – 2081</a:t>
            </a:r>
            <a:r>
              <a:rPr lang="ru-RU" dirty="0">
                <a:latin typeface="Cambria" panose="02040503050406030204" pitchFamily="18" charset="0"/>
                <a:cs typeface="Times New Roman" panose="02020603050405020304" pitchFamily="18" charset="0"/>
              </a:rPr>
              <a:t> размеченных слов</a:t>
            </a:r>
          </a:p>
          <a:p>
            <a:pPr marL="0" indent="0">
              <a:buNone/>
            </a:pPr>
            <a:r>
              <a:rPr lang="ru-RU" dirty="0" err="1">
                <a:latin typeface="Cambria" panose="02040503050406030204" pitchFamily="18" charset="0"/>
                <a:cs typeface="Times New Roman" panose="02020603050405020304" pitchFamily="18" charset="0"/>
              </a:rPr>
              <a:t>Датасет</a:t>
            </a:r>
            <a:r>
              <a:rPr lang="ru-RU" dirty="0">
                <a:latin typeface="Cambria" panose="02040503050406030204" pitchFamily="18" charset="0"/>
                <a:cs typeface="Times New Roman" panose="02020603050405020304" pitchFamily="18" charset="0"/>
              </a:rPr>
              <a:t> для русского:</a:t>
            </a:r>
            <a:r>
              <a:rPr lang="en-US" dirty="0">
                <a:latin typeface="Cambria" panose="02040503050406030204" pitchFamily="18" charset="0"/>
                <a:cs typeface="Times New Roman" panose="02020603050405020304" pitchFamily="18" charset="0"/>
              </a:rPr>
              <a:t> RUSSE – </a:t>
            </a:r>
            <a:r>
              <a:rPr lang="ru-RU" dirty="0">
                <a:latin typeface="Cambria" panose="02040503050406030204" pitchFamily="18" charset="0"/>
                <a:cs typeface="Times New Roman" panose="02020603050405020304" pitchFamily="18" charset="0"/>
              </a:rPr>
              <a:t>слово в контексте</a:t>
            </a:r>
            <a:endParaRPr lang="en-US" dirty="0">
              <a:latin typeface="Cambria" panose="02040503050406030204" pitchFamily="18" charset="0"/>
              <a:cs typeface="Times New Roman" panose="02020603050405020304" pitchFamily="18" charset="0"/>
            </a:endParaRPr>
          </a:p>
          <a:p>
            <a:pPr marL="0" indent="0">
              <a:buNone/>
            </a:pPr>
            <a:r>
              <a:rPr lang="ru-RU" dirty="0">
                <a:latin typeface="Cambria" panose="02040503050406030204" pitchFamily="18" charset="0"/>
                <a:cs typeface="Times New Roman" panose="02020603050405020304" pitchFamily="18" charset="0"/>
              </a:rPr>
              <a:t>Значения в НКРЯ: </a:t>
            </a:r>
            <a:r>
              <a:rPr lang="en-US" dirty="0">
                <a:latin typeface="Cambria" panose="02040503050406030204" pitchFamily="18" charset="0"/>
                <a:cs typeface="Times New Roman" panose="02020603050405020304" pitchFamily="18" charset="0"/>
                <a:hlinkClick r:id="rId2"/>
              </a:rPr>
              <a:t>http://sensefreq.ruslang.ru/</a:t>
            </a:r>
            <a:r>
              <a:rPr lang="ru-RU" dirty="0">
                <a:latin typeface="Cambria" panose="02040503050406030204" pitchFamily="18" charset="0"/>
                <a:cs typeface="Times New Roman" panose="02020603050405020304" pitchFamily="18" charset="0"/>
              </a:rPr>
              <a:t> </a:t>
            </a:r>
            <a:endParaRPr lang="en-US" dirty="0">
              <a:latin typeface="Cambria" panose="02040503050406030204" pitchFamily="18" charset="0"/>
            </a:endParaRPr>
          </a:p>
        </p:txBody>
      </p:sp>
      <p:sp>
        <p:nvSpPr>
          <p:cNvPr id="4" name="Номер слайда 3">
            <a:extLst>
              <a:ext uri="{FF2B5EF4-FFF2-40B4-BE49-F238E27FC236}">
                <a16:creationId xmlns:a16="http://schemas.microsoft.com/office/drawing/2014/main" id="{F8F0C00D-1C51-054E-9EAE-FE1D732D6C05}"/>
              </a:ext>
            </a:extLst>
          </p:cNvPr>
          <p:cNvSpPr>
            <a:spLocks noGrp="1"/>
          </p:cNvSpPr>
          <p:nvPr>
            <p:ph type="sldNum" sz="quarter" idx="12"/>
          </p:nvPr>
        </p:nvSpPr>
        <p:spPr/>
        <p:txBody>
          <a:bodyPr/>
          <a:lstStyle/>
          <a:p>
            <a:fld id="{CFE4BAC9-6D41-4691-9299-18EF07EF0177}" type="slidenum">
              <a:rPr lang="en-US" smtClean="0"/>
              <a:t>14</a:t>
            </a:fld>
            <a:endParaRPr lang="en-US"/>
          </a:p>
        </p:txBody>
      </p:sp>
    </p:spTree>
    <p:extLst>
      <p:ext uri="{BB962C8B-B14F-4D97-AF65-F5344CB8AC3E}">
        <p14:creationId xmlns:p14="http://schemas.microsoft.com/office/powerpoint/2010/main" val="249337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A3F5AD-4768-384C-973F-1326CA9902D7}"/>
              </a:ext>
            </a:extLst>
          </p:cNvPr>
          <p:cNvSpPr>
            <a:spLocks noGrp="1"/>
          </p:cNvSpPr>
          <p:nvPr>
            <p:ph type="title"/>
          </p:nvPr>
        </p:nvSpPr>
        <p:spPr/>
        <p:txBody>
          <a:bodyPr/>
          <a:lstStyle/>
          <a:p>
            <a:r>
              <a:rPr lang="ru-RU" dirty="0"/>
              <a:t>Онтологии и тезаурусы</a:t>
            </a:r>
          </a:p>
        </p:txBody>
      </p:sp>
      <p:sp>
        <p:nvSpPr>
          <p:cNvPr id="3" name="Объект 2">
            <a:extLst>
              <a:ext uri="{FF2B5EF4-FFF2-40B4-BE49-F238E27FC236}">
                <a16:creationId xmlns:a16="http://schemas.microsoft.com/office/drawing/2014/main" id="{AE559232-04BD-2949-ABE2-A399A630871E}"/>
              </a:ext>
            </a:extLst>
          </p:cNvPr>
          <p:cNvSpPr>
            <a:spLocks noGrp="1"/>
          </p:cNvSpPr>
          <p:nvPr>
            <p:ph idx="1"/>
          </p:nvPr>
        </p:nvSpPr>
        <p:spPr/>
        <p:txBody>
          <a:bodyPr>
            <a:normAutofit lnSpcReduction="10000"/>
          </a:bodyPr>
          <a:lstStyle/>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endParaRPr lang="ru-RU" dirty="0"/>
          </a:p>
          <a:p>
            <a:pPr marL="0" indent="0">
              <a:buNone/>
            </a:pPr>
            <a:r>
              <a:rPr lang="ru-RU" dirty="0"/>
              <a:t>Подграф из </a:t>
            </a:r>
            <a:r>
              <a:rPr lang="en-US" dirty="0"/>
              <a:t>WordNet</a:t>
            </a:r>
            <a:endParaRPr lang="ru-RU" dirty="0"/>
          </a:p>
        </p:txBody>
      </p:sp>
      <p:sp>
        <p:nvSpPr>
          <p:cNvPr id="4" name="Номер слайда 3">
            <a:extLst>
              <a:ext uri="{FF2B5EF4-FFF2-40B4-BE49-F238E27FC236}">
                <a16:creationId xmlns:a16="http://schemas.microsoft.com/office/drawing/2014/main" id="{C4545EB7-574D-AA44-85ED-E1A74DAC8953}"/>
              </a:ext>
            </a:extLst>
          </p:cNvPr>
          <p:cNvSpPr>
            <a:spLocks noGrp="1"/>
          </p:cNvSpPr>
          <p:nvPr>
            <p:ph type="sldNum" sz="quarter" idx="12"/>
          </p:nvPr>
        </p:nvSpPr>
        <p:spPr/>
        <p:txBody>
          <a:bodyPr/>
          <a:lstStyle/>
          <a:p>
            <a:fld id="{CFE4BAC9-6D41-4691-9299-18EF07EF0177}" type="slidenum">
              <a:rPr lang="en-US" smtClean="0"/>
              <a:t>15</a:t>
            </a:fld>
            <a:endParaRPr lang="en-US"/>
          </a:p>
        </p:txBody>
      </p:sp>
      <p:pic>
        <p:nvPicPr>
          <p:cNvPr id="5" name="Picture 4" descr="drinkwn.pdf">
            <a:extLst>
              <a:ext uri="{FF2B5EF4-FFF2-40B4-BE49-F238E27FC236}">
                <a16:creationId xmlns:a16="http://schemas.microsoft.com/office/drawing/2014/main" id="{6152E190-41F4-A84D-9DA9-595CE86DF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358" y="2045101"/>
            <a:ext cx="6345284" cy="3299368"/>
          </a:xfrm>
          <a:prstGeom prst="rect">
            <a:avLst/>
          </a:prstGeom>
        </p:spPr>
      </p:pic>
    </p:spTree>
    <p:extLst>
      <p:ext uri="{BB962C8B-B14F-4D97-AF65-F5344CB8AC3E}">
        <p14:creationId xmlns:p14="http://schemas.microsoft.com/office/powerpoint/2010/main" val="63921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BDEDE0-7B20-F84B-8B1A-4AD0826AA754}"/>
              </a:ext>
            </a:extLst>
          </p:cNvPr>
          <p:cNvSpPr>
            <a:spLocks noGrp="1"/>
          </p:cNvSpPr>
          <p:nvPr>
            <p:ph type="title"/>
          </p:nvPr>
        </p:nvSpPr>
        <p:spPr/>
        <p:txBody>
          <a:bodyPr/>
          <a:lstStyle/>
          <a:p>
            <a:r>
              <a:rPr lang="ru-RU" dirty="0"/>
              <a:t>Онтология</a:t>
            </a:r>
          </a:p>
        </p:txBody>
      </p:sp>
      <p:sp>
        <p:nvSpPr>
          <p:cNvPr id="3" name="Объект 2">
            <a:extLst>
              <a:ext uri="{FF2B5EF4-FFF2-40B4-BE49-F238E27FC236}">
                <a16:creationId xmlns:a16="http://schemas.microsoft.com/office/drawing/2014/main" id="{36D83B41-C62D-DD48-8791-AEDC2710EE72}"/>
              </a:ext>
            </a:extLst>
          </p:cNvPr>
          <p:cNvSpPr>
            <a:spLocks noGrp="1"/>
          </p:cNvSpPr>
          <p:nvPr>
            <p:ph idx="1"/>
          </p:nvPr>
        </p:nvSpPr>
        <p:spPr/>
        <p:txBody>
          <a:bodyPr/>
          <a:lstStyle/>
          <a:p>
            <a:r>
              <a:rPr lang="ru-RU" dirty="0"/>
              <a:t>Концептуальная схема предметной области</a:t>
            </a:r>
          </a:p>
          <a:p>
            <a:r>
              <a:rPr lang="ru-RU" dirty="0"/>
              <a:t>Структура данных</a:t>
            </a:r>
          </a:p>
          <a:p>
            <a:pPr lvl="1"/>
            <a:r>
              <a:rPr lang="ru-RU" dirty="0"/>
              <a:t>объекты: понятия / экземпляры …</a:t>
            </a:r>
          </a:p>
          <a:p>
            <a:pPr lvl="1"/>
            <a:r>
              <a:rPr lang="ru-RU" dirty="0"/>
              <a:t>классы объектов</a:t>
            </a:r>
          </a:p>
          <a:p>
            <a:pPr lvl="1"/>
            <a:r>
              <a:rPr lang="ru-RU" dirty="0"/>
              <a:t>связи между объектами: атрибуты / отношения</a:t>
            </a:r>
          </a:p>
          <a:p>
            <a:pPr lvl="1"/>
            <a:r>
              <a:rPr lang="ru-RU" dirty="0"/>
              <a:t>правила (ограничения) области</a:t>
            </a:r>
          </a:p>
          <a:p>
            <a:pPr marL="0" indent="0">
              <a:buNone/>
            </a:pPr>
            <a:r>
              <a:rPr lang="ru-RU" dirty="0"/>
              <a:t>!!! </a:t>
            </a:r>
            <a:r>
              <a:rPr lang="ru-RU" i="1" dirty="0"/>
              <a:t>Онтология верхнего уровня </a:t>
            </a:r>
            <a:r>
              <a:rPr lang="ru-RU" dirty="0"/>
              <a:t>(высшая о.)</a:t>
            </a:r>
          </a:p>
        </p:txBody>
      </p:sp>
      <p:sp>
        <p:nvSpPr>
          <p:cNvPr id="4" name="Номер слайда 3">
            <a:extLst>
              <a:ext uri="{FF2B5EF4-FFF2-40B4-BE49-F238E27FC236}">
                <a16:creationId xmlns:a16="http://schemas.microsoft.com/office/drawing/2014/main" id="{9C2999E6-3C13-DA40-A29E-F99D1905A42E}"/>
              </a:ext>
            </a:extLst>
          </p:cNvPr>
          <p:cNvSpPr>
            <a:spLocks noGrp="1"/>
          </p:cNvSpPr>
          <p:nvPr>
            <p:ph type="sldNum" sz="quarter" idx="12"/>
          </p:nvPr>
        </p:nvSpPr>
        <p:spPr/>
        <p:txBody>
          <a:bodyPr/>
          <a:lstStyle/>
          <a:p>
            <a:fld id="{CFE4BAC9-6D41-4691-9299-18EF07EF0177}" type="slidenum">
              <a:rPr lang="en-US" smtClean="0"/>
              <a:t>16</a:t>
            </a:fld>
            <a:endParaRPr lang="en-US"/>
          </a:p>
        </p:txBody>
      </p:sp>
    </p:spTree>
    <p:extLst>
      <p:ext uri="{BB962C8B-B14F-4D97-AF65-F5344CB8AC3E}">
        <p14:creationId xmlns:p14="http://schemas.microsoft.com/office/powerpoint/2010/main" val="166729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C4279F-C385-5149-ABF6-00FFD94DDD71}"/>
              </a:ext>
            </a:extLst>
          </p:cNvPr>
          <p:cNvSpPr>
            <a:spLocks noGrp="1"/>
          </p:cNvSpPr>
          <p:nvPr>
            <p:ph type="title"/>
          </p:nvPr>
        </p:nvSpPr>
        <p:spPr/>
        <p:txBody>
          <a:bodyPr/>
          <a:lstStyle/>
          <a:p>
            <a:r>
              <a:rPr lang="ru-RU" dirty="0"/>
              <a:t>Тезаурус</a:t>
            </a:r>
          </a:p>
        </p:txBody>
      </p:sp>
      <p:sp>
        <p:nvSpPr>
          <p:cNvPr id="3" name="Объект 2">
            <a:extLst>
              <a:ext uri="{FF2B5EF4-FFF2-40B4-BE49-F238E27FC236}">
                <a16:creationId xmlns:a16="http://schemas.microsoft.com/office/drawing/2014/main" id="{562E5206-4B10-E34D-8F9A-EBA76555B23B}"/>
              </a:ext>
            </a:extLst>
          </p:cNvPr>
          <p:cNvSpPr>
            <a:spLocks noGrp="1"/>
          </p:cNvSpPr>
          <p:nvPr>
            <p:ph idx="1"/>
          </p:nvPr>
        </p:nvSpPr>
        <p:spPr>
          <a:xfrm>
            <a:off x="900112" y="2133600"/>
            <a:ext cx="7345363" cy="4131275"/>
          </a:xfrm>
        </p:spPr>
        <p:txBody>
          <a:bodyPr>
            <a:normAutofit lnSpcReduction="10000"/>
          </a:bodyPr>
          <a:lstStyle/>
          <a:p>
            <a:r>
              <a:rPr lang="ru-RU" dirty="0"/>
              <a:t>Семантический граф для описания лексической системы языка</a:t>
            </a:r>
            <a:endParaRPr lang="en-US" dirty="0"/>
          </a:p>
          <a:p>
            <a:r>
              <a:rPr lang="ru-RU" dirty="0"/>
              <a:t>Категории (</a:t>
            </a:r>
            <a:r>
              <a:rPr lang="en-US" dirty="0" err="1"/>
              <a:t>supersense</a:t>
            </a:r>
            <a:r>
              <a:rPr lang="en-US" dirty="0"/>
              <a:t>)</a:t>
            </a:r>
            <a:endParaRPr lang="ru-RU" dirty="0"/>
          </a:p>
          <a:p>
            <a:r>
              <a:rPr lang="ru-RU" dirty="0"/>
              <a:t>Вершины : лексемы / значения / </a:t>
            </a:r>
            <a:r>
              <a:rPr lang="ru-RU" dirty="0" err="1"/>
              <a:t>синсеты</a:t>
            </a:r>
            <a:endParaRPr lang="ru-RU" dirty="0"/>
          </a:p>
          <a:p>
            <a:r>
              <a:rPr lang="ru-RU" dirty="0"/>
              <a:t>Ребра : семантические отношения</a:t>
            </a:r>
          </a:p>
          <a:p>
            <a:pPr lvl="1"/>
            <a:r>
              <a:rPr lang="ru-RU" dirty="0" err="1"/>
              <a:t>Гипо</a:t>
            </a:r>
            <a:r>
              <a:rPr lang="ru-RU" dirty="0"/>
              <a:t>-/</a:t>
            </a:r>
            <a:r>
              <a:rPr lang="ru-RU" dirty="0" err="1"/>
              <a:t>гиперонимия</a:t>
            </a:r>
            <a:r>
              <a:rPr lang="ru-RU" dirty="0"/>
              <a:t> (</a:t>
            </a:r>
            <a:r>
              <a:rPr lang="en-US" dirty="0"/>
              <a:t>IS A)</a:t>
            </a:r>
            <a:endParaRPr lang="ru-RU" dirty="0"/>
          </a:p>
          <a:p>
            <a:pPr lvl="1"/>
            <a:r>
              <a:rPr lang="ru-RU" dirty="0" err="1"/>
              <a:t>Меронимия</a:t>
            </a:r>
            <a:r>
              <a:rPr lang="en-US" dirty="0"/>
              <a:t> (PART OF)</a:t>
            </a:r>
          </a:p>
          <a:p>
            <a:pPr lvl="1"/>
            <a:r>
              <a:rPr lang="ru-RU" dirty="0"/>
              <a:t>Причина – следствие</a:t>
            </a:r>
          </a:p>
          <a:p>
            <a:pPr lvl="1"/>
            <a:r>
              <a:rPr lang="ru-RU" dirty="0"/>
              <a:t>…</a:t>
            </a:r>
          </a:p>
        </p:txBody>
      </p:sp>
      <p:sp>
        <p:nvSpPr>
          <p:cNvPr id="4" name="Номер слайда 3">
            <a:extLst>
              <a:ext uri="{FF2B5EF4-FFF2-40B4-BE49-F238E27FC236}">
                <a16:creationId xmlns:a16="http://schemas.microsoft.com/office/drawing/2014/main" id="{6B4E4741-3BE3-3F44-957D-BF14C8F56DBB}"/>
              </a:ext>
            </a:extLst>
          </p:cNvPr>
          <p:cNvSpPr>
            <a:spLocks noGrp="1"/>
          </p:cNvSpPr>
          <p:nvPr>
            <p:ph type="sldNum" sz="quarter" idx="12"/>
          </p:nvPr>
        </p:nvSpPr>
        <p:spPr/>
        <p:txBody>
          <a:bodyPr/>
          <a:lstStyle/>
          <a:p>
            <a:fld id="{CFE4BAC9-6D41-4691-9299-18EF07EF0177}" type="slidenum">
              <a:rPr lang="en-US" smtClean="0"/>
              <a:t>17</a:t>
            </a:fld>
            <a:endParaRPr lang="en-US"/>
          </a:p>
        </p:txBody>
      </p:sp>
    </p:spTree>
    <p:extLst>
      <p:ext uri="{BB962C8B-B14F-4D97-AF65-F5344CB8AC3E}">
        <p14:creationId xmlns:p14="http://schemas.microsoft.com/office/powerpoint/2010/main" val="2537024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8AF209-DBF5-8B40-B128-9A8FACAA6393}"/>
              </a:ext>
            </a:extLst>
          </p:cNvPr>
          <p:cNvSpPr>
            <a:spLocks noGrp="1"/>
          </p:cNvSpPr>
          <p:nvPr>
            <p:ph type="title"/>
          </p:nvPr>
        </p:nvSpPr>
        <p:spPr/>
        <p:txBody>
          <a:bodyPr/>
          <a:lstStyle/>
          <a:p>
            <a:r>
              <a:rPr lang="en-US" dirty="0"/>
              <a:t>WordNet</a:t>
            </a:r>
            <a:endParaRPr lang="ru-RU" dirty="0"/>
          </a:p>
        </p:txBody>
      </p:sp>
      <p:sp>
        <p:nvSpPr>
          <p:cNvPr id="3" name="Объект 2">
            <a:extLst>
              <a:ext uri="{FF2B5EF4-FFF2-40B4-BE49-F238E27FC236}">
                <a16:creationId xmlns:a16="http://schemas.microsoft.com/office/drawing/2014/main" id="{02028FAE-A6C7-D543-A701-080BA323F48F}"/>
              </a:ext>
            </a:extLst>
          </p:cNvPr>
          <p:cNvSpPr>
            <a:spLocks noGrp="1"/>
          </p:cNvSpPr>
          <p:nvPr>
            <p:ph idx="1"/>
          </p:nvPr>
        </p:nvSpPr>
        <p:spPr/>
        <p:txBody>
          <a:bodyPr/>
          <a:lstStyle/>
          <a:p>
            <a:endParaRPr lang="ru-RU" dirty="0"/>
          </a:p>
        </p:txBody>
      </p:sp>
      <p:sp>
        <p:nvSpPr>
          <p:cNvPr id="4" name="Номер слайда 3">
            <a:extLst>
              <a:ext uri="{FF2B5EF4-FFF2-40B4-BE49-F238E27FC236}">
                <a16:creationId xmlns:a16="http://schemas.microsoft.com/office/drawing/2014/main" id="{7572FF3B-4E59-454D-9B06-DCF75B1D5C60}"/>
              </a:ext>
            </a:extLst>
          </p:cNvPr>
          <p:cNvSpPr>
            <a:spLocks noGrp="1"/>
          </p:cNvSpPr>
          <p:nvPr>
            <p:ph type="sldNum" sz="quarter" idx="12"/>
          </p:nvPr>
        </p:nvSpPr>
        <p:spPr/>
        <p:txBody>
          <a:bodyPr/>
          <a:lstStyle/>
          <a:p>
            <a:fld id="{CFE4BAC9-6D41-4691-9299-18EF07EF0177}" type="slidenum">
              <a:rPr lang="en-US" smtClean="0"/>
              <a:t>18</a:t>
            </a:fld>
            <a:endParaRPr lang="en-US"/>
          </a:p>
        </p:txBody>
      </p:sp>
      <p:pic>
        <p:nvPicPr>
          <p:cNvPr id="5" name="Рисунок 4">
            <a:extLst>
              <a:ext uri="{FF2B5EF4-FFF2-40B4-BE49-F238E27FC236}">
                <a16:creationId xmlns:a16="http://schemas.microsoft.com/office/drawing/2014/main" id="{A56987F5-0AFE-C44C-88ED-1980C23F90BC}"/>
              </a:ext>
            </a:extLst>
          </p:cNvPr>
          <p:cNvPicPr>
            <a:picLocks noChangeAspect="1"/>
          </p:cNvPicPr>
          <p:nvPr/>
        </p:nvPicPr>
        <p:blipFill>
          <a:blip r:embed="rId2"/>
          <a:stretch>
            <a:fillRect/>
          </a:stretch>
        </p:blipFill>
        <p:spPr>
          <a:xfrm>
            <a:off x="1235710" y="2833578"/>
            <a:ext cx="6672580" cy="3346749"/>
          </a:xfrm>
          <a:prstGeom prst="rect">
            <a:avLst/>
          </a:prstGeom>
        </p:spPr>
      </p:pic>
      <p:sp>
        <p:nvSpPr>
          <p:cNvPr id="6" name="Овал 5">
            <a:extLst>
              <a:ext uri="{FF2B5EF4-FFF2-40B4-BE49-F238E27FC236}">
                <a16:creationId xmlns:a16="http://schemas.microsoft.com/office/drawing/2014/main" id="{CB3DDBFE-20D2-BC43-B767-6A9EAA6E31F5}"/>
              </a:ext>
            </a:extLst>
          </p:cNvPr>
          <p:cNvSpPr/>
          <p:nvPr/>
        </p:nvSpPr>
        <p:spPr>
          <a:xfrm>
            <a:off x="1235710" y="2833578"/>
            <a:ext cx="666242" cy="372918"/>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cxnSp>
        <p:nvCxnSpPr>
          <p:cNvPr id="7" name="Прямая со стрелкой 6">
            <a:extLst>
              <a:ext uri="{FF2B5EF4-FFF2-40B4-BE49-F238E27FC236}">
                <a16:creationId xmlns:a16="http://schemas.microsoft.com/office/drawing/2014/main" id="{DAE98E7C-81BD-6D43-9362-A5FBDECF9950}"/>
              </a:ext>
            </a:extLst>
          </p:cNvPr>
          <p:cNvCxnSpPr>
            <a:cxnSpLocks/>
          </p:cNvCxnSpPr>
          <p:nvPr/>
        </p:nvCxnSpPr>
        <p:spPr>
          <a:xfrm flipH="1">
            <a:off x="1901952" y="2833578"/>
            <a:ext cx="902208" cy="18645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C196F52-FAAB-3941-8641-CD5A5DFA88CF}"/>
              </a:ext>
            </a:extLst>
          </p:cNvPr>
          <p:cNvSpPr txBox="1"/>
          <p:nvPr/>
        </p:nvSpPr>
        <p:spPr>
          <a:xfrm>
            <a:off x="2804160" y="2647119"/>
            <a:ext cx="962123" cy="369332"/>
          </a:xfrm>
          <a:prstGeom prst="rect">
            <a:avLst/>
          </a:prstGeom>
          <a:noFill/>
        </p:spPr>
        <p:txBody>
          <a:bodyPr wrap="none" rtlCol="0">
            <a:spAutoFit/>
          </a:bodyPr>
          <a:lstStyle/>
          <a:p>
            <a:r>
              <a:rPr lang="en-US" dirty="0">
                <a:solidFill>
                  <a:srgbClr val="C00000"/>
                </a:solidFill>
              </a:rPr>
              <a:t>POS-tag</a:t>
            </a:r>
            <a:endParaRPr lang="ru-RU" dirty="0">
              <a:solidFill>
                <a:srgbClr val="C00000"/>
              </a:solidFill>
            </a:endParaRPr>
          </a:p>
        </p:txBody>
      </p:sp>
      <p:cxnSp>
        <p:nvCxnSpPr>
          <p:cNvPr id="9" name="Прямая со стрелкой 8">
            <a:extLst>
              <a:ext uri="{FF2B5EF4-FFF2-40B4-BE49-F238E27FC236}">
                <a16:creationId xmlns:a16="http://schemas.microsoft.com/office/drawing/2014/main" id="{4380D7C3-D9F6-944D-AA68-CDE99DCE39E8}"/>
              </a:ext>
            </a:extLst>
          </p:cNvPr>
          <p:cNvCxnSpPr/>
          <p:nvPr/>
        </p:nvCxnSpPr>
        <p:spPr>
          <a:xfrm flipH="1">
            <a:off x="5023104" y="2926807"/>
            <a:ext cx="524256" cy="40896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69E2AA0-1BFC-5344-8428-0D5BBDC2892E}"/>
              </a:ext>
            </a:extLst>
          </p:cNvPr>
          <p:cNvSpPr txBox="1"/>
          <p:nvPr/>
        </p:nvSpPr>
        <p:spPr>
          <a:xfrm>
            <a:off x="5384610" y="2555683"/>
            <a:ext cx="1821909" cy="369332"/>
          </a:xfrm>
          <a:prstGeom prst="rect">
            <a:avLst/>
          </a:prstGeom>
          <a:noFill/>
        </p:spPr>
        <p:txBody>
          <a:bodyPr wrap="none" rtlCol="0">
            <a:spAutoFit/>
          </a:bodyPr>
          <a:lstStyle/>
          <a:p>
            <a:r>
              <a:rPr lang="en-US" dirty="0">
                <a:solidFill>
                  <a:srgbClr val="C00000"/>
                </a:solidFill>
              </a:rPr>
              <a:t>gloss / examples</a:t>
            </a:r>
            <a:endParaRPr lang="ru-RU" dirty="0">
              <a:solidFill>
                <a:srgbClr val="C00000"/>
              </a:solidFill>
            </a:endParaRPr>
          </a:p>
        </p:txBody>
      </p:sp>
      <p:cxnSp>
        <p:nvCxnSpPr>
          <p:cNvPr id="11" name="Прямая со стрелкой 10">
            <a:extLst>
              <a:ext uri="{FF2B5EF4-FFF2-40B4-BE49-F238E27FC236}">
                <a16:creationId xmlns:a16="http://schemas.microsoft.com/office/drawing/2014/main" id="{CCF3C3EF-B289-9042-AA05-AD3FD3D387AB}"/>
              </a:ext>
            </a:extLst>
          </p:cNvPr>
          <p:cNvCxnSpPr/>
          <p:nvPr/>
        </p:nvCxnSpPr>
        <p:spPr>
          <a:xfrm flipV="1">
            <a:off x="1024128" y="4498848"/>
            <a:ext cx="768096" cy="32918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634D78A-B49B-F94C-9C23-B0B9A89F13E3}"/>
              </a:ext>
            </a:extLst>
          </p:cNvPr>
          <p:cNvSpPr txBox="1"/>
          <p:nvPr/>
        </p:nvSpPr>
        <p:spPr>
          <a:xfrm>
            <a:off x="449377" y="4828032"/>
            <a:ext cx="862672" cy="369332"/>
          </a:xfrm>
          <a:prstGeom prst="rect">
            <a:avLst/>
          </a:prstGeom>
          <a:noFill/>
        </p:spPr>
        <p:txBody>
          <a:bodyPr wrap="none" rtlCol="0">
            <a:spAutoFit/>
          </a:bodyPr>
          <a:lstStyle/>
          <a:p>
            <a:r>
              <a:rPr lang="en-US" b="1" dirty="0" err="1">
                <a:solidFill>
                  <a:srgbClr val="C00000"/>
                </a:solidFill>
              </a:rPr>
              <a:t>synset</a:t>
            </a:r>
            <a:endParaRPr lang="ru-RU" b="1" dirty="0">
              <a:solidFill>
                <a:srgbClr val="C00000"/>
              </a:solidFill>
            </a:endParaRPr>
          </a:p>
        </p:txBody>
      </p:sp>
    </p:spTree>
    <p:extLst>
      <p:ext uri="{BB962C8B-B14F-4D97-AF65-F5344CB8AC3E}">
        <p14:creationId xmlns:p14="http://schemas.microsoft.com/office/powerpoint/2010/main" val="225517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52A222-DD57-D644-8563-8331A01BEC2A}"/>
              </a:ext>
            </a:extLst>
          </p:cNvPr>
          <p:cNvSpPr>
            <a:spLocks noGrp="1"/>
          </p:cNvSpPr>
          <p:nvPr>
            <p:ph type="title"/>
          </p:nvPr>
        </p:nvSpPr>
        <p:spPr/>
        <p:txBody>
          <a:bodyPr/>
          <a:lstStyle/>
          <a:p>
            <a:r>
              <a:rPr lang="ru-RU" dirty="0"/>
              <a:t>Постановка задачи</a:t>
            </a:r>
          </a:p>
        </p:txBody>
      </p:sp>
      <p:sp>
        <p:nvSpPr>
          <p:cNvPr id="3" name="Объект 2">
            <a:extLst>
              <a:ext uri="{FF2B5EF4-FFF2-40B4-BE49-F238E27FC236}">
                <a16:creationId xmlns:a16="http://schemas.microsoft.com/office/drawing/2014/main" id="{17EF624A-763A-D74D-9175-3862F3CB9067}"/>
              </a:ext>
            </a:extLst>
          </p:cNvPr>
          <p:cNvSpPr>
            <a:spLocks noGrp="1"/>
          </p:cNvSpPr>
          <p:nvPr>
            <p:ph idx="1"/>
          </p:nvPr>
        </p:nvSpPr>
        <p:spPr/>
        <p:txBody>
          <a:bodyPr/>
          <a:lstStyle/>
          <a:p>
            <a:r>
              <a:rPr lang="en-US" dirty="0"/>
              <a:t>Word Sense Disambiguation</a:t>
            </a:r>
            <a:r>
              <a:rPr lang="ru-RU" dirty="0"/>
              <a:t> (</a:t>
            </a:r>
            <a:r>
              <a:rPr lang="en-US" dirty="0"/>
              <a:t>WSD)</a:t>
            </a:r>
          </a:p>
          <a:p>
            <a:r>
              <a:rPr lang="ru-RU" dirty="0"/>
              <a:t>Разрешение лексической / семантической неоднозначности</a:t>
            </a:r>
          </a:p>
          <a:p>
            <a:pPr marL="0" indent="0">
              <a:buNone/>
            </a:pPr>
            <a:r>
              <a:rPr lang="ru-RU" dirty="0"/>
              <a:t>Проблемы:</a:t>
            </a:r>
          </a:p>
          <a:p>
            <a:pPr>
              <a:buFont typeface="Системный шрифт"/>
              <a:buChar char="-"/>
            </a:pPr>
            <a:r>
              <a:rPr lang="en-US" dirty="0"/>
              <a:t>Sense vs. Meaning</a:t>
            </a:r>
          </a:p>
          <a:p>
            <a:pPr>
              <a:buFont typeface="Системный шрифт"/>
              <a:buChar char="-"/>
            </a:pPr>
            <a:r>
              <a:rPr lang="ru-RU" dirty="0"/>
              <a:t>Разграничение лексических значений</a:t>
            </a:r>
          </a:p>
          <a:p>
            <a:pPr>
              <a:buFont typeface="Системный шрифт"/>
              <a:buChar char="-"/>
            </a:pPr>
            <a:r>
              <a:rPr lang="ru-RU" dirty="0"/>
              <a:t>И т.п.</a:t>
            </a:r>
          </a:p>
        </p:txBody>
      </p:sp>
      <p:sp>
        <p:nvSpPr>
          <p:cNvPr id="4" name="Номер слайда 3">
            <a:extLst>
              <a:ext uri="{FF2B5EF4-FFF2-40B4-BE49-F238E27FC236}">
                <a16:creationId xmlns:a16="http://schemas.microsoft.com/office/drawing/2014/main" id="{90821876-26A0-6047-8D8C-B5DBF4CF637D}"/>
              </a:ext>
            </a:extLst>
          </p:cNvPr>
          <p:cNvSpPr>
            <a:spLocks noGrp="1"/>
          </p:cNvSpPr>
          <p:nvPr>
            <p:ph type="sldNum" sz="quarter" idx="12"/>
          </p:nvPr>
        </p:nvSpPr>
        <p:spPr/>
        <p:txBody>
          <a:bodyPr/>
          <a:lstStyle/>
          <a:p>
            <a:fld id="{CFE4BAC9-6D41-4691-9299-18EF07EF0177}" type="slidenum">
              <a:rPr lang="en-US" smtClean="0"/>
              <a:t>1</a:t>
            </a:fld>
            <a:endParaRPr lang="en-US"/>
          </a:p>
        </p:txBody>
      </p:sp>
    </p:spTree>
    <p:extLst>
      <p:ext uri="{BB962C8B-B14F-4D97-AF65-F5344CB8AC3E}">
        <p14:creationId xmlns:p14="http://schemas.microsoft.com/office/powerpoint/2010/main" val="3054844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908627-9A5F-C044-922E-BD1C508C2690}"/>
              </a:ext>
            </a:extLst>
          </p:cNvPr>
          <p:cNvSpPr>
            <a:spLocks noGrp="1"/>
          </p:cNvSpPr>
          <p:nvPr>
            <p:ph type="title"/>
          </p:nvPr>
        </p:nvSpPr>
        <p:spPr/>
        <p:txBody>
          <a:bodyPr/>
          <a:lstStyle/>
          <a:p>
            <a:r>
              <a:rPr lang="ru-RU" dirty="0"/>
              <a:t>Другие тезаурусы</a:t>
            </a:r>
          </a:p>
        </p:txBody>
      </p:sp>
      <p:sp>
        <p:nvSpPr>
          <p:cNvPr id="3" name="Объект 2">
            <a:extLst>
              <a:ext uri="{FF2B5EF4-FFF2-40B4-BE49-F238E27FC236}">
                <a16:creationId xmlns:a16="http://schemas.microsoft.com/office/drawing/2014/main" id="{5E9FFBBC-E1BD-5148-A2C6-F42282D4B52C}"/>
              </a:ext>
            </a:extLst>
          </p:cNvPr>
          <p:cNvSpPr>
            <a:spLocks noGrp="1"/>
          </p:cNvSpPr>
          <p:nvPr>
            <p:ph idx="1"/>
          </p:nvPr>
        </p:nvSpPr>
        <p:spPr/>
        <p:txBody>
          <a:bodyPr>
            <a:normAutofit fontScale="77500" lnSpcReduction="20000"/>
          </a:bodyPr>
          <a:lstStyle/>
          <a:p>
            <a:pPr marL="0" indent="0">
              <a:buNone/>
            </a:pPr>
            <a:r>
              <a:rPr lang="en-US" u="sng" dirty="0"/>
              <a:t>Multilingual:</a:t>
            </a:r>
          </a:p>
          <a:p>
            <a:r>
              <a:rPr lang="en-US" dirty="0" err="1"/>
              <a:t>BabelNet</a:t>
            </a:r>
            <a:r>
              <a:rPr lang="en-US" dirty="0"/>
              <a:t> </a:t>
            </a:r>
            <a:r>
              <a:rPr lang="en-US" dirty="0">
                <a:hlinkClick r:id="rId2"/>
              </a:rPr>
              <a:t>https://www.babelnet.org/</a:t>
            </a:r>
            <a:r>
              <a:rPr lang="en-US" dirty="0"/>
              <a:t> </a:t>
            </a:r>
            <a:endParaRPr lang="ru-RU" dirty="0"/>
          </a:p>
          <a:p>
            <a:r>
              <a:rPr lang="en-US" dirty="0" err="1"/>
              <a:t>EuroWordNet</a:t>
            </a:r>
            <a:r>
              <a:rPr lang="en-US" dirty="0"/>
              <a:t> </a:t>
            </a:r>
            <a:r>
              <a:rPr lang="en-US" dirty="0">
                <a:hlinkClick r:id="rId3"/>
              </a:rPr>
              <a:t>http://projects.illc.uva.nl/EuroWordNet/</a:t>
            </a:r>
            <a:r>
              <a:rPr lang="en-US" dirty="0"/>
              <a:t> </a:t>
            </a:r>
          </a:p>
          <a:p>
            <a:r>
              <a:rPr lang="en-US" dirty="0"/>
              <a:t>Wiktionary </a:t>
            </a:r>
            <a:r>
              <a:rPr lang="en-US" dirty="0">
                <a:hlinkClick r:id="rId4"/>
              </a:rPr>
              <a:t>https://www.wiktionary.org/</a:t>
            </a:r>
            <a:endParaRPr lang="en-US" dirty="0"/>
          </a:p>
          <a:p>
            <a:pPr marL="0" indent="0">
              <a:buNone/>
            </a:pPr>
            <a:r>
              <a:rPr lang="en-US" u="sng" dirty="0"/>
              <a:t>Russian:</a:t>
            </a:r>
            <a:endParaRPr lang="ru-RU" u="sng" dirty="0"/>
          </a:p>
          <a:p>
            <a:r>
              <a:rPr lang="en-US" dirty="0"/>
              <a:t>YARN </a:t>
            </a:r>
            <a:r>
              <a:rPr lang="en-US" dirty="0">
                <a:hlinkClick r:id="rId5"/>
              </a:rPr>
              <a:t>https://russianword.net/</a:t>
            </a:r>
            <a:r>
              <a:rPr lang="en-US" dirty="0"/>
              <a:t> </a:t>
            </a:r>
          </a:p>
          <a:p>
            <a:r>
              <a:rPr lang="en-US" dirty="0" err="1"/>
              <a:t>RussNet</a:t>
            </a:r>
            <a:r>
              <a:rPr lang="en-US" dirty="0"/>
              <a:t> </a:t>
            </a:r>
            <a:r>
              <a:rPr lang="en-US" dirty="0">
                <a:hlinkClick r:id="rId6"/>
              </a:rPr>
              <a:t>http://project.phil.spbu.ru/RussNet/index_ru.shtml</a:t>
            </a:r>
            <a:r>
              <a:rPr lang="en-US" dirty="0"/>
              <a:t> </a:t>
            </a:r>
          </a:p>
          <a:p>
            <a:r>
              <a:rPr lang="en-US" dirty="0" err="1"/>
              <a:t>RuThez</a:t>
            </a:r>
            <a:r>
              <a:rPr lang="en-US" dirty="0"/>
              <a:t> (</a:t>
            </a:r>
            <a:r>
              <a:rPr lang="ru-RU" dirty="0" err="1"/>
              <a:t>РуТез</a:t>
            </a:r>
            <a:r>
              <a:rPr lang="ru-RU" dirty="0"/>
              <a:t>)</a:t>
            </a:r>
            <a:r>
              <a:rPr lang="en-US" dirty="0"/>
              <a:t> </a:t>
            </a:r>
            <a:r>
              <a:rPr lang="en-US" dirty="0">
                <a:hlinkClick r:id="rId7"/>
              </a:rPr>
              <a:t>http://www.labinform.ru/pub/ruthes/index.htm</a:t>
            </a:r>
            <a:r>
              <a:rPr lang="ru-RU" dirty="0"/>
              <a:t> </a:t>
            </a:r>
          </a:p>
        </p:txBody>
      </p:sp>
      <p:sp>
        <p:nvSpPr>
          <p:cNvPr id="4" name="Номер слайда 3">
            <a:extLst>
              <a:ext uri="{FF2B5EF4-FFF2-40B4-BE49-F238E27FC236}">
                <a16:creationId xmlns:a16="http://schemas.microsoft.com/office/drawing/2014/main" id="{57FACCA2-22B4-9645-AED5-74516DF90EB1}"/>
              </a:ext>
            </a:extLst>
          </p:cNvPr>
          <p:cNvSpPr>
            <a:spLocks noGrp="1"/>
          </p:cNvSpPr>
          <p:nvPr>
            <p:ph type="sldNum" sz="quarter" idx="12"/>
          </p:nvPr>
        </p:nvSpPr>
        <p:spPr/>
        <p:txBody>
          <a:bodyPr/>
          <a:lstStyle/>
          <a:p>
            <a:fld id="{CFE4BAC9-6D41-4691-9299-18EF07EF0177}" type="slidenum">
              <a:rPr lang="en-US" smtClean="0"/>
              <a:t>19</a:t>
            </a:fld>
            <a:endParaRPr lang="en-US"/>
          </a:p>
        </p:txBody>
      </p:sp>
    </p:spTree>
    <p:extLst>
      <p:ext uri="{BB962C8B-B14F-4D97-AF65-F5344CB8AC3E}">
        <p14:creationId xmlns:p14="http://schemas.microsoft.com/office/powerpoint/2010/main" val="423567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AECA20-3331-0146-BD9E-D467013FCF0E}"/>
              </a:ext>
            </a:extLst>
          </p:cNvPr>
          <p:cNvSpPr>
            <a:spLocks noGrp="1"/>
          </p:cNvSpPr>
          <p:nvPr>
            <p:ph type="title"/>
          </p:nvPr>
        </p:nvSpPr>
        <p:spPr/>
        <p:txBody>
          <a:bodyPr/>
          <a:lstStyle/>
          <a:p>
            <a:r>
              <a:rPr lang="ru-RU" dirty="0"/>
              <a:t>Расстояния в тезаурусе</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534E91CB-94AF-5746-AA2F-676A37B82DA5}"/>
                  </a:ext>
                </a:extLst>
              </p:cNvPr>
              <p:cNvSpPr>
                <a:spLocks noGrp="1"/>
              </p:cNvSpPr>
              <p:nvPr>
                <p:ph idx="1"/>
              </p:nvPr>
            </p:nvSpPr>
            <p:spPr>
              <a:xfrm>
                <a:off x="900112" y="1853184"/>
                <a:ext cx="7663120" cy="4212337"/>
              </a:xfrm>
            </p:spPr>
            <p:txBody>
              <a:bodyPr>
                <a:normAutofit lnSpcReduction="10000"/>
              </a:bodyPr>
              <a:lstStyle/>
              <a:p>
                <a:pPr marL="0" indent="0">
                  <a:buNone/>
                </a:pPr>
                <a:r>
                  <a:rPr lang="en-US" dirty="0"/>
                  <a:t>&gt; </a:t>
                </a:r>
                <a:r>
                  <a:rPr lang="ru-RU" dirty="0"/>
                  <a:t>Основаны на пути между понятиями/значениями</a:t>
                </a:r>
                <a:endParaRPr lang="en-US" dirty="0"/>
              </a:p>
              <a:p>
                <a:pPr>
                  <a:buFont typeface="Wingdings" pitchFamily="2" charset="2"/>
                  <a:buChar char="§"/>
                </a:pPr>
                <a:r>
                  <a:rPr lang="en-US" dirty="0"/>
                  <a:t>Path similarity:</a:t>
                </a:r>
                <a:br>
                  <a:rPr lang="en-US" dirty="0"/>
                </a:br>
                <a:r>
                  <a:rPr lang="en-US" dirty="0"/>
                  <a:t> </a:t>
                </a:r>
                <a14:m>
                  <m:oMath xmlns:m="http://schemas.openxmlformats.org/officeDocument/2006/math">
                    <m:r>
                      <a:rPr lang="en-US" i="1">
                        <a:latin typeface="Cambria Math" panose="02040503050406030204" pitchFamily="18" charset="0"/>
                      </a:rPr>
                      <m:t>𝑝𝑎𝑡h</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m:t>
                        </m:r>
                        <m:r>
                          <a:rPr lang="en-US" i="1">
                            <a:latin typeface="Cambria Math" panose="02040503050406030204" pitchFamily="18" charset="0"/>
                          </a:rPr>
                          <m:t>𝑠h𝑜𝑟𝑡𝑒𝑠𝑡</m:t>
                        </m:r>
                        <m:r>
                          <a:rPr lang="en-US" i="1">
                            <a:latin typeface="Cambria Math" panose="02040503050406030204" pitchFamily="18" charset="0"/>
                          </a:rPr>
                          <m:t> </m:t>
                        </m:r>
                        <m:r>
                          <a:rPr lang="en-US" i="1">
                            <a:latin typeface="Cambria Math" panose="02040503050406030204" pitchFamily="18" charset="0"/>
                          </a:rPr>
                          <m:t>𝑝𝑎𝑡h</m:t>
                        </m:r>
                        <m:r>
                          <a:rPr lang="en-US" i="1">
                            <a:latin typeface="Cambria Math" panose="02040503050406030204" pitchFamily="18" charset="0"/>
                          </a:rPr>
                          <m:t>|</m:t>
                        </m:r>
                      </m:den>
                    </m:f>
                  </m:oMath>
                </a14:m>
                <a:r>
                  <a:rPr lang="en-US" dirty="0"/>
                  <a:t> </a:t>
                </a:r>
              </a:p>
              <a:p>
                <a:pPr>
                  <a:buFont typeface="Wingdings" pitchFamily="2" charset="2"/>
                  <a:buChar char="§"/>
                </a:pPr>
                <a:r>
                  <a:rPr lang="en-US" dirty="0"/>
                  <a:t>Leacock &amp; Chodorow score: </a:t>
                </a:r>
                <a:br>
                  <a:rPr lang="en-US" dirty="0"/>
                </a:br>
                <a14:m>
                  <m:oMath xmlns:m="http://schemas.openxmlformats.org/officeDocument/2006/math">
                    <m:r>
                      <a:rPr lang="en-US" i="1" dirty="0" smtClean="0">
                        <a:latin typeface="Cambria Math" panose="02040503050406030204" pitchFamily="18" charset="0"/>
                      </a:rPr>
                      <m:t>𝑙𝑐h</m:t>
                    </m:r>
                    <m:r>
                      <a:rPr lang="en-US"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𝑠h𝑜𝑟𝑡𝑒𝑠𝑡</m:t>
                            </m:r>
                            <m:r>
                              <a:rPr lang="en-US" b="0" i="1" dirty="0" smtClean="0">
                                <a:latin typeface="Cambria Math" panose="02040503050406030204" pitchFamily="18" charset="0"/>
                              </a:rPr>
                              <m:t> </m:t>
                            </m:r>
                            <m:r>
                              <a:rPr lang="en-US" b="0" i="1" dirty="0" smtClean="0">
                                <a:latin typeface="Cambria Math" panose="02040503050406030204" pitchFamily="18" charset="0"/>
                              </a:rPr>
                              <m:t>𝑝𝑎𝑡h</m:t>
                            </m:r>
                            <m:r>
                              <a:rPr lang="en-US" b="0" i="1" dirty="0" smtClean="0">
                                <a:latin typeface="Cambria Math" panose="02040503050406030204" pitchFamily="18" charset="0"/>
                              </a:rPr>
                              <m:t>|</m:t>
                            </m:r>
                          </m:num>
                          <m:den>
                            <m:r>
                              <a:rPr lang="en-US" b="0" i="1" dirty="0" smtClean="0">
                                <a:latin typeface="Cambria Math" panose="02040503050406030204" pitchFamily="18" charset="0"/>
                              </a:rPr>
                              <m:t>2∗</m:t>
                            </m:r>
                            <m:r>
                              <a:rPr lang="en-US" b="0" i="1" dirty="0" smtClean="0">
                                <a:latin typeface="Cambria Math" panose="02040503050406030204" pitchFamily="18" charset="0"/>
                              </a:rPr>
                              <m:t>𝑑𝑒𝑝𝑡h</m:t>
                            </m:r>
                          </m:den>
                        </m:f>
                      </m:e>
                    </m:func>
                  </m:oMath>
                </a14:m>
                <a:endParaRPr lang="en-US" dirty="0"/>
              </a:p>
              <a:p>
                <a:pPr>
                  <a:buFont typeface="Wingdings" pitchFamily="2" charset="2"/>
                  <a:buChar char="§"/>
                </a:pPr>
                <a:r>
                  <a:rPr lang="en-US" dirty="0"/>
                  <a:t>Wu &amp; Palmer similarity </a:t>
                </a:r>
                <a:endParaRPr lang="ru-RU"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𝑤𝑝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𝑐</m:t>
                              </m:r>
                            </m:e>
                            <m:sub>
                              <m:r>
                                <a:rPr lang="ru-RU" i="1">
                                  <a:latin typeface="Cambria Math" panose="02040503050406030204" pitchFamily="18" charset="0"/>
                                </a:rPr>
                                <m:t>1</m:t>
                              </m:r>
                            </m:sub>
                          </m:sSub>
                          <m:r>
                            <a:rPr lang="ru-RU"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ru-RU" i="1">
                                  <a:latin typeface="Cambria Math" panose="02040503050406030204" pitchFamily="18" charset="0"/>
                                </a:rPr>
                                <m:t>2</m:t>
                              </m:r>
                            </m:sub>
                          </m:sSub>
                        </m:e>
                      </m:d>
                      <m:r>
                        <a:rPr lang="ru-RU" i="1">
                          <a:latin typeface="Cambria Math" panose="02040503050406030204" pitchFamily="18" charset="0"/>
                        </a:rPr>
                        <m:t>=−</m:t>
                      </m:r>
                      <m:func>
                        <m:funcPr>
                          <m:ctrlPr>
                            <a:rPr lang="en-GB" i="1">
                              <a:latin typeface="Cambria Math" panose="02040503050406030204" pitchFamily="18" charset="0"/>
                            </a:rPr>
                          </m:ctrlPr>
                        </m:funcPr>
                        <m:fName>
                          <m:r>
                            <a:rPr lang="en-GB" i="1">
                              <a:latin typeface="Cambria Math" panose="02040503050406030204" pitchFamily="18" charset="0"/>
                            </a:rPr>
                            <m:t>𝑙𝑜𝑔</m:t>
                          </m:r>
                        </m:fName>
                        <m:e>
                          <m:f>
                            <m:fPr>
                              <m:ctrlPr>
                                <a:rPr lang="en-GB" i="1">
                                  <a:latin typeface="Cambria Math" panose="02040503050406030204" pitchFamily="18" charset="0"/>
                                </a:rPr>
                              </m:ctrlPr>
                            </m:fPr>
                            <m:num>
                              <m:r>
                                <a:rPr lang="en-GB" i="1">
                                  <a:latin typeface="Cambria Math" panose="02040503050406030204" pitchFamily="18" charset="0"/>
                                </a:rPr>
                                <m:t>𝑝𝑎𝑡</m:t>
                              </m:r>
                              <m:r>
                                <a:rPr lang="ru-RU" i="1">
                                  <a:latin typeface="Cambria Math" panose="02040503050406030204" pitchFamily="18" charset="0"/>
                                </a:rPr>
                                <m:t>h</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𝑐</m:t>
                                      </m:r>
                                    </m:e>
                                    <m:sub>
                                      <m:r>
                                        <a:rPr lang="ru-RU" i="1">
                                          <a:latin typeface="Cambria Math" panose="02040503050406030204" pitchFamily="18" charset="0"/>
                                        </a:rPr>
                                        <m:t>1</m:t>
                                      </m:r>
                                    </m:sub>
                                  </m:sSub>
                                  <m:r>
                                    <a:rPr lang="ru-RU"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ru-RU" i="1">
                                          <a:latin typeface="Cambria Math" panose="02040503050406030204" pitchFamily="18" charset="0"/>
                                        </a:rPr>
                                        <m:t>2</m:t>
                                      </m:r>
                                    </m:sub>
                                  </m:sSub>
                                </m:e>
                              </m:d>
                            </m:num>
                            <m:den>
                              <m:r>
                                <a:rPr lang="ru-RU" i="1">
                                  <a:latin typeface="Cambria Math" panose="02040503050406030204" pitchFamily="18" charset="0"/>
                                </a:rPr>
                                <m:t>2</m:t>
                              </m:r>
                              <m:r>
                                <a:rPr lang="en-GB" i="1">
                                  <a:latin typeface="Cambria Math" panose="02040503050406030204" pitchFamily="18" charset="0"/>
                                </a:rPr>
                                <m:t>𝐷</m:t>
                              </m:r>
                            </m:den>
                          </m:f>
                        </m:e>
                      </m:func>
                    </m:oMath>
                  </m:oMathPara>
                </a14:m>
                <a:endParaRPr lang="en-US" dirty="0"/>
              </a:p>
            </p:txBody>
          </p:sp>
        </mc:Choice>
        <mc:Fallback>
          <p:sp>
            <p:nvSpPr>
              <p:cNvPr id="3" name="Объект 2">
                <a:extLst>
                  <a:ext uri="{FF2B5EF4-FFF2-40B4-BE49-F238E27FC236}">
                    <a16:creationId xmlns:a16="http://schemas.microsoft.com/office/drawing/2014/main" id="{534E91CB-94AF-5746-AA2F-676A37B82DA5}"/>
                  </a:ext>
                </a:extLst>
              </p:cNvPr>
              <p:cNvSpPr>
                <a:spLocks noGrp="1" noRot="1" noChangeAspect="1" noMove="1" noResize="1" noEditPoints="1" noAdjustHandles="1" noChangeArrowheads="1" noChangeShapeType="1" noTextEdit="1"/>
              </p:cNvSpPr>
              <p:nvPr>
                <p:ph idx="1"/>
              </p:nvPr>
            </p:nvSpPr>
            <p:spPr>
              <a:xfrm>
                <a:off x="900112" y="1853184"/>
                <a:ext cx="7663120" cy="4212337"/>
              </a:xfrm>
              <a:blipFill>
                <a:blip r:embed="rId2"/>
                <a:stretch>
                  <a:fillRect l="-1325" t="-1802"/>
                </a:stretch>
              </a:blipFill>
            </p:spPr>
            <p:txBody>
              <a:bodyPr/>
              <a:lstStyle/>
              <a:p>
                <a:r>
                  <a:rPr lang="ru-RU">
                    <a:noFill/>
                  </a:rPr>
                  <a:t> </a:t>
                </a:r>
              </a:p>
            </p:txBody>
          </p:sp>
        </mc:Fallback>
      </mc:AlternateContent>
    </p:spTree>
    <p:extLst>
      <p:ext uri="{BB962C8B-B14F-4D97-AF65-F5344CB8AC3E}">
        <p14:creationId xmlns:p14="http://schemas.microsoft.com/office/powerpoint/2010/main" val="121159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898282-AFD5-4747-9E10-6A1049024D0B}"/>
              </a:ext>
            </a:extLst>
          </p:cNvPr>
          <p:cNvSpPr>
            <a:spLocks noGrp="1"/>
          </p:cNvSpPr>
          <p:nvPr>
            <p:ph type="title"/>
          </p:nvPr>
        </p:nvSpPr>
        <p:spPr/>
        <p:txBody>
          <a:bodyPr>
            <a:normAutofit fontScale="90000"/>
          </a:bodyPr>
          <a:lstStyle/>
          <a:p>
            <a:r>
              <a:rPr lang="en-US" dirty="0"/>
              <a:t>Information content similarity</a:t>
            </a:r>
            <a:endParaRPr lang="ru-RU"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23D886F9-5E77-AB40-BBA3-30741E6DF9E4}"/>
                  </a:ext>
                </a:extLst>
              </p:cNvPr>
              <p:cNvSpPr>
                <a:spLocks noGrp="1"/>
              </p:cNvSpPr>
              <p:nvPr>
                <p:ph idx="1"/>
              </p:nvPr>
            </p:nvSpPr>
            <p:spPr/>
            <p:txBody>
              <a:bodyPr>
                <a:normAutofit lnSpcReduction="10000"/>
              </a:bodyPr>
              <a:lstStyle/>
              <a:p>
                <a:pPr marL="0" indent="0">
                  <a:buNone/>
                </a:pPr>
                <a:r>
                  <a:rPr lang="en-US" b="0" dirty="0"/>
                  <a:t>&gt; </a:t>
                </a:r>
                <a:r>
                  <a:rPr lang="ru-RU" b="0" dirty="0"/>
                  <a:t>Основаны на «информационном содержании» узлов</a:t>
                </a:r>
                <a:endParaRPr lang="en-US" b="0" dirty="0"/>
              </a:p>
              <a:p>
                <a:pPr>
                  <a:buFont typeface="Wingdings" pitchFamily="2" charset="2"/>
                  <a:buChar char="§"/>
                </a:pPr>
                <a:r>
                  <a:rPr lang="en-US" dirty="0"/>
                  <a:t>Resnik similarity</a:t>
                </a:r>
                <a:br>
                  <a:rPr lang="en-US" dirty="0"/>
                </a:br>
                <a14:m>
                  <m:oMath xmlns:m="http://schemas.openxmlformats.org/officeDocument/2006/math">
                    <m:r>
                      <a:rPr lang="en-US" i="1" dirty="0" smtClean="0">
                        <a:latin typeface="Cambria Math" panose="02040503050406030204" pitchFamily="18" charset="0"/>
                      </a:rPr>
                      <m:t>𝑠𝑖𝑚</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r>
                      <a:rPr lang="en-US" i="1" dirty="0" smtClean="0">
                        <a:latin typeface="Cambria Math" panose="02040503050406030204" pitchFamily="18" charset="0"/>
                      </a:rPr>
                      <m:t>=</m:t>
                    </m:r>
                    <m:func>
                      <m:funcPr>
                        <m:ctrlPr>
                          <a:rPr lang="en-US" i="1" dirty="0" smtClean="0">
                            <a:latin typeface="Cambria Math" panose="02040503050406030204" pitchFamily="18" charset="0"/>
                          </a:rPr>
                        </m:ctrlPr>
                      </m:funcPr>
                      <m:fName>
                        <m:limLow>
                          <m:limLowPr>
                            <m:ctrlPr>
                              <a:rPr lang="en-US" i="1" dirty="0" smtClean="0">
                                <a:latin typeface="Cambria Math" panose="02040503050406030204" pitchFamily="18" charset="0"/>
                              </a:rPr>
                            </m:ctrlPr>
                          </m:limLowPr>
                          <m:e>
                            <m:r>
                              <m:rPr>
                                <m:sty m:val="p"/>
                              </m:rPr>
                              <a:rPr lang="en-US" i="0" dirty="0" smtClean="0">
                                <a:latin typeface="Cambria Math" panose="02040503050406030204" pitchFamily="18" charset="0"/>
                              </a:rPr>
                              <m:t>max</m:t>
                            </m:r>
                          </m:e>
                          <m:li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𝑆</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2</m:t>
                                    </m:r>
                                  </m:sub>
                                </m:sSub>
                              </m:e>
                            </m:d>
                          </m:lim>
                        </m:limLow>
                      </m:fName>
                      <m:e>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r>
                                  <a:rPr lang="en-US" b="0" i="1" dirty="0" smtClean="0">
                                    <a:latin typeface="Cambria Math" panose="02040503050406030204" pitchFamily="18" charset="0"/>
                                  </a:rPr>
                                  <m:t>𝑝</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𝑐</m:t>
                                    </m:r>
                                  </m:e>
                                </m:d>
                              </m:e>
                            </m:func>
                          </m:e>
                        </m:d>
                      </m:e>
                    </m:func>
                  </m:oMath>
                </a14:m>
                <a:br>
                  <a:rPr lang="en-US" dirty="0"/>
                </a:b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𝑤𝑜𝑟𝑑𝑠</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ub>
                          <m:sup/>
                          <m:e>
                            <m:r>
                              <a:rPr lang="en-US" b="0" i="1" smtClean="0">
                                <a:latin typeface="Cambria Math" panose="02040503050406030204" pitchFamily="18" charset="0"/>
                              </a:rPr>
                              <m:t>𝑐𝑜𝑢𝑛𝑡</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e>
                        </m:nary>
                      </m:num>
                      <m:den>
                        <m:r>
                          <a:rPr lang="en-US" b="0" i="1" smtClean="0">
                            <a:latin typeface="Cambria Math" panose="02040503050406030204" pitchFamily="18" charset="0"/>
                          </a:rPr>
                          <m:t>𝑁</m:t>
                        </m:r>
                      </m:den>
                    </m:f>
                  </m:oMath>
                </a14:m>
                <a:r>
                  <a:rPr lang="en-US" dirty="0"/>
                  <a:t>, </a:t>
                </a:r>
                <a:r>
                  <a:rPr lang="ru-RU" sz="2000" dirty="0"/>
                  <a:t>где </a:t>
                </a:r>
                <a:r>
                  <a:rPr lang="en-US" sz="2000" dirty="0"/>
                  <a:t>N – </a:t>
                </a:r>
                <a:r>
                  <a:rPr lang="ru-RU" sz="2000" dirty="0"/>
                  <a:t>количество соответствующей </a:t>
                </a:r>
                <a:r>
                  <a:rPr lang="en-US" sz="2000" dirty="0"/>
                  <a:t>POS </a:t>
                </a:r>
                <a:r>
                  <a:rPr lang="ru-RU" sz="2000" dirty="0"/>
                  <a:t>в корпусе</a:t>
                </a:r>
                <a:endParaRPr lang="en-US" sz="2000" dirty="0"/>
              </a:p>
              <a:p>
                <a:pPr>
                  <a:buFont typeface="Wingdings" pitchFamily="2" charset="2"/>
                  <a:buChar char="§"/>
                </a:pPr>
                <a:r>
                  <a:rPr lang="en-US" dirty="0"/>
                  <a:t>Lin similarity</a:t>
                </a:r>
              </a:p>
              <a:p>
                <a:pPr>
                  <a:buFont typeface="Wingdings" pitchFamily="2" charset="2"/>
                  <a:buChar char="§"/>
                </a:pPr>
                <a:r>
                  <a:rPr lang="en-US" dirty="0" err="1"/>
                  <a:t>Jiang&amp;Conrath</a:t>
                </a:r>
                <a:r>
                  <a:rPr lang="en-US" dirty="0"/>
                  <a:t> </a:t>
                </a:r>
                <a:endParaRPr lang="ru-RU" dirty="0"/>
              </a:p>
            </p:txBody>
          </p:sp>
        </mc:Choice>
        <mc:Fallback>
          <p:sp>
            <p:nvSpPr>
              <p:cNvPr id="3" name="Объект 2">
                <a:extLst>
                  <a:ext uri="{FF2B5EF4-FFF2-40B4-BE49-F238E27FC236}">
                    <a16:creationId xmlns:a16="http://schemas.microsoft.com/office/drawing/2014/main" id="{23D886F9-5E77-AB40-BBA3-30741E6DF9E4}"/>
                  </a:ext>
                </a:extLst>
              </p:cNvPr>
              <p:cNvSpPr>
                <a:spLocks noGrp="1" noRot="1" noChangeAspect="1" noMove="1" noResize="1" noEditPoints="1" noAdjustHandles="1" noChangeArrowheads="1" noChangeShapeType="1" noTextEdit="1"/>
              </p:cNvSpPr>
              <p:nvPr>
                <p:ph idx="1"/>
              </p:nvPr>
            </p:nvSpPr>
            <p:spPr>
              <a:blipFill>
                <a:blip r:embed="rId2"/>
                <a:stretch>
                  <a:fillRect l="-1382" t="-2258" b="-1290"/>
                </a:stretch>
              </a:blipFill>
            </p:spPr>
            <p:txBody>
              <a:bodyPr/>
              <a:lstStyle/>
              <a:p>
                <a:r>
                  <a:rPr lang="ru-RU">
                    <a:noFill/>
                  </a:rPr>
                  <a:t> </a:t>
                </a:r>
              </a:p>
            </p:txBody>
          </p:sp>
        </mc:Fallback>
      </mc:AlternateContent>
    </p:spTree>
    <p:extLst>
      <p:ext uri="{BB962C8B-B14F-4D97-AF65-F5344CB8AC3E}">
        <p14:creationId xmlns:p14="http://schemas.microsoft.com/office/powerpoint/2010/main" val="85805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5B09AB-5381-424A-BA52-6B515A282232}"/>
              </a:ext>
            </a:extLst>
          </p:cNvPr>
          <p:cNvSpPr>
            <a:spLocks noGrp="1"/>
          </p:cNvSpPr>
          <p:nvPr>
            <p:ph type="title"/>
          </p:nvPr>
        </p:nvSpPr>
        <p:spPr/>
        <p:txBody>
          <a:bodyPr/>
          <a:lstStyle/>
          <a:p>
            <a:r>
              <a:rPr lang="en-US" dirty="0"/>
              <a:t>Measures of Relatedness</a:t>
            </a:r>
            <a:endParaRPr lang="ru-RU" dirty="0"/>
          </a:p>
        </p:txBody>
      </p:sp>
      <p:sp>
        <p:nvSpPr>
          <p:cNvPr id="3" name="Объект 2">
            <a:extLst>
              <a:ext uri="{FF2B5EF4-FFF2-40B4-BE49-F238E27FC236}">
                <a16:creationId xmlns:a16="http://schemas.microsoft.com/office/drawing/2014/main" id="{8FB84E07-762F-F640-8FBC-2A37453ACF20}"/>
              </a:ext>
            </a:extLst>
          </p:cNvPr>
          <p:cNvSpPr>
            <a:spLocks noGrp="1"/>
          </p:cNvSpPr>
          <p:nvPr>
            <p:ph idx="1"/>
          </p:nvPr>
        </p:nvSpPr>
        <p:spPr/>
        <p:txBody>
          <a:bodyPr/>
          <a:lstStyle/>
          <a:p>
            <a:pPr>
              <a:buFont typeface="Wingdings" pitchFamily="2" charset="2"/>
              <a:buChar char="§"/>
            </a:pPr>
            <a:r>
              <a:rPr lang="en-US" dirty="0"/>
              <a:t>Hirst &amp; St-Onge : </a:t>
            </a:r>
            <a:r>
              <a:rPr lang="ru-RU" dirty="0"/>
              <a:t>учитывают направление отношения</a:t>
            </a:r>
            <a:endParaRPr lang="en-US" dirty="0"/>
          </a:p>
          <a:p>
            <a:pPr>
              <a:buFont typeface="Wingdings" pitchFamily="2" charset="2"/>
              <a:buChar char="§"/>
            </a:pPr>
            <a:r>
              <a:rPr lang="en-US" dirty="0" err="1"/>
              <a:t>Lesk</a:t>
            </a:r>
            <a:r>
              <a:rPr lang="en-US" dirty="0"/>
              <a:t> : </a:t>
            </a:r>
            <a:r>
              <a:rPr lang="ru-RU" dirty="0"/>
              <a:t>пересечение словарных определений</a:t>
            </a:r>
            <a:endParaRPr lang="en-US" dirty="0"/>
          </a:p>
          <a:p>
            <a:pPr>
              <a:buFont typeface="Wingdings" pitchFamily="2" charset="2"/>
              <a:buChar char="§"/>
            </a:pPr>
            <a:r>
              <a:rPr lang="en-US" dirty="0"/>
              <a:t>Vector :  </a:t>
            </a:r>
            <a:r>
              <a:rPr lang="ru-RU" dirty="0"/>
              <a:t>строим дистрибутивные представления слов по</a:t>
            </a:r>
            <a:r>
              <a:rPr lang="en-US" dirty="0"/>
              <a:t> </a:t>
            </a:r>
            <a:r>
              <a:rPr lang="en-US" i="1" dirty="0"/>
              <a:t>gloss corpus</a:t>
            </a:r>
          </a:p>
        </p:txBody>
      </p:sp>
    </p:spTree>
    <p:extLst>
      <p:ext uri="{BB962C8B-B14F-4D97-AF65-F5344CB8AC3E}">
        <p14:creationId xmlns:p14="http://schemas.microsoft.com/office/powerpoint/2010/main" val="1139715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FC9B80-E3BF-D849-9CB1-5EE634C6BD93}"/>
              </a:ext>
            </a:extLst>
          </p:cNvPr>
          <p:cNvSpPr>
            <a:spLocks noGrp="1"/>
          </p:cNvSpPr>
          <p:nvPr>
            <p:ph type="title"/>
          </p:nvPr>
        </p:nvSpPr>
        <p:spPr/>
        <p:txBody>
          <a:bodyPr/>
          <a:lstStyle/>
          <a:p>
            <a:r>
              <a:rPr lang="ru-RU" dirty="0"/>
              <a:t>Другие ресурсы</a:t>
            </a:r>
          </a:p>
        </p:txBody>
      </p:sp>
      <p:sp>
        <p:nvSpPr>
          <p:cNvPr id="3" name="Объект 2">
            <a:extLst>
              <a:ext uri="{FF2B5EF4-FFF2-40B4-BE49-F238E27FC236}">
                <a16:creationId xmlns:a16="http://schemas.microsoft.com/office/drawing/2014/main" id="{5DA983B2-80D5-D642-85D8-0B9D19991415}"/>
              </a:ext>
            </a:extLst>
          </p:cNvPr>
          <p:cNvSpPr>
            <a:spLocks noGrp="1"/>
          </p:cNvSpPr>
          <p:nvPr>
            <p:ph idx="1"/>
          </p:nvPr>
        </p:nvSpPr>
        <p:spPr/>
        <p:txBody>
          <a:bodyPr/>
          <a:lstStyle/>
          <a:p>
            <a:r>
              <a:rPr lang="ru-RU" dirty="0"/>
              <a:t>Словари</a:t>
            </a:r>
          </a:p>
          <a:p>
            <a:r>
              <a:rPr lang="ru-RU" dirty="0"/>
              <a:t>Энциклопедии</a:t>
            </a:r>
          </a:p>
          <a:p>
            <a:pPr lvl="1"/>
            <a:r>
              <a:rPr lang="ru-RU" dirty="0"/>
              <a:t>Википедия</a:t>
            </a:r>
          </a:p>
          <a:p>
            <a:pPr marL="350838" lvl="1" indent="0">
              <a:buNone/>
            </a:pPr>
            <a:r>
              <a:rPr lang="ru-RU" dirty="0"/>
              <a:t>Тоже семантический граф, есть категории</a:t>
            </a:r>
          </a:p>
        </p:txBody>
      </p:sp>
      <p:sp>
        <p:nvSpPr>
          <p:cNvPr id="4" name="Номер слайда 3">
            <a:extLst>
              <a:ext uri="{FF2B5EF4-FFF2-40B4-BE49-F238E27FC236}">
                <a16:creationId xmlns:a16="http://schemas.microsoft.com/office/drawing/2014/main" id="{B4535F16-62E9-9D4C-AD0C-9D68F76B1938}"/>
              </a:ext>
            </a:extLst>
          </p:cNvPr>
          <p:cNvSpPr>
            <a:spLocks noGrp="1"/>
          </p:cNvSpPr>
          <p:nvPr>
            <p:ph type="sldNum" sz="quarter" idx="12"/>
          </p:nvPr>
        </p:nvSpPr>
        <p:spPr/>
        <p:txBody>
          <a:bodyPr/>
          <a:lstStyle/>
          <a:p>
            <a:fld id="{CFE4BAC9-6D41-4691-9299-18EF07EF0177}" type="slidenum">
              <a:rPr lang="en-US" smtClean="0"/>
              <a:t>23</a:t>
            </a:fld>
            <a:endParaRPr lang="en-US"/>
          </a:p>
        </p:txBody>
      </p:sp>
    </p:spTree>
    <p:extLst>
      <p:ext uri="{BB962C8B-B14F-4D97-AF65-F5344CB8AC3E}">
        <p14:creationId xmlns:p14="http://schemas.microsoft.com/office/powerpoint/2010/main" val="3098630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D792D4-5F2C-6347-835A-BD06CCB2C654}"/>
              </a:ext>
            </a:extLst>
          </p:cNvPr>
          <p:cNvSpPr>
            <a:spLocks noGrp="1"/>
          </p:cNvSpPr>
          <p:nvPr>
            <p:ph type="title"/>
          </p:nvPr>
        </p:nvSpPr>
        <p:spPr/>
        <p:txBody>
          <a:bodyPr/>
          <a:lstStyle/>
          <a:p>
            <a:r>
              <a:rPr lang="en-US" dirty="0"/>
              <a:t>Knowledge-based WSD</a:t>
            </a:r>
            <a:endParaRPr lang="ru-RU" dirty="0"/>
          </a:p>
        </p:txBody>
      </p:sp>
      <p:sp>
        <p:nvSpPr>
          <p:cNvPr id="3" name="Объект 2">
            <a:extLst>
              <a:ext uri="{FF2B5EF4-FFF2-40B4-BE49-F238E27FC236}">
                <a16:creationId xmlns:a16="http://schemas.microsoft.com/office/drawing/2014/main" id="{7DD11AC4-1DBC-184B-8C95-421C4EE6600B}"/>
              </a:ext>
            </a:extLst>
          </p:cNvPr>
          <p:cNvSpPr>
            <a:spLocks noGrp="1"/>
          </p:cNvSpPr>
          <p:nvPr>
            <p:ph idx="1"/>
          </p:nvPr>
        </p:nvSpPr>
        <p:spPr/>
        <p:txBody>
          <a:bodyPr/>
          <a:lstStyle/>
          <a:p>
            <a:r>
              <a:rPr lang="ru-RU" dirty="0"/>
              <a:t>Метод контекстного пересечения</a:t>
            </a:r>
          </a:p>
          <a:p>
            <a:pPr lvl="1"/>
            <a:r>
              <a:rPr lang="ru-RU" dirty="0"/>
              <a:t>Используем словарные определения</a:t>
            </a:r>
          </a:p>
          <a:p>
            <a:r>
              <a:rPr lang="ru-RU" dirty="0"/>
              <a:t>Алгоритм Леска</a:t>
            </a:r>
            <a:endParaRPr lang="en-US" dirty="0"/>
          </a:p>
          <a:p>
            <a:pPr lvl="1"/>
            <a:r>
              <a:rPr lang="ru-RU" dirty="0"/>
              <a:t>Используем словарные определения</a:t>
            </a:r>
          </a:p>
          <a:p>
            <a:r>
              <a:rPr lang="ru-RU" dirty="0" err="1"/>
              <a:t>Графовые</a:t>
            </a:r>
            <a:r>
              <a:rPr lang="ru-RU" dirty="0"/>
              <a:t> методы</a:t>
            </a:r>
          </a:p>
          <a:p>
            <a:pPr lvl="1"/>
            <a:r>
              <a:rPr lang="ru-RU" dirty="0"/>
              <a:t>Расстояния в тезаурусах</a:t>
            </a:r>
          </a:p>
        </p:txBody>
      </p:sp>
      <p:sp>
        <p:nvSpPr>
          <p:cNvPr id="4" name="Номер слайда 3">
            <a:extLst>
              <a:ext uri="{FF2B5EF4-FFF2-40B4-BE49-F238E27FC236}">
                <a16:creationId xmlns:a16="http://schemas.microsoft.com/office/drawing/2014/main" id="{B5295C4C-58EF-0A43-8D73-592BE55C376A}"/>
              </a:ext>
            </a:extLst>
          </p:cNvPr>
          <p:cNvSpPr>
            <a:spLocks noGrp="1"/>
          </p:cNvSpPr>
          <p:nvPr>
            <p:ph type="sldNum" sz="quarter" idx="12"/>
          </p:nvPr>
        </p:nvSpPr>
        <p:spPr/>
        <p:txBody>
          <a:bodyPr/>
          <a:lstStyle/>
          <a:p>
            <a:fld id="{CFE4BAC9-6D41-4691-9299-18EF07EF0177}" type="slidenum">
              <a:rPr lang="en-US" smtClean="0"/>
              <a:t>24</a:t>
            </a:fld>
            <a:endParaRPr lang="en-US"/>
          </a:p>
        </p:txBody>
      </p:sp>
    </p:spTree>
    <p:extLst>
      <p:ext uri="{BB962C8B-B14F-4D97-AF65-F5344CB8AC3E}">
        <p14:creationId xmlns:p14="http://schemas.microsoft.com/office/powerpoint/2010/main" val="405539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32F524-3122-EF49-9ABD-9071583CFFD7}"/>
              </a:ext>
            </a:extLst>
          </p:cNvPr>
          <p:cNvSpPr>
            <a:spLocks noGrp="1"/>
          </p:cNvSpPr>
          <p:nvPr>
            <p:ph type="title"/>
          </p:nvPr>
        </p:nvSpPr>
        <p:spPr>
          <a:xfrm>
            <a:off x="259492" y="244158"/>
            <a:ext cx="8587946" cy="1339850"/>
          </a:xfrm>
        </p:spPr>
        <p:txBody>
          <a:bodyPr>
            <a:normAutofit fontScale="90000"/>
          </a:bodyPr>
          <a:lstStyle/>
          <a:p>
            <a:r>
              <a:rPr lang="ru-RU" dirty="0"/>
              <a:t>Метод контекстного пересечения</a:t>
            </a:r>
          </a:p>
        </p:txBody>
      </p:sp>
      <p:sp>
        <p:nvSpPr>
          <p:cNvPr id="3" name="Объект 2">
            <a:extLst>
              <a:ext uri="{FF2B5EF4-FFF2-40B4-BE49-F238E27FC236}">
                <a16:creationId xmlns:a16="http://schemas.microsoft.com/office/drawing/2014/main" id="{52B15096-89FA-D340-B433-06D9CE897408}"/>
              </a:ext>
            </a:extLst>
          </p:cNvPr>
          <p:cNvSpPr>
            <a:spLocks noGrp="1"/>
          </p:cNvSpPr>
          <p:nvPr>
            <p:ph idx="1"/>
          </p:nvPr>
        </p:nvSpPr>
        <p:spPr>
          <a:xfrm>
            <a:off x="630195" y="1865870"/>
            <a:ext cx="7883609" cy="4361935"/>
          </a:xfrm>
        </p:spPr>
        <p:txBody>
          <a:bodyPr>
            <a:normAutofit fontScale="77500" lnSpcReduction="20000"/>
          </a:bodyPr>
          <a:lstStyle/>
          <a:p>
            <a:pPr>
              <a:buFont typeface="Wingdings" pitchFamily="2" charset="2"/>
              <a:buChar char="Ø"/>
            </a:pPr>
            <a:r>
              <a:rPr lang="ru-RU" dirty="0"/>
              <a:t>Сравниваем слова контекста со словами из определений для каждого значения</a:t>
            </a:r>
            <a:endParaRPr lang="en-US" dirty="0"/>
          </a:p>
          <a:p>
            <a:pPr marL="0" indent="0">
              <a:buNone/>
            </a:pPr>
            <a:r>
              <a:rPr lang="ru-RU" dirty="0"/>
              <a:t>Контекст: </a:t>
            </a:r>
            <a:r>
              <a:rPr lang="ru-RU" i="1" dirty="0"/>
              <a:t>Благодаря </a:t>
            </a:r>
            <a:r>
              <a:rPr lang="ru-RU" i="1" u="sng" dirty="0"/>
              <a:t>спорту</a:t>
            </a:r>
            <a:r>
              <a:rPr lang="ru-RU" i="1" dirty="0"/>
              <a:t> </a:t>
            </a:r>
            <a:r>
              <a:rPr lang="ru-RU" i="1" u="sng" dirty="0"/>
              <a:t>стрельба</a:t>
            </a:r>
            <a:r>
              <a:rPr lang="ru-RU" i="1" dirty="0"/>
              <a:t> из </a:t>
            </a:r>
            <a:r>
              <a:rPr lang="ru-RU" i="1" dirty="0">
                <a:highlight>
                  <a:srgbClr val="FFFF00"/>
                </a:highlight>
              </a:rPr>
              <a:t>лука</a:t>
            </a:r>
            <a:r>
              <a:rPr lang="ru-RU" i="1" dirty="0"/>
              <a:t> получила новое название и развитие лука: потребовала изменить его форму, конструкцию и технологию изготовления. </a:t>
            </a:r>
          </a:p>
          <a:p>
            <a:pPr marL="0" lvl="0" indent="0">
              <a:spcBef>
                <a:spcPts val="1200"/>
              </a:spcBef>
              <a:buClrTx/>
              <a:buNone/>
            </a:pPr>
            <a:r>
              <a:rPr lang="en-US" altLang="en-US" sz="2200" b="1" dirty="0">
                <a:solidFill>
                  <a:prstClr val="black"/>
                </a:solidFill>
                <a:latin typeface="Cambria" panose="02040503050406030204" pitchFamily="18" charset="0"/>
                <a:cs typeface="Times New Roman" panose="02020603050405020304" pitchFamily="18" charset="0"/>
              </a:rPr>
              <a:t>I</a:t>
            </a:r>
            <a:r>
              <a:rPr lang="ru-RU" altLang="en-US" sz="2200" b="1" dirty="0">
                <a:solidFill>
                  <a:prstClr val="black"/>
                </a:solidFill>
                <a:latin typeface="Cambria" panose="02040503050406030204" pitchFamily="18" charset="0"/>
                <a:cs typeface="Times New Roman" panose="02020603050405020304" pitchFamily="18" charset="0"/>
              </a:rPr>
              <a:t> ЛУК</a:t>
            </a:r>
          </a:p>
          <a:p>
            <a:pPr marL="0" lvl="0" indent="0">
              <a:spcBef>
                <a:spcPts val="0"/>
              </a:spcBef>
              <a:buClrTx/>
              <a:buNone/>
            </a:pPr>
            <a:r>
              <a:rPr lang="ru-RU" sz="2200" dirty="0">
                <a:solidFill>
                  <a:prstClr val="black"/>
                </a:solidFill>
                <a:latin typeface="Cambria" panose="02040503050406030204" pitchFamily="18" charset="0"/>
                <a:cs typeface="Times New Roman" panose="02020603050405020304" pitchFamily="18" charset="0"/>
              </a:rPr>
              <a:t>ЛУК, (в знач. сорта) луки,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Огородное</a:t>
            </a:r>
            <a:r>
              <a:rPr lang="ru-RU" sz="2200" dirty="0">
                <a:solidFill>
                  <a:prstClr val="black"/>
                </a:solidFill>
                <a:latin typeface="Cambria" panose="02040503050406030204" pitchFamily="18" charset="0"/>
                <a:cs typeface="Times New Roman" panose="02020603050405020304" pitchFamily="18" charset="0"/>
              </a:rPr>
              <a:t> или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дикорастущее растение</a:t>
            </a:r>
            <a:r>
              <a:rPr lang="ru-RU" sz="2200" dirty="0">
                <a:solidFill>
                  <a:prstClr val="black"/>
                </a:solidFill>
                <a:latin typeface="Cambria" panose="02040503050406030204" pitchFamily="18" charset="0"/>
                <a:cs typeface="Times New Roman" panose="02020603050405020304" pitchFamily="18" charset="0"/>
              </a:rPr>
              <a:t> сем. лилейных с острым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вкусом</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луковицы</a:t>
            </a:r>
            <a:r>
              <a:rPr lang="ru-RU" sz="2200" dirty="0">
                <a:solidFill>
                  <a:prstClr val="black"/>
                </a:solidFill>
                <a:latin typeface="Cambria" panose="02040503050406030204" pitchFamily="18" charset="0"/>
                <a:cs typeface="Times New Roman" panose="02020603050405020304" pitchFamily="18" charset="0"/>
              </a:rPr>
              <a:t> и съедобными трубчатыми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листьями</a:t>
            </a:r>
            <a:r>
              <a:rPr lang="ru-RU" sz="2200" dirty="0">
                <a:solidFill>
                  <a:prstClr val="black"/>
                </a:solidFill>
                <a:latin typeface="Cambria" panose="02040503050406030204" pitchFamily="18" charset="0"/>
                <a:cs typeface="Times New Roman" panose="02020603050405020304" pitchFamily="18" charset="0"/>
              </a:rPr>
              <a:t>. </a:t>
            </a:r>
          </a:p>
          <a:p>
            <a:pPr marL="0" lvl="0" indent="0">
              <a:spcBef>
                <a:spcPts val="0"/>
              </a:spcBef>
              <a:buClrTx/>
              <a:buNone/>
            </a:pPr>
            <a:r>
              <a:rPr lang="ru-RU" sz="2200" i="1" dirty="0">
                <a:solidFill>
                  <a:srgbClr val="1F497D">
                    <a:lumMod val="60000"/>
                    <a:lumOff val="40000"/>
                  </a:srgbClr>
                </a:solidFill>
                <a:latin typeface="Cambria" panose="02040503050406030204" pitchFamily="18" charset="0"/>
                <a:cs typeface="Times New Roman" panose="02020603050405020304" pitchFamily="18" charset="0"/>
              </a:rPr>
              <a:t>Репчатый</a:t>
            </a:r>
            <a:r>
              <a:rPr lang="ru-RU" sz="2200" i="1" dirty="0">
                <a:solidFill>
                  <a:prstClr val="black"/>
                </a:solidFill>
                <a:latin typeface="Cambria" panose="02040503050406030204" pitchFamily="18" charset="0"/>
                <a:cs typeface="Times New Roman" panose="02020603050405020304" pitchFamily="18" charset="0"/>
              </a:rPr>
              <a:t> л. </a:t>
            </a:r>
            <a:r>
              <a:rPr lang="ru-RU" sz="2200" i="1" dirty="0">
                <a:solidFill>
                  <a:srgbClr val="1F497D">
                    <a:lumMod val="60000"/>
                    <a:lumOff val="40000"/>
                  </a:srgbClr>
                </a:solidFill>
                <a:latin typeface="Cambria" panose="02040503050406030204" pitchFamily="18" charset="0"/>
                <a:cs typeface="Times New Roman" panose="02020603050405020304" pitchFamily="18" charset="0"/>
              </a:rPr>
              <a:t>Зелёный</a:t>
            </a:r>
            <a:r>
              <a:rPr lang="ru-RU" sz="2200" i="1" dirty="0">
                <a:solidFill>
                  <a:prstClr val="black"/>
                </a:solidFill>
                <a:latin typeface="Cambria" panose="02040503050406030204" pitchFamily="18" charset="0"/>
                <a:cs typeface="Times New Roman" panose="02020603050405020304" pitchFamily="18" charset="0"/>
              </a:rPr>
              <a:t> л.</a:t>
            </a:r>
            <a:r>
              <a:rPr lang="ru-RU" sz="2200" dirty="0">
                <a:solidFill>
                  <a:prstClr val="black"/>
                </a:solidFill>
                <a:latin typeface="Cambria" panose="02040503050406030204" pitchFamily="18" charset="0"/>
                <a:cs typeface="Times New Roman" panose="02020603050405020304" pitchFamily="18" charset="0"/>
              </a:rPr>
              <a:t> (листья). </a:t>
            </a:r>
            <a:r>
              <a:rPr lang="ru-RU" sz="2200" i="1" dirty="0">
                <a:solidFill>
                  <a:srgbClr val="1F497D">
                    <a:lumMod val="60000"/>
                    <a:lumOff val="40000"/>
                  </a:srgbClr>
                </a:solidFill>
                <a:latin typeface="Cambria" panose="02040503050406030204" pitchFamily="18" charset="0"/>
                <a:cs typeface="Times New Roman" panose="02020603050405020304" pitchFamily="18" charset="0"/>
              </a:rPr>
              <a:t>Головка</a:t>
            </a:r>
            <a:r>
              <a:rPr lang="ru-RU" sz="2200" i="1" dirty="0">
                <a:solidFill>
                  <a:prstClr val="black"/>
                </a:solidFill>
                <a:latin typeface="Cambria" panose="02040503050406030204" pitchFamily="18" charset="0"/>
                <a:cs typeface="Times New Roman" panose="02020603050405020304" pitchFamily="18" charset="0"/>
              </a:rPr>
              <a:t> лука. Дикие луки.</a:t>
            </a:r>
          </a:p>
          <a:p>
            <a:pPr marL="0" lvl="0" indent="0">
              <a:spcBef>
                <a:spcPts val="0"/>
              </a:spcBef>
              <a:buClrTx/>
              <a:buNone/>
            </a:pPr>
            <a:r>
              <a:rPr lang="ru-RU" sz="2200" b="1" dirty="0">
                <a:solidFill>
                  <a:prstClr val="black"/>
                </a:solidFill>
                <a:latin typeface="Cambria" panose="02040503050406030204" pitchFamily="18" charset="0"/>
                <a:cs typeface="Times New Roman" panose="02020603050405020304" pitchFamily="18" charset="0"/>
              </a:rPr>
              <a:t>II. ЛУК</a:t>
            </a:r>
            <a:r>
              <a:rPr lang="ru-RU" sz="2200" dirty="0">
                <a:solidFill>
                  <a:prstClr val="black"/>
                </a:solidFill>
                <a:latin typeface="Cambria" panose="02040503050406030204" pitchFamily="18" charset="0"/>
                <a:cs typeface="Times New Roman" panose="02020603050405020304" pitchFamily="18" charset="0"/>
              </a:rPr>
              <a:t>, -Ручное </a:t>
            </a:r>
            <a:r>
              <a:rPr lang="ru-RU" sz="2200" dirty="0">
                <a:solidFill>
                  <a:srgbClr val="F79646">
                    <a:lumMod val="75000"/>
                  </a:srgbClr>
                </a:solidFill>
                <a:latin typeface="Cambria" panose="02040503050406030204" pitchFamily="18" charset="0"/>
                <a:cs typeface="Times New Roman" panose="02020603050405020304" pitchFamily="18" charset="0"/>
              </a:rPr>
              <a:t>оружие</a:t>
            </a:r>
            <a:r>
              <a:rPr lang="ru-RU" sz="2200" dirty="0">
                <a:solidFill>
                  <a:prstClr val="black"/>
                </a:solidFill>
                <a:latin typeface="Cambria" panose="02040503050406030204" pitchFamily="18" charset="0"/>
                <a:cs typeface="Times New Roman" panose="02020603050405020304" pitchFamily="18" charset="0"/>
              </a:rPr>
              <a:t> для </a:t>
            </a:r>
            <a:r>
              <a:rPr lang="ru-RU" sz="2200" dirty="0">
                <a:solidFill>
                  <a:srgbClr val="F79646">
                    <a:lumMod val="75000"/>
                  </a:srgbClr>
                </a:solidFill>
                <a:latin typeface="Cambria" panose="02040503050406030204" pitchFamily="18" charset="0"/>
                <a:cs typeface="Times New Roman" panose="02020603050405020304" pitchFamily="18" charset="0"/>
              </a:rPr>
              <a:t>метания</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стрел</a:t>
            </a:r>
            <a:r>
              <a:rPr lang="ru-RU" sz="2200" dirty="0">
                <a:solidFill>
                  <a:prstClr val="black"/>
                </a:solidFill>
                <a:latin typeface="Cambria" panose="02040503050406030204" pitchFamily="18" charset="0"/>
                <a:cs typeface="Times New Roman" panose="02020603050405020304" pitchFamily="18" charset="0"/>
              </a:rPr>
              <a:t> в виде пружинящей </a:t>
            </a:r>
            <a:r>
              <a:rPr lang="ru-RU" sz="2200" dirty="0">
                <a:solidFill>
                  <a:srgbClr val="F79646">
                    <a:lumMod val="75000"/>
                  </a:srgbClr>
                </a:solidFill>
                <a:latin typeface="Cambria" panose="02040503050406030204" pitchFamily="18" charset="0"/>
                <a:cs typeface="Times New Roman" panose="02020603050405020304" pitchFamily="18" charset="0"/>
              </a:rPr>
              <a:t>дуги</a:t>
            </a:r>
            <a:r>
              <a:rPr lang="ru-RU" sz="2200" dirty="0">
                <a:solidFill>
                  <a:prstClr val="black"/>
                </a:solidFill>
                <a:latin typeface="Cambria" panose="02040503050406030204" pitchFamily="18" charset="0"/>
                <a:cs typeface="Times New Roman" panose="02020603050405020304" pitchFamily="18" charset="0"/>
              </a:rPr>
              <a:t>, стянутой </a:t>
            </a:r>
            <a:r>
              <a:rPr lang="ru-RU" sz="2200" dirty="0">
                <a:solidFill>
                  <a:srgbClr val="F79646">
                    <a:lumMod val="75000"/>
                  </a:srgbClr>
                </a:solidFill>
                <a:latin typeface="Cambria" panose="02040503050406030204" pitchFamily="18" charset="0"/>
                <a:cs typeface="Times New Roman" panose="02020603050405020304" pitchFamily="18" charset="0"/>
              </a:rPr>
              <a:t>тетивой</a:t>
            </a:r>
            <a:r>
              <a:rPr lang="ru-RU" sz="2200" dirty="0">
                <a:solidFill>
                  <a:prstClr val="black"/>
                </a:solidFill>
                <a:latin typeface="Cambria" panose="02040503050406030204" pitchFamily="18" charset="0"/>
                <a:cs typeface="Times New Roman" panose="02020603050405020304" pitchFamily="18" charset="0"/>
              </a:rPr>
              <a:t>. </a:t>
            </a:r>
            <a:r>
              <a:rPr lang="ru-RU" sz="2200" i="1" dirty="0">
                <a:solidFill>
                  <a:srgbClr val="F79646">
                    <a:lumMod val="75000"/>
                  </a:srgbClr>
                </a:solidFill>
                <a:latin typeface="Cambria" panose="02040503050406030204" pitchFamily="18" charset="0"/>
                <a:cs typeface="Times New Roman" panose="02020603050405020304" pitchFamily="18" charset="0"/>
              </a:rPr>
              <a:t>Тугой</a:t>
            </a:r>
            <a:r>
              <a:rPr lang="ru-RU" sz="2200" i="1" dirty="0">
                <a:solidFill>
                  <a:prstClr val="black"/>
                </a:solidFill>
                <a:latin typeface="Cambria" panose="02040503050406030204" pitchFamily="18" charset="0"/>
                <a:cs typeface="Times New Roman" panose="02020603050405020304" pitchFamily="18" charset="0"/>
              </a:rPr>
              <a:t> л.</a:t>
            </a:r>
            <a:r>
              <a:rPr lang="en-US" sz="2200" i="1" dirty="0">
                <a:solidFill>
                  <a:prstClr val="black"/>
                </a:solidFill>
                <a:latin typeface="Cambria" panose="02040503050406030204" pitchFamily="18" charset="0"/>
                <a:cs typeface="Times New Roman" panose="02020603050405020304" pitchFamily="18" charset="0"/>
              </a:rPr>
              <a:t> </a:t>
            </a:r>
            <a:r>
              <a:rPr lang="ru-RU" sz="2200" i="1" dirty="0">
                <a:solidFill>
                  <a:srgbClr val="F79646">
                    <a:lumMod val="75000"/>
                  </a:srgbClr>
                </a:solidFill>
                <a:latin typeface="Cambria" panose="02040503050406030204" pitchFamily="18" charset="0"/>
                <a:cs typeface="Times New Roman" panose="02020603050405020304" pitchFamily="18" charset="0"/>
              </a:rPr>
              <a:t>Стрельба</a:t>
            </a:r>
            <a:r>
              <a:rPr lang="ru-RU" sz="2200" i="1" dirty="0">
                <a:solidFill>
                  <a:prstClr val="black"/>
                </a:solidFill>
                <a:latin typeface="Cambria" panose="02040503050406030204" pitchFamily="18" charset="0"/>
                <a:cs typeface="Times New Roman" panose="02020603050405020304" pitchFamily="18" charset="0"/>
              </a:rPr>
              <a:t> из лука</a:t>
            </a:r>
            <a:r>
              <a:rPr lang="ru-RU" sz="2200" dirty="0">
                <a:solidFill>
                  <a:prstClr val="black"/>
                </a:solidFill>
                <a:latin typeface="Cambria" panose="02040503050406030204" pitchFamily="18" charset="0"/>
                <a:cs typeface="Times New Roman" panose="02020603050405020304" pitchFamily="18" charset="0"/>
              </a:rPr>
              <a:t> (вид </a:t>
            </a:r>
            <a:r>
              <a:rPr lang="ru-RU" sz="2200" i="1" dirty="0">
                <a:solidFill>
                  <a:srgbClr val="F79646">
                    <a:lumMod val="75000"/>
                  </a:srgbClr>
                </a:solidFill>
                <a:latin typeface="Cambria" panose="02040503050406030204" pitchFamily="18" charset="0"/>
                <a:cs typeface="Times New Roman" panose="02020603050405020304" pitchFamily="18" charset="0"/>
              </a:rPr>
              <a:t>спорта</a:t>
            </a:r>
            <a:r>
              <a:rPr lang="ru-RU" sz="2200" dirty="0">
                <a:solidFill>
                  <a:prstClr val="black"/>
                </a:solidFill>
                <a:latin typeface="Cambria" panose="02040503050406030204" pitchFamily="18" charset="0"/>
                <a:cs typeface="Times New Roman" panose="02020603050405020304" pitchFamily="18" charset="0"/>
              </a:rPr>
              <a:t>).</a:t>
            </a:r>
            <a:br>
              <a:rPr lang="ru-RU" sz="2200" dirty="0">
                <a:solidFill>
                  <a:prstClr val="black"/>
                </a:solidFill>
                <a:latin typeface="Cambria" panose="02040503050406030204" pitchFamily="18" charset="0"/>
                <a:cs typeface="Times New Roman" panose="02020603050405020304" pitchFamily="18" charset="0"/>
              </a:rPr>
            </a:br>
            <a:endParaRPr lang="en-US" sz="2200" dirty="0">
              <a:solidFill>
                <a:prstClr val="black"/>
              </a:solidFill>
              <a:latin typeface="Cambria" panose="02040503050406030204" pitchFamily="18" charset="0"/>
              <a:cs typeface="Times New Roman" panose="02020603050405020304" pitchFamily="18" charset="0"/>
            </a:endParaRPr>
          </a:p>
          <a:p>
            <a:pPr marL="0" lvl="0" indent="0">
              <a:spcBef>
                <a:spcPts val="0"/>
              </a:spcBef>
              <a:buClrTx/>
              <a:buNone/>
            </a:pPr>
            <a:r>
              <a:rPr lang="en-US" altLang="en-US" sz="2200" i="1" dirty="0">
                <a:solidFill>
                  <a:prstClr val="black"/>
                </a:solidFill>
                <a:latin typeface="Cambria" panose="02040503050406030204" pitchFamily="18" charset="0"/>
                <a:cs typeface="Times New Roman" panose="02020603050405020304" pitchFamily="18" charset="0"/>
              </a:rPr>
              <a:t>F(c</a:t>
            </a:r>
            <a:r>
              <a:rPr lang="ru-RU" altLang="en-US" sz="2200" i="1" baseline="-25000" dirty="0">
                <a:solidFill>
                  <a:prstClr val="black"/>
                </a:solidFill>
                <a:latin typeface="Cambria" panose="02040503050406030204" pitchFamily="18" charset="0"/>
                <a:cs typeface="Times New Roman" panose="02020603050405020304" pitchFamily="18" charset="0"/>
              </a:rPr>
              <a:t>1</a:t>
            </a:r>
            <a:r>
              <a:rPr lang="en-US" altLang="en-US" sz="2200" i="1" dirty="0">
                <a:solidFill>
                  <a:prstClr val="black"/>
                </a:solidFill>
                <a:latin typeface="Cambria" panose="02040503050406030204" pitchFamily="18" charset="0"/>
                <a:cs typeface="Times New Roman" panose="02020603050405020304" pitchFamily="18" charset="0"/>
              </a:rPr>
              <a:t>)</a:t>
            </a:r>
            <a:r>
              <a:rPr lang="en-US" altLang="en-US"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огородное</a:t>
            </a:r>
            <a:r>
              <a:rPr lang="en-US" sz="2200" dirty="0">
                <a:solidFill>
                  <a:srgbClr val="1F497D">
                    <a:lumMod val="60000"/>
                    <a:lumOff val="40000"/>
                  </a:srgbClr>
                </a:solidFill>
                <a:latin typeface="Cambria" panose="02040503050406030204" pitchFamily="18" charset="0"/>
                <a:cs typeface="Times New Roman" panose="02020603050405020304" pitchFamily="18" charset="0"/>
              </a:rPr>
              <a:t>,</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растение,</a:t>
            </a:r>
            <a:r>
              <a:rPr lang="en-US" sz="2200" dirty="0">
                <a:solidFill>
                  <a:srgbClr val="1F497D">
                    <a:lumMod val="60000"/>
                    <a:lumOff val="40000"/>
                  </a:srgbClr>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вкус,</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луковица,</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съедобный,</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лист</a:t>
            </a:r>
            <a:r>
              <a:rPr lang="en-US" sz="2200"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репчатый</a:t>
            </a:r>
            <a:r>
              <a:rPr lang="ru-RU" sz="2200" i="1" dirty="0">
                <a:solidFill>
                  <a:srgbClr val="1F497D">
                    <a:lumMod val="60000"/>
                    <a:lumOff val="40000"/>
                  </a:srgbClr>
                </a:solidFill>
                <a:latin typeface="Cambria" panose="02040503050406030204" pitchFamily="18" charset="0"/>
                <a:cs typeface="Times New Roman" panose="02020603050405020304" pitchFamily="18" charset="0"/>
              </a:rPr>
              <a:t>,</a:t>
            </a:r>
            <a:r>
              <a:rPr lang="ru-RU" sz="2200" i="1"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зелёный</a:t>
            </a:r>
            <a:r>
              <a:rPr lang="ru-RU" sz="2200" i="1" dirty="0">
                <a:solidFill>
                  <a:srgbClr val="1F497D">
                    <a:lumMod val="60000"/>
                    <a:lumOff val="40000"/>
                  </a:srgbClr>
                </a:solidFill>
                <a:latin typeface="Cambria" panose="02040503050406030204" pitchFamily="18" charset="0"/>
                <a:cs typeface="Times New Roman" panose="02020603050405020304" pitchFamily="18" charset="0"/>
              </a:rPr>
              <a:t>,</a:t>
            </a:r>
            <a:r>
              <a:rPr lang="ru-RU" sz="2200" i="1" dirty="0">
                <a:solidFill>
                  <a:prstClr val="black"/>
                </a:solidFill>
                <a:latin typeface="Cambria" panose="02040503050406030204" pitchFamily="18" charset="0"/>
                <a:cs typeface="Times New Roman" panose="02020603050405020304" pitchFamily="18" charset="0"/>
              </a:rPr>
              <a:t> </a:t>
            </a:r>
            <a:r>
              <a:rPr lang="ru-RU" sz="2200" dirty="0">
                <a:solidFill>
                  <a:srgbClr val="1F497D">
                    <a:lumMod val="60000"/>
                    <a:lumOff val="40000"/>
                  </a:srgbClr>
                </a:solidFill>
                <a:latin typeface="Cambria" panose="02040503050406030204" pitchFamily="18" charset="0"/>
                <a:cs typeface="Times New Roman" panose="02020603050405020304" pitchFamily="18" charset="0"/>
              </a:rPr>
              <a:t>головка</a:t>
            </a:r>
            <a:r>
              <a:rPr lang="en-US" altLang="en-US" sz="2200" dirty="0">
                <a:solidFill>
                  <a:prstClr val="black"/>
                </a:solidFill>
                <a:latin typeface="Cambria" panose="02040503050406030204" pitchFamily="18" charset="0"/>
                <a:cs typeface="Times New Roman" panose="02020603050405020304" pitchFamily="18" charset="0"/>
              </a:rPr>
              <a:t>}</a:t>
            </a:r>
            <a:br>
              <a:rPr lang="ru-RU" altLang="en-US" sz="2200" dirty="0">
                <a:solidFill>
                  <a:prstClr val="black"/>
                </a:solidFill>
                <a:latin typeface="Cambria" panose="02040503050406030204" pitchFamily="18" charset="0"/>
                <a:cs typeface="Times New Roman" panose="02020603050405020304" pitchFamily="18" charset="0"/>
              </a:rPr>
            </a:br>
            <a:endParaRPr lang="ru-RU" altLang="en-US" sz="2200" dirty="0">
              <a:solidFill>
                <a:prstClr val="black"/>
              </a:solidFill>
              <a:latin typeface="Cambria" panose="02040503050406030204" pitchFamily="18" charset="0"/>
              <a:cs typeface="Times New Roman" panose="02020603050405020304" pitchFamily="18" charset="0"/>
            </a:endParaRPr>
          </a:p>
          <a:p>
            <a:pPr marL="0" lvl="0" indent="0">
              <a:spcBef>
                <a:spcPts val="0"/>
              </a:spcBef>
              <a:buClrTx/>
              <a:buNone/>
            </a:pPr>
            <a:r>
              <a:rPr lang="en-US" altLang="en-US" sz="2200" i="1" dirty="0">
                <a:solidFill>
                  <a:prstClr val="black"/>
                </a:solidFill>
                <a:latin typeface="Cambria" panose="02040503050406030204" pitchFamily="18" charset="0"/>
                <a:cs typeface="Times New Roman" panose="02020603050405020304" pitchFamily="18" charset="0"/>
              </a:rPr>
              <a:t>F(c</a:t>
            </a:r>
            <a:r>
              <a:rPr lang="ru-RU" altLang="en-US" sz="2200" i="1" baseline="-25000" dirty="0">
                <a:solidFill>
                  <a:prstClr val="black"/>
                </a:solidFill>
                <a:latin typeface="Cambria" panose="02040503050406030204" pitchFamily="18" charset="0"/>
                <a:cs typeface="Times New Roman" panose="02020603050405020304" pitchFamily="18" charset="0"/>
              </a:rPr>
              <a:t>2</a:t>
            </a:r>
            <a:r>
              <a:rPr lang="en-US" altLang="en-US" sz="2200" i="1" dirty="0">
                <a:solidFill>
                  <a:prstClr val="black"/>
                </a:solidFill>
                <a:latin typeface="Cambria" panose="02040503050406030204" pitchFamily="18" charset="0"/>
                <a:cs typeface="Times New Roman" panose="02020603050405020304" pitchFamily="18" charset="0"/>
              </a:rPr>
              <a:t>)</a:t>
            </a:r>
            <a:r>
              <a:rPr lang="ru-RU" altLang="en-US" sz="2200" i="1" dirty="0">
                <a:solidFill>
                  <a:prstClr val="black"/>
                </a:solidFill>
                <a:latin typeface="Cambria" panose="02040503050406030204" pitchFamily="18" charset="0"/>
                <a:cs typeface="Times New Roman" panose="02020603050405020304" pitchFamily="18" charset="0"/>
              </a:rPr>
              <a:t>=</a:t>
            </a:r>
            <a:r>
              <a:rPr lang="en-US" altLang="en-US" sz="2200" dirty="0">
                <a:solidFill>
                  <a:prstClr val="black"/>
                </a:solidFill>
                <a:latin typeface="Cambria" panose="02040503050406030204" pitchFamily="18" charset="0"/>
                <a:cs typeface="Times New Roman" panose="02020603050405020304" pitchFamily="18" charset="0"/>
              </a:rPr>
              <a:t>{</a:t>
            </a:r>
            <a:r>
              <a:rPr lang="ru-RU" sz="2200" dirty="0">
                <a:solidFill>
                  <a:srgbClr val="F79646">
                    <a:lumMod val="75000"/>
                  </a:srgbClr>
                </a:solidFill>
                <a:latin typeface="Cambria" panose="02040503050406030204" pitchFamily="18" charset="0"/>
                <a:cs typeface="Times New Roman" panose="02020603050405020304" pitchFamily="18" charset="0"/>
              </a:rPr>
              <a:t>оружие,</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метание,</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стрела,</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дуга</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тетива,</a:t>
            </a:r>
            <a:r>
              <a:rPr lang="ru-RU" sz="2200" dirty="0">
                <a:solidFill>
                  <a:prstClr val="black"/>
                </a:solidFill>
                <a:latin typeface="Cambria" panose="02040503050406030204" pitchFamily="18" charset="0"/>
                <a:cs typeface="Times New Roman" panose="02020603050405020304" pitchFamily="18" charset="0"/>
              </a:rPr>
              <a:t> </a:t>
            </a:r>
            <a:r>
              <a:rPr lang="ru-RU" sz="2200" dirty="0">
                <a:solidFill>
                  <a:srgbClr val="F79646">
                    <a:lumMod val="75000"/>
                  </a:srgbClr>
                </a:solidFill>
                <a:latin typeface="Cambria" panose="02040503050406030204" pitchFamily="18" charset="0"/>
                <a:cs typeface="Times New Roman" panose="02020603050405020304" pitchFamily="18" charset="0"/>
              </a:rPr>
              <a:t>тугой</a:t>
            </a:r>
            <a:r>
              <a:rPr lang="ru-RU" sz="2200" i="1" dirty="0">
                <a:solidFill>
                  <a:srgbClr val="F79646">
                    <a:lumMod val="75000"/>
                  </a:srgbClr>
                </a:solidFill>
                <a:latin typeface="Cambria" panose="02040503050406030204" pitchFamily="18" charset="0"/>
                <a:cs typeface="Times New Roman" panose="02020603050405020304" pitchFamily="18" charset="0"/>
              </a:rPr>
              <a:t>,</a:t>
            </a:r>
            <a:r>
              <a:rPr lang="ru-RU" sz="2200" i="1" dirty="0">
                <a:solidFill>
                  <a:prstClr val="black"/>
                </a:solidFill>
                <a:latin typeface="Cambria" panose="02040503050406030204" pitchFamily="18" charset="0"/>
                <a:cs typeface="Times New Roman" panose="02020603050405020304" pitchFamily="18" charset="0"/>
              </a:rPr>
              <a:t> </a:t>
            </a:r>
            <a:r>
              <a:rPr lang="ru-RU" sz="2200" i="1" dirty="0">
                <a:solidFill>
                  <a:srgbClr val="F79646">
                    <a:lumMod val="75000"/>
                  </a:srgbClr>
                </a:solidFill>
                <a:latin typeface="Cambria" panose="02040503050406030204" pitchFamily="18" charset="0"/>
                <a:cs typeface="Times New Roman" panose="02020603050405020304" pitchFamily="18" charset="0"/>
              </a:rPr>
              <a:t>стрельба, спорт</a:t>
            </a:r>
            <a:r>
              <a:rPr lang="en-US" altLang="en-US" sz="2200" dirty="0">
                <a:solidFill>
                  <a:prstClr val="black"/>
                </a:solidFill>
                <a:latin typeface="Cambria" panose="02040503050406030204" pitchFamily="18" charset="0"/>
                <a:cs typeface="Times New Roman" panose="02020603050405020304" pitchFamily="18" charset="0"/>
              </a:rPr>
              <a:t>}</a:t>
            </a:r>
          </a:p>
        </p:txBody>
      </p:sp>
      <p:sp>
        <p:nvSpPr>
          <p:cNvPr id="4" name="Номер слайда 3">
            <a:extLst>
              <a:ext uri="{FF2B5EF4-FFF2-40B4-BE49-F238E27FC236}">
                <a16:creationId xmlns:a16="http://schemas.microsoft.com/office/drawing/2014/main" id="{96E88974-0E62-2943-9058-09254444B72E}"/>
              </a:ext>
            </a:extLst>
          </p:cNvPr>
          <p:cNvSpPr>
            <a:spLocks noGrp="1"/>
          </p:cNvSpPr>
          <p:nvPr>
            <p:ph type="sldNum" sz="quarter" idx="12"/>
          </p:nvPr>
        </p:nvSpPr>
        <p:spPr/>
        <p:txBody>
          <a:bodyPr/>
          <a:lstStyle/>
          <a:p>
            <a:fld id="{CFE4BAC9-6D41-4691-9299-18EF07EF0177}" type="slidenum">
              <a:rPr lang="en-US" smtClean="0"/>
              <a:t>25</a:t>
            </a:fld>
            <a:endParaRPr lang="en-US"/>
          </a:p>
        </p:txBody>
      </p:sp>
    </p:spTree>
    <p:extLst>
      <p:ext uri="{BB962C8B-B14F-4D97-AF65-F5344CB8AC3E}">
        <p14:creationId xmlns:p14="http://schemas.microsoft.com/office/powerpoint/2010/main" val="937908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3D3520-628F-7C43-AA2A-1157F7C9C60F}"/>
              </a:ext>
            </a:extLst>
          </p:cNvPr>
          <p:cNvSpPr>
            <a:spLocks noGrp="1"/>
          </p:cNvSpPr>
          <p:nvPr>
            <p:ph type="title"/>
          </p:nvPr>
        </p:nvSpPr>
        <p:spPr/>
        <p:txBody>
          <a:bodyPr>
            <a:normAutofit fontScale="90000"/>
          </a:bodyPr>
          <a:lstStyle/>
          <a:p>
            <a:r>
              <a:rPr lang="ru-RU" dirty="0"/>
              <a:t>Исходный алгоритм Леска</a:t>
            </a:r>
          </a:p>
        </p:txBody>
      </p:sp>
      <p:sp>
        <p:nvSpPr>
          <p:cNvPr id="4" name="Номер слайда 3">
            <a:extLst>
              <a:ext uri="{FF2B5EF4-FFF2-40B4-BE49-F238E27FC236}">
                <a16:creationId xmlns:a16="http://schemas.microsoft.com/office/drawing/2014/main" id="{AED585AC-AA08-6A47-AF9B-9306286CA539}"/>
              </a:ext>
            </a:extLst>
          </p:cNvPr>
          <p:cNvSpPr>
            <a:spLocks noGrp="1"/>
          </p:cNvSpPr>
          <p:nvPr>
            <p:ph type="sldNum" sz="quarter" idx="12"/>
          </p:nvPr>
        </p:nvSpPr>
        <p:spPr/>
        <p:txBody>
          <a:bodyPr/>
          <a:lstStyle/>
          <a:p>
            <a:fld id="{CFE4BAC9-6D41-4691-9299-18EF07EF0177}" type="slidenum">
              <a:rPr lang="en-US" smtClean="0"/>
              <a:t>26</a:t>
            </a:fld>
            <a:endParaRPr lang="en-US"/>
          </a:p>
        </p:txBody>
      </p:sp>
      <p:sp>
        <p:nvSpPr>
          <p:cNvPr id="10" name="Content Placeholder 4">
            <a:extLst>
              <a:ext uri="{FF2B5EF4-FFF2-40B4-BE49-F238E27FC236}">
                <a16:creationId xmlns:a16="http://schemas.microsoft.com/office/drawing/2014/main" id="{74F81187-AA62-CB4A-A8F3-A6462407E37F}"/>
              </a:ext>
            </a:extLst>
          </p:cNvPr>
          <p:cNvSpPr txBox="1">
            <a:spLocks/>
          </p:cNvSpPr>
          <p:nvPr/>
        </p:nvSpPr>
        <p:spPr>
          <a:xfrm>
            <a:off x="402209" y="2673168"/>
            <a:ext cx="3581401" cy="33358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pPr>
            <a:r>
              <a:rPr lang="en-US" altLang="en-US" sz="2000" dirty="0">
                <a:latin typeface="Cambria" panose="02040503050406030204" pitchFamily="18" charset="0"/>
                <a:cs typeface="Times New Roman" panose="02020603050405020304" pitchFamily="18" charset="0"/>
              </a:rPr>
              <a:t>Sense 1</a:t>
            </a:r>
          </a:p>
          <a:p>
            <a:pPr marL="0" indent="0">
              <a:spcBef>
                <a:spcPct val="0"/>
              </a:spcBef>
              <a:buFont typeface="Wingdings" panose="05000000000000000000" pitchFamily="2" charset="2"/>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Trees of the olive family with pinnate leaves, thin furrowed bark and gray branches.</a:t>
            </a:r>
          </a:p>
          <a:p>
            <a:pPr>
              <a:spcBef>
                <a:spcPct val="0"/>
              </a:spcBef>
            </a:pPr>
            <a:r>
              <a:rPr lang="en-US" altLang="en-US" sz="2000" dirty="0">
                <a:latin typeface="Cambria" panose="02040503050406030204" pitchFamily="18" charset="0"/>
                <a:cs typeface="Times New Roman" panose="02020603050405020304" pitchFamily="18" charset="0"/>
              </a:rPr>
              <a:t>Sense 2</a:t>
            </a:r>
          </a:p>
          <a:p>
            <a:pPr marL="0" indent="0">
              <a:spcBef>
                <a:spcPct val="0"/>
              </a:spcBef>
              <a:buFont typeface="Wingdings" panose="05000000000000000000" pitchFamily="2" charset="2"/>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The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solid</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 residue left when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combustible</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 material is thoroughly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burn</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ed or oxidized</a:t>
            </a:r>
            <a:r>
              <a:rPr lang="en-US" altLang="en-US" sz="2000" dirty="0">
                <a:latin typeface="Cambria" panose="02040503050406030204" pitchFamily="18" charset="0"/>
                <a:cs typeface="Times New Roman" panose="02020603050405020304" pitchFamily="18" charset="0"/>
              </a:rPr>
              <a:t>.</a:t>
            </a:r>
          </a:p>
          <a:p>
            <a:pPr>
              <a:spcBef>
                <a:spcPct val="0"/>
              </a:spcBef>
            </a:pPr>
            <a:r>
              <a:rPr lang="en-US" altLang="en-US" sz="2000" dirty="0">
                <a:latin typeface="Cambria" panose="02040503050406030204" pitchFamily="18" charset="0"/>
                <a:cs typeface="Times New Roman" panose="02020603050405020304" pitchFamily="18" charset="0"/>
              </a:rPr>
              <a:t>Sense 3</a:t>
            </a:r>
          </a:p>
          <a:p>
            <a:pPr>
              <a:spcBef>
                <a:spcPct val="0"/>
              </a:spcBef>
              <a:buFont typeface="Wingdings" panose="05000000000000000000" pitchFamily="2" charset="2"/>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To convert into ash</a:t>
            </a:r>
          </a:p>
        </p:txBody>
      </p:sp>
      <p:sp>
        <p:nvSpPr>
          <p:cNvPr id="11" name="Content Placeholder 5">
            <a:extLst>
              <a:ext uri="{FF2B5EF4-FFF2-40B4-BE49-F238E27FC236}">
                <a16:creationId xmlns:a16="http://schemas.microsoft.com/office/drawing/2014/main" id="{A818B3E8-81EF-A048-A00A-02F6F8F9B5FA}"/>
              </a:ext>
            </a:extLst>
          </p:cNvPr>
          <p:cNvSpPr txBox="1">
            <a:spLocks/>
          </p:cNvSpPr>
          <p:nvPr/>
        </p:nvSpPr>
        <p:spPr>
          <a:xfrm>
            <a:off x="4077524" y="2618657"/>
            <a:ext cx="4903787" cy="34468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spcBef>
                <a:spcPct val="0"/>
              </a:spcBef>
              <a:buFont typeface="Arial" pitchFamily="34" charset="0"/>
              <a:buChar char="•"/>
            </a:pPr>
            <a:r>
              <a:rPr lang="en-US" altLang="en-US" sz="2000" dirty="0">
                <a:latin typeface="Cambria" panose="02040503050406030204" pitchFamily="18" charset="0"/>
                <a:cs typeface="Times New Roman" panose="02020603050405020304" pitchFamily="18" charset="0"/>
              </a:rPr>
              <a:t>Sense 1</a:t>
            </a:r>
            <a:endParaRPr lang="ru-RU" altLang="en-US" sz="2000" dirty="0">
              <a:latin typeface="Cambria" panose="02040503050406030204" pitchFamily="18" charset="0"/>
              <a:cs typeface="Times New Roman" panose="02020603050405020304" pitchFamily="18" charset="0"/>
            </a:endParaRPr>
          </a:p>
          <a:p>
            <a:pPr marL="0" lvl="1" indent="0">
              <a:spcBef>
                <a:spcPct val="0"/>
              </a:spcBef>
              <a:buFont typeface="Arial" pitchFamily="34" charset="0"/>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A piece of glowing carbon or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burn</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t wood.</a:t>
            </a:r>
          </a:p>
          <a:p>
            <a:pPr marL="342900" lvl="1" indent="-342900">
              <a:spcBef>
                <a:spcPct val="0"/>
              </a:spcBef>
              <a:buFont typeface="Arial" pitchFamily="34" charset="0"/>
              <a:buChar char="•"/>
            </a:pPr>
            <a:r>
              <a:rPr lang="en-US" altLang="en-US" sz="2000" dirty="0">
                <a:latin typeface="Cambria" panose="02040503050406030204" pitchFamily="18" charset="0"/>
                <a:cs typeface="Times New Roman" panose="02020603050405020304" pitchFamily="18" charset="0"/>
              </a:rPr>
              <a:t>Sense 2</a:t>
            </a:r>
            <a:endParaRPr lang="ru-RU" altLang="en-US" sz="2000" dirty="0">
              <a:latin typeface="Cambria" panose="02040503050406030204" pitchFamily="18" charset="0"/>
              <a:cs typeface="Times New Roman" panose="02020603050405020304" pitchFamily="18" charset="0"/>
            </a:endParaRPr>
          </a:p>
          <a:p>
            <a:pPr marL="0" lvl="1" indent="0">
              <a:spcBef>
                <a:spcPct val="0"/>
              </a:spcBef>
              <a:buFont typeface="Arial" pitchFamily="34" charset="0"/>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charcoal.</a:t>
            </a:r>
          </a:p>
          <a:p>
            <a:pPr marL="342900" lvl="1" indent="-342900">
              <a:spcBef>
                <a:spcPct val="0"/>
              </a:spcBef>
              <a:buFont typeface="Arial" pitchFamily="34" charset="0"/>
              <a:buChar char="•"/>
            </a:pPr>
            <a:r>
              <a:rPr lang="en-US" altLang="en-US" sz="2000" dirty="0">
                <a:latin typeface="Cambria" panose="02040503050406030204" pitchFamily="18" charset="0"/>
                <a:cs typeface="Times New Roman" panose="02020603050405020304" pitchFamily="18" charset="0"/>
              </a:rPr>
              <a:t>Sense 3</a:t>
            </a:r>
            <a:endParaRPr lang="ru-RU" altLang="en-US" sz="2000" dirty="0">
              <a:latin typeface="Cambria" panose="02040503050406030204" pitchFamily="18" charset="0"/>
              <a:cs typeface="Times New Roman" panose="02020603050405020304" pitchFamily="18" charset="0"/>
            </a:endParaRPr>
          </a:p>
          <a:p>
            <a:pPr marL="0" lvl="1" indent="0">
              <a:spcBef>
                <a:spcPct val="0"/>
              </a:spcBef>
              <a:buFont typeface="Arial" pitchFamily="34" charset="0"/>
              <a:buNone/>
            </a:pP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A black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solid combustible</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 substance formed by the partial decomposition of vegetable matter without free access to air and under the influence of moisture and often increased pressure and temperature that is widely used as a fuel for </a:t>
            </a:r>
            <a:r>
              <a:rPr lang="en-US" altLang="en-US" sz="2000" b="1" i="1" dirty="0">
                <a:solidFill>
                  <a:schemeClr val="tx1">
                    <a:lumMod val="65000"/>
                    <a:lumOff val="35000"/>
                  </a:schemeClr>
                </a:solidFill>
                <a:latin typeface="Cambria" panose="02040503050406030204" pitchFamily="18" charset="0"/>
                <a:cs typeface="Times New Roman" panose="02020603050405020304" pitchFamily="18" charset="0"/>
              </a:rPr>
              <a:t>burn</a:t>
            </a:r>
            <a:r>
              <a:rPr lang="en-US" altLang="en-US" sz="2000" dirty="0">
                <a:solidFill>
                  <a:schemeClr val="tx1">
                    <a:lumMod val="65000"/>
                    <a:lumOff val="35000"/>
                  </a:schemeClr>
                </a:solidFill>
                <a:latin typeface="Cambria" panose="02040503050406030204" pitchFamily="18" charset="0"/>
                <a:cs typeface="Times New Roman" panose="02020603050405020304" pitchFamily="18" charset="0"/>
              </a:rPr>
              <a:t>ing</a:t>
            </a:r>
          </a:p>
        </p:txBody>
      </p:sp>
      <p:sp>
        <p:nvSpPr>
          <p:cNvPr id="12" name="Text Placeholder 6">
            <a:extLst>
              <a:ext uri="{FF2B5EF4-FFF2-40B4-BE49-F238E27FC236}">
                <a16:creationId xmlns:a16="http://schemas.microsoft.com/office/drawing/2014/main" id="{B045A2EE-2645-2147-A231-ED2E8A02BBF5}"/>
              </a:ext>
            </a:extLst>
          </p:cNvPr>
          <p:cNvSpPr txBox="1">
            <a:spLocks/>
          </p:cNvSpPr>
          <p:nvPr/>
        </p:nvSpPr>
        <p:spPr>
          <a:xfrm>
            <a:off x="535290" y="2211908"/>
            <a:ext cx="3581400" cy="43021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dirty="0">
                <a:ln>
                  <a:noFill/>
                </a:ln>
                <a:solidFill>
                  <a:sysClr val="windowText" lastClr="000000"/>
                </a:solidFill>
                <a:effectLst/>
                <a:uLnTx/>
                <a:uFillTx/>
                <a:latin typeface="Cambria" panose="02040503050406030204" pitchFamily="18" charset="0"/>
              </a:rPr>
              <a:t>Ash</a:t>
            </a:r>
          </a:p>
        </p:txBody>
      </p:sp>
      <p:sp>
        <p:nvSpPr>
          <p:cNvPr id="13" name="Text Placeholder 7">
            <a:extLst>
              <a:ext uri="{FF2B5EF4-FFF2-40B4-BE49-F238E27FC236}">
                <a16:creationId xmlns:a16="http://schemas.microsoft.com/office/drawing/2014/main" id="{6D659F7F-656D-C94A-9030-C506EA858667}"/>
              </a:ext>
            </a:extLst>
          </p:cNvPr>
          <p:cNvSpPr txBox="1">
            <a:spLocks/>
          </p:cNvSpPr>
          <p:nvPr/>
        </p:nvSpPr>
        <p:spPr>
          <a:xfrm>
            <a:off x="5499100" y="2158039"/>
            <a:ext cx="3657600" cy="43021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a:ln>
                  <a:noFill/>
                </a:ln>
                <a:solidFill>
                  <a:sysClr val="windowText" lastClr="000000"/>
                </a:solidFill>
                <a:effectLst/>
                <a:uLnTx/>
                <a:uFillTx/>
                <a:latin typeface="Cambria" panose="02040503050406030204" pitchFamily="18" charset="0"/>
              </a:rPr>
              <a:t>Coal</a:t>
            </a:r>
            <a:endParaRPr kumimoji="0" lang="en-US" altLang="en-US" sz="3200" b="0" i="0" u="none" strike="noStrike" kern="1200" cap="none" spc="0" normalizeH="0" baseline="0" noProof="0" dirty="0">
              <a:ln>
                <a:noFill/>
              </a:ln>
              <a:solidFill>
                <a:sysClr val="windowText" lastClr="000000"/>
              </a:solidFill>
              <a:effectLst/>
              <a:uLnTx/>
              <a:uFillTx/>
              <a:latin typeface="Cambria" panose="02040503050406030204" pitchFamily="18" charset="0"/>
            </a:endParaRPr>
          </a:p>
        </p:txBody>
      </p:sp>
      <p:sp>
        <p:nvSpPr>
          <p:cNvPr id="14" name="Rectangle 9">
            <a:extLst>
              <a:ext uri="{FF2B5EF4-FFF2-40B4-BE49-F238E27FC236}">
                <a16:creationId xmlns:a16="http://schemas.microsoft.com/office/drawing/2014/main" id="{0B64B60F-6618-9145-8312-393FA839224A}"/>
              </a:ext>
            </a:extLst>
          </p:cNvPr>
          <p:cNvSpPr>
            <a:spLocks noChangeArrowheads="1"/>
          </p:cNvSpPr>
          <p:nvPr/>
        </p:nvSpPr>
        <p:spPr bwMode="auto">
          <a:xfrm>
            <a:off x="700087" y="1296966"/>
            <a:ext cx="7543800" cy="8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600"/>
              </a:spcBef>
              <a:buClr>
                <a:srgbClr val="4F81BD"/>
              </a:buClr>
              <a:buSzPct val="70000"/>
              <a:buFont typeface="Wingdings" panose="05000000000000000000" pitchFamily="2" charset="2"/>
              <a:buNone/>
            </a:pPr>
            <a:endParaRPr lang="ru-RU" altLang="en-US" sz="2200" dirty="0">
              <a:solidFill>
                <a:prstClr val="black"/>
              </a:solidFill>
              <a:latin typeface="Cambria" panose="02040503050406030204" pitchFamily="18" charset="0"/>
              <a:cs typeface="Times New Roman" panose="02020603050405020304" pitchFamily="18" charset="0"/>
            </a:endParaRPr>
          </a:p>
          <a:p>
            <a:pPr eaLnBrk="1" hangingPunct="1">
              <a:lnSpc>
                <a:spcPct val="102000"/>
              </a:lnSpc>
              <a:spcBef>
                <a:spcPts val="600"/>
              </a:spcBef>
            </a:pPr>
            <a:r>
              <a:rPr lang="en-GB" altLang="en-US" dirty="0">
                <a:solidFill>
                  <a:prstClr val="black"/>
                </a:solidFill>
                <a:latin typeface="Cambria" panose="02040503050406030204" pitchFamily="18" charset="0"/>
              </a:rPr>
              <a:t>	</a:t>
            </a:r>
            <a:r>
              <a:rPr lang="en-GB" altLang="en-US" sz="2400" dirty="0">
                <a:solidFill>
                  <a:prstClr val="black"/>
                </a:solidFill>
                <a:latin typeface="Cambria" panose="02040503050406030204" pitchFamily="18" charset="0"/>
              </a:rPr>
              <a:t>E.g. “On burning </a:t>
            </a:r>
            <a:r>
              <a:rPr lang="en-GB" altLang="en-US" sz="2400" b="1" i="1" dirty="0">
                <a:solidFill>
                  <a:prstClr val="black"/>
                </a:solidFill>
                <a:latin typeface="Cambria" panose="02040503050406030204" pitchFamily="18" charset="0"/>
              </a:rPr>
              <a:t>coal</a:t>
            </a:r>
            <a:r>
              <a:rPr lang="en-GB" altLang="en-US" sz="2400" dirty="0">
                <a:solidFill>
                  <a:prstClr val="black"/>
                </a:solidFill>
                <a:latin typeface="Cambria" panose="02040503050406030204" pitchFamily="18" charset="0"/>
              </a:rPr>
              <a:t> we get </a:t>
            </a:r>
            <a:r>
              <a:rPr lang="en-GB" altLang="en-US" sz="2400" b="1" i="1" dirty="0">
                <a:solidFill>
                  <a:srgbClr val="FF0000"/>
                </a:solidFill>
                <a:latin typeface="Cambria" panose="02040503050406030204" pitchFamily="18" charset="0"/>
              </a:rPr>
              <a:t>ash</a:t>
            </a:r>
            <a:r>
              <a:rPr lang="en-GB" altLang="en-US" sz="2400" dirty="0">
                <a:solidFill>
                  <a:prstClr val="black"/>
                </a:solidFill>
                <a:latin typeface="Cambria" panose="02040503050406030204" pitchFamily="18" charset="0"/>
              </a:rPr>
              <a:t>.”</a:t>
            </a:r>
          </a:p>
        </p:txBody>
      </p:sp>
      <p:sp>
        <p:nvSpPr>
          <p:cNvPr id="15" name="TextBox 14">
            <a:extLst>
              <a:ext uri="{FF2B5EF4-FFF2-40B4-BE49-F238E27FC236}">
                <a16:creationId xmlns:a16="http://schemas.microsoft.com/office/drawing/2014/main" id="{6A105404-D7D2-394F-B796-3C5993219322}"/>
              </a:ext>
            </a:extLst>
          </p:cNvPr>
          <p:cNvSpPr txBox="1"/>
          <p:nvPr/>
        </p:nvSpPr>
        <p:spPr>
          <a:xfrm>
            <a:off x="473506" y="6040030"/>
            <a:ext cx="7786687" cy="400110"/>
          </a:xfrm>
          <a:prstGeom prst="rect">
            <a:avLst/>
          </a:prstGeom>
          <a:noFill/>
        </p:spPr>
        <p:txBody>
          <a:bodyPr wrap="square" rtlCol="0">
            <a:spAutoFit/>
          </a:bodyPr>
          <a:lstStyle/>
          <a:p>
            <a:r>
              <a:rPr lang="en-US" sz="1000" dirty="0" err="1"/>
              <a:t>Lesk</a:t>
            </a:r>
            <a:r>
              <a:rPr lang="en-US" sz="1000" dirty="0"/>
              <a:t>, M. (1986). Automatic sense disambiguation using machine readable dictionaries: how to tell a pine cone from an ice cream cone. In </a:t>
            </a:r>
            <a:r>
              <a:rPr lang="en-US" sz="1000" i="1" dirty="0"/>
              <a:t>Proceedings of the 5th annual international conference on Systems documentation</a:t>
            </a:r>
            <a:r>
              <a:rPr lang="en-US" sz="1000" dirty="0"/>
              <a:t> (pp. 24-26).</a:t>
            </a:r>
            <a:endParaRPr lang="ru-RU" sz="1000" dirty="0"/>
          </a:p>
        </p:txBody>
      </p:sp>
    </p:spTree>
    <p:extLst>
      <p:ext uri="{BB962C8B-B14F-4D97-AF65-F5344CB8AC3E}">
        <p14:creationId xmlns:p14="http://schemas.microsoft.com/office/powerpoint/2010/main" val="2769567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FF9F2-D539-7A45-A131-D5EA71256D24}"/>
              </a:ext>
            </a:extLst>
          </p:cNvPr>
          <p:cNvSpPr>
            <a:spLocks noGrp="1"/>
          </p:cNvSpPr>
          <p:nvPr>
            <p:ph type="title"/>
          </p:nvPr>
        </p:nvSpPr>
        <p:spPr>
          <a:xfrm>
            <a:off x="370703" y="244158"/>
            <a:ext cx="8402594" cy="1339850"/>
          </a:xfrm>
        </p:spPr>
        <p:txBody>
          <a:bodyPr>
            <a:normAutofit/>
          </a:bodyPr>
          <a:lstStyle/>
          <a:p>
            <a:r>
              <a:rPr lang="ru-RU" dirty="0"/>
              <a:t>Упрощённый алгоритм Леска</a:t>
            </a:r>
          </a:p>
        </p:txBody>
      </p:sp>
      <p:sp>
        <p:nvSpPr>
          <p:cNvPr id="4" name="Номер слайда 3">
            <a:extLst>
              <a:ext uri="{FF2B5EF4-FFF2-40B4-BE49-F238E27FC236}">
                <a16:creationId xmlns:a16="http://schemas.microsoft.com/office/drawing/2014/main" id="{C2D549EF-DC6D-A948-9BA8-C5F7FB17550C}"/>
              </a:ext>
            </a:extLst>
          </p:cNvPr>
          <p:cNvSpPr>
            <a:spLocks noGrp="1"/>
          </p:cNvSpPr>
          <p:nvPr>
            <p:ph type="sldNum" sz="quarter" idx="12"/>
          </p:nvPr>
        </p:nvSpPr>
        <p:spPr/>
        <p:txBody>
          <a:bodyPr/>
          <a:lstStyle/>
          <a:p>
            <a:fld id="{CFE4BAC9-6D41-4691-9299-18EF07EF0177}" type="slidenum">
              <a:rPr lang="en-US" smtClean="0"/>
              <a:t>27</a:t>
            </a:fld>
            <a:endParaRPr lang="en-US"/>
          </a:p>
        </p:txBody>
      </p:sp>
      <p:pic>
        <p:nvPicPr>
          <p:cNvPr id="5" name="Picture 1" descr="leskexample.pdf">
            <a:extLst>
              <a:ext uri="{FF2B5EF4-FFF2-40B4-BE49-F238E27FC236}">
                <a16:creationId xmlns:a16="http://schemas.microsoft.com/office/drawing/2014/main" id="{527AE78F-550C-EF44-8E95-2B802C655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323" y="3265782"/>
            <a:ext cx="6316183" cy="1540996"/>
          </a:xfrm>
          <a:prstGeom prst="rect">
            <a:avLst/>
          </a:prstGeom>
        </p:spPr>
      </p:pic>
      <p:sp>
        <p:nvSpPr>
          <p:cNvPr id="6" name="TextBox 5">
            <a:extLst>
              <a:ext uri="{FF2B5EF4-FFF2-40B4-BE49-F238E27FC236}">
                <a16:creationId xmlns:a16="http://schemas.microsoft.com/office/drawing/2014/main" id="{E6DB901D-A8D8-A440-996F-2E88CD0C1099}"/>
              </a:ext>
            </a:extLst>
          </p:cNvPr>
          <p:cNvSpPr txBox="1"/>
          <p:nvPr/>
        </p:nvSpPr>
        <p:spPr>
          <a:xfrm>
            <a:off x="963827" y="2162432"/>
            <a:ext cx="7414054"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t>
            </a:r>
            <a:r>
              <a:rPr lang="en-US" b="1" dirty="0">
                <a:solidFill>
                  <a:srgbClr val="0000FF"/>
                </a:solidFill>
                <a:latin typeface="Times New Roman" panose="02020603050405020304" pitchFamily="18" charset="0"/>
                <a:cs typeface="Times New Roman" panose="02020603050405020304" pitchFamily="18" charset="0"/>
              </a:rPr>
              <a:t>bank</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guarantee deposits will eventually cover future tuition costs because it invests in adjustable-rate mortgage securities. </a:t>
            </a:r>
          </a:p>
        </p:txBody>
      </p:sp>
      <p:sp>
        <p:nvSpPr>
          <p:cNvPr id="7" name="TextBox 6">
            <a:extLst>
              <a:ext uri="{FF2B5EF4-FFF2-40B4-BE49-F238E27FC236}">
                <a16:creationId xmlns:a16="http://schemas.microsoft.com/office/drawing/2014/main" id="{1A783A97-41EB-1A44-9216-8C7CF4DF0597}"/>
              </a:ext>
            </a:extLst>
          </p:cNvPr>
          <p:cNvSpPr txBox="1"/>
          <p:nvPr/>
        </p:nvSpPr>
        <p:spPr>
          <a:xfrm>
            <a:off x="852616" y="5079131"/>
            <a:ext cx="7594643" cy="369332"/>
          </a:xfrm>
          <a:prstGeom prst="rect">
            <a:avLst/>
          </a:prstGeom>
          <a:noFill/>
        </p:spPr>
        <p:txBody>
          <a:bodyPr wrap="none" rtlCol="0">
            <a:spAutoFit/>
          </a:bodyPr>
          <a:lstStyle/>
          <a:p>
            <a:r>
              <a:rPr lang="ru-RU" dirty="0"/>
              <a:t>Введём функцию </a:t>
            </a:r>
            <a:r>
              <a:rPr lang="en-US" i="1" dirty="0" err="1"/>
              <a:t>CountOverlap</a:t>
            </a:r>
            <a:r>
              <a:rPr lang="en-US" dirty="0"/>
              <a:t>(sense, context) </a:t>
            </a:r>
            <a:r>
              <a:rPr lang="ru-RU" dirty="0"/>
              <a:t>для оценки пересечений</a:t>
            </a:r>
          </a:p>
        </p:txBody>
      </p:sp>
      <p:sp>
        <p:nvSpPr>
          <p:cNvPr id="8" name="TextBox 7">
            <a:extLst>
              <a:ext uri="{FF2B5EF4-FFF2-40B4-BE49-F238E27FC236}">
                <a16:creationId xmlns:a16="http://schemas.microsoft.com/office/drawing/2014/main" id="{CA49A6A5-E15B-EE40-9DF7-531999AFB985}"/>
              </a:ext>
            </a:extLst>
          </p:cNvPr>
          <p:cNvSpPr txBox="1"/>
          <p:nvPr/>
        </p:nvSpPr>
        <p:spPr>
          <a:xfrm>
            <a:off x="963827" y="5721178"/>
            <a:ext cx="4021422" cy="369332"/>
          </a:xfrm>
          <a:prstGeom prst="rect">
            <a:avLst/>
          </a:prstGeom>
          <a:noFill/>
        </p:spPr>
        <p:txBody>
          <a:bodyPr wrap="none" rtlCol="0">
            <a:spAutoFit/>
          </a:bodyPr>
          <a:lstStyle/>
          <a:p>
            <a:r>
              <a:rPr lang="en-US" dirty="0"/>
              <a:t>=&gt; </a:t>
            </a:r>
            <a:r>
              <a:rPr lang="ru-RU" dirty="0"/>
              <a:t>Метод контекстного пересечения</a:t>
            </a:r>
          </a:p>
        </p:txBody>
      </p:sp>
    </p:spTree>
    <p:extLst>
      <p:ext uri="{BB962C8B-B14F-4D97-AF65-F5344CB8AC3E}">
        <p14:creationId xmlns:p14="http://schemas.microsoft.com/office/powerpoint/2010/main" val="3474324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8A4B78-F74F-0E47-A4DF-89C96CC25F0F}"/>
              </a:ext>
            </a:extLst>
          </p:cNvPr>
          <p:cNvSpPr>
            <a:spLocks noGrp="1"/>
          </p:cNvSpPr>
          <p:nvPr>
            <p:ph type="title"/>
          </p:nvPr>
        </p:nvSpPr>
        <p:spPr>
          <a:xfrm>
            <a:off x="247135" y="244158"/>
            <a:ext cx="8625015" cy="1339850"/>
          </a:xfrm>
        </p:spPr>
        <p:txBody>
          <a:bodyPr>
            <a:normAutofit/>
          </a:bodyPr>
          <a:lstStyle/>
          <a:p>
            <a:r>
              <a:rPr lang="ru-RU" sz="4200" dirty="0"/>
              <a:t>Как улучшить оценку пересечения</a:t>
            </a:r>
          </a:p>
        </p:txBody>
      </p:sp>
      <p:sp>
        <p:nvSpPr>
          <p:cNvPr id="3" name="Объект 2">
            <a:extLst>
              <a:ext uri="{FF2B5EF4-FFF2-40B4-BE49-F238E27FC236}">
                <a16:creationId xmlns:a16="http://schemas.microsoft.com/office/drawing/2014/main" id="{50CEB4AD-375E-AF45-9D86-043A0E2177C6}"/>
              </a:ext>
            </a:extLst>
          </p:cNvPr>
          <p:cNvSpPr>
            <a:spLocks noGrp="1"/>
          </p:cNvSpPr>
          <p:nvPr>
            <p:ph idx="1"/>
          </p:nvPr>
        </p:nvSpPr>
        <p:spPr/>
        <p:txBody>
          <a:bodyPr/>
          <a:lstStyle/>
          <a:p>
            <a:r>
              <a:rPr lang="ru-RU" dirty="0"/>
              <a:t>Удалить стоп-слова</a:t>
            </a:r>
          </a:p>
          <a:p>
            <a:r>
              <a:rPr lang="ru-RU" dirty="0"/>
              <a:t>Взвешивание по </a:t>
            </a:r>
            <a:r>
              <a:rPr lang="en-US" dirty="0"/>
              <a:t>IDF</a:t>
            </a:r>
          </a:p>
          <a:p>
            <a:r>
              <a:rPr lang="ru-RU" dirty="0"/>
              <a:t>Сравнивать </a:t>
            </a:r>
            <a:r>
              <a:rPr lang="en-US" dirty="0" err="1"/>
              <a:t>tf</a:t>
            </a:r>
            <a:r>
              <a:rPr lang="en-US" dirty="0"/>
              <a:t>*</a:t>
            </a:r>
            <a:r>
              <a:rPr lang="en-US" dirty="0" err="1"/>
              <a:t>idf</a:t>
            </a:r>
            <a:r>
              <a:rPr lang="en-US" dirty="0"/>
              <a:t> </a:t>
            </a:r>
            <a:r>
              <a:rPr lang="ru-RU" dirty="0"/>
              <a:t>векторы контекста и определения</a:t>
            </a:r>
          </a:p>
        </p:txBody>
      </p:sp>
      <p:sp>
        <p:nvSpPr>
          <p:cNvPr id="4" name="Номер слайда 3">
            <a:extLst>
              <a:ext uri="{FF2B5EF4-FFF2-40B4-BE49-F238E27FC236}">
                <a16:creationId xmlns:a16="http://schemas.microsoft.com/office/drawing/2014/main" id="{1873B75F-D13E-3642-8B55-AEB76B58987A}"/>
              </a:ext>
            </a:extLst>
          </p:cNvPr>
          <p:cNvSpPr>
            <a:spLocks noGrp="1"/>
          </p:cNvSpPr>
          <p:nvPr>
            <p:ph type="sldNum" sz="quarter" idx="12"/>
          </p:nvPr>
        </p:nvSpPr>
        <p:spPr/>
        <p:txBody>
          <a:bodyPr/>
          <a:lstStyle/>
          <a:p>
            <a:fld id="{CFE4BAC9-6D41-4691-9299-18EF07EF0177}" type="slidenum">
              <a:rPr lang="en-US" smtClean="0"/>
              <a:t>28</a:t>
            </a:fld>
            <a:endParaRPr lang="en-US"/>
          </a:p>
        </p:txBody>
      </p:sp>
    </p:spTree>
    <p:extLst>
      <p:ext uri="{BB962C8B-B14F-4D97-AF65-F5344CB8AC3E}">
        <p14:creationId xmlns:p14="http://schemas.microsoft.com/office/powerpoint/2010/main" val="146382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a:extLst>
              <a:ext uri="{FF2B5EF4-FFF2-40B4-BE49-F238E27FC236}">
                <a16:creationId xmlns:a16="http://schemas.microsoft.com/office/drawing/2014/main" id="{147475B8-589D-BA45-8B83-3F84ADCB352D}"/>
              </a:ext>
            </a:extLst>
          </p:cNvPr>
          <p:cNvSpPr>
            <a:spLocks noGrp="1"/>
          </p:cNvSpPr>
          <p:nvPr>
            <p:ph type="title"/>
          </p:nvPr>
        </p:nvSpPr>
        <p:spPr/>
        <p:txBody>
          <a:bodyPr/>
          <a:lstStyle/>
          <a:p>
            <a:r>
              <a:rPr lang="ru-RU" dirty="0"/>
              <a:t>Постановка задачи</a:t>
            </a:r>
          </a:p>
        </p:txBody>
      </p:sp>
      <p:sp>
        <p:nvSpPr>
          <p:cNvPr id="8" name="Объект 7">
            <a:extLst>
              <a:ext uri="{FF2B5EF4-FFF2-40B4-BE49-F238E27FC236}">
                <a16:creationId xmlns:a16="http://schemas.microsoft.com/office/drawing/2014/main" id="{DBAC8DDF-5021-0345-BCB1-02B4BD5BA031}"/>
              </a:ext>
            </a:extLst>
          </p:cNvPr>
          <p:cNvSpPr>
            <a:spLocks noGrp="1"/>
          </p:cNvSpPr>
          <p:nvPr>
            <p:ph sz="half" idx="1"/>
          </p:nvPr>
        </p:nvSpPr>
        <p:spPr/>
        <p:txBody>
          <a:bodyPr/>
          <a:lstStyle/>
          <a:p>
            <a:r>
              <a:rPr lang="ru-RU" dirty="0">
                <a:latin typeface="Times New Roman" panose="02020603050405020304" pitchFamily="18" charset="0"/>
                <a:cs typeface="Times New Roman" panose="02020603050405020304" pitchFamily="18" charset="0"/>
              </a:rPr>
              <a:t>Мелко порубить белки, </a:t>
            </a:r>
            <a:r>
              <a:rPr lang="ru-RU" b="1" i="1" dirty="0">
                <a:latin typeface="Times New Roman" panose="02020603050405020304" pitchFamily="18" charset="0"/>
                <a:cs typeface="Times New Roman" panose="02020603050405020304" pitchFamily="18" charset="0"/>
              </a:rPr>
              <a:t>лук</a:t>
            </a:r>
            <a:r>
              <a:rPr lang="ru-RU" dirty="0">
                <a:latin typeface="Times New Roman" panose="02020603050405020304" pitchFamily="18" charset="0"/>
                <a:cs typeface="Times New Roman" panose="02020603050405020304" pitchFamily="18" charset="0"/>
              </a:rPr>
              <a:t>, каперсы, анчоусы и травы.</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После угощения </a:t>
            </a:r>
            <a:r>
              <a:rPr lang="ru-RU" b="1" i="1" dirty="0">
                <a:latin typeface="Times New Roman" panose="02020603050405020304" pitchFamily="18" charset="0"/>
                <a:cs typeface="Times New Roman" panose="02020603050405020304" pitchFamily="18" charset="0"/>
              </a:rPr>
              <a:t>собачки</a:t>
            </a:r>
            <a:r>
              <a:rPr lang="ru-RU" dirty="0">
                <a:latin typeface="Times New Roman" panose="02020603050405020304" pitchFamily="18" charset="0"/>
                <a:cs typeface="Times New Roman" panose="02020603050405020304" pitchFamily="18" charset="0"/>
              </a:rPr>
              <a:t> лают с каким-то новым, особым остервенением. </a:t>
            </a:r>
          </a:p>
          <a:p>
            <a:r>
              <a:rPr lang="ru-RU" dirty="0">
                <a:latin typeface="Times New Roman" panose="02020603050405020304" pitchFamily="18" charset="0"/>
                <a:cs typeface="Times New Roman" panose="02020603050405020304" pitchFamily="18" charset="0"/>
              </a:rPr>
              <a:t>Дурноты как не бывало, я </a:t>
            </a:r>
            <a:r>
              <a:rPr lang="ru-RU" b="1" i="1" dirty="0">
                <a:latin typeface="Times New Roman" panose="02020603050405020304" pitchFamily="18" charset="0"/>
                <a:cs typeface="Times New Roman" panose="02020603050405020304" pitchFamily="18" charset="0"/>
              </a:rPr>
              <a:t>запалил</a:t>
            </a:r>
            <a:r>
              <a:rPr lang="ru-RU" dirty="0">
                <a:latin typeface="Times New Roman" panose="02020603050405020304" pitchFamily="18" charset="0"/>
                <a:cs typeface="Times New Roman" panose="02020603050405020304" pitchFamily="18" charset="0"/>
              </a:rPr>
              <a:t> спиртовку, выпил кофе, разжевал гущу и выполз наружу.</a:t>
            </a:r>
          </a:p>
        </p:txBody>
      </p:sp>
      <p:sp>
        <p:nvSpPr>
          <p:cNvPr id="9" name="Объект 8">
            <a:extLst>
              <a:ext uri="{FF2B5EF4-FFF2-40B4-BE49-F238E27FC236}">
                <a16:creationId xmlns:a16="http://schemas.microsoft.com/office/drawing/2014/main" id="{F1D1484C-F6AE-6941-A59D-3F9BD8608FF8}"/>
              </a:ext>
            </a:extLst>
          </p:cNvPr>
          <p:cNvSpPr>
            <a:spLocks noGrp="1"/>
          </p:cNvSpPr>
          <p:nvPr>
            <p:ph sz="half" idx="2"/>
          </p:nvPr>
        </p:nvSpPr>
        <p:spPr/>
        <p:txBody>
          <a:bodyPr/>
          <a:lstStyle/>
          <a:p>
            <a:r>
              <a:rPr lang="ru-RU" dirty="0">
                <a:latin typeface="Times New Roman" panose="02020603050405020304" pitchFamily="18" charset="0"/>
                <a:cs typeface="Times New Roman" panose="02020603050405020304" pitchFamily="18" charset="0"/>
              </a:rPr>
              <a:t>Бойницы для стрельбы из </a:t>
            </a:r>
            <a:r>
              <a:rPr lang="ru-RU" b="1" i="1" dirty="0">
                <a:latin typeface="Times New Roman" panose="02020603050405020304" pitchFamily="18" charset="0"/>
                <a:cs typeface="Times New Roman" panose="02020603050405020304" pitchFamily="18" charset="0"/>
              </a:rPr>
              <a:t>лука</a:t>
            </a:r>
            <a:r>
              <a:rPr lang="ru-RU" dirty="0">
                <a:latin typeface="Times New Roman" panose="02020603050405020304" pitchFamily="18" charset="0"/>
                <a:cs typeface="Times New Roman" panose="02020603050405020304" pitchFamily="18" charset="0"/>
              </a:rPr>
              <a:t> в ингушских храмах. </a:t>
            </a: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При английской раскладке не могу набрать </a:t>
            </a:r>
            <a:r>
              <a:rPr lang="ru-RU" b="1" i="1" dirty="0">
                <a:latin typeface="Times New Roman" panose="02020603050405020304" pitchFamily="18" charset="0"/>
                <a:cs typeface="Times New Roman" panose="02020603050405020304" pitchFamily="18" charset="0"/>
              </a:rPr>
              <a:t>собачку</a:t>
            </a:r>
          </a:p>
          <a:p>
            <a:r>
              <a:rPr lang="ru-RU" dirty="0">
                <a:latin typeface="Times New Roman" panose="02020603050405020304" pitchFamily="18" charset="0"/>
                <a:cs typeface="Times New Roman" panose="02020603050405020304" pitchFamily="18" charset="0"/>
              </a:rPr>
              <a:t>Ненавижу, когда учитель </a:t>
            </a:r>
            <a:r>
              <a:rPr lang="ru-RU" b="1" i="1" dirty="0">
                <a:latin typeface="Times New Roman" panose="02020603050405020304" pitchFamily="18" charset="0"/>
                <a:cs typeface="Times New Roman" panose="02020603050405020304" pitchFamily="18" charset="0"/>
              </a:rPr>
              <a:t>запалил</a:t>
            </a:r>
            <a:r>
              <a:rPr lang="ru-RU" dirty="0">
                <a:latin typeface="Times New Roman" panose="02020603050405020304" pitchFamily="18" charset="0"/>
                <a:cs typeface="Times New Roman" panose="02020603050405020304" pitchFamily="18" charset="0"/>
              </a:rPr>
              <a:t> плеер и требует положить его на учительский стол.</a:t>
            </a:r>
          </a:p>
        </p:txBody>
      </p:sp>
      <p:sp>
        <p:nvSpPr>
          <p:cNvPr id="4" name="Номер слайда 3">
            <a:extLst>
              <a:ext uri="{FF2B5EF4-FFF2-40B4-BE49-F238E27FC236}">
                <a16:creationId xmlns:a16="http://schemas.microsoft.com/office/drawing/2014/main" id="{1B673AEC-C7FA-1F47-81EA-C172DDB3319E}"/>
              </a:ext>
            </a:extLst>
          </p:cNvPr>
          <p:cNvSpPr>
            <a:spLocks noGrp="1"/>
          </p:cNvSpPr>
          <p:nvPr>
            <p:ph type="sldNum" sz="quarter" idx="12"/>
          </p:nvPr>
        </p:nvSpPr>
        <p:spPr/>
        <p:txBody>
          <a:bodyPr/>
          <a:lstStyle/>
          <a:p>
            <a:fld id="{CFE4BAC9-6D41-4691-9299-18EF07EF0177}" type="slidenum">
              <a:rPr lang="en-US" smtClean="0"/>
              <a:t>2</a:t>
            </a:fld>
            <a:endParaRPr lang="en-US"/>
          </a:p>
        </p:txBody>
      </p:sp>
    </p:spTree>
    <p:extLst>
      <p:ext uri="{BB962C8B-B14F-4D97-AF65-F5344CB8AC3E}">
        <p14:creationId xmlns:p14="http://schemas.microsoft.com/office/powerpoint/2010/main" val="2798832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5A5271-6B5E-2442-9DCB-C1935811F061}"/>
              </a:ext>
            </a:extLst>
          </p:cNvPr>
          <p:cNvSpPr>
            <a:spLocks noGrp="1"/>
          </p:cNvSpPr>
          <p:nvPr>
            <p:ph type="title"/>
          </p:nvPr>
        </p:nvSpPr>
        <p:spPr/>
        <p:txBody>
          <a:bodyPr>
            <a:normAutofit fontScale="90000"/>
          </a:bodyPr>
          <a:lstStyle/>
          <a:p>
            <a:r>
              <a:rPr lang="ru-RU" dirty="0"/>
              <a:t>Алгоритм </a:t>
            </a:r>
            <a:r>
              <a:rPr lang="ru-RU" dirty="0" err="1"/>
              <a:t>Вокера</a:t>
            </a:r>
            <a:r>
              <a:rPr lang="ru-RU" dirty="0"/>
              <a:t> </a:t>
            </a:r>
            <a:r>
              <a:rPr lang="en-US" dirty="0"/>
              <a:t>(Walker’s)</a:t>
            </a:r>
            <a:endParaRPr lang="ru-RU" dirty="0"/>
          </a:p>
        </p:txBody>
      </p:sp>
      <p:sp>
        <p:nvSpPr>
          <p:cNvPr id="3" name="Объект 2">
            <a:extLst>
              <a:ext uri="{FF2B5EF4-FFF2-40B4-BE49-F238E27FC236}">
                <a16:creationId xmlns:a16="http://schemas.microsoft.com/office/drawing/2014/main" id="{1A71E004-7E4A-9C42-A5DD-21EE060AADBD}"/>
              </a:ext>
            </a:extLst>
          </p:cNvPr>
          <p:cNvSpPr>
            <a:spLocks noGrp="1"/>
          </p:cNvSpPr>
          <p:nvPr>
            <p:ph idx="1"/>
          </p:nvPr>
        </p:nvSpPr>
        <p:spPr/>
        <p:txBody>
          <a:bodyPr>
            <a:normAutofit fontScale="92500"/>
          </a:bodyPr>
          <a:lstStyle/>
          <a:p>
            <a:pPr marL="457200" indent="-457200">
              <a:lnSpc>
                <a:spcPct val="90000"/>
              </a:lnSpc>
              <a:buFont typeface="+mj-lt"/>
              <a:buAutoNum type="arabicPeriod"/>
              <a:defRPr/>
            </a:pPr>
            <a:r>
              <a:rPr lang="ru-RU" sz="2200" dirty="0">
                <a:latin typeface="Cambria" panose="02040503050406030204" pitchFamily="18" charset="0"/>
                <a:cs typeface="Times New Roman" panose="02020603050405020304" pitchFamily="18" charset="0"/>
              </a:rPr>
              <a:t>Для каждого значения ключевого слова найди соответствующий тезаурусный класс</a:t>
            </a:r>
            <a:endParaRPr lang="en-GB" sz="2200" dirty="0">
              <a:latin typeface="Cambria" panose="02040503050406030204" pitchFamily="18" charset="0"/>
              <a:cs typeface="Times New Roman" panose="02020603050405020304" pitchFamily="18" charset="0"/>
            </a:endParaRPr>
          </a:p>
          <a:p>
            <a:pPr marL="457200" indent="-457200">
              <a:lnSpc>
                <a:spcPct val="90000"/>
              </a:lnSpc>
              <a:buFont typeface="+mj-lt"/>
              <a:buAutoNum type="arabicPeriod"/>
              <a:defRPr/>
            </a:pPr>
            <a:r>
              <a:rPr lang="ru-RU" sz="2200" dirty="0">
                <a:latin typeface="Cambria" panose="02040503050406030204" pitchFamily="18" charset="0"/>
                <a:cs typeface="Times New Roman" panose="02020603050405020304" pitchFamily="18" charset="0"/>
              </a:rPr>
              <a:t>Вычисли вес каждого из значений на основе контекстных слов. К значению прибавляется 1, если контекстное слово принадлежит тому же тезаурусному классу</a:t>
            </a:r>
            <a:endParaRPr lang="en-GB" sz="2200" dirty="0">
              <a:solidFill>
                <a:srgbClr val="000000"/>
              </a:solidFill>
              <a:latin typeface="Cambria" panose="02040503050406030204" pitchFamily="18" charset="0"/>
              <a:cs typeface="Times New Roman" panose="02020603050405020304" pitchFamily="18" charset="0"/>
            </a:endParaRPr>
          </a:p>
          <a:p>
            <a:pPr marL="274320" indent="-274320">
              <a:lnSpc>
                <a:spcPct val="90000"/>
              </a:lnSpc>
              <a:buNone/>
              <a:defRPr/>
            </a:pPr>
            <a:endParaRPr lang="en-GB" sz="1600" dirty="0">
              <a:solidFill>
                <a:srgbClr val="000000"/>
              </a:solidFill>
              <a:latin typeface="Cambria" panose="02040503050406030204" pitchFamily="18" charset="0"/>
            </a:endParaRPr>
          </a:p>
          <a:p>
            <a:pPr marL="365760" lvl="1" indent="0">
              <a:lnSpc>
                <a:spcPct val="90000"/>
              </a:lnSpc>
              <a:buNone/>
              <a:defRPr/>
            </a:pPr>
            <a:r>
              <a:rPr lang="en-GB" i="1" dirty="0">
                <a:latin typeface="Cambria" panose="02040503050406030204" pitchFamily="18" charset="0"/>
                <a:cs typeface="Times New Roman" panose="02020603050405020304" pitchFamily="18" charset="0"/>
              </a:rPr>
              <a:t>E.g. The money in this </a:t>
            </a:r>
            <a:r>
              <a:rPr lang="en-GB" b="1" i="1" u="sng" dirty="0">
                <a:latin typeface="Cambria" panose="02040503050406030204" pitchFamily="18" charset="0"/>
                <a:cs typeface="Times New Roman" panose="02020603050405020304" pitchFamily="18" charset="0"/>
              </a:rPr>
              <a:t>bank</a:t>
            </a:r>
            <a:r>
              <a:rPr lang="en-GB" i="1" dirty="0">
                <a:latin typeface="Cambria" panose="02040503050406030204" pitchFamily="18" charset="0"/>
                <a:cs typeface="Times New Roman" panose="02020603050405020304" pitchFamily="18" charset="0"/>
              </a:rPr>
              <a:t> fetches an interest of 8% per annum</a:t>
            </a:r>
          </a:p>
          <a:p>
            <a:pPr marL="640080" lvl="1" indent="-274320">
              <a:lnSpc>
                <a:spcPct val="97000"/>
              </a:lnSpc>
              <a:buFont typeface="Wingdings 2"/>
              <a:buChar char=""/>
              <a:defRPr/>
            </a:pPr>
            <a:r>
              <a:rPr lang="en-GB" dirty="0">
                <a:latin typeface="Cambria" panose="02040503050406030204" pitchFamily="18" charset="0"/>
                <a:cs typeface="Times New Roman" panose="02020603050405020304" pitchFamily="18" charset="0"/>
              </a:rPr>
              <a:t>Target word: </a:t>
            </a:r>
            <a:r>
              <a:rPr lang="en-GB" b="1" i="1" dirty="0">
                <a:latin typeface="Cambria" panose="02040503050406030204" pitchFamily="18" charset="0"/>
                <a:cs typeface="Times New Roman" panose="02020603050405020304" pitchFamily="18" charset="0"/>
              </a:rPr>
              <a:t>bank</a:t>
            </a:r>
          </a:p>
          <a:p>
            <a:pPr marL="640080" lvl="1" indent="-274320">
              <a:lnSpc>
                <a:spcPct val="97000"/>
              </a:lnSpc>
              <a:buFont typeface="Wingdings 2"/>
              <a:buChar char=""/>
              <a:defRPr/>
            </a:pPr>
            <a:r>
              <a:rPr lang="en-GB" dirty="0">
                <a:latin typeface="Cambria" panose="02040503050406030204" pitchFamily="18" charset="0"/>
                <a:cs typeface="Times New Roman" panose="02020603050405020304" pitchFamily="18" charset="0"/>
              </a:rPr>
              <a:t>Clue words from the context: </a:t>
            </a:r>
            <a:r>
              <a:rPr lang="en-GB" b="1" i="1" dirty="0">
                <a:latin typeface="Cambria" panose="02040503050406030204" pitchFamily="18" charset="0"/>
                <a:cs typeface="Times New Roman" panose="02020603050405020304" pitchFamily="18" charset="0"/>
              </a:rPr>
              <a:t>money</a:t>
            </a:r>
            <a:r>
              <a:rPr lang="en-GB" b="1" dirty="0">
                <a:latin typeface="Cambria" panose="02040503050406030204" pitchFamily="18" charset="0"/>
                <a:cs typeface="Times New Roman" panose="02020603050405020304" pitchFamily="18" charset="0"/>
              </a:rPr>
              <a:t>, </a:t>
            </a:r>
            <a:r>
              <a:rPr lang="en-GB" b="1" i="1" dirty="0">
                <a:latin typeface="Cambria" panose="02040503050406030204" pitchFamily="18" charset="0"/>
                <a:cs typeface="Times New Roman" panose="02020603050405020304" pitchFamily="18" charset="0"/>
              </a:rPr>
              <a:t>interest</a:t>
            </a:r>
            <a:r>
              <a:rPr lang="en-GB" b="1" dirty="0">
                <a:latin typeface="Cambria" panose="02040503050406030204" pitchFamily="18" charset="0"/>
                <a:cs typeface="Times New Roman" panose="02020603050405020304" pitchFamily="18" charset="0"/>
              </a:rPr>
              <a:t>, </a:t>
            </a:r>
            <a:r>
              <a:rPr lang="en-GB" b="1" i="1" dirty="0">
                <a:latin typeface="Cambria" panose="02040503050406030204" pitchFamily="18" charset="0"/>
                <a:cs typeface="Times New Roman" panose="02020603050405020304" pitchFamily="18" charset="0"/>
              </a:rPr>
              <a:t>annum, fetch</a:t>
            </a:r>
            <a:endParaRPr lang="ru-RU" dirty="0">
              <a:latin typeface="Cambria" panose="02040503050406030204" pitchFamily="18" charset="0"/>
            </a:endParaRPr>
          </a:p>
        </p:txBody>
      </p:sp>
      <p:sp>
        <p:nvSpPr>
          <p:cNvPr id="4" name="Номер слайда 3">
            <a:extLst>
              <a:ext uri="{FF2B5EF4-FFF2-40B4-BE49-F238E27FC236}">
                <a16:creationId xmlns:a16="http://schemas.microsoft.com/office/drawing/2014/main" id="{9414689E-6078-6140-B6A7-76EA1F153E00}"/>
              </a:ext>
            </a:extLst>
          </p:cNvPr>
          <p:cNvSpPr>
            <a:spLocks noGrp="1"/>
          </p:cNvSpPr>
          <p:nvPr>
            <p:ph type="sldNum" sz="quarter" idx="12"/>
          </p:nvPr>
        </p:nvSpPr>
        <p:spPr/>
        <p:txBody>
          <a:bodyPr/>
          <a:lstStyle/>
          <a:p>
            <a:fld id="{CFE4BAC9-6D41-4691-9299-18EF07EF0177}" type="slidenum">
              <a:rPr lang="en-US" smtClean="0"/>
              <a:t>29</a:t>
            </a:fld>
            <a:endParaRPr lang="en-US"/>
          </a:p>
        </p:txBody>
      </p:sp>
    </p:spTree>
    <p:extLst>
      <p:ext uri="{BB962C8B-B14F-4D97-AF65-F5344CB8AC3E}">
        <p14:creationId xmlns:p14="http://schemas.microsoft.com/office/powerpoint/2010/main" val="3009443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C0CE08-8D0E-D54D-A2FD-6C8C282BB29D}"/>
              </a:ext>
            </a:extLst>
          </p:cNvPr>
          <p:cNvSpPr>
            <a:spLocks noGrp="1"/>
          </p:cNvSpPr>
          <p:nvPr>
            <p:ph type="title"/>
          </p:nvPr>
        </p:nvSpPr>
        <p:spPr/>
        <p:txBody>
          <a:bodyPr/>
          <a:lstStyle/>
          <a:p>
            <a:r>
              <a:rPr lang="ru-RU" dirty="0"/>
              <a:t>Другие </a:t>
            </a:r>
            <a:r>
              <a:rPr lang="ru-RU" dirty="0" err="1"/>
              <a:t>графовые</a:t>
            </a:r>
            <a:r>
              <a:rPr lang="ru-RU" dirty="0"/>
              <a:t> методы</a:t>
            </a:r>
          </a:p>
        </p:txBody>
      </p:sp>
      <p:sp>
        <p:nvSpPr>
          <p:cNvPr id="3" name="Объект 2">
            <a:extLst>
              <a:ext uri="{FF2B5EF4-FFF2-40B4-BE49-F238E27FC236}">
                <a16:creationId xmlns:a16="http://schemas.microsoft.com/office/drawing/2014/main" id="{AAE96819-F5D3-8A40-AFE8-A5D63AFA598F}"/>
              </a:ext>
            </a:extLst>
          </p:cNvPr>
          <p:cNvSpPr>
            <a:spLocks noGrp="1"/>
          </p:cNvSpPr>
          <p:nvPr>
            <p:ph idx="1"/>
          </p:nvPr>
        </p:nvSpPr>
        <p:spPr/>
        <p:txBody>
          <a:bodyPr/>
          <a:lstStyle/>
          <a:p>
            <a:r>
              <a:rPr lang="ru-RU" dirty="0"/>
              <a:t>Использование мер </a:t>
            </a:r>
            <a:r>
              <a:rPr lang="en-US" dirty="0"/>
              <a:t>relatedness</a:t>
            </a:r>
          </a:p>
          <a:p>
            <a:r>
              <a:rPr lang="en-US" dirty="0"/>
              <a:t>PageRank </a:t>
            </a:r>
            <a:r>
              <a:rPr lang="ru-RU" dirty="0"/>
              <a:t>для обхода подграфа с ключевым словом и контекстными словами</a:t>
            </a:r>
          </a:p>
          <a:p>
            <a:r>
              <a:rPr lang="ru-RU" dirty="0"/>
              <a:t>Концептуальная плотность (</a:t>
            </a:r>
            <a:r>
              <a:rPr lang="en-US" dirty="0"/>
              <a:t>conceptual density)</a:t>
            </a:r>
            <a:endParaRPr lang="ru-RU" dirty="0"/>
          </a:p>
        </p:txBody>
      </p:sp>
      <p:sp>
        <p:nvSpPr>
          <p:cNvPr id="4" name="Номер слайда 3">
            <a:extLst>
              <a:ext uri="{FF2B5EF4-FFF2-40B4-BE49-F238E27FC236}">
                <a16:creationId xmlns:a16="http://schemas.microsoft.com/office/drawing/2014/main" id="{993F5FD2-979F-8546-B760-B42D03B9E612}"/>
              </a:ext>
            </a:extLst>
          </p:cNvPr>
          <p:cNvSpPr>
            <a:spLocks noGrp="1"/>
          </p:cNvSpPr>
          <p:nvPr>
            <p:ph type="sldNum" sz="quarter" idx="12"/>
          </p:nvPr>
        </p:nvSpPr>
        <p:spPr/>
        <p:txBody>
          <a:bodyPr/>
          <a:lstStyle/>
          <a:p>
            <a:fld id="{CFE4BAC9-6D41-4691-9299-18EF07EF0177}" type="slidenum">
              <a:rPr lang="en-US" smtClean="0"/>
              <a:t>30</a:t>
            </a:fld>
            <a:endParaRPr lang="en-US"/>
          </a:p>
        </p:txBody>
      </p:sp>
    </p:spTree>
    <p:extLst>
      <p:ext uri="{BB962C8B-B14F-4D97-AF65-F5344CB8AC3E}">
        <p14:creationId xmlns:p14="http://schemas.microsoft.com/office/powerpoint/2010/main" val="73026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9225EF-900E-BB48-B403-BA2168FF25E0}"/>
              </a:ext>
            </a:extLst>
          </p:cNvPr>
          <p:cNvSpPr>
            <a:spLocks noGrp="1"/>
          </p:cNvSpPr>
          <p:nvPr>
            <p:ph type="title"/>
          </p:nvPr>
        </p:nvSpPr>
        <p:spPr/>
        <p:txBody>
          <a:bodyPr/>
          <a:lstStyle/>
          <a:p>
            <a:r>
              <a:rPr lang="en-US" dirty="0"/>
              <a:t>Supervised </a:t>
            </a:r>
            <a:r>
              <a:rPr lang="ru-RU" dirty="0"/>
              <a:t>методы</a:t>
            </a:r>
          </a:p>
        </p:txBody>
      </p:sp>
      <p:sp>
        <p:nvSpPr>
          <p:cNvPr id="3" name="Объект 2">
            <a:extLst>
              <a:ext uri="{FF2B5EF4-FFF2-40B4-BE49-F238E27FC236}">
                <a16:creationId xmlns:a16="http://schemas.microsoft.com/office/drawing/2014/main" id="{04D94B60-5140-324D-8722-578868FBE547}"/>
              </a:ext>
            </a:extLst>
          </p:cNvPr>
          <p:cNvSpPr>
            <a:spLocks noGrp="1"/>
          </p:cNvSpPr>
          <p:nvPr>
            <p:ph idx="1"/>
          </p:nvPr>
        </p:nvSpPr>
        <p:spPr/>
        <p:txBody>
          <a:bodyPr/>
          <a:lstStyle/>
          <a:p>
            <a:r>
              <a:rPr lang="ru-RU" dirty="0"/>
              <a:t>Главная задача – построить признаковое представление значений / контекстов</a:t>
            </a:r>
          </a:p>
          <a:p>
            <a:pPr lvl="1"/>
            <a:r>
              <a:rPr lang="ru-RU" dirty="0"/>
              <a:t>Мешок слов</a:t>
            </a:r>
          </a:p>
          <a:p>
            <a:pPr lvl="1"/>
            <a:r>
              <a:rPr lang="ru-RU" dirty="0" err="1"/>
              <a:t>Коллокационные</a:t>
            </a:r>
            <a:r>
              <a:rPr lang="ru-RU" dirty="0"/>
              <a:t> </a:t>
            </a:r>
            <a:r>
              <a:rPr lang="ru-RU" dirty="0" err="1"/>
              <a:t>фичи</a:t>
            </a:r>
            <a:endParaRPr lang="ru-RU" dirty="0"/>
          </a:p>
          <a:p>
            <a:pPr marL="350838" lvl="1" indent="0">
              <a:buNone/>
            </a:pPr>
            <a:r>
              <a:rPr lang="ru-RU" dirty="0"/>
              <a:t>- </a:t>
            </a:r>
            <a:r>
              <a:rPr lang="ru-RU" dirty="0" err="1"/>
              <a:t>токены</a:t>
            </a:r>
            <a:r>
              <a:rPr lang="ru-RU" dirty="0"/>
              <a:t> в определённой позиции (например, </a:t>
            </a:r>
            <a:r>
              <a:rPr lang="en-US" dirty="0" err="1"/>
              <a:t>N</a:t>
            </a:r>
            <a:r>
              <a:rPr lang="en-US" baseline="-25000" dirty="0" err="1"/>
              <a:t>obj</a:t>
            </a:r>
            <a:r>
              <a:rPr lang="en-US" dirty="0"/>
              <a:t> </a:t>
            </a:r>
            <a:r>
              <a:rPr lang="ru-RU" dirty="0"/>
              <a:t>для глаголов)</a:t>
            </a:r>
          </a:p>
        </p:txBody>
      </p:sp>
      <p:sp>
        <p:nvSpPr>
          <p:cNvPr id="4" name="Номер слайда 3">
            <a:extLst>
              <a:ext uri="{FF2B5EF4-FFF2-40B4-BE49-F238E27FC236}">
                <a16:creationId xmlns:a16="http://schemas.microsoft.com/office/drawing/2014/main" id="{4AEC497E-9361-F541-8C1E-EAA77D931D23}"/>
              </a:ext>
            </a:extLst>
          </p:cNvPr>
          <p:cNvSpPr>
            <a:spLocks noGrp="1"/>
          </p:cNvSpPr>
          <p:nvPr>
            <p:ph type="sldNum" sz="quarter" idx="12"/>
          </p:nvPr>
        </p:nvSpPr>
        <p:spPr/>
        <p:txBody>
          <a:bodyPr/>
          <a:lstStyle/>
          <a:p>
            <a:fld id="{CFE4BAC9-6D41-4691-9299-18EF07EF0177}" type="slidenum">
              <a:rPr lang="en-US" smtClean="0"/>
              <a:t>31</a:t>
            </a:fld>
            <a:endParaRPr lang="en-US"/>
          </a:p>
        </p:txBody>
      </p:sp>
    </p:spTree>
    <p:extLst>
      <p:ext uri="{BB962C8B-B14F-4D97-AF65-F5344CB8AC3E}">
        <p14:creationId xmlns:p14="http://schemas.microsoft.com/office/powerpoint/2010/main" val="3905747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F16C8E-BBDB-D24C-BEBC-E2C46EE9C755}"/>
              </a:ext>
            </a:extLst>
          </p:cNvPr>
          <p:cNvSpPr>
            <a:spLocks noGrp="1"/>
          </p:cNvSpPr>
          <p:nvPr>
            <p:ph type="title"/>
          </p:nvPr>
        </p:nvSpPr>
        <p:spPr/>
        <p:txBody>
          <a:bodyPr/>
          <a:lstStyle/>
          <a:p>
            <a:r>
              <a:rPr lang="en-US" dirty="0" err="1"/>
              <a:t>AdaGram</a:t>
            </a:r>
            <a:endParaRPr lang="ru-RU" dirty="0"/>
          </a:p>
        </p:txBody>
      </p:sp>
      <p:sp>
        <p:nvSpPr>
          <p:cNvPr id="3" name="Объект 2">
            <a:extLst>
              <a:ext uri="{FF2B5EF4-FFF2-40B4-BE49-F238E27FC236}">
                <a16:creationId xmlns:a16="http://schemas.microsoft.com/office/drawing/2014/main" id="{9F5D4615-9AFC-BC45-AF88-9913AE5FA105}"/>
              </a:ext>
            </a:extLst>
          </p:cNvPr>
          <p:cNvSpPr>
            <a:spLocks noGrp="1"/>
          </p:cNvSpPr>
          <p:nvPr>
            <p:ph idx="1"/>
          </p:nvPr>
        </p:nvSpPr>
        <p:spPr/>
        <p:txBody>
          <a:bodyPr/>
          <a:lstStyle/>
          <a:p>
            <a:r>
              <a:rPr lang="ru-RU" dirty="0"/>
              <a:t>Идея: будем учить несколько </a:t>
            </a:r>
            <a:r>
              <a:rPr lang="ru-RU" dirty="0" err="1"/>
              <a:t>эмбеддингов</a:t>
            </a:r>
            <a:r>
              <a:rPr lang="ru-RU" dirty="0"/>
              <a:t> для каждого слова</a:t>
            </a:r>
            <a:endParaRPr lang="en-US" dirty="0"/>
          </a:p>
          <a:p>
            <a:r>
              <a:rPr lang="en-US" dirty="0"/>
              <a:t>Adaptive Skip-gram: </a:t>
            </a:r>
            <a:r>
              <a:rPr lang="ru-RU" dirty="0"/>
              <a:t>дополнительная переменная – множество всех значений всех слов корпуса</a:t>
            </a:r>
          </a:p>
          <a:p>
            <a:r>
              <a:rPr lang="ru-RU" dirty="0"/>
              <a:t>Можем оценить вероятность каждого значения</a:t>
            </a:r>
            <a:r>
              <a:rPr lang="en-US" dirty="0"/>
              <a:t> </a:t>
            </a:r>
            <a:r>
              <a:rPr lang="en-US" i="1" dirty="0" err="1"/>
              <a:t>z</a:t>
            </a:r>
            <a:r>
              <a:rPr lang="en-US" i="1" baseline="-25000" dirty="0" err="1"/>
              <a:t>i</a:t>
            </a:r>
            <a:r>
              <a:rPr lang="ru-RU" dirty="0"/>
              <a:t> слова </a:t>
            </a:r>
            <a:r>
              <a:rPr lang="en-US" i="1" dirty="0"/>
              <a:t>x</a:t>
            </a:r>
            <a:r>
              <a:rPr lang="en-US" dirty="0"/>
              <a:t> </a:t>
            </a:r>
            <a:r>
              <a:rPr lang="ru-RU" dirty="0"/>
              <a:t>в контексте </a:t>
            </a:r>
            <a:r>
              <a:rPr lang="en-US" i="1" dirty="0"/>
              <a:t>y</a:t>
            </a:r>
            <a:endParaRPr lang="ru-RU" i="1" dirty="0"/>
          </a:p>
        </p:txBody>
      </p:sp>
      <p:sp>
        <p:nvSpPr>
          <p:cNvPr id="4" name="Номер слайда 3">
            <a:extLst>
              <a:ext uri="{FF2B5EF4-FFF2-40B4-BE49-F238E27FC236}">
                <a16:creationId xmlns:a16="http://schemas.microsoft.com/office/drawing/2014/main" id="{FCBEB1D3-D222-D542-B6E7-69FCA9D98576}"/>
              </a:ext>
            </a:extLst>
          </p:cNvPr>
          <p:cNvSpPr>
            <a:spLocks noGrp="1"/>
          </p:cNvSpPr>
          <p:nvPr>
            <p:ph type="sldNum" sz="quarter" idx="12"/>
          </p:nvPr>
        </p:nvSpPr>
        <p:spPr/>
        <p:txBody>
          <a:bodyPr/>
          <a:lstStyle/>
          <a:p>
            <a:fld id="{CFE4BAC9-6D41-4691-9299-18EF07EF0177}" type="slidenum">
              <a:rPr lang="en-US" smtClean="0"/>
              <a:t>32</a:t>
            </a:fld>
            <a:endParaRPr lang="en-US"/>
          </a:p>
        </p:txBody>
      </p:sp>
      <p:sp>
        <p:nvSpPr>
          <p:cNvPr id="5" name="TextBox 4">
            <a:extLst>
              <a:ext uri="{FF2B5EF4-FFF2-40B4-BE49-F238E27FC236}">
                <a16:creationId xmlns:a16="http://schemas.microsoft.com/office/drawing/2014/main" id="{A2B10CB2-8645-F348-A91E-C2310E42006E}"/>
              </a:ext>
            </a:extLst>
          </p:cNvPr>
          <p:cNvSpPr txBox="1"/>
          <p:nvPr/>
        </p:nvSpPr>
        <p:spPr>
          <a:xfrm>
            <a:off x="723331" y="6032310"/>
            <a:ext cx="3120278" cy="307777"/>
          </a:xfrm>
          <a:prstGeom prst="rect">
            <a:avLst/>
          </a:prstGeom>
          <a:noFill/>
        </p:spPr>
        <p:txBody>
          <a:bodyPr wrap="none" rtlCol="0">
            <a:spAutoFit/>
          </a:bodyPr>
          <a:lstStyle/>
          <a:p>
            <a:r>
              <a:rPr lang="en-US" sz="1400" dirty="0"/>
              <a:t>Demo: </a:t>
            </a:r>
            <a:r>
              <a:rPr lang="en-US" sz="1400" dirty="0">
                <a:hlinkClick r:id="rId2"/>
              </a:rPr>
              <a:t>http://adagram.ll-cl.org/about</a:t>
            </a:r>
            <a:r>
              <a:rPr lang="en-US" sz="1400" dirty="0"/>
              <a:t> </a:t>
            </a:r>
            <a:endParaRPr lang="ru-RU" sz="1400" dirty="0"/>
          </a:p>
        </p:txBody>
      </p:sp>
    </p:spTree>
    <p:extLst>
      <p:ext uri="{BB962C8B-B14F-4D97-AF65-F5344CB8AC3E}">
        <p14:creationId xmlns:p14="http://schemas.microsoft.com/office/powerpoint/2010/main" val="3641394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D89752-9855-A644-A304-E15653E32F93}"/>
              </a:ext>
            </a:extLst>
          </p:cNvPr>
          <p:cNvSpPr>
            <a:spLocks noGrp="1"/>
          </p:cNvSpPr>
          <p:nvPr>
            <p:ph type="title"/>
          </p:nvPr>
        </p:nvSpPr>
        <p:spPr>
          <a:xfrm>
            <a:off x="271849" y="244158"/>
            <a:ext cx="8526162" cy="1339850"/>
          </a:xfrm>
        </p:spPr>
        <p:txBody>
          <a:bodyPr>
            <a:normAutofit fontScale="90000"/>
          </a:bodyPr>
          <a:lstStyle/>
          <a:p>
            <a:r>
              <a:rPr lang="ru-RU" dirty="0"/>
              <a:t>Контекстуальные </a:t>
            </a:r>
            <a:r>
              <a:rPr lang="ru-RU" dirty="0" err="1"/>
              <a:t>эмбеддинги</a:t>
            </a:r>
            <a:endParaRPr lang="ru-RU" dirty="0"/>
          </a:p>
        </p:txBody>
      </p:sp>
      <p:sp>
        <p:nvSpPr>
          <p:cNvPr id="3" name="Объект 2">
            <a:extLst>
              <a:ext uri="{FF2B5EF4-FFF2-40B4-BE49-F238E27FC236}">
                <a16:creationId xmlns:a16="http://schemas.microsoft.com/office/drawing/2014/main" id="{533FBB14-FE60-804B-8279-BC53834C61BF}"/>
              </a:ext>
            </a:extLst>
          </p:cNvPr>
          <p:cNvSpPr>
            <a:spLocks noGrp="1"/>
          </p:cNvSpPr>
          <p:nvPr>
            <p:ph idx="1"/>
          </p:nvPr>
        </p:nvSpPr>
        <p:spPr>
          <a:xfrm>
            <a:off x="900112" y="2018774"/>
            <a:ext cx="7345363" cy="4196675"/>
          </a:xfrm>
        </p:spPr>
        <p:txBody>
          <a:bodyPr/>
          <a:lstStyle/>
          <a:p>
            <a:r>
              <a:rPr lang="en-US" dirty="0" err="1"/>
              <a:t>ELMo</a:t>
            </a:r>
            <a:r>
              <a:rPr lang="en-US" dirty="0"/>
              <a:t> / BERT</a:t>
            </a:r>
            <a:endParaRPr lang="ru-RU" dirty="0"/>
          </a:p>
          <a:p>
            <a:r>
              <a:rPr lang="en-US" dirty="0"/>
              <a:t>Supervised </a:t>
            </a:r>
            <a:r>
              <a:rPr lang="ru-RU" dirty="0"/>
              <a:t>классификатор: для каждого значения можно посчитать средний вектор (</a:t>
            </a:r>
            <a:r>
              <a:rPr lang="ru-RU" dirty="0" err="1"/>
              <a:t>центроид</a:t>
            </a:r>
            <a:r>
              <a:rPr lang="ru-RU" dirty="0"/>
              <a:t>) этого значения</a:t>
            </a:r>
          </a:p>
        </p:txBody>
      </p:sp>
      <p:sp>
        <p:nvSpPr>
          <p:cNvPr id="4" name="Номер слайда 3">
            <a:extLst>
              <a:ext uri="{FF2B5EF4-FFF2-40B4-BE49-F238E27FC236}">
                <a16:creationId xmlns:a16="http://schemas.microsoft.com/office/drawing/2014/main" id="{F5EF5DC6-8885-1043-8979-990EB91A4AF0}"/>
              </a:ext>
            </a:extLst>
          </p:cNvPr>
          <p:cNvSpPr>
            <a:spLocks noGrp="1"/>
          </p:cNvSpPr>
          <p:nvPr>
            <p:ph type="sldNum" sz="quarter" idx="12"/>
          </p:nvPr>
        </p:nvSpPr>
        <p:spPr/>
        <p:txBody>
          <a:bodyPr/>
          <a:lstStyle/>
          <a:p>
            <a:fld id="{CFE4BAC9-6D41-4691-9299-18EF07EF0177}" type="slidenum">
              <a:rPr lang="en-US" smtClean="0"/>
              <a:t>33</a:t>
            </a:fld>
            <a:endParaRPr lang="en-US"/>
          </a:p>
        </p:txBody>
      </p:sp>
      <p:pic>
        <p:nvPicPr>
          <p:cNvPr id="5" name="Рисунок 4">
            <a:extLst>
              <a:ext uri="{FF2B5EF4-FFF2-40B4-BE49-F238E27FC236}">
                <a16:creationId xmlns:a16="http://schemas.microsoft.com/office/drawing/2014/main" id="{5738BAE4-6957-4144-B0A6-66BA05ADD717}"/>
              </a:ext>
            </a:extLst>
          </p:cNvPr>
          <p:cNvPicPr>
            <a:picLocks noChangeAspect="1"/>
          </p:cNvPicPr>
          <p:nvPr/>
        </p:nvPicPr>
        <p:blipFill>
          <a:blip r:embed="rId2"/>
          <a:stretch>
            <a:fillRect/>
          </a:stretch>
        </p:blipFill>
        <p:spPr>
          <a:xfrm>
            <a:off x="1806060" y="3793316"/>
            <a:ext cx="5457739" cy="2492584"/>
          </a:xfrm>
          <a:prstGeom prst="rect">
            <a:avLst/>
          </a:prstGeom>
        </p:spPr>
      </p:pic>
    </p:spTree>
    <p:extLst>
      <p:ext uri="{BB962C8B-B14F-4D97-AF65-F5344CB8AC3E}">
        <p14:creationId xmlns:p14="http://schemas.microsoft.com/office/powerpoint/2010/main" val="3801630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3D24A0-E63E-2540-AF99-0903728CA2C7}"/>
              </a:ext>
            </a:extLst>
          </p:cNvPr>
          <p:cNvSpPr>
            <a:spLocks noGrp="1"/>
          </p:cNvSpPr>
          <p:nvPr>
            <p:ph type="title"/>
          </p:nvPr>
        </p:nvSpPr>
        <p:spPr>
          <a:xfrm>
            <a:off x="234778" y="244158"/>
            <a:ext cx="8637373" cy="1339850"/>
          </a:xfrm>
        </p:spPr>
        <p:txBody>
          <a:bodyPr>
            <a:normAutofit/>
          </a:bodyPr>
          <a:lstStyle/>
          <a:p>
            <a:r>
              <a:rPr lang="ru-RU" sz="4300" dirty="0"/>
              <a:t>Контекстуальные</a:t>
            </a:r>
            <a:r>
              <a:rPr lang="ru-RU" dirty="0"/>
              <a:t> </a:t>
            </a:r>
            <a:r>
              <a:rPr lang="ru-RU" dirty="0" err="1"/>
              <a:t>эмбеддинги</a:t>
            </a:r>
            <a:endParaRPr lang="ru-RU"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24E1464C-557E-C44E-8535-1F2E32BB8770}"/>
                  </a:ext>
                </a:extLst>
              </p:cNvPr>
              <p:cNvSpPr>
                <a:spLocks noGrp="1"/>
              </p:cNvSpPr>
              <p:nvPr>
                <p:ph idx="1"/>
              </p:nvPr>
            </p:nvSpPr>
            <p:spPr>
              <a:xfrm>
                <a:off x="568412" y="1816444"/>
                <a:ext cx="8056604" cy="4539906"/>
              </a:xfrm>
            </p:spPr>
            <p:txBody>
              <a:bodyPr/>
              <a:lstStyle/>
              <a:p>
                <a:r>
                  <a:rPr lang="ru-RU" dirty="0"/>
                  <a:t>Для слов, которых не было в обучающем корпусе:</a:t>
                </a:r>
              </a:p>
              <a:p>
                <a:pPr lvl="1"/>
                <a:r>
                  <a:rPr lang="ru-RU" dirty="0"/>
                  <a:t>можно «распространить» </a:t>
                </a:r>
                <a:r>
                  <a:rPr lang="ru-RU" dirty="0" err="1"/>
                  <a:t>центроиды</a:t>
                </a:r>
                <a:r>
                  <a:rPr lang="ru-RU" dirty="0"/>
                  <a:t> по </a:t>
                </a:r>
                <a:r>
                  <a:rPr lang="en-US" dirty="0"/>
                  <a:t>WordNet</a:t>
                </a:r>
              </a:p>
              <a:p>
                <a:pPr lvl="1"/>
                <a:r>
                  <a:rPr lang="ru-RU" dirty="0"/>
                  <a:t>для каждого значения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𝑠</m:t>
                        </m:r>
                      </m:e>
                    </m:acc>
                    <m:r>
                      <a:rPr lang="en-US" b="0" i="1" dirty="0" smtClean="0">
                        <a:latin typeface="Cambria Math" panose="02040503050406030204" pitchFamily="18" charset="0"/>
                      </a:rPr>
                      <m:t>∈</m:t>
                    </m:r>
                    <m:r>
                      <a:rPr lang="en-US" i="1" dirty="0">
                        <a:latin typeface="Cambria Math" panose="02040503050406030204" pitchFamily="18" charset="0"/>
                      </a:rPr>
                      <m:t>𝑊</m:t>
                    </m:r>
                  </m:oMath>
                </a14:m>
                <a:r>
                  <a:rPr lang="ru-RU" dirty="0"/>
                  <a:t>:</a:t>
                </a:r>
                <a:br>
                  <a:rPr lang="ru-RU" dirty="0"/>
                </a:br>
                <a:r>
                  <a:rPr lang="ru-RU" dirty="0"/>
                  <a:t>вектора других слов </a:t>
                </a:r>
                <a:r>
                  <a:rPr lang="ru-RU" dirty="0" err="1"/>
                  <a:t>синсета</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m:t>
                        </m:r>
                      </m:e>
                      <m:sub>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𝑠</m:t>
                            </m:r>
                          </m:e>
                        </m:acc>
                      </m:sub>
                    </m:sSub>
                  </m:oMath>
                </a14:m>
                <a:r>
                  <a:rPr lang="en-US" dirty="0"/>
                  <a:t> , </a:t>
                </a:r>
                <a:br>
                  <a:rPr lang="en-US" dirty="0"/>
                </a:br>
                <a:r>
                  <a:rPr lang="ru-RU" dirty="0"/>
                  <a:t>вектора </a:t>
                </a:r>
                <a:r>
                  <a:rPr lang="ru-RU" dirty="0" err="1"/>
                  <a:t>гиперонимов</a:t>
                </a:r>
                <a:r>
                  <a:rPr lang="ru-RU" dirty="0"/>
                  <a:t>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𝐻</m:t>
                        </m:r>
                      </m:e>
                      <m:sub>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𝑠</m:t>
                            </m:r>
                          </m:e>
                        </m:acc>
                      </m:sub>
                    </m:sSub>
                  </m:oMath>
                </a14:m>
                <a:r>
                  <a:rPr lang="en-US" dirty="0"/>
                  <a:t>, </a:t>
                </a:r>
                <a:br>
                  <a:rPr lang="en-US" dirty="0"/>
                </a:br>
                <a:r>
                  <a:rPr lang="ru-RU" dirty="0"/>
                  <a:t>вектор(а) категории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𝐿</m:t>
                        </m:r>
                      </m:e>
                      <m:sub>
                        <m:acc>
                          <m:accPr>
                            <m:chr m:val="̂"/>
                            <m:ctrlPr>
                              <a:rPr lang="ru-RU" i="1" smtClean="0">
                                <a:latin typeface="Cambria Math" panose="02040503050406030204" pitchFamily="18" charset="0"/>
                              </a:rPr>
                            </m:ctrlPr>
                          </m:accPr>
                          <m:e>
                            <m:r>
                              <a:rPr lang="en-US" b="0" i="1" smtClean="0">
                                <a:latin typeface="Cambria Math" panose="02040503050406030204" pitchFamily="18" charset="0"/>
                              </a:rPr>
                              <m:t>𝑠</m:t>
                            </m:r>
                          </m:e>
                        </m:acc>
                      </m:sub>
                    </m:sSub>
                  </m:oMath>
                </a14:m>
                <a:endParaRPr lang="en-US" dirty="0"/>
              </a:p>
              <a:p>
                <a:pPr lvl="1"/>
                <a:r>
                  <a:rPr lang="ru-RU" dirty="0"/>
                  <a:t>тогда вектор значения вычисляется так:</a:t>
                </a:r>
              </a:p>
            </p:txBody>
          </p:sp>
        </mc:Choice>
        <mc:Fallback>
          <p:sp>
            <p:nvSpPr>
              <p:cNvPr id="3" name="Объект 2">
                <a:extLst>
                  <a:ext uri="{FF2B5EF4-FFF2-40B4-BE49-F238E27FC236}">
                    <a16:creationId xmlns:a16="http://schemas.microsoft.com/office/drawing/2014/main" id="{24E1464C-557E-C44E-8535-1F2E32BB8770}"/>
                  </a:ext>
                </a:extLst>
              </p:cNvPr>
              <p:cNvSpPr>
                <a:spLocks noGrp="1" noRot="1" noChangeAspect="1" noMove="1" noResize="1" noEditPoints="1" noAdjustHandles="1" noChangeArrowheads="1" noChangeShapeType="1" noTextEdit="1"/>
              </p:cNvSpPr>
              <p:nvPr>
                <p:ph idx="1"/>
              </p:nvPr>
            </p:nvSpPr>
            <p:spPr>
              <a:xfrm>
                <a:off x="568412" y="1816444"/>
                <a:ext cx="8056604" cy="4539906"/>
              </a:xfrm>
              <a:blipFill>
                <a:blip r:embed="rId3"/>
                <a:stretch>
                  <a:fillRect l="-943" t="-1117"/>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F63C7B5F-00DF-1344-912B-49DAE2B2753D}"/>
              </a:ext>
            </a:extLst>
          </p:cNvPr>
          <p:cNvSpPr>
            <a:spLocks noGrp="1"/>
          </p:cNvSpPr>
          <p:nvPr>
            <p:ph type="sldNum" sz="quarter" idx="12"/>
          </p:nvPr>
        </p:nvSpPr>
        <p:spPr/>
        <p:txBody>
          <a:bodyPr/>
          <a:lstStyle/>
          <a:p>
            <a:fld id="{CFE4BAC9-6D41-4691-9299-18EF07EF0177}" type="slidenum">
              <a:rPr lang="en-US" smtClean="0"/>
              <a:t>34</a:t>
            </a:fld>
            <a:endParaRPr lang="en-US"/>
          </a:p>
        </p:txBody>
      </p:sp>
      <p:pic>
        <p:nvPicPr>
          <p:cNvPr id="5" name="Рисунок 4">
            <a:extLst>
              <a:ext uri="{FF2B5EF4-FFF2-40B4-BE49-F238E27FC236}">
                <a16:creationId xmlns:a16="http://schemas.microsoft.com/office/drawing/2014/main" id="{145FA862-C77F-D549-A72B-B0919CACE13A}"/>
              </a:ext>
            </a:extLst>
          </p:cNvPr>
          <p:cNvPicPr>
            <a:picLocks noChangeAspect="1"/>
          </p:cNvPicPr>
          <p:nvPr/>
        </p:nvPicPr>
        <p:blipFill>
          <a:blip r:embed="rId4"/>
          <a:stretch>
            <a:fillRect/>
          </a:stretch>
        </p:blipFill>
        <p:spPr>
          <a:xfrm>
            <a:off x="2248414" y="4578350"/>
            <a:ext cx="4610100" cy="1778000"/>
          </a:xfrm>
          <a:prstGeom prst="rect">
            <a:avLst/>
          </a:prstGeom>
        </p:spPr>
      </p:pic>
    </p:spTree>
    <p:extLst>
      <p:ext uri="{BB962C8B-B14F-4D97-AF65-F5344CB8AC3E}">
        <p14:creationId xmlns:p14="http://schemas.microsoft.com/office/powerpoint/2010/main" val="1810314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E183B5-3F93-F34E-B7FC-09776F689C67}"/>
              </a:ext>
            </a:extLst>
          </p:cNvPr>
          <p:cNvSpPr>
            <a:spLocks noGrp="1"/>
          </p:cNvSpPr>
          <p:nvPr>
            <p:ph type="title"/>
          </p:nvPr>
        </p:nvSpPr>
        <p:spPr>
          <a:xfrm>
            <a:off x="271849" y="244158"/>
            <a:ext cx="8587946" cy="1339850"/>
          </a:xfrm>
        </p:spPr>
        <p:txBody>
          <a:bodyPr>
            <a:normAutofit fontScale="90000"/>
          </a:bodyPr>
          <a:lstStyle/>
          <a:p>
            <a:r>
              <a:rPr lang="en-US" dirty="0"/>
              <a:t>WSI + contextualized embeddings</a:t>
            </a:r>
            <a:endParaRPr lang="ru-RU" dirty="0"/>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D4E4DB42-BF14-264E-8EFC-400B5B0F5EFC}"/>
                  </a:ext>
                </a:extLst>
              </p:cNvPr>
              <p:cNvSpPr>
                <a:spLocks noGrp="1"/>
              </p:cNvSpPr>
              <p:nvPr>
                <p:ph idx="1"/>
              </p:nvPr>
            </p:nvSpPr>
            <p:spPr/>
            <p:txBody>
              <a:bodyPr/>
              <a:lstStyle/>
              <a:p>
                <a:r>
                  <a:rPr lang="ru-RU" dirty="0"/>
                  <a:t>Для каждого слова </a:t>
                </a:r>
                <a14:m>
                  <m:oMath xmlns:m="http://schemas.openxmlformats.org/officeDocument/2006/math">
                    <m:r>
                      <a:rPr lang="en-US" b="0" i="1" dirty="0" smtClean="0">
                        <a:latin typeface="Cambria Math" panose="02040503050406030204" pitchFamily="18" charset="0"/>
                      </a:rPr>
                      <m:t>𝑤</m:t>
                    </m:r>
                  </m:oMath>
                </a14:m>
                <a:endParaRPr lang="en-US" dirty="0"/>
              </a:p>
              <a:p>
                <a:pPr lvl="1"/>
                <a:r>
                  <a:rPr lang="ru-RU" dirty="0"/>
                  <a:t>Для каждого вхождения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𝑖</m:t>
                        </m:r>
                      </m:sub>
                    </m:sSub>
                  </m:oMath>
                </a14:m>
                <a:r>
                  <a:rPr lang="en-US" dirty="0"/>
                  <a:t> </a:t>
                </a:r>
                <a:r>
                  <a:rPr lang="ru-RU" dirty="0"/>
                  <a:t>в контексте </a:t>
                </a:r>
                <a:r>
                  <a:rPr lang="en-US" i="1" dirty="0"/>
                  <a:t>c</a:t>
                </a:r>
              </a:p>
              <a:p>
                <a:pPr lvl="2"/>
                <a:r>
                  <a:rPr lang="ru-RU" dirty="0"/>
                  <a:t>можем вычислить контекстный вектор</a:t>
                </a:r>
              </a:p>
              <a:p>
                <a:pPr lvl="1"/>
                <a:r>
                  <a:rPr lang="ru-RU" dirty="0" err="1"/>
                  <a:t>Кластеризуем</a:t>
                </a:r>
                <a:r>
                  <a:rPr lang="ru-RU" dirty="0"/>
                  <a:t> контексты</a:t>
                </a:r>
              </a:p>
              <a:p>
                <a:pPr lvl="2"/>
                <a:r>
                  <a:rPr lang="en-US" dirty="0"/>
                  <a:t>Agglomerative clustering</a:t>
                </a:r>
              </a:p>
              <a:p>
                <a:pPr lvl="2"/>
                <a:r>
                  <a:rPr lang="en-US" dirty="0"/>
                  <a:t>DBSCAN</a:t>
                </a:r>
              </a:p>
              <a:p>
                <a:pPr lvl="2"/>
                <a:r>
                  <a:rPr lang="en-US" dirty="0"/>
                  <a:t>…</a:t>
                </a:r>
              </a:p>
              <a:p>
                <a:pPr lvl="1"/>
                <a:r>
                  <a:rPr lang="ru-RU" dirty="0"/>
                  <a:t>Вычисляем </a:t>
                </a:r>
                <a:r>
                  <a:rPr lang="ru-RU" dirty="0" err="1"/>
                  <a:t>центроид</a:t>
                </a:r>
                <a:r>
                  <a:rPr lang="ru-RU" dirty="0"/>
                  <a:t> каждого кластера </a:t>
                </a:r>
                <a:br>
                  <a:rPr lang="ru-RU" dirty="0"/>
                </a:br>
                <a:r>
                  <a:rPr lang="ru-RU" dirty="0"/>
                  <a:t>=</a:t>
                </a:r>
                <a:r>
                  <a:rPr lang="en-US" dirty="0"/>
                  <a:t>&gt; </a:t>
                </a:r>
                <a:r>
                  <a:rPr lang="ru-RU" dirty="0"/>
                  <a:t>вектор значения</a:t>
                </a:r>
              </a:p>
            </p:txBody>
          </p:sp>
        </mc:Choice>
        <mc:Fallback>
          <p:sp>
            <p:nvSpPr>
              <p:cNvPr id="3" name="Объект 2">
                <a:extLst>
                  <a:ext uri="{FF2B5EF4-FFF2-40B4-BE49-F238E27FC236}">
                    <a16:creationId xmlns:a16="http://schemas.microsoft.com/office/drawing/2014/main" id="{D4E4DB42-BF14-264E-8EFC-400B5B0F5EFC}"/>
                  </a:ext>
                </a:extLst>
              </p:cNvPr>
              <p:cNvSpPr>
                <a:spLocks noGrp="1" noRot="1" noChangeAspect="1" noMove="1" noResize="1" noEditPoints="1" noAdjustHandles="1" noChangeArrowheads="1" noChangeShapeType="1" noTextEdit="1"/>
              </p:cNvSpPr>
              <p:nvPr>
                <p:ph idx="1"/>
              </p:nvPr>
            </p:nvSpPr>
            <p:spPr>
              <a:blipFill>
                <a:blip r:embed="rId2"/>
                <a:stretch>
                  <a:fillRect l="-1209" t="-1290"/>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15756AAD-BAAF-AE49-910E-8EDC13BE5F1F}"/>
              </a:ext>
            </a:extLst>
          </p:cNvPr>
          <p:cNvSpPr>
            <a:spLocks noGrp="1"/>
          </p:cNvSpPr>
          <p:nvPr>
            <p:ph type="sldNum" sz="quarter" idx="12"/>
          </p:nvPr>
        </p:nvSpPr>
        <p:spPr/>
        <p:txBody>
          <a:bodyPr/>
          <a:lstStyle/>
          <a:p>
            <a:fld id="{CFE4BAC9-6D41-4691-9299-18EF07EF0177}" type="slidenum">
              <a:rPr lang="en-US" smtClean="0"/>
              <a:t>35</a:t>
            </a:fld>
            <a:endParaRPr lang="en-US"/>
          </a:p>
        </p:txBody>
      </p:sp>
    </p:spTree>
    <p:extLst>
      <p:ext uri="{BB962C8B-B14F-4D97-AF65-F5344CB8AC3E}">
        <p14:creationId xmlns:p14="http://schemas.microsoft.com/office/powerpoint/2010/main" val="3641835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C92F6415-29A0-F247-8ACB-1E7A5E6BD980}"/>
              </a:ext>
            </a:extLst>
          </p:cNvPr>
          <p:cNvSpPr>
            <a:spLocks noGrp="1"/>
          </p:cNvSpPr>
          <p:nvPr>
            <p:ph type="title"/>
          </p:nvPr>
        </p:nvSpPr>
        <p:spPr/>
        <p:txBody>
          <a:bodyPr/>
          <a:lstStyle/>
          <a:p>
            <a:r>
              <a:rPr lang="ru-RU" dirty="0"/>
              <a:t>Спасибо!</a:t>
            </a:r>
          </a:p>
        </p:txBody>
      </p:sp>
      <p:sp>
        <p:nvSpPr>
          <p:cNvPr id="6" name="Текст 5">
            <a:extLst>
              <a:ext uri="{FF2B5EF4-FFF2-40B4-BE49-F238E27FC236}">
                <a16:creationId xmlns:a16="http://schemas.microsoft.com/office/drawing/2014/main" id="{E1AF7B65-005D-2F47-A655-553DB6F13A54}"/>
              </a:ext>
            </a:extLst>
          </p:cNvPr>
          <p:cNvSpPr>
            <a:spLocks noGrp="1"/>
          </p:cNvSpPr>
          <p:nvPr>
            <p:ph type="body" idx="1"/>
          </p:nvPr>
        </p:nvSpPr>
        <p:spPr/>
        <p:txBody>
          <a:bodyPr/>
          <a:lstStyle/>
          <a:p>
            <a:r>
              <a:rPr lang="ru-RU" dirty="0"/>
              <a:t>Вопросы</a:t>
            </a:r>
            <a:r>
              <a:rPr lang="en-US" dirty="0"/>
              <a:t>?</a:t>
            </a:r>
            <a:endParaRPr lang="ru-RU" dirty="0"/>
          </a:p>
        </p:txBody>
      </p:sp>
      <p:sp>
        <p:nvSpPr>
          <p:cNvPr id="4" name="Номер слайда 3">
            <a:extLst>
              <a:ext uri="{FF2B5EF4-FFF2-40B4-BE49-F238E27FC236}">
                <a16:creationId xmlns:a16="http://schemas.microsoft.com/office/drawing/2014/main" id="{C653F058-FAAC-D045-858A-D7C11784B33C}"/>
              </a:ext>
            </a:extLst>
          </p:cNvPr>
          <p:cNvSpPr>
            <a:spLocks noGrp="1"/>
          </p:cNvSpPr>
          <p:nvPr>
            <p:ph type="sldNum" sz="quarter" idx="12"/>
          </p:nvPr>
        </p:nvSpPr>
        <p:spPr/>
        <p:txBody>
          <a:bodyPr/>
          <a:lstStyle/>
          <a:p>
            <a:fld id="{CFE4BAC9-6D41-4691-9299-18EF07EF0177}" type="slidenum">
              <a:rPr lang="en-US" smtClean="0"/>
              <a:t>36</a:t>
            </a:fld>
            <a:endParaRPr lang="en-US"/>
          </a:p>
        </p:txBody>
      </p:sp>
    </p:spTree>
    <p:extLst>
      <p:ext uri="{BB962C8B-B14F-4D97-AF65-F5344CB8AC3E}">
        <p14:creationId xmlns:p14="http://schemas.microsoft.com/office/powerpoint/2010/main" val="3962231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2C16C9DF-AC9E-2C46-9828-D55BB633724E}"/>
              </a:ext>
            </a:extLst>
          </p:cNvPr>
          <p:cNvSpPr>
            <a:spLocks noGrp="1"/>
          </p:cNvSpPr>
          <p:nvPr>
            <p:ph type="title"/>
          </p:nvPr>
        </p:nvSpPr>
        <p:spPr/>
        <p:txBody>
          <a:bodyPr/>
          <a:lstStyle/>
          <a:p>
            <a:r>
              <a:rPr lang="ru-RU" dirty="0"/>
              <a:t>Постановка задачи</a:t>
            </a:r>
          </a:p>
        </p:txBody>
      </p:sp>
      <p:sp>
        <p:nvSpPr>
          <p:cNvPr id="7" name="Объект 6">
            <a:extLst>
              <a:ext uri="{FF2B5EF4-FFF2-40B4-BE49-F238E27FC236}">
                <a16:creationId xmlns:a16="http://schemas.microsoft.com/office/drawing/2014/main" id="{5519D8A2-48C6-B347-B148-CACD38D0548B}"/>
              </a:ext>
            </a:extLst>
          </p:cNvPr>
          <p:cNvSpPr>
            <a:spLocks noGrp="1"/>
          </p:cNvSpPr>
          <p:nvPr>
            <p:ph idx="1"/>
          </p:nvPr>
        </p:nvSpPr>
        <p:spPr>
          <a:xfrm>
            <a:off x="580768" y="1902941"/>
            <a:ext cx="8068962" cy="4312508"/>
          </a:xfrm>
        </p:spPr>
        <p:txBody>
          <a:bodyPr>
            <a:normAutofit fontScale="92500" lnSpcReduction="10000"/>
          </a:bodyPr>
          <a:lstStyle/>
          <a:p>
            <a:pPr marL="0" indent="0">
              <a:spcAft>
                <a:spcPts val="600"/>
              </a:spcAft>
              <a:buNone/>
            </a:pPr>
            <a:r>
              <a:rPr lang="ru-RU" altLang="en-US" sz="2500" dirty="0">
                <a:latin typeface="Times New Roman" panose="02020603050405020304" pitchFamily="18" charset="0"/>
                <a:cs typeface="Times New Roman" panose="02020603050405020304" pitchFamily="18" charset="0"/>
              </a:rPr>
              <a:t>1. омонимия / многозначность в АОТ</a:t>
            </a:r>
          </a:p>
          <a:p>
            <a:pPr marL="0" indent="0">
              <a:spcAft>
                <a:spcPts val="600"/>
              </a:spcAft>
              <a:buNone/>
            </a:pPr>
            <a:r>
              <a:rPr lang="ru-RU" altLang="en-US" sz="2500" dirty="0">
                <a:latin typeface="Times New Roman" panose="02020603050405020304" pitchFamily="18" charset="0"/>
                <a:cs typeface="Times New Roman" panose="02020603050405020304" pitchFamily="18" charset="0"/>
              </a:rPr>
              <a:t>2. группировка лексики, автоматическое создание лексикографических ресурсов (словарей, тезаурусов)</a:t>
            </a:r>
          </a:p>
          <a:p>
            <a:pPr marL="0" indent="0">
              <a:buNone/>
            </a:pPr>
            <a:r>
              <a:rPr lang="ru-RU" altLang="en-US" sz="2500" b="1" dirty="0">
                <a:latin typeface="Times New Roman" panose="02020603050405020304" pitchFamily="18" charset="0"/>
                <a:cs typeface="Times New Roman" panose="02020603050405020304" pitchFamily="18" charset="0"/>
              </a:rPr>
              <a:t>Семантическая неоднозначность</a:t>
            </a:r>
            <a:endParaRPr lang="ru-RU" altLang="en-US" sz="25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ru-RU" altLang="en-US" sz="2000" dirty="0">
                <a:latin typeface="Times New Roman" panose="02020603050405020304" pitchFamily="18" charset="0"/>
                <a:cs typeface="Times New Roman" panose="02020603050405020304" pitchFamily="18" charset="0"/>
              </a:rPr>
              <a:t>омонимия</a:t>
            </a:r>
          </a:p>
          <a:p>
            <a:pPr lvl="1">
              <a:buFont typeface="Wingdings" panose="05000000000000000000" pitchFamily="2" charset="2"/>
              <a:buChar char="Ø"/>
            </a:pPr>
            <a:r>
              <a:rPr lang="ru-RU" altLang="en-US" sz="2000" dirty="0">
                <a:latin typeface="Times New Roman" panose="02020603050405020304" pitchFamily="18" charset="0"/>
                <a:cs typeface="Times New Roman" panose="02020603050405020304" pitchFamily="18" charset="0"/>
              </a:rPr>
              <a:t>полисемия  </a:t>
            </a:r>
          </a:p>
          <a:p>
            <a:pPr lvl="2"/>
            <a:r>
              <a:rPr lang="en-US" altLang="en-US" sz="2200" i="1" dirty="0">
                <a:latin typeface="Times New Roman" panose="02020603050405020304" pitchFamily="18" charset="0"/>
                <a:cs typeface="Times New Roman" panose="02020603050405020304" pitchFamily="18" charset="0"/>
              </a:rPr>
              <a:t>Bank</a:t>
            </a:r>
            <a:r>
              <a:rPr lang="en-US" altLang="en-US" sz="2200" dirty="0">
                <a:latin typeface="Times New Roman" panose="02020603050405020304" pitchFamily="18" charset="0"/>
                <a:cs typeface="Times New Roman" panose="02020603050405020304" pitchFamily="18" charset="0"/>
              </a:rPr>
              <a:t> vs</a:t>
            </a:r>
            <a:r>
              <a:rPr lang="ru-RU" altLang="en-US" sz="2200" dirty="0">
                <a:latin typeface="Times New Roman" panose="02020603050405020304" pitchFamily="18" charset="0"/>
                <a:cs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bank</a:t>
            </a:r>
            <a:endParaRPr lang="ru-RU" altLang="en-US" sz="2200" dirty="0">
              <a:latin typeface="Times New Roman" panose="02020603050405020304" pitchFamily="18" charset="0"/>
              <a:cs typeface="Times New Roman" panose="02020603050405020304" pitchFamily="18" charset="0"/>
            </a:endParaRPr>
          </a:p>
          <a:p>
            <a:pPr lvl="2"/>
            <a:r>
              <a:rPr lang="ru-RU" altLang="en-US" sz="2200" i="1" dirty="0">
                <a:latin typeface="Times New Roman" panose="02020603050405020304" pitchFamily="18" charset="0"/>
                <a:cs typeface="Times New Roman" panose="02020603050405020304" pitchFamily="18" charset="0"/>
              </a:rPr>
              <a:t>естественный язык </a:t>
            </a:r>
            <a:r>
              <a:rPr lang="ru-RU" altLang="en-US" sz="2200" dirty="0" err="1">
                <a:latin typeface="Times New Roman" panose="02020603050405020304" pitchFamily="18" charset="0"/>
                <a:cs typeface="Times New Roman" panose="02020603050405020304" pitchFamily="18" charset="0"/>
              </a:rPr>
              <a:t>vs</a:t>
            </a:r>
            <a:r>
              <a:rPr lang="ru-RU" altLang="en-US" sz="2200" dirty="0">
                <a:latin typeface="Times New Roman" panose="02020603050405020304" pitchFamily="18" charset="0"/>
                <a:cs typeface="Times New Roman" panose="02020603050405020304" pitchFamily="18" charset="0"/>
              </a:rPr>
              <a:t>. </a:t>
            </a:r>
            <a:r>
              <a:rPr lang="ru-RU" altLang="en-US" sz="2200" i="1" dirty="0">
                <a:latin typeface="Times New Roman" panose="02020603050405020304" pitchFamily="18" charset="0"/>
                <a:cs typeface="Times New Roman" panose="02020603050405020304" pitchFamily="18" charset="0"/>
              </a:rPr>
              <a:t>Говяжий язык</a:t>
            </a:r>
            <a:endParaRPr lang="ru-RU" altLang="en-US" sz="2200" dirty="0">
              <a:latin typeface="Times New Roman" panose="02020603050405020304" pitchFamily="18" charset="0"/>
              <a:cs typeface="Times New Roman" panose="02020603050405020304" pitchFamily="18" charset="0"/>
            </a:endParaRPr>
          </a:p>
          <a:p>
            <a:pPr lvl="2"/>
            <a:r>
              <a:rPr lang="ru-RU" altLang="en-US" sz="2200" i="1" dirty="0">
                <a:latin typeface="Times New Roman" panose="02020603050405020304" pitchFamily="18" charset="0"/>
                <a:cs typeface="Times New Roman" panose="02020603050405020304" pitchFamily="18" charset="0"/>
              </a:rPr>
              <a:t>Он нашел возможность </a:t>
            </a:r>
            <a:r>
              <a:rPr lang="ru-RU" altLang="en-US" sz="2200" dirty="0" err="1">
                <a:latin typeface="Times New Roman" panose="02020603050405020304" pitchFamily="18" charset="0"/>
                <a:cs typeface="Times New Roman" panose="02020603050405020304" pitchFamily="18" charset="0"/>
              </a:rPr>
              <a:t>vs</a:t>
            </a:r>
            <a:r>
              <a:rPr lang="ru-RU" altLang="en-US" sz="2200" dirty="0">
                <a:latin typeface="Times New Roman" panose="02020603050405020304" pitchFamily="18" charset="0"/>
                <a:cs typeface="Times New Roman" panose="02020603050405020304" pitchFamily="18" charset="0"/>
              </a:rPr>
              <a:t>. </a:t>
            </a:r>
            <a:r>
              <a:rPr lang="ru-RU" altLang="en-US" sz="2200" i="1" dirty="0">
                <a:latin typeface="Times New Roman" panose="02020603050405020304" pitchFamily="18" charset="0"/>
                <a:cs typeface="Times New Roman" panose="02020603050405020304" pitchFamily="18" charset="0"/>
              </a:rPr>
              <a:t>Он нашел квартиру</a:t>
            </a:r>
          </a:p>
          <a:p>
            <a:pPr lvl="2"/>
            <a:r>
              <a:rPr lang="ru-RU" altLang="en-US" sz="2200" i="1" dirty="0">
                <a:latin typeface="Times New Roman" panose="02020603050405020304" pitchFamily="18" charset="0"/>
                <a:cs typeface="Times New Roman" panose="02020603050405020304" pitchFamily="18" charset="0"/>
              </a:rPr>
              <a:t>мусоровоз</a:t>
            </a:r>
            <a:endParaRPr lang="ru-RU" altLang="en-US" sz="2200" dirty="0">
              <a:latin typeface="Times New Roman" panose="02020603050405020304" pitchFamily="18" charset="0"/>
              <a:cs typeface="Times New Roman" panose="02020603050405020304" pitchFamily="18" charset="0"/>
            </a:endParaRPr>
          </a:p>
        </p:txBody>
      </p:sp>
      <p:sp>
        <p:nvSpPr>
          <p:cNvPr id="5" name="Номер слайда 4">
            <a:extLst>
              <a:ext uri="{FF2B5EF4-FFF2-40B4-BE49-F238E27FC236}">
                <a16:creationId xmlns:a16="http://schemas.microsoft.com/office/drawing/2014/main" id="{5AFFD11A-09ED-3249-BD32-A0A03F01B023}"/>
              </a:ext>
            </a:extLst>
          </p:cNvPr>
          <p:cNvSpPr>
            <a:spLocks noGrp="1"/>
          </p:cNvSpPr>
          <p:nvPr>
            <p:ph type="sldNum" sz="quarter" idx="12"/>
          </p:nvPr>
        </p:nvSpPr>
        <p:spPr/>
        <p:txBody>
          <a:bodyPr/>
          <a:lstStyle/>
          <a:p>
            <a:fld id="{CFE4BAC9-6D41-4691-9299-18EF07EF0177}" type="slidenum">
              <a:rPr lang="en-US" smtClean="0"/>
              <a:t>3</a:t>
            </a:fld>
            <a:endParaRPr lang="en-US"/>
          </a:p>
        </p:txBody>
      </p:sp>
    </p:spTree>
    <p:extLst>
      <p:ext uri="{BB962C8B-B14F-4D97-AF65-F5344CB8AC3E}">
        <p14:creationId xmlns:p14="http://schemas.microsoft.com/office/powerpoint/2010/main" val="376499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BB7E64-670E-004E-9C54-08CE0DD24139}"/>
              </a:ext>
            </a:extLst>
          </p:cNvPr>
          <p:cNvSpPr>
            <a:spLocks noGrp="1"/>
          </p:cNvSpPr>
          <p:nvPr>
            <p:ph type="title"/>
          </p:nvPr>
        </p:nvSpPr>
        <p:spPr/>
        <p:txBody>
          <a:bodyPr/>
          <a:lstStyle/>
          <a:p>
            <a:r>
              <a:rPr lang="ru-RU" dirty="0"/>
              <a:t>Применение </a:t>
            </a:r>
          </a:p>
        </p:txBody>
      </p:sp>
      <p:sp>
        <p:nvSpPr>
          <p:cNvPr id="6" name="Объект 5">
            <a:extLst>
              <a:ext uri="{FF2B5EF4-FFF2-40B4-BE49-F238E27FC236}">
                <a16:creationId xmlns:a16="http://schemas.microsoft.com/office/drawing/2014/main" id="{4A8A46EE-331B-354A-B801-1627DA4888BD}"/>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Информационный поиск с учетом семантики</a:t>
            </a:r>
          </a:p>
          <a:p>
            <a:r>
              <a:rPr lang="ru-RU" dirty="0">
                <a:latin typeface="Times New Roman" panose="02020603050405020304" pitchFamily="18" charset="0"/>
                <a:cs typeface="Times New Roman" panose="02020603050405020304" pitchFamily="18" charset="0"/>
              </a:rPr>
              <a:t>Машинный перевод</a:t>
            </a:r>
          </a:p>
          <a:p>
            <a:r>
              <a:rPr lang="ru-RU" dirty="0">
                <a:latin typeface="Times New Roman" panose="02020603050405020304" pitchFamily="18" charset="0"/>
                <a:cs typeface="Times New Roman" panose="02020603050405020304" pitchFamily="18" charset="0"/>
              </a:rPr>
              <a:t>Классификация, рубрикация текстов</a:t>
            </a:r>
          </a:p>
          <a:p>
            <a:r>
              <a:rPr lang="ru-RU" dirty="0">
                <a:latin typeface="Times New Roman" panose="02020603050405020304" pitchFamily="18" charset="0"/>
                <a:cs typeface="Times New Roman" panose="02020603050405020304" pitchFamily="18" charset="0"/>
              </a:rPr>
              <a:t>Извлечение именованных сущностей</a:t>
            </a:r>
          </a:p>
          <a:p>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ru-RU" dirty="0">
                <a:latin typeface="Times New Roman" panose="02020603050405020304" pitchFamily="18" charset="0"/>
                <a:cs typeface="Times New Roman" panose="02020603050405020304" pitchFamily="18" charset="0"/>
              </a:rPr>
              <a:t>степень подробности зависит от задачи</a:t>
            </a:r>
            <a:endParaRPr lang="ru-RU" dirty="0"/>
          </a:p>
        </p:txBody>
      </p:sp>
      <p:sp>
        <p:nvSpPr>
          <p:cNvPr id="5" name="Номер слайда 4">
            <a:extLst>
              <a:ext uri="{FF2B5EF4-FFF2-40B4-BE49-F238E27FC236}">
                <a16:creationId xmlns:a16="http://schemas.microsoft.com/office/drawing/2014/main" id="{12626589-A5B6-534E-87A5-F5592940FD80}"/>
              </a:ext>
            </a:extLst>
          </p:cNvPr>
          <p:cNvSpPr>
            <a:spLocks noGrp="1"/>
          </p:cNvSpPr>
          <p:nvPr>
            <p:ph type="sldNum" sz="quarter" idx="12"/>
          </p:nvPr>
        </p:nvSpPr>
        <p:spPr/>
        <p:txBody>
          <a:bodyPr/>
          <a:lstStyle/>
          <a:p>
            <a:fld id="{CFE4BAC9-6D41-4691-9299-18EF07EF0177}" type="slidenum">
              <a:rPr lang="en-US" smtClean="0"/>
              <a:t>4</a:t>
            </a:fld>
            <a:endParaRPr lang="en-US"/>
          </a:p>
        </p:txBody>
      </p:sp>
    </p:spTree>
    <p:extLst>
      <p:ext uri="{BB962C8B-B14F-4D97-AF65-F5344CB8AC3E}">
        <p14:creationId xmlns:p14="http://schemas.microsoft.com/office/powerpoint/2010/main" val="3651822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7E9E83-EE45-BA4B-A040-8438D485ED02}"/>
              </a:ext>
            </a:extLst>
          </p:cNvPr>
          <p:cNvSpPr>
            <a:spLocks noGrp="1"/>
          </p:cNvSpPr>
          <p:nvPr>
            <p:ph type="title"/>
          </p:nvPr>
        </p:nvSpPr>
        <p:spPr/>
        <p:txBody>
          <a:bodyPr/>
          <a:lstStyle/>
          <a:p>
            <a:r>
              <a:rPr lang="ru-RU" dirty="0"/>
              <a:t>Применение в </a:t>
            </a:r>
            <a:r>
              <a:rPr lang="en-US" dirty="0"/>
              <a:t>IR</a:t>
            </a:r>
            <a:endParaRPr lang="ru-RU" dirty="0"/>
          </a:p>
        </p:txBody>
      </p:sp>
      <p:sp>
        <p:nvSpPr>
          <p:cNvPr id="3" name="Объект 2">
            <a:extLst>
              <a:ext uri="{FF2B5EF4-FFF2-40B4-BE49-F238E27FC236}">
                <a16:creationId xmlns:a16="http://schemas.microsoft.com/office/drawing/2014/main" id="{F7CAA3E7-A959-B44F-BD22-B1130159F3FD}"/>
              </a:ext>
            </a:extLst>
          </p:cNvPr>
          <p:cNvSpPr>
            <a:spLocks noGrp="1"/>
          </p:cNvSpPr>
          <p:nvPr>
            <p:ph sz="half" idx="1"/>
          </p:nvPr>
        </p:nvSpPr>
        <p:spPr/>
        <p:txBody>
          <a:bodyPr/>
          <a:lstStyle/>
          <a:p>
            <a:endParaRPr lang="ru-RU"/>
          </a:p>
        </p:txBody>
      </p:sp>
      <p:sp>
        <p:nvSpPr>
          <p:cNvPr id="4" name="Объект 3">
            <a:extLst>
              <a:ext uri="{FF2B5EF4-FFF2-40B4-BE49-F238E27FC236}">
                <a16:creationId xmlns:a16="http://schemas.microsoft.com/office/drawing/2014/main" id="{FA6B9286-663E-7F41-B29E-D3E587C59634}"/>
              </a:ext>
            </a:extLst>
          </p:cNvPr>
          <p:cNvSpPr>
            <a:spLocks noGrp="1"/>
          </p:cNvSpPr>
          <p:nvPr>
            <p:ph sz="half" idx="2"/>
          </p:nvPr>
        </p:nvSpPr>
        <p:spPr/>
        <p:txBody>
          <a:bodyPr/>
          <a:lstStyle/>
          <a:p>
            <a:endParaRPr lang="ru-RU"/>
          </a:p>
        </p:txBody>
      </p:sp>
      <p:sp>
        <p:nvSpPr>
          <p:cNvPr id="5" name="Номер слайда 4">
            <a:extLst>
              <a:ext uri="{FF2B5EF4-FFF2-40B4-BE49-F238E27FC236}">
                <a16:creationId xmlns:a16="http://schemas.microsoft.com/office/drawing/2014/main" id="{803EE085-9690-164E-8AF5-71D935746BBE}"/>
              </a:ext>
            </a:extLst>
          </p:cNvPr>
          <p:cNvSpPr>
            <a:spLocks noGrp="1"/>
          </p:cNvSpPr>
          <p:nvPr>
            <p:ph type="sldNum" sz="quarter" idx="12"/>
          </p:nvPr>
        </p:nvSpPr>
        <p:spPr/>
        <p:txBody>
          <a:bodyPr/>
          <a:lstStyle/>
          <a:p>
            <a:fld id="{CFE4BAC9-6D41-4691-9299-18EF07EF0177}" type="slidenum">
              <a:rPr lang="en-US" smtClean="0"/>
              <a:t>5</a:t>
            </a:fld>
            <a:endParaRPr lang="en-US"/>
          </a:p>
        </p:txBody>
      </p:sp>
      <p:pic>
        <p:nvPicPr>
          <p:cNvPr id="7" name="Рисунок 6">
            <a:extLst>
              <a:ext uri="{FF2B5EF4-FFF2-40B4-BE49-F238E27FC236}">
                <a16:creationId xmlns:a16="http://schemas.microsoft.com/office/drawing/2014/main" id="{3BAC9AB6-461D-3847-8232-311F26BA0CF9}"/>
              </a:ext>
            </a:extLst>
          </p:cNvPr>
          <p:cNvPicPr>
            <a:picLocks noChangeAspect="1"/>
          </p:cNvPicPr>
          <p:nvPr/>
        </p:nvPicPr>
        <p:blipFill>
          <a:blip r:embed="rId2"/>
          <a:stretch>
            <a:fillRect/>
          </a:stretch>
        </p:blipFill>
        <p:spPr>
          <a:xfrm>
            <a:off x="1087728" y="1775943"/>
            <a:ext cx="6569253" cy="3274880"/>
          </a:xfrm>
          <a:prstGeom prst="rect">
            <a:avLst/>
          </a:prstGeom>
        </p:spPr>
      </p:pic>
    </p:spTree>
    <p:extLst>
      <p:ext uri="{BB962C8B-B14F-4D97-AF65-F5344CB8AC3E}">
        <p14:creationId xmlns:p14="http://schemas.microsoft.com/office/powerpoint/2010/main" val="80520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7E9E83-EE45-BA4B-A040-8438D485ED02}"/>
              </a:ext>
            </a:extLst>
          </p:cNvPr>
          <p:cNvSpPr>
            <a:spLocks noGrp="1"/>
          </p:cNvSpPr>
          <p:nvPr>
            <p:ph type="title"/>
          </p:nvPr>
        </p:nvSpPr>
        <p:spPr/>
        <p:txBody>
          <a:bodyPr/>
          <a:lstStyle/>
          <a:p>
            <a:r>
              <a:rPr lang="ru-RU" dirty="0"/>
              <a:t>Применение в </a:t>
            </a:r>
            <a:r>
              <a:rPr lang="en-US" dirty="0"/>
              <a:t>IR</a:t>
            </a:r>
            <a:endParaRPr lang="ru-RU" dirty="0"/>
          </a:p>
        </p:txBody>
      </p:sp>
      <p:sp>
        <p:nvSpPr>
          <p:cNvPr id="3" name="Объект 2">
            <a:extLst>
              <a:ext uri="{FF2B5EF4-FFF2-40B4-BE49-F238E27FC236}">
                <a16:creationId xmlns:a16="http://schemas.microsoft.com/office/drawing/2014/main" id="{F7CAA3E7-A959-B44F-BD22-B1130159F3FD}"/>
              </a:ext>
            </a:extLst>
          </p:cNvPr>
          <p:cNvSpPr>
            <a:spLocks noGrp="1"/>
          </p:cNvSpPr>
          <p:nvPr>
            <p:ph sz="half" idx="1"/>
          </p:nvPr>
        </p:nvSpPr>
        <p:spPr/>
        <p:txBody>
          <a:bodyPr/>
          <a:lstStyle/>
          <a:p>
            <a:endParaRPr lang="ru-RU"/>
          </a:p>
        </p:txBody>
      </p:sp>
      <p:sp>
        <p:nvSpPr>
          <p:cNvPr id="4" name="Объект 3">
            <a:extLst>
              <a:ext uri="{FF2B5EF4-FFF2-40B4-BE49-F238E27FC236}">
                <a16:creationId xmlns:a16="http://schemas.microsoft.com/office/drawing/2014/main" id="{FA6B9286-663E-7F41-B29E-D3E587C59634}"/>
              </a:ext>
            </a:extLst>
          </p:cNvPr>
          <p:cNvSpPr>
            <a:spLocks noGrp="1"/>
          </p:cNvSpPr>
          <p:nvPr>
            <p:ph sz="half" idx="2"/>
          </p:nvPr>
        </p:nvSpPr>
        <p:spPr/>
        <p:txBody>
          <a:bodyPr/>
          <a:lstStyle/>
          <a:p>
            <a:endParaRPr lang="ru-RU"/>
          </a:p>
        </p:txBody>
      </p:sp>
      <p:sp>
        <p:nvSpPr>
          <p:cNvPr id="5" name="Номер слайда 4">
            <a:extLst>
              <a:ext uri="{FF2B5EF4-FFF2-40B4-BE49-F238E27FC236}">
                <a16:creationId xmlns:a16="http://schemas.microsoft.com/office/drawing/2014/main" id="{803EE085-9690-164E-8AF5-71D935746BBE}"/>
              </a:ext>
            </a:extLst>
          </p:cNvPr>
          <p:cNvSpPr>
            <a:spLocks noGrp="1"/>
          </p:cNvSpPr>
          <p:nvPr>
            <p:ph type="sldNum" sz="quarter" idx="12"/>
          </p:nvPr>
        </p:nvSpPr>
        <p:spPr/>
        <p:txBody>
          <a:bodyPr/>
          <a:lstStyle/>
          <a:p>
            <a:fld id="{CFE4BAC9-6D41-4691-9299-18EF07EF0177}" type="slidenum">
              <a:rPr lang="en-US" smtClean="0"/>
              <a:t>6</a:t>
            </a:fld>
            <a:endParaRPr lang="en-US"/>
          </a:p>
        </p:txBody>
      </p:sp>
      <p:pic>
        <p:nvPicPr>
          <p:cNvPr id="7" name="Рисунок 6">
            <a:extLst>
              <a:ext uri="{FF2B5EF4-FFF2-40B4-BE49-F238E27FC236}">
                <a16:creationId xmlns:a16="http://schemas.microsoft.com/office/drawing/2014/main" id="{3BAC9AB6-461D-3847-8232-311F26BA0CF9}"/>
              </a:ext>
            </a:extLst>
          </p:cNvPr>
          <p:cNvPicPr>
            <a:picLocks noChangeAspect="1"/>
          </p:cNvPicPr>
          <p:nvPr/>
        </p:nvPicPr>
        <p:blipFill>
          <a:blip r:embed="rId2"/>
          <a:stretch>
            <a:fillRect/>
          </a:stretch>
        </p:blipFill>
        <p:spPr>
          <a:xfrm>
            <a:off x="1087728" y="1775943"/>
            <a:ext cx="6569253" cy="3274880"/>
          </a:xfrm>
          <a:prstGeom prst="rect">
            <a:avLst/>
          </a:prstGeom>
        </p:spPr>
      </p:pic>
      <p:pic>
        <p:nvPicPr>
          <p:cNvPr id="8" name="Рисунок 7">
            <a:extLst>
              <a:ext uri="{FF2B5EF4-FFF2-40B4-BE49-F238E27FC236}">
                <a16:creationId xmlns:a16="http://schemas.microsoft.com/office/drawing/2014/main" id="{41C53C74-14BB-054C-A310-890EF940C5B6}"/>
              </a:ext>
            </a:extLst>
          </p:cNvPr>
          <p:cNvPicPr>
            <a:picLocks noChangeAspect="1"/>
          </p:cNvPicPr>
          <p:nvPr/>
        </p:nvPicPr>
        <p:blipFill>
          <a:blip r:embed="rId3"/>
          <a:stretch>
            <a:fillRect/>
          </a:stretch>
        </p:blipFill>
        <p:spPr>
          <a:xfrm>
            <a:off x="1616334" y="4872104"/>
            <a:ext cx="3793364" cy="1485198"/>
          </a:xfrm>
          <a:prstGeom prst="rect">
            <a:avLst/>
          </a:prstGeom>
        </p:spPr>
      </p:pic>
    </p:spTree>
    <p:extLst>
      <p:ext uri="{BB962C8B-B14F-4D97-AF65-F5344CB8AC3E}">
        <p14:creationId xmlns:p14="http://schemas.microsoft.com/office/powerpoint/2010/main" val="361488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950DD88-16A1-3D4D-99DF-C82C2A58BB91}"/>
              </a:ext>
            </a:extLst>
          </p:cNvPr>
          <p:cNvSpPr>
            <a:spLocks noGrp="1"/>
          </p:cNvSpPr>
          <p:nvPr>
            <p:ph type="title"/>
          </p:nvPr>
        </p:nvSpPr>
        <p:spPr/>
        <p:txBody>
          <a:bodyPr/>
          <a:lstStyle/>
          <a:p>
            <a:r>
              <a:rPr lang="ru-RU" dirty="0"/>
              <a:t>Применение в </a:t>
            </a:r>
            <a:r>
              <a:rPr lang="en-US" dirty="0"/>
              <a:t>MT</a:t>
            </a:r>
            <a:endParaRPr lang="ru-RU" dirty="0"/>
          </a:p>
        </p:txBody>
      </p:sp>
      <p:sp>
        <p:nvSpPr>
          <p:cNvPr id="7" name="Объект 6">
            <a:extLst>
              <a:ext uri="{FF2B5EF4-FFF2-40B4-BE49-F238E27FC236}">
                <a16:creationId xmlns:a16="http://schemas.microsoft.com/office/drawing/2014/main" id="{292F7F80-8EA8-9646-8C0A-6ECFAE6845B4}"/>
              </a:ext>
            </a:extLst>
          </p:cNvPr>
          <p:cNvSpPr>
            <a:spLocks noGrp="1"/>
          </p:cNvSpPr>
          <p:nvPr>
            <p:ph idx="1"/>
          </p:nvPr>
        </p:nvSpPr>
        <p:spPr/>
        <p:txBody>
          <a:bodyPr/>
          <a:lstStyle/>
          <a:p>
            <a:endParaRPr lang="ru-RU"/>
          </a:p>
        </p:txBody>
      </p:sp>
      <p:sp>
        <p:nvSpPr>
          <p:cNvPr id="5" name="Номер слайда 4">
            <a:extLst>
              <a:ext uri="{FF2B5EF4-FFF2-40B4-BE49-F238E27FC236}">
                <a16:creationId xmlns:a16="http://schemas.microsoft.com/office/drawing/2014/main" id="{DF4514DA-381A-BD43-88C7-03C1219E2666}"/>
              </a:ext>
            </a:extLst>
          </p:cNvPr>
          <p:cNvSpPr>
            <a:spLocks noGrp="1"/>
          </p:cNvSpPr>
          <p:nvPr>
            <p:ph type="sldNum" sz="quarter" idx="12"/>
          </p:nvPr>
        </p:nvSpPr>
        <p:spPr/>
        <p:txBody>
          <a:bodyPr/>
          <a:lstStyle/>
          <a:p>
            <a:fld id="{CFE4BAC9-6D41-4691-9299-18EF07EF0177}" type="slidenum">
              <a:rPr lang="en-US" smtClean="0"/>
              <a:t>7</a:t>
            </a:fld>
            <a:endParaRPr lang="en-US"/>
          </a:p>
        </p:txBody>
      </p:sp>
      <p:pic>
        <p:nvPicPr>
          <p:cNvPr id="8" name="Рисунок 7">
            <a:extLst>
              <a:ext uri="{FF2B5EF4-FFF2-40B4-BE49-F238E27FC236}">
                <a16:creationId xmlns:a16="http://schemas.microsoft.com/office/drawing/2014/main" id="{A3E8E4E6-806B-4841-9961-169E166E5027}"/>
              </a:ext>
            </a:extLst>
          </p:cNvPr>
          <p:cNvPicPr>
            <a:picLocks noChangeAspect="1"/>
          </p:cNvPicPr>
          <p:nvPr/>
        </p:nvPicPr>
        <p:blipFill>
          <a:blip r:embed="rId2"/>
          <a:stretch>
            <a:fillRect/>
          </a:stretch>
        </p:blipFill>
        <p:spPr>
          <a:xfrm>
            <a:off x="450056" y="2013540"/>
            <a:ext cx="8243888" cy="1415460"/>
          </a:xfrm>
          <a:prstGeom prst="rect">
            <a:avLst/>
          </a:prstGeom>
        </p:spPr>
      </p:pic>
      <p:pic>
        <p:nvPicPr>
          <p:cNvPr id="9" name="Рисунок 8">
            <a:extLst>
              <a:ext uri="{FF2B5EF4-FFF2-40B4-BE49-F238E27FC236}">
                <a16:creationId xmlns:a16="http://schemas.microsoft.com/office/drawing/2014/main" id="{3F655225-C8D3-2F41-9627-9854780297CD}"/>
              </a:ext>
            </a:extLst>
          </p:cNvPr>
          <p:cNvPicPr>
            <a:picLocks noChangeAspect="1"/>
          </p:cNvPicPr>
          <p:nvPr/>
        </p:nvPicPr>
        <p:blipFill>
          <a:blip r:embed="rId3"/>
          <a:stretch>
            <a:fillRect/>
          </a:stretch>
        </p:blipFill>
        <p:spPr>
          <a:xfrm>
            <a:off x="450056" y="3932220"/>
            <a:ext cx="8243888" cy="1409012"/>
          </a:xfrm>
          <a:prstGeom prst="rect">
            <a:avLst/>
          </a:prstGeom>
        </p:spPr>
      </p:pic>
    </p:spTree>
    <p:extLst>
      <p:ext uri="{BB962C8B-B14F-4D97-AF65-F5344CB8AC3E}">
        <p14:creationId xmlns:p14="http://schemas.microsoft.com/office/powerpoint/2010/main" val="318097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6EB24515-85FD-6D4B-87E4-E8F9B4F9AA1E}"/>
              </a:ext>
            </a:extLst>
          </p:cNvPr>
          <p:cNvSpPr>
            <a:spLocks noGrp="1"/>
          </p:cNvSpPr>
          <p:nvPr>
            <p:ph type="title"/>
          </p:nvPr>
        </p:nvSpPr>
        <p:spPr/>
        <p:txBody>
          <a:bodyPr>
            <a:normAutofit/>
          </a:bodyPr>
          <a:lstStyle/>
          <a:p>
            <a:r>
              <a:rPr lang="ru-RU" dirty="0"/>
              <a:t>Классификация текстов</a:t>
            </a:r>
          </a:p>
        </p:txBody>
      </p:sp>
      <p:sp>
        <p:nvSpPr>
          <p:cNvPr id="7" name="Объект 6">
            <a:extLst>
              <a:ext uri="{FF2B5EF4-FFF2-40B4-BE49-F238E27FC236}">
                <a16:creationId xmlns:a16="http://schemas.microsoft.com/office/drawing/2014/main" id="{6D5669CB-9963-344C-8A23-F26D14B69CEE}"/>
              </a:ext>
            </a:extLst>
          </p:cNvPr>
          <p:cNvSpPr>
            <a:spLocks noGrp="1"/>
          </p:cNvSpPr>
          <p:nvPr>
            <p:ph idx="1"/>
          </p:nvPr>
        </p:nvSpPr>
        <p:spPr/>
        <p:txBody>
          <a:bodyPr/>
          <a:lstStyle/>
          <a:p>
            <a:pPr marL="0" indent="0">
              <a:buNone/>
            </a:pPr>
            <a:r>
              <a:rPr lang="ru-RU" dirty="0"/>
              <a:t>… и другие задачи обработки целого текста, связанные со значением</a:t>
            </a:r>
          </a:p>
          <a:p>
            <a:pPr marL="0" indent="0">
              <a:buNone/>
            </a:pPr>
            <a:endParaRPr lang="ru-RU" dirty="0"/>
          </a:p>
        </p:txBody>
      </p:sp>
      <p:sp>
        <p:nvSpPr>
          <p:cNvPr id="5" name="Номер слайда 4">
            <a:extLst>
              <a:ext uri="{FF2B5EF4-FFF2-40B4-BE49-F238E27FC236}">
                <a16:creationId xmlns:a16="http://schemas.microsoft.com/office/drawing/2014/main" id="{C25FECCC-1D18-8F4B-9FFC-DAD0BD753552}"/>
              </a:ext>
            </a:extLst>
          </p:cNvPr>
          <p:cNvSpPr>
            <a:spLocks noGrp="1"/>
          </p:cNvSpPr>
          <p:nvPr>
            <p:ph type="sldNum" sz="quarter" idx="12"/>
          </p:nvPr>
        </p:nvSpPr>
        <p:spPr/>
        <p:txBody>
          <a:bodyPr/>
          <a:lstStyle/>
          <a:p>
            <a:fld id="{CFE4BAC9-6D41-4691-9299-18EF07EF0177}" type="slidenum">
              <a:rPr lang="en-US" smtClean="0"/>
              <a:t>8</a:t>
            </a:fld>
            <a:endParaRPr lang="en-US"/>
          </a:p>
        </p:txBody>
      </p:sp>
      <p:sp>
        <p:nvSpPr>
          <p:cNvPr id="8" name="TextBox 7">
            <a:extLst>
              <a:ext uri="{FF2B5EF4-FFF2-40B4-BE49-F238E27FC236}">
                <a16:creationId xmlns:a16="http://schemas.microsoft.com/office/drawing/2014/main" id="{25688349-E684-2947-AAE9-A5A293F8E5FD}"/>
              </a:ext>
            </a:extLst>
          </p:cNvPr>
          <p:cNvSpPr txBox="1"/>
          <p:nvPr/>
        </p:nvSpPr>
        <p:spPr>
          <a:xfrm>
            <a:off x="494270" y="3120081"/>
            <a:ext cx="5993027"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The Washington Post’s Fareed Zakaria said in a piece titled “Brexit will mark the end of Britain’s role as a great power” that the UK, “famous for its prudence, propriety and punctuality, is suddenly looking like a </a:t>
            </a:r>
            <a:r>
              <a:rPr lang="en-US" dirty="0">
                <a:solidFill>
                  <a:schemeClr val="tx1"/>
                </a:solidFill>
                <a:highlight>
                  <a:srgbClr val="FFFF00"/>
                </a:highlight>
              </a:rPr>
              <a:t>banana</a:t>
            </a:r>
            <a:r>
              <a:rPr lang="en-US" dirty="0"/>
              <a:t> republic” – and its implosion might even be the beginning of the end of “the west, as a political and strategic entity”.</a:t>
            </a:r>
            <a:endParaRPr lang="ru-RU" dirty="0"/>
          </a:p>
        </p:txBody>
      </p:sp>
      <p:sp>
        <p:nvSpPr>
          <p:cNvPr id="9" name="TextBox 8">
            <a:extLst>
              <a:ext uri="{FF2B5EF4-FFF2-40B4-BE49-F238E27FC236}">
                <a16:creationId xmlns:a16="http://schemas.microsoft.com/office/drawing/2014/main" id="{4C07FDA5-EEFF-6B43-8152-4E9B3AAB708D}"/>
              </a:ext>
            </a:extLst>
          </p:cNvPr>
          <p:cNvSpPr txBox="1"/>
          <p:nvPr/>
        </p:nvSpPr>
        <p:spPr>
          <a:xfrm>
            <a:off x="3361038" y="4933152"/>
            <a:ext cx="5290279"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Those countries are experiencing start-up booms of their own, with private companies such as the handset maker Xiaomi of China and the Indian e-commerce company Flipkart having already risen to </a:t>
            </a:r>
            <a:r>
              <a:rPr lang="en-US" dirty="0">
                <a:solidFill>
                  <a:schemeClr val="tx1"/>
                </a:solidFill>
                <a:highlight>
                  <a:srgbClr val="FFFF00"/>
                </a:highlight>
              </a:rPr>
              <a:t>unicorn</a:t>
            </a:r>
            <a:r>
              <a:rPr lang="en-US" dirty="0"/>
              <a:t> levels.</a:t>
            </a:r>
            <a:endParaRPr lang="ru-RU" dirty="0"/>
          </a:p>
        </p:txBody>
      </p:sp>
    </p:spTree>
    <p:extLst>
      <p:ext uri="{BB962C8B-B14F-4D97-AF65-F5344CB8AC3E}">
        <p14:creationId xmlns:p14="http://schemas.microsoft.com/office/powerpoint/2010/main" val="767546687"/>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Альбом">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Столица.thmx</Template>
  <TotalTime>6513</TotalTime>
  <Words>1557</Words>
  <Application>Microsoft Macintosh PowerPoint</Application>
  <PresentationFormat>Экран (4:3)</PresentationFormat>
  <Paragraphs>260</Paragraphs>
  <Slides>37</Slides>
  <Notes>2</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37</vt:i4>
      </vt:variant>
    </vt:vector>
  </HeadingPairs>
  <TitlesOfParts>
    <vt:vector size="47" baseType="lpstr">
      <vt:lpstr>Brush Script MT</vt:lpstr>
      <vt:lpstr>Системный шрифт</vt:lpstr>
      <vt:lpstr>Arial</vt:lpstr>
      <vt:lpstr>Calibri</vt:lpstr>
      <vt:lpstr>Cambria</vt:lpstr>
      <vt:lpstr>Cambria Math</vt:lpstr>
      <vt:lpstr>Times New Roman</vt:lpstr>
      <vt:lpstr>Wingdings</vt:lpstr>
      <vt:lpstr>Wingdings 2</vt:lpstr>
      <vt:lpstr>Capital</vt:lpstr>
      <vt:lpstr>Разрешение семантической неоднозначности</vt:lpstr>
      <vt:lpstr>Постановка задачи</vt:lpstr>
      <vt:lpstr>Постановка задачи</vt:lpstr>
      <vt:lpstr>Постановка задачи</vt:lpstr>
      <vt:lpstr>Применение </vt:lpstr>
      <vt:lpstr>Применение в IR</vt:lpstr>
      <vt:lpstr>Применение в IR</vt:lpstr>
      <vt:lpstr>Применение в MT</vt:lpstr>
      <vt:lpstr>Классификация текстов</vt:lpstr>
      <vt:lpstr>Кореферентные цепочки</vt:lpstr>
      <vt:lpstr>Варианты постановки задачи</vt:lpstr>
      <vt:lpstr>Подходы</vt:lpstr>
      <vt:lpstr>Вопросы</vt:lpstr>
      <vt:lpstr>Итоговая постановка задачи</vt:lpstr>
      <vt:lpstr>Корпуса для WSD</vt:lpstr>
      <vt:lpstr>Онтологии и тезаурусы</vt:lpstr>
      <vt:lpstr>Онтология</vt:lpstr>
      <vt:lpstr>Тезаурус</vt:lpstr>
      <vt:lpstr>WordNet</vt:lpstr>
      <vt:lpstr>Другие тезаурусы</vt:lpstr>
      <vt:lpstr>Расстояния в тезаурусе</vt:lpstr>
      <vt:lpstr>Information content similarity</vt:lpstr>
      <vt:lpstr>Measures of Relatedness</vt:lpstr>
      <vt:lpstr>Другие ресурсы</vt:lpstr>
      <vt:lpstr>Knowledge-based WSD</vt:lpstr>
      <vt:lpstr>Метод контекстного пересечения</vt:lpstr>
      <vt:lpstr>Исходный алгоритм Леска</vt:lpstr>
      <vt:lpstr>Упрощённый алгоритм Леска</vt:lpstr>
      <vt:lpstr>Как улучшить оценку пересечения</vt:lpstr>
      <vt:lpstr>Алгоритм Вокера (Walker’s)</vt:lpstr>
      <vt:lpstr>Другие графовые методы</vt:lpstr>
      <vt:lpstr>Supervised методы</vt:lpstr>
      <vt:lpstr>AdaGram</vt:lpstr>
      <vt:lpstr>Контекстуальные эмбеддинги</vt:lpstr>
      <vt:lpstr>Контекстуальные эмбеддинги</vt:lpstr>
      <vt:lpstr>WSI + contextualized embeddings</vt:lpstr>
      <vt:lpstr>Спасибо!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Ekaterina Protopopova</dc:creator>
  <cp:lastModifiedBy>Microsoft Office User</cp:lastModifiedBy>
  <cp:revision>374</cp:revision>
  <dcterms:created xsi:type="dcterms:W3CDTF">2019-01-11T17:20:19Z</dcterms:created>
  <dcterms:modified xsi:type="dcterms:W3CDTF">2020-12-04T11:03:21Z</dcterms:modified>
</cp:coreProperties>
</file>