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8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21" r:id="rId11"/>
    <p:sldId id="299" r:id="rId12"/>
    <p:sldId id="328" r:id="rId13"/>
    <p:sldId id="332" r:id="rId14"/>
    <p:sldId id="300" r:id="rId15"/>
    <p:sldId id="301" r:id="rId16"/>
    <p:sldId id="322" r:id="rId17"/>
    <p:sldId id="330" r:id="rId18"/>
    <p:sldId id="333" r:id="rId19"/>
    <p:sldId id="329" r:id="rId20"/>
    <p:sldId id="331" r:id="rId21"/>
    <p:sldId id="323" r:id="rId22"/>
    <p:sldId id="324" r:id="rId23"/>
    <p:sldId id="327" r:id="rId24"/>
    <p:sldId id="302" r:id="rId25"/>
    <p:sldId id="303" r:id="rId26"/>
    <p:sldId id="304" r:id="rId27"/>
    <p:sldId id="305" r:id="rId28"/>
    <p:sldId id="306" r:id="rId29"/>
    <p:sldId id="312" r:id="rId30"/>
    <p:sldId id="325" r:id="rId31"/>
    <p:sldId id="307" r:id="rId32"/>
    <p:sldId id="308" r:id="rId33"/>
    <p:sldId id="309" r:id="rId34"/>
    <p:sldId id="318" r:id="rId35"/>
    <p:sldId id="326" r:id="rId36"/>
    <p:sldId id="320" r:id="rId37"/>
    <p:sldId id="310" r:id="rId38"/>
    <p:sldId id="319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C6976DF4-7080-6347-B728-4F545D294175}">
          <p14:sldIdLst>
            <p14:sldId id="256"/>
          </p14:sldIdLst>
        </p14:section>
        <p14:section name="IE tasks" id="{D0B334D9-3D81-3946-A2B2-18BFF567FA22}">
          <p14:sldIdLst>
            <p14:sldId id="288"/>
          </p14:sldIdLst>
        </p14:section>
        <p14:section name="Relation extraction" id="{4CA6AF2A-F509-8246-8D69-69444E400732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321"/>
            <p14:sldId id="299"/>
            <p14:sldId id="328"/>
            <p14:sldId id="332"/>
          </p14:sldIdLst>
        </p14:section>
        <p14:section name="Fact extraction" id="{0A2729CE-ABCA-174E-BBBC-C1AFCA43AFE7}">
          <p14:sldIdLst>
            <p14:sldId id="300"/>
            <p14:sldId id="301"/>
            <p14:sldId id="322"/>
            <p14:sldId id="330"/>
            <p14:sldId id="333"/>
            <p14:sldId id="329"/>
            <p14:sldId id="331"/>
            <p14:sldId id="323"/>
            <p14:sldId id="324"/>
          </p14:sldIdLst>
        </p14:section>
        <p14:section name="Question answering" id="{3FCCD28C-1E55-4744-B94D-D638EF44522B}">
          <p14:sldIdLst>
            <p14:sldId id="327"/>
            <p14:sldId id="302"/>
            <p14:sldId id="303"/>
            <p14:sldId id="304"/>
            <p14:sldId id="305"/>
            <p14:sldId id="306"/>
            <p14:sldId id="312"/>
            <p14:sldId id="325"/>
            <p14:sldId id="307"/>
            <p14:sldId id="308"/>
            <p14:sldId id="309"/>
            <p14:sldId id="318"/>
            <p14:sldId id="326"/>
            <p14:sldId id="320"/>
            <p14:sldId id="310"/>
            <p14:sldId id="319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FBB72-1E3F-8841-94EE-8D7EF1C3FE53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FC2E1F-7883-4742-A071-C6F333530C55}">
      <dgm:prSet phldrT="[Текст]"/>
      <dgm:spPr/>
      <dgm:t>
        <a:bodyPr/>
        <a:lstStyle/>
        <a:p>
          <a:r>
            <a:rPr lang="ru-RU" dirty="0"/>
            <a:t>Покупатель</a:t>
          </a:r>
        </a:p>
      </dgm:t>
    </dgm:pt>
    <dgm:pt modelId="{AE4485DE-25B3-204A-9165-1B39C458C598}" type="parTrans" cxnId="{FC71C066-3DC6-9B48-8DFE-D2C94F8D5D92}">
      <dgm:prSet/>
      <dgm:spPr/>
      <dgm:t>
        <a:bodyPr/>
        <a:lstStyle/>
        <a:p>
          <a:endParaRPr lang="ru-RU"/>
        </a:p>
      </dgm:t>
    </dgm:pt>
    <dgm:pt modelId="{4D99972A-D0F6-C54D-A975-606CC3DEDD62}" type="sibTrans" cxnId="{FC71C066-3DC6-9B48-8DFE-D2C94F8D5D92}">
      <dgm:prSet/>
      <dgm:spPr/>
      <dgm:t>
        <a:bodyPr/>
        <a:lstStyle/>
        <a:p>
          <a:endParaRPr lang="ru-RU"/>
        </a:p>
      </dgm:t>
    </dgm:pt>
    <dgm:pt modelId="{FA65C2C8-99B0-3A4E-BF19-E17030E59C8A}">
      <dgm:prSet phldrT="[Текст]" custT="1"/>
      <dgm:spPr/>
      <dgm:t>
        <a:bodyPr/>
        <a:lstStyle/>
        <a:p>
          <a:r>
            <a:rPr lang="en-US" sz="2000" dirty="0"/>
            <a:t>Facebook</a:t>
          </a:r>
          <a:endParaRPr lang="ru-RU" sz="2000" dirty="0"/>
        </a:p>
      </dgm:t>
    </dgm:pt>
    <dgm:pt modelId="{6C1DC738-EF61-6840-93E2-231194615978}" type="parTrans" cxnId="{1CFCDF50-DCAA-1F44-AABF-81116E3FF9DF}">
      <dgm:prSet/>
      <dgm:spPr/>
      <dgm:t>
        <a:bodyPr/>
        <a:lstStyle/>
        <a:p>
          <a:endParaRPr lang="ru-RU"/>
        </a:p>
      </dgm:t>
    </dgm:pt>
    <dgm:pt modelId="{9C0DA9D4-7209-F441-9457-2AEFEF23C1D0}" type="sibTrans" cxnId="{1CFCDF50-DCAA-1F44-AABF-81116E3FF9DF}">
      <dgm:prSet/>
      <dgm:spPr/>
      <dgm:t>
        <a:bodyPr/>
        <a:lstStyle/>
        <a:p>
          <a:endParaRPr lang="ru-RU"/>
        </a:p>
      </dgm:t>
    </dgm:pt>
    <dgm:pt modelId="{8AFC7928-AF8B-7C46-86A9-7625A5917CC7}">
      <dgm:prSet phldrT="[Текст]"/>
      <dgm:spPr/>
      <dgm:t>
        <a:bodyPr/>
        <a:lstStyle/>
        <a:p>
          <a:r>
            <a:rPr lang="ru-RU" dirty="0"/>
            <a:t>Покупка</a:t>
          </a:r>
        </a:p>
      </dgm:t>
    </dgm:pt>
    <dgm:pt modelId="{2DC40761-0288-1044-9119-0AD7EF80B576}" type="parTrans" cxnId="{44BB0F73-13E1-1E45-816A-E14C351486EB}">
      <dgm:prSet/>
      <dgm:spPr/>
      <dgm:t>
        <a:bodyPr/>
        <a:lstStyle/>
        <a:p>
          <a:endParaRPr lang="ru-RU"/>
        </a:p>
      </dgm:t>
    </dgm:pt>
    <dgm:pt modelId="{2C400AB5-63AB-3340-9FBF-81F9362A128B}" type="sibTrans" cxnId="{44BB0F73-13E1-1E45-816A-E14C351486EB}">
      <dgm:prSet/>
      <dgm:spPr/>
      <dgm:t>
        <a:bodyPr/>
        <a:lstStyle/>
        <a:p>
          <a:endParaRPr lang="ru-RU"/>
        </a:p>
      </dgm:t>
    </dgm:pt>
    <dgm:pt modelId="{B72C3288-AFC5-6146-93D7-FFDE5FB78F2F}">
      <dgm:prSet phldrT="[Текст]" custT="1"/>
      <dgm:spPr/>
      <dgm:t>
        <a:bodyPr/>
        <a:lstStyle/>
        <a:p>
          <a:r>
            <a:rPr lang="en-US" sz="2000" dirty="0"/>
            <a:t>Instagram</a:t>
          </a:r>
          <a:endParaRPr lang="ru-RU" sz="2000" dirty="0"/>
        </a:p>
      </dgm:t>
    </dgm:pt>
    <dgm:pt modelId="{7C381669-C7AF-114F-B807-D4A083B3A10B}" type="parTrans" cxnId="{6D0572CD-D493-A64F-9A3E-980CB4D900D3}">
      <dgm:prSet/>
      <dgm:spPr/>
      <dgm:t>
        <a:bodyPr/>
        <a:lstStyle/>
        <a:p>
          <a:endParaRPr lang="ru-RU"/>
        </a:p>
      </dgm:t>
    </dgm:pt>
    <dgm:pt modelId="{2493A452-C5E2-5349-AC1F-BA0F7FC155EB}" type="sibTrans" cxnId="{6D0572CD-D493-A64F-9A3E-980CB4D900D3}">
      <dgm:prSet/>
      <dgm:spPr/>
      <dgm:t>
        <a:bodyPr/>
        <a:lstStyle/>
        <a:p>
          <a:endParaRPr lang="ru-RU"/>
        </a:p>
      </dgm:t>
    </dgm:pt>
    <dgm:pt modelId="{6D050456-C686-184C-B91B-B5A2A9CF76C1}">
      <dgm:prSet phldrT="[Текст]"/>
      <dgm:spPr/>
      <dgm:t>
        <a:bodyPr/>
        <a:lstStyle/>
        <a:p>
          <a:r>
            <a:rPr lang="ru-RU" dirty="0"/>
            <a:t>Сумма</a:t>
          </a:r>
        </a:p>
      </dgm:t>
    </dgm:pt>
    <dgm:pt modelId="{4101FF4E-CC6B-4F4A-B920-AFB290A48020}" type="parTrans" cxnId="{4B23B3AA-8A7F-E648-A1C1-9189269405F0}">
      <dgm:prSet/>
      <dgm:spPr/>
      <dgm:t>
        <a:bodyPr/>
        <a:lstStyle/>
        <a:p>
          <a:endParaRPr lang="ru-RU"/>
        </a:p>
      </dgm:t>
    </dgm:pt>
    <dgm:pt modelId="{2273F579-54DC-4346-81A4-EE3EE04278A6}" type="sibTrans" cxnId="{4B23B3AA-8A7F-E648-A1C1-9189269405F0}">
      <dgm:prSet/>
      <dgm:spPr/>
      <dgm:t>
        <a:bodyPr/>
        <a:lstStyle/>
        <a:p>
          <a:endParaRPr lang="ru-RU"/>
        </a:p>
      </dgm:t>
    </dgm:pt>
    <dgm:pt modelId="{1C1034A7-DC3B-214C-86E9-CDB07EA0C0B6}">
      <dgm:prSet phldrT="[Текст]" custT="1"/>
      <dgm:spPr/>
      <dgm:t>
        <a:bodyPr/>
        <a:lstStyle/>
        <a:p>
          <a:r>
            <a:rPr lang="en-US" sz="2000" dirty="0"/>
            <a:t>$1 </a:t>
          </a:r>
          <a:r>
            <a:rPr lang="ru-RU" sz="2000" dirty="0"/>
            <a:t>млрд</a:t>
          </a:r>
        </a:p>
      </dgm:t>
    </dgm:pt>
    <dgm:pt modelId="{189D1E59-2A76-E34B-B1B1-4CD3F478480E}" type="parTrans" cxnId="{B2540897-2B9F-8B40-A388-A809795C3953}">
      <dgm:prSet/>
      <dgm:spPr/>
      <dgm:t>
        <a:bodyPr/>
        <a:lstStyle/>
        <a:p>
          <a:endParaRPr lang="ru-RU"/>
        </a:p>
      </dgm:t>
    </dgm:pt>
    <dgm:pt modelId="{64A2D4F2-ACFB-5F4C-A02E-0FBECEC07E16}" type="sibTrans" cxnId="{B2540897-2B9F-8B40-A388-A809795C3953}">
      <dgm:prSet/>
      <dgm:spPr/>
      <dgm:t>
        <a:bodyPr/>
        <a:lstStyle/>
        <a:p>
          <a:endParaRPr lang="ru-RU"/>
        </a:p>
      </dgm:t>
    </dgm:pt>
    <dgm:pt modelId="{D792FC2E-51C9-6844-904E-C6B7D82A9FDA}" type="pres">
      <dgm:prSet presAssocID="{620FBB72-1E3F-8841-94EE-8D7EF1C3FE53}" presName="Name0" presStyleCnt="0">
        <dgm:presLayoutVars>
          <dgm:dir/>
          <dgm:animLvl val="lvl"/>
          <dgm:resizeHandles val="exact"/>
        </dgm:presLayoutVars>
      </dgm:prSet>
      <dgm:spPr/>
    </dgm:pt>
    <dgm:pt modelId="{81813141-C188-8D4C-9259-C7FF5FC2783A}" type="pres">
      <dgm:prSet presAssocID="{02FC2E1F-7883-4742-A071-C6F333530C55}" presName="linNode" presStyleCnt="0"/>
      <dgm:spPr/>
    </dgm:pt>
    <dgm:pt modelId="{9CE322AE-A35C-AE42-A355-5769DEA4CB56}" type="pres">
      <dgm:prSet presAssocID="{02FC2E1F-7883-4742-A071-C6F333530C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1C2222B-0BE0-BD47-ADE8-FE271F1F7F04}" type="pres">
      <dgm:prSet presAssocID="{02FC2E1F-7883-4742-A071-C6F333530C55}" presName="descendantText" presStyleLbl="alignAccFollowNode1" presStyleIdx="0" presStyleCnt="3">
        <dgm:presLayoutVars>
          <dgm:bulletEnabled val="1"/>
        </dgm:presLayoutVars>
      </dgm:prSet>
      <dgm:spPr/>
    </dgm:pt>
    <dgm:pt modelId="{0E257AD8-6BC3-1E4C-8FF5-DF732F28070C}" type="pres">
      <dgm:prSet presAssocID="{4D99972A-D0F6-C54D-A975-606CC3DEDD62}" presName="sp" presStyleCnt="0"/>
      <dgm:spPr/>
    </dgm:pt>
    <dgm:pt modelId="{CB1CD46E-5F2F-FD42-9C66-ED122D3F2098}" type="pres">
      <dgm:prSet presAssocID="{8AFC7928-AF8B-7C46-86A9-7625A5917CC7}" presName="linNode" presStyleCnt="0"/>
      <dgm:spPr/>
    </dgm:pt>
    <dgm:pt modelId="{0F13FF57-E17D-924C-93F5-C570CF49F9DF}" type="pres">
      <dgm:prSet presAssocID="{8AFC7928-AF8B-7C46-86A9-7625A5917CC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B85601C-2D25-4D48-990A-A2C50BB636C4}" type="pres">
      <dgm:prSet presAssocID="{8AFC7928-AF8B-7C46-86A9-7625A5917CC7}" presName="descendantText" presStyleLbl="alignAccFollowNode1" presStyleIdx="1" presStyleCnt="3">
        <dgm:presLayoutVars>
          <dgm:bulletEnabled val="1"/>
        </dgm:presLayoutVars>
      </dgm:prSet>
      <dgm:spPr/>
    </dgm:pt>
    <dgm:pt modelId="{7010EBDB-572D-DD48-82BF-BAB1313072B3}" type="pres">
      <dgm:prSet presAssocID="{2C400AB5-63AB-3340-9FBF-81F9362A128B}" presName="sp" presStyleCnt="0"/>
      <dgm:spPr/>
    </dgm:pt>
    <dgm:pt modelId="{D9AC191D-603F-B945-8D60-6CF4A1400F6B}" type="pres">
      <dgm:prSet presAssocID="{6D050456-C686-184C-B91B-B5A2A9CF76C1}" presName="linNode" presStyleCnt="0"/>
      <dgm:spPr/>
    </dgm:pt>
    <dgm:pt modelId="{C34346F1-CFD9-4647-9EBE-0C4880A4EA6B}" type="pres">
      <dgm:prSet presAssocID="{6D050456-C686-184C-B91B-B5A2A9CF76C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4A3B0D9-10FC-7F41-94F5-ED229D538CF8}" type="pres">
      <dgm:prSet presAssocID="{6D050456-C686-184C-B91B-B5A2A9CF76C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150413D-406D-414D-AF7E-C40D9331B123}" type="presOf" srcId="{02FC2E1F-7883-4742-A071-C6F333530C55}" destId="{9CE322AE-A35C-AE42-A355-5769DEA4CB56}" srcOrd="0" destOrd="0" presId="urn:microsoft.com/office/officeart/2005/8/layout/vList5"/>
    <dgm:cxn modelId="{5DFA6B40-31C7-7C4D-ACAB-47882CCE477A}" type="presOf" srcId="{B72C3288-AFC5-6146-93D7-FFDE5FB78F2F}" destId="{4B85601C-2D25-4D48-990A-A2C50BB636C4}" srcOrd="0" destOrd="0" presId="urn:microsoft.com/office/officeart/2005/8/layout/vList5"/>
    <dgm:cxn modelId="{1CFCDF50-DCAA-1F44-AABF-81116E3FF9DF}" srcId="{02FC2E1F-7883-4742-A071-C6F333530C55}" destId="{FA65C2C8-99B0-3A4E-BF19-E17030E59C8A}" srcOrd="0" destOrd="0" parTransId="{6C1DC738-EF61-6840-93E2-231194615978}" sibTransId="{9C0DA9D4-7209-F441-9457-2AEFEF23C1D0}"/>
    <dgm:cxn modelId="{E6AD7352-74B9-5A49-B313-BEAD405DB12C}" type="presOf" srcId="{6D050456-C686-184C-B91B-B5A2A9CF76C1}" destId="{C34346F1-CFD9-4647-9EBE-0C4880A4EA6B}" srcOrd="0" destOrd="0" presId="urn:microsoft.com/office/officeart/2005/8/layout/vList5"/>
    <dgm:cxn modelId="{FC71C066-3DC6-9B48-8DFE-D2C94F8D5D92}" srcId="{620FBB72-1E3F-8841-94EE-8D7EF1C3FE53}" destId="{02FC2E1F-7883-4742-A071-C6F333530C55}" srcOrd="0" destOrd="0" parTransId="{AE4485DE-25B3-204A-9165-1B39C458C598}" sibTransId="{4D99972A-D0F6-C54D-A975-606CC3DEDD62}"/>
    <dgm:cxn modelId="{44BB0F73-13E1-1E45-816A-E14C351486EB}" srcId="{620FBB72-1E3F-8841-94EE-8D7EF1C3FE53}" destId="{8AFC7928-AF8B-7C46-86A9-7625A5917CC7}" srcOrd="1" destOrd="0" parTransId="{2DC40761-0288-1044-9119-0AD7EF80B576}" sibTransId="{2C400AB5-63AB-3340-9FBF-81F9362A128B}"/>
    <dgm:cxn modelId="{B2540897-2B9F-8B40-A388-A809795C3953}" srcId="{6D050456-C686-184C-B91B-B5A2A9CF76C1}" destId="{1C1034A7-DC3B-214C-86E9-CDB07EA0C0B6}" srcOrd="0" destOrd="0" parTransId="{189D1E59-2A76-E34B-B1B1-4CD3F478480E}" sibTransId="{64A2D4F2-ACFB-5F4C-A02E-0FBECEC07E16}"/>
    <dgm:cxn modelId="{4B23B3AA-8A7F-E648-A1C1-9189269405F0}" srcId="{620FBB72-1E3F-8841-94EE-8D7EF1C3FE53}" destId="{6D050456-C686-184C-B91B-B5A2A9CF76C1}" srcOrd="2" destOrd="0" parTransId="{4101FF4E-CC6B-4F4A-B920-AFB290A48020}" sibTransId="{2273F579-54DC-4346-81A4-EE3EE04278A6}"/>
    <dgm:cxn modelId="{2DC608AC-3A80-7A45-A422-84B5CD70270B}" type="presOf" srcId="{620FBB72-1E3F-8841-94EE-8D7EF1C3FE53}" destId="{D792FC2E-51C9-6844-904E-C6B7D82A9FDA}" srcOrd="0" destOrd="0" presId="urn:microsoft.com/office/officeart/2005/8/layout/vList5"/>
    <dgm:cxn modelId="{D70472CD-1FDA-7041-8D2E-3CD9DD53D960}" type="presOf" srcId="{FA65C2C8-99B0-3A4E-BF19-E17030E59C8A}" destId="{91C2222B-0BE0-BD47-ADE8-FE271F1F7F04}" srcOrd="0" destOrd="0" presId="urn:microsoft.com/office/officeart/2005/8/layout/vList5"/>
    <dgm:cxn modelId="{6D0572CD-D493-A64F-9A3E-980CB4D900D3}" srcId="{8AFC7928-AF8B-7C46-86A9-7625A5917CC7}" destId="{B72C3288-AFC5-6146-93D7-FFDE5FB78F2F}" srcOrd="0" destOrd="0" parTransId="{7C381669-C7AF-114F-B807-D4A083B3A10B}" sibTransId="{2493A452-C5E2-5349-AC1F-BA0F7FC155EB}"/>
    <dgm:cxn modelId="{F89793DC-EF66-F840-952F-F79072954020}" type="presOf" srcId="{1C1034A7-DC3B-214C-86E9-CDB07EA0C0B6}" destId="{34A3B0D9-10FC-7F41-94F5-ED229D538CF8}" srcOrd="0" destOrd="0" presId="urn:microsoft.com/office/officeart/2005/8/layout/vList5"/>
    <dgm:cxn modelId="{65A73FEA-7560-B441-B005-646B4BDA5058}" type="presOf" srcId="{8AFC7928-AF8B-7C46-86A9-7625A5917CC7}" destId="{0F13FF57-E17D-924C-93F5-C570CF49F9DF}" srcOrd="0" destOrd="0" presId="urn:microsoft.com/office/officeart/2005/8/layout/vList5"/>
    <dgm:cxn modelId="{19815241-B914-BD44-A9BD-9B8702ACAA71}" type="presParOf" srcId="{D792FC2E-51C9-6844-904E-C6B7D82A9FDA}" destId="{81813141-C188-8D4C-9259-C7FF5FC2783A}" srcOrd="0" destOrd="0" presId="urn:microsoft.com/office/officeart/2005/8/layout/vList5"/>
    <dgm:cxn modelId="{CB14A685-FC49-2B44-BF45-6687DE4397A1}" type="presParOf" srcId="{81813141-C188-8D4C-9259-C7FF5FC2783A}" destId="{9CE322AE-A35C-AE42-A355-5769DEA4CB56}" srcOrd="0" destOrd="0" presId="urn:microsoft.com/office/officeart/2005/8/layout/vList5"/>
    <dgm:cxn modelId="{626A912D-9BE0-6D46-8CFD-C9A9A95A2608}" type="presParOf" srcId="{81813141-C188-8D4C-9259-C7FF5FC2783A}" destId="{91C2222B-0BE0-BD47-ADE8-FE271F1F7F04}" srcOrd="1" destOrd="0" presId="urn:microsoft.com/office/officeart/2005/8/layout/vList5"/>
    <dgm:cxn modelId="{7D1F671F-CC33-0D42-AC9E-74685392FC26}" type="presParOf" srcId="{D792FC2E-51C9-6844-904E-C6B7D82A9FDA}" destId="{0E257AD8-6BC3-1E4C-8FF5-DF732F28070C}" srcOrd="1" destOrd="0" presId="urn:microsoft.com/office/officeart/2005/8/layout/vList5"/>
    <dgm:cxn modelId="{BDDEF25D-FE27-F54C-9F43-2A6125DDFEEE}" type="presParOf" srcId="{D792FC2E-51C9-6844-904E-C6B7D82A9FDA}" destId="{CB1CD46E-5F2F-FD42-9C66-ED122D3F2098}" srcOrd="2" destOrd="0" presId="urn:microsoft.com/office/officeart/2005/8/layout/vList5"/>
    <dgm:cxn modelId="{7CB621C4-DA4C-AD4C-96A3-2CF73B9D22F4}" type="presParOf" srcId="{CB1CD46E-5F2F-FD42-9C66-ED122D3F2098}" destId="{0F13FF57-E17D-924C-93F5-C570CF49F9DF}" srcOrd="0" destOrd="0" presId="urn:microsoft.com/office/officeart/2005/8/layout/vList5"/>
    <dgm:cxn modelId="{F0BAC43B-3094-EC4B-80ED-A8FDE447A46F}" type="presParOf" srcId="{CB1CD46E-5F2F-FD42-9C66-ED122D3F2098}" destId="{4B85601C-2D25-4D48-990A-A2C50BB636C4}" srcOrd="1" destOrd="0" presId="urn:microsoft.com/office/officeart/2005/8/layout/vList5"/>
    <dgm:cxn modelId="{73492E2A-51E0-5141-98AF-70A6A81A3850}" type="presParOf" srcId="{D792FC2E-51C9-6844-904E-C6B7D82A9FDA}" destId="{7010EBDB-572D-DD48-82BF-BAB1313072B3}" srcOrd="3" destOrd="0" presId="urn:microsoft.com/office/officeart/2005/8/layout/vList5"/>
    <dgm:cxn modelId="{ED92B03B-A417-0746-B841-73DF94644C0A}" type="presParOf" srcId="{D792FC2E-51C9-6844-904E-C6B7D82A9FDA}" destId="{D9AC191D-603F-B945-8D60-6CF4A1400F6B}" srcOrd="4" destOrd="0" presId="urn:microsoft.com/office/officeart/2005/8/layout/vList5"/>
    <dgm:cxn modelId="{2883279F-505B-1449-8B6E-D009E34B9BC1}" type="presParOf" srcId="{D9AC191D-603F-B945-8D60-6CF4A1400F6B}" destId="{C34346F1-CFD9-4647-9EBE-0C4880A4EA6B}" srcOrd="0" destOrd="0" presId="urn:microsoft.com/office/officeart/2005/8/layout/vList5"/>
    <dgm:cxn modelId="{9A695485-6928-4F43-89D7-6D78B09B270F}" type="presParOf" srcId="{D9AC191D-603F-B945-8D60-6CF4A1400F6B}" destId="{34A3B0D9-10FC-7F41-94F5-ED229D538C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2222B-0BE0-BD47-ADE8-FE271F1F7F04}">
      <dsp:nvSpPr>
        <dsp:cNvPr id="0" name=""/>
        <dsp:cNvSpPr/>
      </dsp:nvSpPr>
      <dsp:spPr>
        <a:xfrm rot="5400000">
          <a:off x="1896050" y="-677439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Facebook</a:t>
          </a:r>
          <a:endParaRPr lang="ru-RU" sz="2000" kern="1200" dirty="0"/>
        </a:p>
      </dsp:txBody>
      <dsp:txXfrm rot="-5400000">
        <a:off x="1149001" y="96389"/>
        <a:ext cx="2015888" cy="495010"/>
      </dsp:txXfrm>
    </dsp:sp>
    <dsp:sp modelId="{9CE322AE-A35C-AE42-A355-5769DEA4CB56}">
      <dsp:nvSpPr>
        <dsp:cNvPr id="0" name=""/>
        <dsp:cNvSpPr/>
      </dsp:nvSpPr>
      <dsp:spPr>
        <a:xfrm>
          <a:off x="0" y="1038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Покупатель</a:t>
          </a:r>
        </a:p>
      </dsp:txBody>
      <dsp:txXfrm>
        <a:off x="33474" y="34512"/>
        <a:ext cx="1082052" cy="618762"/>
      </dsp:txXfrm>
    </dsp:sp>
    <dsp:sp modelId="{4B85601C-2D25-4D48-990A-A2C50BB636C4}">
      <dsp:nvSpPr>
        <dsp:cNvPr id="0" name=""/>
        <dsp:cNvSpPr/>
      </dsp:nvSpPr>
      <dsp:spPr>
        <a:xfrm rot="5400000">
          <a:off x="1896050" y="42555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Instagram</a:t>
          </a:r>
          <a:endParaRPr lang="ru-RU" sz="2000" kern="1200" dirty="0"/>
        </a:p>
      </dsp:txBody>
      <dsp:txXfrm rot="-5400000">
        <a:off x="1149001" y="816384"/>
        <a:ext cx="2015888" cy="495010"/>
      </dsp:txXfrm>
    </dsp:sp>
    <dsp:sp modelId="{0F13FF57-E17D-924C-93F5-C570CF49F9DF}">
      <dsp:nvSpPr>
        <dsp:cNvPr id="0" name=""/>
        <dsp:cNvSpPr/>
      </dsp:nvSpPr>
      <dsp:spPr>
        <a:xfrm>
          <a:off x="0" y="721034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Покупка</a:t>
          </a:r>
        </a:p>
      </dsp:txBody>
      <dsp:txXfrm>
        <a:off x="33474" y="754508"/>
        <a:ext cx="1082052" cy="618762"/>
      </dsp:txXfrm>
    </dsp:sp>
    <dsp:sp modelId="{34A3B0D9-10FC-7F41-94F5-ED229D538CF8}">
      <dsp:nvSpPr>
        <dsp:cNvPr id="0" name=""/>
        <dsp:cNvSpPr/>
      </dsp:nvSpPr>
      <dsp:spPr>
        <a:xfrm rot="5400000">
          <a:off x="1896050" y="762551"/>
          <a:ext cx="548568" cy="204266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$1 </a:t>
          </a:r>
          <a:r>
            <a:rPr lang="ru-RU" sz="2000" kern="1200" dirty="0"/>
            <a:t>млрд</a:t>
          </a:r>
        </a:p>
      </dsp:txBody>
      <dsp:txXfrm rot="-5400000">
        <a:off x="1149001" y="1536380"/>
        <a:ext cx="2015888" cy="495010"/>
      </dsp:txXfrm>
    </dsp:sp>
    <dsp:sp modelId="{C34346F1-CFD9-4647-9EBE-0C4880A4EA6B}">
      <dsp:nvSpPr>
        <dsp:cNvPr id="0" name=""/>
        <dsp:cNvSpPr/>
      </dsp:nvSpPr>
      <dsp:spPr>
        <a:xfrm>
          <a:off x="0" y="1441030"/>
          <a:ext cx="1149000" cy="68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Сумма</a:t>
          </a:r>
        </a:p>
      </dsp:txBody>
      <dsp:txXfrm>
        <a:off x="33474" y="1474504"/>
        <a:ext cx="1082052" cy="618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FC84B-3D85-6C41-A6B8-B4414FE774B1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D90D-4781-9D46-91C1-CE9617942D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51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716B1-732F-724E-A7CA-7EEA59C7677F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2486B-E1A2-1744-B143-24AF47BA04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57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BD29B5A-6FA8-1944-AA09-C15FC1C1D3F4}" type="datetime1">
              <a:rPr lang="ru-RU" smtClean="0"/>
              <a:t>17.12.2023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5981-F633-F348-AD61-7B45C71F3E85}" type="datetime1">
              <a:rPr lang="ru-RU" smtClean="0"/>
              <a:t>17.12.2023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786A-2766-434F-838B-70C1C90B5D16}" type="datetime1">
              <a:rPr lang="ru-RU" smtClean="0"/>
              <a:t>17.12.2023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4372-FACA-7E4C-A5AE-21327F1AE80E}" type="datetime1">
              <a:rPr lang="ru-RU" smtClean="0"/>
              <a:t>17.12.2023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FD-5FFD-9943-A6D9-C73E16B0CF16}" type="datetime1">
              <a:rPr lang="ru-RU" smtClean="0"/>
              <a:t>17.12.2023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BD1-4709-774A-89D6-8CE2CC57B254}" type="datetime1">
              <a:rPr lang="ru-RU" smtClean="0"/>
              <a:t>17.12.2023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C34A-0083-CB4F-A689-7874457D3ACA}" type="datetime1">
              <a:rPr lang="ru-RU" smtClean="0"/>
              <a:t>17.12.2023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E7CDB9D1-567A-1142-B4B5-240469426B94}" type="datetime1">
              <a:rPr lang="ru-RU" smtClean="0"/>
              <a:t>17.12.2023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058E-86B3-C342-9B3C-0A119089C657}" type="datetime1">
              <a:rPr lang="ru-RU" smtClean="0"/>
              <a:t>17.12.2023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1555-D9A8-204A-BF89-CA3ABD3E8C1B}" type="datetime1">
              <a:rPr lang="ru-RU" smtClean="0"/>
              <a:t>17.12.2023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09C3-556C-0C47-9F31-A86A6A8AD1C2}" type="datetime1">
              <a:rPr lang="ru-RU" smtClean="0"/>
              <a:t>17.12.2023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308-17E7-C441-9B31-E79F70629A6B}" type="datetime1">
              <a:rPr lang="ru-RU" smtClean="0"/>
              <a:t>17.12.2023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0E54-BF3A-7641-B831-A2A6C76295EB}" type="datetime1">
              <a:rPr lang="ru-RU" smtClean="0"/>
              <a:t>17.12.2023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7C5-D193-F942-884E-11273B3099B3}" type="datetime1">
              <a:rPr lang="ru-RU" smtClean="0"/>
              <a:t>17.12.2023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581EF739-069F-D042-A101-DAD394F2F4A6}" type="datetime1">
              <a:rPr lang="ru-RU" smtClean="0"/>
              <a:t>17.12.2023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09-1113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S10-1006.pdf" TargetMode="External"/><Relationship Id="rId2" Type="http://schemas.openxmlformats.org/officeDocument/2006/relationships/hyperlink" Target="https://aclanthology.org/S07-1003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tacred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/yargy-examples/blob/master/03_fsem/notes.ipynb" TargetMode="External"/><Relationship Id="rId2" Type="http://schemas.openxmlformats.org/officeDocument/2006/relationships/hyperlink" Target="https://github.com/yandex/tomita-parser/blob/master/docs/ru/tutorial/interpreta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alogue-evaluation/factRuEval-201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os/nlu-benchmark" TargetMode="External"/><Relationship Id="rId2" Type="http://schemas.openxmlformats.org/officeDocument/2006/relationships/hyperlink" Target="https://github.com/microsoft/CNTK/tree/master/Examples/LanguageUnderstanding/AT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GillesJ/sentivent_event_sentence_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579-021-09562-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ever.ai/dataset/feverous.html" TargetMode="External"/><Relationship Id="rId2" Type="http://schemas.openxmlformats.org/officeDocument/2006/relationships/hyperlink" Target="https://fever.ai/dataset/fever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clanthology.org/W18-5501.pdf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sbatista/Annotated-Semantic-Relationships-Datasets" TargetMode="External"/><Relationship Id="rId2" Type="http://schemas.openxmlformats.org/officeDocument/2006/relationships/hyperlink" Target="https://github.com/gkiril/oie-resour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pbank.github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ajpurkar.github.io/SQuAD-explorer/explore/v2.0/dev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~cristian/Cornell_Movie-Dialogs_Corpus.html" TargetMode="External"/><Relationship Id="rId2" Type="http://schemas.openxmlformats.org/officeDocument/2006/relationships/hyperlink" Target="https://www.kaggle.com/rtatman/ubuntu-dialogue-cor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vai.io/data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dex/alice-skills/blob/master/python/buy-elephant/now/api.py" TargetMode="External"/><Relationship Id="rId2" Type="http://schemas.openxmlformats.org/officeDocument/2006/relationships/hyperlink" Target="https://dialogs.yandex.ru/stor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hyperlink" Target="https://github.com/borzunov/alice_script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707403" y="916275"/>
            <a:ext cx="7701057" cy="2131725"/>
          </a:xfrm>
        </p:spPr>
        <p:txBody>
          <a:bodyPr/>
          <a:lstStyle/>
          <a:p>
            <a:r>
              <a:rPr lang="en-US" sz="4600" dirty="0">
                <a:latin typeface="Cambria"/>
                <a:cs typeface="Cambria"/>
              </a:rPr>
              <a:t>Information Extraction</a:t>
            </a:r>
            <a:endParaRPr lang="ru-RU" sz="4600" dirty="0">
              <a:latin typeface="Cambria"/>
              <a:cs typeface="Cambri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986602"/>
            <a:ext cx="7342188" cy="2170126"/>
          </a:xfrm>
        </p:spPr>
        <p:txBody>
          <a:bodyPr>
            <a:noAutofit/>
          </a:bodyPr>
          <a:lstStyle/>
          <a:p>
            <a:r>
              <a:rPr lang="ru-RU" sz="2200" dirty="0">
                <a:latin typeface="Cambria"/>
                <a:cs typeface="Cambria"/>
              </a:rPr>
              <a:t>Екатерина Владимировна </a:t>
            </a:r>
            <a:r>
              <a:rPr lang="ru-RU" sz="2200" dirty="0" err="1">
                <a:latin typeface="Cambria"/>
                <a:cs typeface="Cambria"/>
              </a:rPr>
              <a:t>Еникеева</a:t>
            </a:r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endParaRPr lang="ru-RU" sz="2200" dirty="0">
              <a:latin typeface="Cambria"/>
              <a:cs typeface="Cambria"/>
            </a:endParaRPr>
          </a:p>
          <a:p>
            <a:r>
              <a:rPr lang="ru-RU" sz="2200" dirty="0">
                <a:latin typeface="Cambria"/>
                <a:cs typeface="Cambria"/>
              </a:rPr>
              <a:t>20</a:t>
            </a:r>
            <a:r>
              <a:rPr lang="en-US" sz="2200" dirty="0">
                <a:latin typeface="Cambria"/>
                <a:cs typeface="Cambria"/>
              </a:rPr>
              <a:t>23</a:t>
            </a:r>
            <a:endParaRPr lang="ru-RU" sz="2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3564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Distant supervision (</a:t>
            </a:r>
            <a:r>
              <a:rPr lang="en-US" dirty="0" err="1">
                <a:hlinkClick r:id="rId2"/>
              </a:rPr>
              <a:t>Mintz</a:t>
            </a:r>
            <a:r>
              <a:rPr lang="en-US" dirty="0">
                <a:hlinkClick r:id="rId2"/>
              </a:rPr>
              <a:t> et al. 2009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большая база отношений (онтология </a:t>
            </a:r>
            <a:r>
              <a:rPr lang="en-US" dirty="0"/>
              <a:t>Freebase</a:t>
            </a:r>
            <a:r>
              <a:rPr lang="ru-RU" dirty="0"/>
              <a:t>, вики …)</a:t>
            </a:r>
            <a:endParaRPr lang="en-US" dirty="0"/>
          </a:p>
          <a:p>
            <a:pPr lvl="1"/>
            <a:r>
              <a:rPr lang="ru-RU" dirty="0"/>
              <a:t>извлекаем предложения с аргументами отношений + негативные примеры</a:t>
            </a:r>
            <a:endParaRPr lang="en-US" dirty="0"/>
          </a:p>
          <a:p>
            <a:pPr lvl="1"/>
            <a:r>
              <a:rPr lang="ru-RU" dirty="0"/>
              <a:t>предположение: любое предложение, содержащее пару сущностей, связанных отношением, может выражать это отношение</a:t>
            </a:r>
            <a:endParaRPr lang="en-US" dirty="0"/>
          </a:p>
          <a:p>
            <a:pPr lvl="1"/>
            <a:r>
              <a:rPr lang="ru-RU" dirty="0"/>
              <a:t>обучаем </a:t>
            </a:r>
            <a:r>
              <a:rPr lang="en-US" dirty="0"/>
              <a:t>supervised </a:t>
            </a:r>
            <a:r>
              <a:rPr lang="ru-RU" dirty="0"/>
              <a:t>классификатор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👍</a:t>
            </a:r>
            <a:r>
              <a:rPr lang="ru-RU" dirty="0"/>
              <a:t>нет</a:t>
            </a:r>
            <a:r>
              <a:rPr lang="en-US" dirty="0"/>
              <a:t> semantic drift, </a:t>
            </a:r>
            <a:r>
              <a:rPr lang="ru-RU" dirty="0"/>
              <a:t>неразмеченные данные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35C64-BF79-6547-92E2-25D5B16D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98B30-5612-1146-BB78-CA35096F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2133601"/>
            <a:ext cx="7982464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Open information extraction / Open IE</a:t>
            </a:r>
          </a:p>
          <a:p>
            <a:pPr lvl="1"/>
            <a:r>
              <a:rPr lang="ru-RU" dirty="0"/>
              <a:t>Вместо типов отношений – подстроки, например,</a:t>
            </a:r>
            <a:br>
              <a:rPr lang="en-US" dirty="0"/>
            </a:br>
            <a:r>
              <a:rPr lang="en-US" dirty="0"/>
              <a:t>make R, have R, do R : </a:t>
            </a:r>
            <a:r>
              <a:rPr lang="en-US" i="1" dirty="0"/>
              <a:t>has a hub in</a:t>
            </a:r>
            <a:r>
              <a:rPr lang="en-US" dirty="0"/>
              <a:t>, </a:t>
            </a:r>
            <a:r>
              <a:rPr lang="en-US" i="1" dirty="0"/>
              <a:t>is part of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Система</a:t>
            </a:r>
            <a:r>
              <a:rPr lang="ru-RU" i="1" dirty="0"/>
              <a:t> </a:t>
            </a:r>
            <a:r>
              <a:rPr lang="en-US" i="1" dirty="0" err="1"/>
              <a:t>ReVerb</a:t>
            </a:r>
            <a:endParaRPr lang="en-US" i="1" dirty="0"/>
          </a:p>
          <a:p>
            <a:pPr lvl="1"/>
            <a:r>
              <a:rPr lang="ru-RU" dirty="0"/>
              <a:t>Нужен словарь лексических ограничений</a:t>
            </a:r>
          </a:p>
          <a:p>
            <a:pPr lvl="1"/>
            <a:r>
              <a:rPr lang="ru-RU" dirty="0"/>
              <a:t>Извлекает из корпуса </a:t>
            </a:r>
            <a:r>
              <a:rPr lang="en-US" dirty="0"/>
              <a:t>X VERB … Y</a:t>
            </a:r>
          </a:p>
          <a:p>
            <a:pPr lvl="1"/>
            <a:r>
              <a:rPr lang="ru-RU" dirty="0"/>
              <a:t>Отношение </a:t>
            </a:r>
            <a:r>
              <a:rPr lang="en-US" dirty="0"/>
              <a:t>R – VERB …</a:t>
            </a:r>
          </a:p>
          <a:p>
            <a:pPr lvl="1"/>
            <a:r>
              <a:rPr lang="ru-RU" dirty="0"/>
              <a:t>Отношение выделяется, если встретилось не меньше, чем с 20 разными аргументами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1D2271-F03D-BE44-B805-60C8B15D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D1A29-7F91-F044-BAFE-B197946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 Datasets: </a:t>
            </a:r>
            <a:r>
              <a:rPr lang="en-US" dirty="0" err="1"/>
              <a:t>SemEval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89054-E7D2-694C-868F-6C95E6628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SemEval-2007</a:t>
            </a:r>
            <a:r>
              <a:rPr lang="en-US" dirty="0"/>
              <a:t> Task 4</a:t>
            </a:r>
          </a:p>
          <a:p>
            <a:r>
              <a:rPr lang="en-US" dirty="0">
                <a:hlinkClick r:id="rId3"/>
              </a:rPr>
              <a:t>SemEval-2010 Task 8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A185DD0-2610-7B46-91B9-84BBD24E7F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3428999"/>
            <a:ext cx="3824702" cy="210682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2DC3B7-9BA7-6443-A83E-656B98B0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A2A67-6B58-BA4A-8D44-0C2116A32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95" y="1775499"/>
            <a:ext cx="3777618" cy="44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46315ED-4605-3E4A-9330-60D4A73C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Datasets: TACRED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58A154A-543E-A14A-B3DE-8017779D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3918B2-4C7C-6642-9EB1-6695EF9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D3189-73DD-EF40-9EF4-893292D2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978319"/>
            <a:ext cx="7345362" cy="390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88C68-94C0-0E4A-8B2C-7F25C0C68203}"/>
              </a:ext>
            </a:extLst>
          </p:cNvPr>
          <p:cNvSpPr txBox="1"/>
          <p:nvPr/>
        </p:nvSpPr>
        <p:spPr>
          <a:xfrm>
            <a:off x="2836821" y="6022584"/>
            <a:ext cx="3468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https://nlp.stanford.edu/projects/tacred/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1022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E29FB-436D-854E-A330-EEAB2500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/>
          <a:lstStyle/>
          <a:p>
            <a:r>
              <a:rPr lang="en-US" dirty="0"/>
              <a:t>Temporal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AB3D0-0F72-C145-B414-D83396B7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902940"/>
            <a:ext cx="8143102" cy="4337221"/>
          </a:xfrm>
        </p:spPr>
        <p:txBody>
          <a:bodyPr/>
          <a:lstStyle/>
          <a:p>
            <a:r>
              <a:rPr lang="ru-RU" dirty="0"/>
              <a:t>Выделить «обстоятельства времени»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– sequence labeling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Нормализация временных выражений</a:t>
            </a:r>
            <a:endParaRPr lang="en-US" dirty="0"/>
          </a:p>
          <a:p>
            <a:pPr lvl="1"/>
            <a:r>
              <a:rPr lang="en-US" i="1" dirty="0"/>
              <a:t>July 2, 2007 </a:t>
            </a:r>
            <a:r>
              <a:rPr lang="en-US" dirty="0"/>
              <a:t>– 2007-07-02</a:t>
            </a:r>
          </a:p>
          <a:p>
            <a:pPr lvl="1"/>
            <a:r>
              <a:rPr lang="en-US" i="1" dirty="0"/>
              <a:t>the weekend</a:t>
            </a:r>
          </a:p>
          <a:p>
            <a:r>
              <a:rPr lang="ru-RU" dirty="0"/>
              <a:t>Выделение событий со временем </a:t>
            </a:r>
            <a:r>
              <a:rPr lang="en-US" dirty="0"/>
              <a:t>– BIO tagging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F35D04-B68B-1A43-98C3-B233C55A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0CECDD-CABC-154B-837A-163AAEB6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0" y="2759075"/>
            <a:ext cx="5891539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0DAE6-D81D-BA40-BCD3-64C60690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99770-7468-724E-ACD4-6ED8367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2" y="1890584"/>
            <a:ext cx="7784756" cy="4174937"/>
          </a:xfrm>
        </p:spPr>
        <p:txBody>
          <a:bodyPr/>
          <a:lstStyle/>
          <a:p>
            <a:r>
              <a:rPr lang="ru-RU" sz="2200" dirty="0"/>
              <a:t>События / факты удобно представить в виде шаблонов с полями (</a:t>
            </a:r>
            <a:r>
              <a:rPr lang="en-US" sz="2200" i="1" dirty="0"/>
              <a:t>template</a:t>
            </a:r>
            <a:r>
              <a:rPr lang="en-US" sz="2200" dirty="0"/>
              <a:t> with </a:t>
            </a:r>
            <a:r>
              <a:rPr lang="en-US" sz="2200" i="1" dirty="0"/>
              <a:t>slots</a:t>
            </a:r>
            <a:r>
              <a:rPr lang="ru-RU" sz="2200" dirty="0"/>
              <a:t>)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Описания в виде КС-грамматики / регулярных выражений -</a:t>
            </a:r>
            <a:r>
              <a:rPr lang="en-US" sz="2200" dirty="0"/>
              <a:t>&gt;</a:t>
            </a:r>
            <a:r>
              <a:rPr lang="ru-RU" sz="2200" dirty="0"/>
              <a:t> </a:t>
            </a:r>
            <a:r>
              <a:rPr lang="en-US" sz="2200" dirty="0"/>
              <a:t>FST</a:t>
            </a:r>
          </a:p>
          <a:p>
            <a:pPr>
              <a:buFont typeface="Wingdings" pitchFamily="2" charset="2"/>
              <a:buChar char="Ø"/>
            </a:pPr>
            <a:r>
              <a:rPr lang="ru-RU" sz="2200" dirty="0"/>
              <a:t>Или </a:t>
            </a:r>
            <a:r>
              <a:rPr lang="en-US" sz="2200" dirty="0"/>
              <a:t>sequence labelling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175C2-BA05-4743-8830-407B3B2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CB50-E206-FC45-BAA1-0A9A1170C56A}"/>
              </a:ext>
            </a:extLst>
          </p:cNvPr>
          <p:cNvSpPr txBox="1"/>
          <p:nvPr/>
        </p:nvSpPr>
        <p:spPr>
          <a:xfrm>
            <a:off x="679622" y="4414395"/>
            <a:ext cx="2829697" cy="1815882"/>
          </a:xfrm>
          <a:prstGeom prst="rect">
            <a:avLst/>
          </a:prstGeom>
          <a:noFill/>
          <a:ln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[ </a:t>
            </a:r>
            <a:r>
              <a:rPr lang="ru-RU" sz="1400" dirty="0"/>
              <a:t>В апреле 2012 года</a:t>
            </a:r>
            <a:r>
              <a:rPr lang="en-US" sz="1400" dirty="0"/>
              <a:t> ] [</a:t>
            </a:r>
            <a:r>
              <a:rPr lang="ru-RU" sz="1400" dirty="0"/>
              <a:t> </a:t>
            </a:r>
            <a:r>
              <a:rPr lang="en-US" sz="1400" dirty="0"/>
              <a:t>Instagram ] </a:t>
            </a:r>
            <a:r>
              <a:rPr lang="ru-RU" sz="1400" dirty="0"/>
              <a:t>был приобретен </a:t>
            </a:r>
            <a:r>
              <a:rPr lang="en-US" sz="1400" dirty="0"/>
              <a:t>[ </a:t>
            </a:r>
            <a:r>
              <a:rPr lang="ru-RU" sz="1400" dirty="0"/>
              <a:t>компанией </a:t>
            </a:r>
            <a:r>
              <a:rPr lang="en-US" sz="1400" dirty="0"/>
              <a:t>Facebook ] </a:t>
            </a:r>
            <a:r>
              <a:rPr lang="ru-RU" sz="1400" dirty="0"/>
              <a:t>за </a:t>
            </a:r>
            <a:r>
              <a:rPr lang="en-US" sz="1400" dirty="0"/>
              <a:t>[ </a:t>
            </a:r>
            <a:r>
              <a:rPr lang="ru-RU" sz="1400" dirty="0"/>
              <a:t>300 млн долларов денежными средствами </a:t>
            </a:r>
            <a:r>
              <a:rPr lang="en-US" sz="1400" dirty="0"/>
              <a:t>] </a:t>
            </a:r>
            <a:r>
              <a:rPr lang="ru-RU" sz="1400" dirty="0"/>
              <a:t>и </a:t>
            </a:r>
            <a:r>
              <a:rPr lang="en-US" sz="1400" dirty="0"/>
              <a:t>[ </a:t>
            </a:r>
            <a:r>
              <a:rPr lang="ru-RU" sz="1400" dirty="0"/>
              <a:t>23 млн акций</a:t>
            </a:r>
            <a:r>
              <a:rPr lang="en-US" sz="1400" dirty="0"/>
              <a:t> ]</a:t>
            </a:r>
            <a:r>
              <a:rPr lang="ru-RU" sz="1400" dirty="0"/>
              <a:t> </a:t>
            </a:r>
            <a:r>
              <a:rPr lang="en-US" sz="1400" dirty="0"/>
              <a:t>[ </a:t>
            </a:r>
            <a:r>
              <a:rPr lang="ru-RU" sz="1400" dirty="0"/>
              <a:t>компании</a:t>
            </a:r>
            <a:r>
              <a:rPr lang="en-US" sz="1400" dirty="0"/>
              <a:t> ]</a:t>
            </a:r>
            <a:r>
              <a:rPr lang="ru-RU" sz="1400" dirty="0"/>
              <a:t>, что в общей сложности составило</a:t>
            </a:r>
            <a:r>
              <a:rPr lang="en-US" sz="1400" dirty="0"/>
              <a:t> [</a:t>
            </a:r>
            <a:r>
              <a:rPr lang="ru-RU" sz="1400" dirty="0"/>
              <a:t> </a:t>
            </a:r>
            <a:r>
              <a:rPr lang="en-US" sz="1400" dirty="0"/>
              <a:t>$1 </a:t>
            </a:r>
            <a:r>
              <a:rPr lang="ru-RU" sz="1400" dirty="0"/>
              <a:t>млрд</a:t>
            </a:r>
            <a:r>
              <a:rPr lang="en-US" sz="1400" dirty="0"/>
              <a:t> ] </a:t>
            </a:r>
            <a:r>
              <a:rPr lang="ru-RU" sz="1400" dirty="0"/>
              <a:t>.</a:t>
            </a:r>
            <a:r>
              <a:rPr lang="en-US" sz="1400" dirty="0"/>
              <a:t> </a:t>
            </a:r>
            <a:endParaRPr lang="ru-RU" sz="1400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5B95023-4130-7348-8FFD-E9140250F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97328"/>
              </p:ext>
            </p:extLst>
          </p:nvPr>
        </p:nvGraphicFramePr>
        <p:xfrm>
          <a:off x="4469521" y="4102498"/>
          <a:ext cx="3191668" cy="212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6A46431-FC76-6442-9B2B-973CF15198F8}"/>
              </a:ext>
            </a:extLst>
          </p:cNvPr>
          <p:cNvCxnSpPr/>
          <p:nvPr/>
        </p:nvCxnSpPr>
        <p:spPr>
          <a:xfrm>
            <a:off x="3608173" y="5288692"/>
            <a:ext cx="7290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7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BECF-229B-DE41-83B6-2A3E2BC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905BB-7A97-6A4D-89EC-C4D22ABE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54" y="1841156"/>
            <a:ext cx="8019535" cy="442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Citizen Kane is a 1941 American drama film by Orson Welles, its producer, co-screenwriter, director and star.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sz="2000" dirty="0">
                <a:hlinkClick r:id="rId2"/>
              </a:rPr>
              <a:t>Томита-парсер</a:t>
            </a:r>
            <a:endParaRPr lang="ru-RU" sz="2000" dirty="0"/>
          </a:p>
          <a:p>
            <a:r>
              <a:rPr lang="en-US" sz="2000" dirty="0" err="1">
                <a:hlinkClick r:id="rId3"/>
              </a:rPr>
              <a:t>Yargy</a:t>
            </a:r>
            <a:r>
              <a:rPr lang="en-US" sz="2000" dirty="0">
                <a:hlinkClick r:id="rId3"/>
              </a:rPr>
              <a:t>-</a:t>
            </a:r>
            <a:r>
              <a:rPr lang="ru-RU" sz="2000" dirty="0">
                <a:hlinkClick r:id="rId3"/>
              </a:rPr>
              <a:t>парсер </a:t>
            </a:r>
            <a:r>
              <a:rPr lang="ru-RU" sz="2000" dirty="0"/>
              <a:t>(</a:t>
            </a:r>
            <a:r>
              <a:rPr lang="en-US" sz="2000" dirty="0"/>
              <a:t>Natasha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000" dirty="0">
                <a:hlinkClick r:id="rId4"/>
              </a:rPr>
              <a:t>FactRuEval-2016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9289E-4F5B-2C43-AA7D-67F9E4FA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1D93AED-AB2E-294A-892A-22D9AF00D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29883"/>
              </p:ext>
            </p:extLst>
          </p:nvPr>
        </p:nvGraphicFramePr>
        <p:xfrm>
          <a:off x="900113" y="293445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003816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18271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86306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8786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Citizen Cane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Orson Welles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3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7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19C90-CE3C-0D45-92FD-FD0F709A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Detection Datasets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EE2084-AAB8-EB4F-B9BA-4D779B91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Интенты</a:t>
            </a:r>
            <a:r>
              <a:rPr lang="ru-RU" dirty="0"/>
              <a:t> — шаблоны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ATIS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Snips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полезно для </a:t>
            </a:r>
            <a:br>
              <a:rPr lang="ru-RU" sz="2000" dirty="0"/>
            </a:br>
            <a:r>
              <a:rPr lang="ru-RU" sz="2000" dirty="0"/>
              <a:t>диалоговых </a:t>
            </a:r>
            <a:br>
              <a:rPr lang="ru-RU" sz="2000" dirty="0"/>
            </a:br>
            <a:r>
              <a:rPr lang="ru-RU" sz="2000" dirty="0"/>
              <a:t>систем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D53686-07FB-4C42-919F-51E794B9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C47131-9316-E643-8334-32227614F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732903"/>
            <a:ext cx="4368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59B89-EBE6-7849-847D-685D73D9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fact extraction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208C5-6B40-1A43-B75B-5AE570B2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885" y="2049157"/>
            <a:ext cx="6422230" cy="343777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SENTiVENT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090E9-23AB-534B-B557-BCAF72B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45FA9AEC-0888-E945-AFB4-FED9E20B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9" y="2773583"/>
            <a:ext cx="7994822" cy="31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3DB9A-BA61-5C4C-B115-45DD22539F3B}"/>
              </a:ext>
            </a:extLst>
          </p:cNvPr>
          <p:cNvSpPr txBox="1"/>
          <p:nvPr/>
        </p:nvSpPr>
        <p:spPr>
          <a:xfrm>
            <a:off x="1742303" y="6048573"/>
            <a:ext cx="520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https://link.springer.com/article/10.1007/s10579-021-09562-4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0593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4F3F3-5B09-044D-96AA-F5433AD1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Verification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4C3BE0B-7A35-9A43-B83C-B101C778EF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FEVER</a:t>
            </a:r>
            <a:r>
              <a:rPr lang="en-US" dirty="0"/>
              <a:t> (Fact Extraction and </a:t>
            </a:r>
            <a:r>
              <a:rPr lang="en-US" dirty="0" err="1"/>
              <a:t>VERification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Feverous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4671DEC-6B8D-C34C-A18E-96DB413E5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98548"/>
            <a:ext cx="3565525" cy="342615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EC993-25A2-C241-ADED-B909F1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36DD8-8F07-2749-9A2F-780BB1AA51DC}"/>
              </a:ext>
            </a:extLst>
          </p:cNvPr>
          <p:cNvSpPr txBox="1"/>
          <p:nvPr/>
        </p:nvSpPr>
        <p:spPr>
          <a:xfrm>
            <a:off x="2280402" y="5971854"/>
            <a:ext cx="330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https://aclanthology.org/W18-5501.pdf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272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A86E49-1EEA-2241-8A22-FFFBA847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1A4E11-16B5-ED42-BF15-08159E70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6" y="1902940"/>
            <a:ext cx="7920680" cy="4300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/>
              <a:t>В общем</a:t>
            </a:r>
            <a:r>
              <a:rPr lang="en-US" dirty="0"/>
              <a:t>: </a:t>
            </a:r>
            <a:r>
              <a:rPr lang="ru-RU" dirty="0"/>
              <a:t>преобразовать </a:t>
            </a:r>
            <a:br>
              <a:rPr lang="en-US" dirty="0"/>
            </a:br>
            <a:r>
              <a:rPr lang="ru-RU" i="1" dirty="0"/>
              <a:t>неструктурированные</a:t>
            </a:r>
            <a:r>
              <a:rPr lang="ru-RU" dirty="0"/>
              <a:t> данные (тексты) </a:t>
            </a:r>
            <a:br>
              <a:rPr lang="en-US" dirty="0"/>
            </a:br>
            <a:r>
              <a:rPr lang="ru-RU" dirty="0"/>
              <a:t>в </a:t>
            </a:r>
            <a:r>
              <a:rPr lang="ru-RU" i="1" dirty="0"/>
              <a:t>структурированные</a:t>
            </a:r>
            <a:r>
              <a:rPr lang="ru-RU" dirty="0"/>
              <a:t> (таблицы, реляционные БД …)</a:t>
            </a:r>
            <a:endParaRPr lang="en-US" dirty="0"/>
          </a:p>
          <a:p>
            <a:r>
              <a:rPr lang="en-US" dirty="0"/>
              <a:t>NER</a:t>
            </a:r>
          </a:p>
          <a:p>
            <a:r>
              <a:rPr lang="ru-RU" dirty="0"/>
              <a:t>Разрешение </a:t>
            </a:r>
            <a:r>
              <a:rPr lang="ru-RU" dirty="0" err="1"/>
              <a:t>кореференции</a:t>
            </a:r>
            <a:r>
              <a:rPr lang="ru-RU" dirty="0"/>
              <a:t>, </a:t>
            </a:r>
            <a:r>
              <a:rPr lang="en-US" dirty="0"/>
              <a:t>entity linking</a:t>
            </a:r>
          </a:p>
          <a:p>
            <a:r>
              <a:rPr lang="ru-RU" dirty="0"/>
              <a:t>Извлечение отношений</a:t>
            </a:r>
            <a:endParaRPr lang="en-US" dirty="0"/>
          </a:p>
          <a:p>
            <a:r>
              <a:rPr lang="ru-RU" dirty="0"/>
              <a:t>Извлечение фактов / событий, </a:t>
            </a:r>
            <a:r>
              <a:rPr lang="ru-RU" dirty="0" err="1"/>
              <a:t>темпоральный</a:t>
            </a:r>
            <a:r>
              <a:rPr lang="ru-RU" dirty="0"/>
              <a:t> анализ</a:t>
            </a:r>
            <a:endParaRPr lang="en-US" dirty="0"/>
          </a:p>
          <a:p>
            <a:r>
              <a:rPr lang="ru-RU" dirty="0"/>
              <a:t>Заполнение полей шаблонов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BABDE-15BC-AF43-BAC1-ABD3CB99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1019757-5753-E447-9F4E-B3D2EE40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0FDF0DF-4A45-6740-B636-EEA95CCE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https://github.com/gkiril/oie-resources</a:t>
            </a:r>
            <a:endParaRPr lang="en-US" dirty="0"/>
          </a:p>
          <a:p>
            <a:r>
              <a:rPr lang="en-US" dirty="0">
                <a:hlinkClick r:id="rId3"/>
              </a:rPr>
              <a:t>https://github.com/davidsbatista/Annotated-Semantic-Relationships-Datasets</a:t>
            </a:r>
            <a:r>
              <a:rPr lang="en-US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4B4C2C-2B81-BB49-A0BE-12E925E3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CC1B9-E629-7D49-BD26-5F3FDBA9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FC69B-66CC-3C4E-B5D3-D64D6384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Разметка семантических ролей / </a:t>
            </a:r>
            <a:r>
              <a:rPr lang="en-US" i="1" dirty="0"/>
              <a:t>shallow semantic parsing / slot-filling</a:t>
            </a:r>
            <a:endParaRPr lang="ru-RU" i="1" dirty="0"/>
          </a:p>
          <a:p>
            <a:r>
              <a:rPr lang="ru-RU" dirty="0"/>
              <a:t>Идея семантических ролей – </a:t>
            </a:r>
            <a:r>
              <a:rPr lang="en-US" dirty="0"/>
              <a:t>Ch. Fillmore</a:t>
            </a:r>
          </a:p>
          <a:p>
            <a:r>
              <a:rPr lang="en-US" dirty="0" err="1"/>
              <a:t>FrameNet</a:t>
            </a:r>
            <a:r>
              <a:rPr lang="en-US" dirty="0"/>
              <a:t>, </a:t>
            </a:r>
            <a:r>
              <a:rPr lang="en-US" dirty="0" err="1"/>
              <a:t>PropBank</a:t>
            </a:r>
            <a:endParaRPr lang="en-US" dirty="0"/>
          </a:p>
          <a:p>
            <a:pPr lvl="1"/>
            <a:r>
              <a:rPr lang="ru-RU" dirty="0"/>
              <a:t>содержат события разных типов и их участников (актанты) + обстоятельства (</a:t>
            </a:r>
            <a:r>
              <a:rPr lang="ru-RU" dirty="0" err="1"/>
              <a:t>сирконстанты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Часто решается с помощью </a:t>
            </a:r>
            <a:r>
              <a:rPr lang="en-US" dirty="0"/>
              <a:t>sequence labelling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6BA615-BCA2-3D48-BD73-D638873B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9FD0A-D709-F44E-8F28-87B3ED2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PropBank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80DB5-5B00-3B48-87BA-4594E152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1791730"/>
            <a:ext cx="8279027" cy="42737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u="sng" dirty="0"/>
              <a:t>buy</a:t>
            </a:r>
          </a:p>
          <a:p>
            <a:pPr marL="0" indent="0">
              <a:buNone/>
            </a:pPr>
            <a:r>
              <a:rPr lang="en-US" sz="2600" b="1" dirty="0"/>
              <a:t>Roles:</a:t>
            </a:r>
            <a:br>
              <a:rPr lang="en-US" sz="2000" b="1" dirty="0"/>
            </a:br>
            <a:r>
              <a:rPr lang="en-US" sz="2000" dirty="0"/>
              <a:t>         </a:t>
            </a:r>
            <a:r>
              <a:rPr lang="en-US" sz="2300" b="1" dirty="0"/>
              <a:t>Arg0-PAG</a:t>
            </a:r>
            <a:r>
              <a:rPr lang="en-US" sz="2300" dirty="0"/>
              <a:t>: </a:t>
            </a:r>
            <a:r>
              <a:rPr lang="en-US" sz="2300" i="1" dirty="0"/>
              <a:t>buyer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13.5.1-agent)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Arg1-PPT</a:t>
            </a:r>
            <a:r>
              <a:rPr lang="en-US" sz="2300" dirty="0"/>
              <a:t>: </a:t>
            </a:r>
            <a:r>
              <a:rPr lang="en-US" sz="2300" i="1" dirty="0"/>
              <a:t>thing bought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13.5.1-theme)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Arg2-DIR</a:t>
            </a:r>
            <a:r>
              <a:rPr lang="en-US" sz="2300" dirty="0"/>
              <a:t>: </a:t>
            </a:r>
            <a:r>
              <a:rPr lang="en-US" sz="2300" i="1" dirty="0"/>
              <a:t>seller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13.5.1-source)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Arg3-VSP</a:t>
            </a:r>
            <a:r>
              <a:rPr lang="en-US" sz="2300" dirty="0"/>
              <a:t>: </a:t>
            </a:r>
            <a:r>
              <a:rPr lang="en-US" sz="2300" i="1" dirty="0"/>
              <a:t>price paid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13.5.1-asset)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Arg4-GOL</a:t>
            </a:r>
            <a:r>
              <a:rPr lang="en-US" sz="2300" dirty="0"/>
              <a:t>: </a:t>
            </a:r>
            <a:r>
              <a:rPr lang="en-US" sz="2300" i="1" dirty="0"/>
              <a:t>benefactive</a:t>
            </a:r>
            <a:r>
              <a:rPr lang="en-US" sz="2300" dirty="0"/>
              <a:t> (</a:t>
            </a:r>
            <a:r>
              <a:rPr lang="en-US" sz="2300" dirty="0" err="1"/>
              <a:t>vnrole</a:t>
            </a:r>
            <a:r>
              <a:rPr lang="en-US" sz="2300" dirty="0"/>
              <a:t>: 13.5.1-beneficiary)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300" i="1" dirty="0"/>
              <a:t>The company bought sugar on the world market to meet export commitments</a:t>
            </a:r>
            <a:br>
              <a:rPr lang="en-US" sz="2300" dirty="0"/>
            </a:br>
            <a:br>
              <a:rPr lang="en-US" sz="2000" dirty="0"/>
            </a:br>
            <a:r>
              <a:rPr lang="en-US" dirty="0"/>
              <a:t>        </a:t>
            </a:r>
            <a:r>
              <a:rPr lang="en-US" sz="2300" b="1" dirty="0"/>
              <a:t>Arg0</a:t>
            </a:r>
            <a:r>
              <a:rPr lang="en-US" sz="2300" dirty="0"/>
              <a:t>: The company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Rel</a:t>
            </a:r>
            <a:r>
              <a:rPr lang="en-US" sz="2300" dirty="0"/>
              <a:t>: bought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/>
              <a:t>Arg1</a:t>
            </a:r>
            <a:r>
              <a:rPr lang="en-US" sz="2300" dirty="0"/>
              <a:t>: sugar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</a:t>
            </a:r>
            <a:r>
              <a:rPr lang="en-US" sz="2300" b="1" dirty="0"/>
              <a:t>-loc</a:t>
            </a:r>
            <a:r>
              <a:rPr lang="en-US" sz="2300" dirty="0"/>
              <a:t>: on the world market</a:t>
            </a:r>
            <a:br>
              <a:rPr lang="en-US" sz="2300" dirty="0"/>
            </a:br>
            <a:r>
              <a:rPr lang="en-US" sz="2300" dirty="0"/>
              <a:t>        </a:t>
            </a:r>
            <a:r>
              <a:rPr lang="en-US" sz="2300" b="1" dirty="0" err="1"/>
              <a:t>Argm-pnc</a:t>
            </a:r>
            <a:r>
              <a:rPr lang="en-US" sz="2300" dirty="0"/>
              <a:t>: to meet export commitments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0CAA9F-72FE-5841-9F02-1B42AD43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20CB0-84EC-454F-9210-D0D8C7C53CA4}"/>
              </a:ext>
            </a:extLst>
          </p:cNvPr>
          <p:cNvSpPr txBox="1"/>
          <p:nvPr/>
        </p:nvSpPr>
        <p:spPr>
          <a:xfrm>
            <a:off x="593124" y="6104238"/>
            <a:ext cx="2394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https://propbank.github.io/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890F-C87B-1048-B500-2F6F17961E00}"/>
              </a:ext>
            </a:extLst>
          </p:cNvPr>
          <p:cNvSpPr txBox="1"/>
          <p:nvPr/>
        </p:nvSpPr>
        <p:spPr>
          <a:xfrm>
            <a:off x="4596713" y="5987018"/>
            <a:ext cx="346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vnrole</a:t>
            </a:r>
            <a:r>
              <a:rPr lang="en-US" dirty="0"/>
              <a:t> = </a:t>
            </a:r>
            <a:r>
              <a:rPr lang="en-US" dirty="0" err="1"/>
              <a:t>VerbNet</a:t>
            </a:r>
            <a:r>
              <a:rPr lang="en-US" dirty="0"/>
              <a:t> ‘universal’ role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A51FC38-787A-FC49-AA3A-381E17047790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81914" y="3928626"/>
            <a:ext cx="82790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3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5C57B-ADFB-F845-9D87-122667B7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0B544-0F81-E240-B9E5-D08249B85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2613454"/>
          </a:xfrm>
        </p:spPr>
        <p:txBody>
          <a:bodyPr>
            <a:normAutofit/>
          </a:bodyPr>
          <a:lstStyle/>
          <a:p>
            <a:r>
              <a:rPr lang="ru-RU" dirty="0"/>
              <a:t>Екатерина Владимировна </a:t>
            </a:r>
            <a:r>
              <a:rPr lang="ru-RU" dirty="0" err="1"/>
              <a:t>Еникеева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48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D30B5-8195-C142-8C4E-0DF87AFB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32" y="244158"/>
            <a:ext cx="8464379" cy="1339850"/>
          </a:xfrm>
        </p:spPr>
        <p:txBody>
          <a:bodyPr>
            <a:normAutofit/>
          </a:bodyPr>
          <a:lstStyle/>
          <a:p>
            <a:r>
              <a:rPr lang="ru-RU" dirty="0"/>
              <a:t>Вопросно-ответные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A10BF-C1E0-1440-8A55-959CA0F9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8" y="1964724"/>
            <a:ext cx="8143102" cy="430015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Question answering systems</a:t>
            </a:r>
            <a:endParaRPr lang="ru-RU" i="1" dirty="0"/>
          </a:p>
          <a:p>
            <a:r>
              <a:rPr lang="en-US" i="1" dirty="0"/>
              <a:t>Factoid</a:t>
            </a:r>
            <a:r>
              <a:rPr lang="en-US" dirty="0"/>
              <a:t> questions</a:t>
            </a:r>
          </a:p>
          <a:p>
            <a:pPr lvl="1"/>
            <a:r>
              <a:rPr lang="en-US" i="1" dirty="0"/>
              <a:t>Where is Apple Computer based?</a:t>
            </a:r>
          </a:p>
          <a:p>
            <a:pPr lvl="1"/>
            <a:r>
              <a:rPr lang="en-US" i="1" dirty="0"/>
              <a:t>Who is Bill Clinton?</a:t>
            </a:r>
          </a:p>
          <a:p>
            <a:r>
              <a:rPr lang="en-US" dirty="0"/>
              <a:t>Conversational agents / dialogue systems</a:t>
            </a:r>
          </a:p>
          <a:p>
            <a:pPr lvl="1"/>
            <a:r>
              <a:rPr lang="ru-RU" dirty="0"/>
              <a:t>Персональные ассистенты / помощники</a:t>
            </a:r>
            <a:endParaRPr lang="en-US" dirty="0"/>
          </a:p>
          <a:p>
            <a:pPr lvl="1"/>
            <a:r>
              <a:rPr lang="ru-RU" dirty="0" err="1"/>
              <a:t>Чатботы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3ABE65-1CC0-1F4C-BE35-3F29C773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E2BBD-8CAF-D04D-98BC-2042614C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C4BF1-4040-D64E-8C1F-E4C1258AA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927654"/>
            <a:ext cx="8007177" cy="413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/>
              <a:t>Information-retrieval-based approach</a:t>
            </a:r>
          </a:p>
          <a:p>
            <a:r>
              <a:rPr lang="ru-RU" sz="2200" dirty="0"/>
              <a:t>найти релевантные документы</a:t>
            </a:r>
            <a:endParaRPr lang="en-US" sz="2200" dirty="0"/>
          </a:p>
          <a:p>
            <a:r>
              <a:rPr lang="ru-RU" sz="2200" dirty="0"/>
              <a:t>извлечь ответы – </a:t>
            </a:r>
            <a:r>
              <a:rPr lang="en-US" sz="2200" dirty="0"/>
              <a:t> </a:t>
            </a:r>
            <a:r>
              <a:rPr lang="en-US" sz="2200" i="1" dirty="0"/>
              <a:t>reading comprehension</a:t>
            </a:r>
          </a:p>
          <a:p>
            <a:pPr lvl="1"/>
            <a:r>
              <a:rPr lang="en-US" dirty="0"/>
              <a:t>summary </a:t>
            </a:r>
            <a:r>
              <a:rPr lang="ru-RU" dirty="0"/>
              <a:t>/</a:t>
            </a:r>
            <a:r>
              <a:rPr lang="en-US" dirty="0"/>
              <a:t> text spans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FF168D-BE64-2F4E-956F-356A9088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74560C-46E1-4B4D-8F1F-B3760392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909247"/>
            <a:ext cx="6249001" cy="23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F2A17-4990-0543-91C5-A0332900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F14334-B50E-934E-8C75-F8586797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</a:t>
            </a:r>
            <a:r>
              <a:rPr lang="en-US" dirty="0"/>
              <a:t> </a:t>
            </a:r>
            <a:r>
              <a:rPr lang="ru-RU" i="1" dirty="0"/>
              <a:t>запроса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ru-RU" dirty="0"/>
              <a:t>ключевые слова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+</a:t>
            </a:r>
            <a:r>
              <a:rPr lang="en-US" i="1" dirty="0"/>
              <a:t> </a:t>
            </a:r>
            <a:r>
              <a:rPr lang="ru-RU" dirty="0"/>
              <a:t>тип ответа</a:t>
            </a:r>
            <a:r>
              <a:rPr lang="en-US" dirty="0"/>
              <a:t>/ </a:t>
            </a:r>
            <a:r>
              <a:rPr lang="ru-RU" dirty="0"/>
              <a:t>тема (фокус)</a:t>
            </a:r>
            <a:r>
              <a:rPr lang="en-US" dirty="0"/>
              <a:t> / </a:t>
            </a:r>
            <a:r>
              <a:rPr lang="ru-RU" dirty="0"/>
              <a:t>тип вопроса</a:t>
            </a:r>
            <a:endParaRPr lang="en-US" dirty="0"/>
          </a:p>
          <a:p>
            <a:pPr lvl="1"/>
            <a:r>
              <a:rPr lang="en-US" i="1" dirty="0"/>
              <a:t>Which US state capital has the largest population?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ru-RU" dirty="0"/>
              <a:t>Формулировка запроса</a:t>
            </a:r>
            <a:endParaRPr lang="en-US" dirty="0"/>
          </a:p>
          <a:p>
            <a:pPr lvl="1"/>
            <a:r>
              <a:rPr lang="ru-RU" dirty="0" err="1"/>
              <a:t>токенизация</a:t>
            </a:r>
            <a:r>
              <a:rPr lang="en-US" dirty="0"/>
              <a:t>, </a:t>
            </a:r>
            <a:r>
              <a:rPr lang="ru-RU" dirty="0"/>
              <a:t>фильтрация</a:t>
            </a:r>
            <a:endParaRPr lang="en-US" dirty="0"/>
          </a:p>
          <a:p>
            <a:pPr lvl="1"/>
            <a:r>
              <a:rPr lang="ru-RU" dirty="0"/>
              <a:t>расширение запроса</a:t>
            </a:r>
            <a:r>
              <a:rPr lang="en-US" dirty="0"/>
              <a:t>: </a:t>
            </a:r>
            <a:r>
              <a:rPr lang="ru-RU" dirty="0"/>
              <a:t>синонимы</a:t>
            </a:r>
            <a:r>
              <a:rPr lang="en-US" dirty="0"/>
              <a:t>, </a:t>
            </a:r>
            <a:r>
              <a:rPr lang="ru-RU" dirty="0"/>
              <a:t>словоформы</a:t>
            </a:r>
            <a:r>
              <a:rPr lang="en-US" dirty="0"/>
              <a:t> 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4F393B-0C7D-FA48-A683-ECB456A3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25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9DBDFC-AC18-4845-8C80-BE6074D4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85" y="3429000"/>
            <a:ext cx="5181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2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5F04-9E0A-EB40-938F-D303D49F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1380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 документа и фрагмента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D9647-F7F5-5B4F-9598-0792659C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2014150"/>
            <a:ext cx="7760043" cy="4188941"/>
          </a:xfrm>
        </p:spPr>
        <p:txBody>
          <a:bodyPr/>
          <a:lstStyle/>
          <a:p>
            <a:r>
              <a:rPr lang="ru-RU" dirty="0"/>
              <a:t>Документы хранятся в виде инвертированного индекса</a:t>
            </a:r>
            <a:endParaRPr lang="en-US" dirty="0"/>
          </a:p>
          <a:p>
            <a:pPr lvl="1"/>
            <a:r>
              <a:rPr lang="en-US" dirty="0"/>
              <a:t>Word/term id + document ids</a:t>
            </a:r>
          </a:p>
          <a:p>
            <a:r>
              <a:rPr lang="ru-RU" dirty="0"/>
              <a:t>Документы разделены на фрагменты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passages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главы</a:t>
            </a:r>
            <a:r>
              <a:rPr lang="en-US" dirty="0"/>
              <a:t>, </a:t>
            </a:r>
            <a:r>
              <a:rPr lang="ru-RU" dirty="0"/>
              <a:t>разделы</a:t>
            </a:r>
            <a:r>
              <a:rPr lang="en-US" dirty="0"/>
              <a:t>, </a:t>
            </a:r>
            <a:r>
              <a:rPr lang="ru-RU" dirty="0"/>
              <a:t>абзацы</a:t>
            </a:r>
            <a:endParaRPr lang="en-US" dirty="0"/>
          </a:p>
          <a:p>
            <a:r>
              <a:rPr lang="ru-RU" dirty="0"/>
              <a:t>Фильтрация / ранжирование</a:t>
            </a:r>
            <a:endParaRPr lang="en-US" dirty="0"/>
          </a:p>
          <a:p>
            <a:r>
              <a:rPr lang="ru-RU" dirty="0"/>
              <a:t>Извлечение части фрагмента (</a:t>
            </a:r>
            <a:r>
              <a:rPr lang="en-US" dirty="0"/>
              <a:t>text span) – span labeling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CF8C5C-F9B4-7640-8FE0-B89BA1D6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C279A-3827-DB43-94AE-64216A01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answer extraction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65DF5C-C3DF-0745-9A48-1DD26A94A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054" y="1964724"/>
                <a:ext cx="7994822" cy="4263081"/>
              </a:xfrm>
            </p:spPr>
            <p:txBody>
              <a:bodyPr/>
              <a:lstStyle/>
              <a:p>
                <a:r>
                  <a:rPr lang="en-US" dirty="0"/>
                  <a:t>Reading Comprehension task</a:t>
                </a:r>
              </a:p>
              <a:p>
                <a:pPr lvl="1"/>
                <a:r>
                  <a:rPr lang="en-US" dirty="0">
                    <a:hlinkClick r:id="rId2"/>
                  </a:rPr>
                  <a:t>Stanford Question Answering Dataset </a:t>
                </a:r>
                <a:r>
                  <a:rPr lang="en-US" dirty="0"/>
                  <a:t>(</a:t>
                </a:r>
                <a:r>
                  <a:rPr lang="en-US" dirty="0" err="1"/>
                  <a:t>SQuAD</a:t>
                </a:r>
                <a:r>
                  <a:rPr lang="en-US" dirty="0"/>
                  <a:t>)</a:t>
                </a:r>
              </a:p>
              <a:p>
                <a:pPr marL="350838" lvl="1" indent="0">
                  <a:buNone/>
                </a:pPr>
                <a:r>
                  <a:rPr lang="en-US" dirty="0"/>
                  <a:t>Questions + answers + associated Wikipedia passages</a:t>
                </a:r>
              </a:p>
              <a:p>
                <a:pPr marL="350838" lvl="1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u="sng" dirty="0"/>
                  <a:t>Формальное определение</a:t>
                </a:r>
                <a:endParaRPr lang="en-US" u="sng" dirty="0"/>
              </a:p>
              <a:p>
                <a:pPr marL="350838" lvl="1" indent="0">
                  <a:buNone/>
                </a:pPr>
                <a:r>
                  <a:rPr lang="ru-RU" dirty="0"/>
                  <a:t>Для запроса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фрагмента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50838" lvl="1" indent="0">
                  <a:buNone/>
                </a:pPr>
                <a:r>
                  <a:rPr lang="ru-RU" dirty="0"/>
                  <a:t>Вычислить вероятность для каждого </a:t>
                </a:r>
                <a:r>
                  <a:rPr lang="ru-RU" dirty="0" err="1"/>
                  <a:t>токена</a:t>
                </a:r>
                <a:br>
                  <a:rPr lang="ru-RU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50838" lvl="1" indent="0">
                  <a:buNone/>
                </a:pP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65DF5C-C3DF-0745-9A48-1DD26A94A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054" y="1964724"/>
                <a:ext cx="7994822" cy="4263081"/>
              </a:xfrm>
              <a:blipFill>
                <a:blip r:embed="rId3"/>
                <a:stretch>
                  <a:fillRect l="-951" t="-11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CB9A6D-D6E3-3347-ACD6-B35FACB5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0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B4B0-7DD9-9349-969B-BD9DE1B9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examples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FF952-F528-FE4F-BBBB-D3F3386F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A2D872-E9F9-554B-AEE8-7F34B118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77EA10-B524-B448-B3B9-7BF8DBD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2133601"/>
            <a:ext cx="7661189" cy="36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04F13-1B14-294D-A8AC-F35BDA62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319D3-2881-C347-90CC-DC100F03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Бинарные отношения </a:t>
            </a:r>
            <a:r>
              <a:rPr lang="en-US" i="1" dirty="0" err="1"/>
              <a:t>aRb</a:t>
            </a:r>
            <a:endParaRPr lang="en-US" i="1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Обычно не симметричные</a:t>
            </a:r>
          </a:p>
          <a:p>
            <a:pPr marL="0" indent="0">
              <a:buNone/>
            </a:pPr>
            <a:r>
              <a:rPr lang="ru-RU" dirty="0"/>
              <a:t>Соревнования </a:t>
            </a:r>
            <a:r>
              <a:rPr lang="en-US" dirty="0"/>
              <a:t>ACE</a:t>
            </a:r>
            <a:r>
              <a:rPr lang="ru-RU" dirty="0"/>
              <a:t> </a:t>
            </a:r>
            <a:r>
              <a:rPr lang="en-US" dirty="0"/>
              <a:t>– 17 </a:t>
            </a:r>
            <a:r>
              <a:rPr lang="ru-RU" dirty="0"/>
              <a:t>типов отношений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Part of</a:t>
            </a:r>
          </a:p>
          <a:p>
            <a:pPr lvl="1"/>
            <a:r>
              <a:rPr lang="en-US" dirty="0"/>
              <a:t>Family member</a:t>
            </a:r>
          </a:p>
          <a:p>
            <a:pPr lvl="1"/>
            <a:r>
              <a:rPr lang="en-US" dirty="0"/>
              <a:t>Employs (Org employs Per)</a:t>
            </a:r>
          </a:p>
          <a:p>
            <a:pPr lvl="1"/>
            <a:r>
              <a:rPr lang="en-US" dirty="0"/>
              <a:t>Location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EB921F-9307-B146-93B6-F1120DD9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1171B-FB68-FB44-9A83-01D9EA77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explorer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C2BC2-FAD0-1242-8972-43ED8F3CD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https://rajpurkar.github.io/SQuAD-explorer/explore/v2.0/dev/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A9D3B-6850-5145-90A3-AA51E60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E13-0DED-F647-B071-AF7E0F96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7559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answer extraction : 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0D5B7-6EE7-CA43-89B0-CE5690C4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A394C0-41DF-BE47-AAF1-614B707A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CDBF6E-43FD-1246-9A54-22297822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35" y="1787081"/>
            <a:ext cx="6654114" cy="447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3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71253-E03E-A24B-BC45-790B48F1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587946" cy="1339850"/>
          </a:xfrm>
        </p:spPr>
        <p:txBody>
          <a:bodyPr/>
          <a:lstStyle/>
          <a:p>
            <a:r>
              <a:rPr lang="en-US" dirty="0"/>
              <a:t>Knowledge-based QA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F9304-6F3D-5F48-838C-B46D6C13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964724"/>
            <a:ext cx="8093675" cy="4263081"/>
          </a:xfrm>
        </p:spPr>
        <p:txBody>
          <a:bodyPr/>
          <a:lstStyle/>
          <a:p>
            <a:r>
              <a:rPr lang="ru-RU" dirty="0"/>
              <a:t>Запрос представляется в логической форме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semantic parsing)</a:t>
            </a:r>
          </a:p>
          <a:p>
            <a:pPr lvl="1"/>
            <a:r>
              <a:rPr lang="en-US" dirty="0"/>
              <a:t>RDF triple etc.</a:t>
            </a:r>
          </a:p>
          <a:p>
            <a:pPr lvl="1"/>
            <a:r>
              <a:rPr lang="ru-RU" dirty="0"/>
              <a:t>находим недостающий аргумент по БД</a:t>
            </a:r>
            <a:endParaRPr lang="en-US" dirty="0"/>
          </a:p>
          <a:p>
            <a:r>
              <a:rPr lang="en-US" dirty="0"/>
              <a:t>Supervised</a:t>
            </a:r>
            <a:r>
              <a:rPr lang="ru-RU" dirty="0"/>
              <a:t> подход</a:t>
            </a:r>
            <a:endParaRPr lang="en-US" dirty="0"/>
          </a:p>
          <a:p>
            <a:pPr lvl="1"/>
            <a:r>
              <a:rPr lang="en-US" dirty="0"/>
              <a:t>bootstrapping: seed</a:t>
            </a:r>
            <a:r>
              <a:rPr lang="ru-RU" dirty="0"/>
              <a:t> – запросы + </a:t>
            </a:r>
            <a:r>
              <a:rPr lang="en-US" dirty="0"/>
              <a:t>RDF-</a:t>
            </a:r>
            <a:r>
              <a:rPr lang="ru-RU" dirty="0"/>
              <a:t>представление</a:t>
            </a:r>
            <a:endParaRPr lang="en-US" dirty="0"/>
          </a:p>
          <a:p>
            <a:pPr lvl="1"/>
            <a:r>
              <a:rPr lang="ru-RU" dirty="0"/>
              <a:t>сопоставляем синтаксический разбор и </a:t>
            </a:r>
            <a:r>
              <a:rPr lang="en-US" dirty="0"/>
              <a:t>RDF</a:t>
            </a:r>
          </a:p>
          <a:p>
            <a:pPr lvl="1"/>
            <a:r>
              <a:rPr lang="en-US" dirty="0"/>
              <a:t>extract query type – relation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5BDD98-25A8-D644-9F38-804307E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8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908E-F9C9-754B-990C-ACFC8389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Гибридные</a:t>
            </a:r>
            <a:r>
              <a:rPr lang="en-US" dirty="0"/>
              <a:t> : IBM Watson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F3E4B-F340-604A-A4D1-3499040F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615E9A-980F-AC44-B5F1-2B17ADC2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9C62D-65A0-1E4C-997C-A6D102BE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2081273"/>
            <a:ext cx="7562335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02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FE3D8-4AFB-8949-89BA-DFF17E2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GUS 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E9722-F15F-B148-979C-57CE1303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4" y="1940010"/>
            <a:ext cx="7895968" cy="44163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Коммерческая система</a:t>
            </a:r>
            <a:r>
              <a:rPr lang="en-US" sz="2000" dirty="0"/>
              <a:t> GUS (</a:t>
            </a:r>
            <a:r>
              <a:rPr lang="en-US" sz="2000" dirty="0" err="1"/>
              <a:t>Bobrow</a:t>
            </a:r>
            <a:r>
              <a:rPr lang="en-US" sz="2000" dirty="0"/>
              <a:t> et al. 1997)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Классическая архитектура голосовых помощников</a:t>
            </a:r>
            <a:endParaRPr lang="en-US" sz="2000" dirty="0"/>
          </a:p>
          <a:p>
            <a:pPr marL="0" indent="0">
              <a:buNone/>
            </a:pPr>
            <a:r>
              <a:rPr lang="ru-RU" dirty="0"/>
              <a:t>Диалоги представляются как фреймы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i="1" dirty="0"/>
              <a:t>frames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slots -&gt; values -&gt; </a:t>
            </a:r>
            <a:r>
              <a:rPr lang="en-US" i="1" dirty="0"/>
              <a:t>domain ontology</a:t>
            </a:r>
          </a:p>
          <a:p>
            <a:pPr marL="571500" indent="-457200">
              <a:buAutoNum type="arabicPeriod"/>
            </a:pPr>
            <a:r>
              <a:rPr lang="ru-RU" dirty="0"/>
              <a:t>Тематическая (</a:t>
            </a:r>
            <a:r>
              <a:rPr lang="en-US" dirty="0"/>
              <a:t>domain)</a:t>
            </a:r>
            <a:r>
              <a:rPr lang="ru-RU" dirty="0"/>
              <a:t> классификация</a:t>
            </a:r>
            <a:endParaRPr lang="en-US" dirty="0"/>
          </a:p>
          <a:p>
            <a:pPr lvl="2"/>
            <a:r>
              <a:rPr lang="en-US" dirty="0"/>
              <a:t>airplanes, calendar, music etc.</a:t>
            </a:r>
          </a:p>
          <a:p>
            <a:pPr marL="571500" indent="-457200">
              <a:buAutoNum type="arabicPeriod"/>
            </a:pPr>
            <a:r>
              <a:rPr lang="ru-RU" dirty="0"/>
              <a:t>Определение </a:t>
            </a:r>
            <a:r>
              <a:rPr lang="ru-RU" dirty="0" err="1"/>
              <a:t>интента</a:t>
            </a:r>
            <a:endParaRPr lang="en-US" dirty="0"/>
          </a:p>
          <a:p>
            <a:pPr lvl="2"/>
            <a:r>
              <a:rPr lang="ru-RU" dirty="0"/>
              <a:t>конкретное действие</a:t>
            </a:r>
            <a:r>
              <a:rPr lang="en-US" dirty="0"/>
              <a:t>: book flight, find movie etc.</a:t>
            </a:r>
          </a:p>
          <a:p>
            <a:pPr marL="571500" indent="-457200">
              <a:buAutoNum type="arabicPeriod"/>
            </a:pPr>
            <a:r>
              <a:rPr lang="ru-RU" dirty="0"/>
              <a:t>Заполнение фрейма</a:t>
            </a:r>
            <a:endParaRPr lang="en-US" dirty="0"/>
          </a:p>
          <a:p>
            <a:pPr marL="114300" indent="0">
              <a:buNone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Wake me tomorrow at 6am</a:t>
            </a:r>
            <a:r>
              <a:rPr lang="en-US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465488-A20C-1C4F-AE83-C367B9F2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6712AC-EF04-C444-8756-48D597AC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8" y="5734050"/>
            <a:ext cx="2743200" cy="62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680115D-FF3C-C645-85FC-4EB01CE1000B}"/>
              </a:ext>
            </a:extLst>
          </p:cNvPr>
          <p:cNvCxnSpPr/>
          <p:nvPr/>
        </p:nvCxnSpPr>
        <p:spPr>
          <a:xfrm>
            <a:off x="3917091" y="6119341"/>
            <a:ext cx="654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5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36692-B158-734A-96EE-DD54185D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Корпуса диалогов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39136-6931-2C46-92BA-B4A7F0FF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Ubuntu Dialogue corpus</a:t>
            </a:r>
            <a:endParaRPr lang="en-US" dirty="0"/>
          </a:p>
          <a:p>
            <a:r>
              <a:rPr lang="en-US" dirty="0"/>
              <a:t>Chats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Cornell Movie dialogs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ConAI datasets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можно обучать </a:t>
            </a:r>
            <a:r>
              <a:rPr lang="en-US" dirty="0"/>
              <a:t>sequence-to-sequence </a:t>
            </a:r>
            <a:r>
              <a:rPr lang="ru-RU" dirty="0"/>
              <a:t>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CE07B3-F452-2B42-980C-8668F9D7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9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B107A-2EEC-3149-8527-FA115751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Chatbot example : Alice’s skills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0D1D0-C3C1-AD48-AA11-EF69C3698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41169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https://dialogs.yandex.ru/store/</a:t>
            </a:r>
            <a:r>
              <a:rPr lang="en-US" sz="1800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Описание пользовательских запросов и ответных действий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hlinkClick r:id="rId3"/>
              </a:rPr>
              <a:t>https://github.com/yandex/alice-skills/blob/master/python/buy-elephant/now/api.py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https://github.com/borzunov/alice_scripts</a:t>
            </a:r>
            <a:r>
              <a:rPr lang="en-US" sz="1800" dirty="0"/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E0DCDD9-BA55-0642-9F10-E666BB175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B754E0-0085-284B-926F-CBC2BC4F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F056C6-7A4D-8344-AC1A-0805A734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147888"/>
            <a:ext cx="3419068" cy="29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49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EFE12-44B1-F243-B105-C4EF8A3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</a:t>
            </a:r>
            <a:r>
              <a:rPr lang="en-US" dirty="0"/>
              <a:t>QA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Mean Reciprocal Rank </a:t>
                </a:r>
                <a:r>
                  <a:rPr lang="en-US" dirty="0"/>
                  <a:t>metric</a:t>
                </a:r>
              </a:p>
              <a:p>
                <a:r>
                  <a:rPr lang="en-US" dirty="0"/>
                  <a:t>dataset - N </a:t>
                </a:r>
                <a:r>
                  <a:rPr lang="ru-RU" dirty="0"/>
                  <a:t>вопросов</a:t>
                </a:r>
                <a:endParaRPr lang="en-US" dirty="0"/>
              </a:p>
              <a:p>
                <a:r>
                  <a:rPr lang="ru-RU" dirty="0"/>
                  <a:t>ранжированный список ответов</a:t>
                </a:r>
                <a:endParaRPr lang="en-US" dirty="0"/>
              </a:p>
              <a:p>
                <a:r>
                  <a:rPr lang="ru-RU" dirty="0"/>
                  <a:t>индекс правильного ответа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𝑟𝑎𝑛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i="1" dirty="0"/>
                  <a:t>Exact match</a:t>
                </a:r>
                <a:r>
                  <a:rPr lang="en-US" dirty="0"/>
                  <a:t>: </a:t>
                </a:r>
                <a:r>
                  <a:rPr lang="ru-RU" dirty="0"/>
                  <a:t>сколько ответов совпадает с эталоном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F1-score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A9A20B-71B4-3D44-AEAB-AE92A4F20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124" y="1878226"/>
                <a:ext cx="7970108" cy="4478123"/>
              </a:xfrm>
              <a:blipFill>
                <a:blip r:embed="rId2"/>
                <a:stretch>
                  <a:fillRect l="-1113" t="-1695" b="-11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EA0551-F780-804B-8D93-485C6714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3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C3002-AB5A-4341-A0AB-75634E00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диалоговых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CABAB-8E75-2A4E-9258-70ECE95F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Task completion success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Slot error rate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Task error rate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Efficiency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Time spent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Number of queries etc.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Quality costs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Verbose / ambiguous questions /  answers etc.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69E52A-0DA3-6E48-B55A-69D4A2BC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6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2F6415-29A0-F247-8ACB-1E7A5E6B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1AF7B65-005D-2F47-A655-553DB6F1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53F058-FAAC-D045-858A-D7C1178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96129-F9FB-3442-B8C0-CF11DC29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D43B8-F780-634E-85CE-C8DFD999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09935-8D8C-0F46-AA59-3FACEE8D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E6768-FA69-4941-B423-F38016BE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3" y="2133601"/>
            <a:ext cx="4954241" cy="1681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EEC8E6-98B9-2046-BB75-35DFE357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53" y="3768561"/>
            <a:ext cx="5475975" cy="25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2A6DC-52E3-C141-9B37-4C7251C4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2" y="244158"/>
            <a:ext cx="8600303" cy="1339850"/>
          </a:xfrm>
        </p:spPr>
        <p:txBody>
          <a:bodyPr>
            <a:normAutofit/>
          </a:bodyPr>
          <a:lstStyle/>
          <a:p>
            <a:r>
              <a:rPr lang="en-US" sz="4200" dirty="0"/>
              <a:t>Wikipedia </a:t>
            </a:r>
            <a:r>
              <a:rPr lang="en-US" sz="4200" dirty="0" err="1"/>
              <a:t>infobox</a:t>
            </a:r>
            <a:endParaRPr lang="ru-RU" sz="4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F8B9A9-CC7F-F247-855D-3D87A9F2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E249DA-508B-904B-98AE-D393DCCC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5" y="1962871"/>
            <a:ext cx="3094681" cy="3945718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55C38BE-36AB-659B-4C77-D710DD27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26" y="1962871"/>
            <a:ext cx="2612129" cy="3932238"/>
          </a:xfrm>
        </p:spPr>
      </p:pic>
    </p:spTree>
    <p:extLst>
      <p:ext uri="{BB962C8B-B14F-4D97-AF65-F5344CB8AC3E}">
        <p14:creationId xmlns:p14="http://schemas.microsoft.com/office/powerpoint/2010/main" val="184957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6F1C-122C-F749-9935-A44AB6BF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E9174-ECF2-6842-BF44-C4F288987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2133600"/>
            <a:ext cx="7772400" cy="4069491"/>
          </a:xfrm>
        </p:spPr>
        <p:txBody>
          <a:bodyPr>
            <a:normAutofit/>
          </a:bodyPr>
          <a:lstStyle/>
          <a:p>
            <a:r>
              <a:rPr lang="ru-RU" dirty="0"/>
              <a:t>Отношения могут входить в онтологию области</a:t>
            </a:r>
            <a:endParaRPr lang="en-US" dirty="0"/>
          </a:p>
          <a:p>
            <a:r>
              <a:rPr lang="ru-RU" dirty="0"/>
              <a:t>Специальный мета-язык</a:t>
            </a:r>
            <a:endParaRPr lang="en-US" dirty="0"/>
          </a:p>
          <a:p>
            <a:pPr marL="350838" lvl="1" indent="0">
              <a:buNone/>
            </a:pPr>
            <a:r>
              <a:rPr lang="en-US" i="1" dirty="0"/>
              <a:t>Resource Description Framework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RDF </a:t>
            </a:r>
            <a:r>
              <a:rPr lang="ru-RU" dirty="0"/>
              <a:t>тройки</a:t>
            </a:r>
            <a:r>
              <a:rPr lang="en-US" dirty="0"/>
              <a:t>:</a:t>
            </a:r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lvl="1">
              <a:buFont typeface="Symbol" pitchFamily="2" charset="2"/>
              <a:buChar char="Þ"/>
            </a:pPr>
            <a:endParaRPr lang="en-US" dirty="0"/>
          </a:p>
          <a:p>
            <a:pPr marL="350838" lvl="1" indent="0">
              <a:buNone/>
            </a:pPr>
            <a:r>
              <a:rPr lang="en-US" dirty="0" err="1"/>
              <a:t>DBpedia</a:t>
            </a:r>
            <a:endParaRPr lang="en-US" dirty="0"/>
          </a:p>
          <a:p>
            <a:pPr marL="350838" lvl="1" indent="0">
              <a:buNone/>
            </a:pPr>
            <a:r>
              <a:rPr lang="en-US" dirty="0"/>
              <a:t>Freebase</a:t>
            </a:r>
          </a:p>
          <a:p>
            <a:pPr marL="350838" lvl="1" indent="0">
              <a:buNone/>
            </a:pPr>
            <a:r>
              <a:rPr lang="en-US" dirty="0"/>
              <a:t>WordNet</a:t>
            </a:r>
          </a:p>
          <a:p>
            <a:pPr marL="350838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63DDD-37EC-CE4A-93C7-BAEFF438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D38A7DA-73BD-3741-9832-6060E5B34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86394"/>
              </p:ext>
            </p:extLst>
          </p:nvPr>
        </p:nvGraphicFramePr>
        <p:xfrm>
          <a:off x="1143000" y="409956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5781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54168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225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1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Moscow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capital 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0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025F0-4D91-F246-93E6-EAD84CBB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244158"/>
            <a:ext cx="858794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</p:spPr>
            <p:txBody>
              <a:bodyPr>
                <a:normAutofit/>
              </a:bodyPr>
              <a:lstStyle/>
              <a:p>
                <a:r>
                  <a:rPr lang="ru-RU" dirty="0" err="1"/>
                  <a:t>Правиловый</a:t>
                </a:r>
                <a:r>
                  <a:rPr lang="ru-RU" dirty="0"/>
                  <a:t> метод</a:t>
                </a:r>
                <a:r>
                  <a:rPr lang="en-US" dirty="0"/>
                  <a:t> : e.g. Hearst patterns (Hearst 1992)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</m:e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</m:e>
                        </m:d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h𝑦𝑝𝑜𝑛𝑦𝑚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Font typeface="Symbol" pitchFamily="2" charset="2"/>
                  <a:buChar char="Þ"/>
                </a:pPr>
                <a:r>
                  <a:rPr lang="en-US" i="1" dirty="0"/>
                  <a:t>hyponym</a:t>
                </a:r>
                <a:r>
                  <a:rPr lang="en-US" dirty="0"/>
                  <a:t>(</a:t>
                </a:r>
                <a:r>
                  <a:rPr lang="en-US" dirty="0" err="1"/>
                  <a:t>giraffe,mammal</a:t>
                </a:r>
                <a:r>
                  <a:rPr lang="en-US" dirty="0"/>
                  <a:t>)</a:t>
                </a:r>
              </a:p>
              <a:p>
                <a:pPr marL="350838" lvl="1" indent="0">
                  <a:buNone/>
                </a:pPr>
                <a:r>
                  <a:rPr lang="en-US" dirty="0"/>
                  <a:t>👍</a:t>
                </a:r>
                <a:r>
                  <a:rPr lang="ru-RU" dirty="0"/>
                  <a:t>высокая точность, ограниченная тематика</a:t>
                </a:r>
                <a:endParaRPr lang="en-US" dirty="0"/>
              </a:p>
              <a:p>
                <a:pPr marL="350838" lvl="1" indent="0">
                  <a:buNone/>
                </a:pPr>
                <a:r>
                  <a:rPr lang="en-US" dirty="0"/>
                  <a:t>👎</a:t>
                </a:r>
                <a:r>
                  <a:rPr lang="ru-RU" dirty="0"/>
                  <a:t>низкая полнота, требуются ресурсы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D6EEEB-EC17-A045-BEDD-500607F8A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878226"/>
                <a:ext cx="8192529" cy="4361935"/>
              </a:xfrm>
              <a:blipFill>
                <a:blip r:embed="rId2"/>
                <a:stretch>
                  <a:fillRect l="-929" t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F66669-33BB-FC46-93E8-0E4DC07C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A617C-DC12-BE4C-ADBD-E6FB7AFB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" y="4434769"/>
            <a:ext cx="7685903" cy="16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5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24651-7323-874C-863C-6ED9AA85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8" y="244158"/>
            <a:ext cx="8575589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Supervised learning</a:t>
                </a:r>
              </a:p>
              <a:p>
                <a:pPr lvl="1"/>
                <a:r>
                  <a:rPr lang="ru-RU" sz="2800" dirty="0"/>
                  <a:t>находим сущности / объекты </a:t>
                </a:r>
                <a:r>
                  <a:rPr lang="en-US" sz="2800" dirty="0"/>
                  <a:t>(mentions)</a:t>
                </a:r>
              </a:p>
              <a:p>
                <a:pPr lvl="1"/>
                <a:r>
                  <a:rPr lang="ru-RU" sz="2800" dirty="0"/>
                  <a:t>бинарный классификатор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sz="2800" dirty="0"/>
                  <a:t> ли отношение</a:t>
                </a:r>
              </a:p>
              <a:p>
                <a:pPr lvl="1"/>
                <a:r>
                  <a:rPr lang="ru-RU" sz="2800" dirty="0" err="1"/>
                  <a:t>многоклассовая</a:t>
                </a:r>
                <a:r>
                  <a:rPr lang="ru-RU" sz="2800" dirty="0"/>
                  <a:t> классификация</a:t>
                </a:r>
                <a:r>
                  <a:rPr lang="en-US" sz="2800" dirty="0"/>
                  <a:t>: </a:t>
                </a:r>
                <a:r>
                  <a:rPr lang="ru-RU" sz="2800" dirty="0"/>
                  <a:t>типы отношений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ru-RU" sz="2100" u="sng" dirty="0" err="1"/>
                  <a:t>Фичи</a:t>
                </a:r>
                <a:r>
                  <a:rPr lang="en-US" sz="2100" u="sng" dirty="0"/>
                  <a:t>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Word-level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headwords, BOWs, word embeddings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NE-based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NE types, entity levels (name/nominal/pronoun)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Syntactic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100" dirty="0"/>
                  <a:t>Chunk sequence between mentions, constituent paths …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8FB4B11-21C7-3B43-98D8-099E6E7D4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411" y="1952368"/>
                <a:ext cx="8130745" cy="4312508"/>
              </a:xfrm>
              <a:blipFill>
                <a:blip r:embed="rId2"/>
                <a:stretch>
                  <a:fillRect l="-936" t="-2639" b="-1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95A0E-014F-6F41-8338-7DAF7A8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94B96-7C47-614C-AEA4-C0BA3C3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5" y="244158"/>
            <a:ext cx="8550876" cy="133985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извлечения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F01D6-150A-3D48-B747-D9102257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2" y="1878227"/>
            <a:ext cx="7982464" cy="4349578"/>
          </a:xfrm>
        </p:spPr>
        <p:txBody>
          <a:bodyPr/>
          <a:lstStyle/>
          <a:p>
            <a:r>
              <a:rPr lang="en-US" dirty="0"/>
              <a:t>Bootstrapping</a:t>
            </a:r>
          </a:p>
          <a:p>
            <a:pPr lvl="1"/>
            <a:r>
              <a:rPr lang="en-US" i="1" dirty="0"/>
              <a:t>seed patterns / tuples</a:t>
            </a:r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находим в корпусе вхождения из </a:t>
            </a:r>
            <a:r>
              <a:rPr lang="ru-RU" dirty="0" err="1"/>
              <a:t>сида</a:t>
            </a:r>
            <a:endParaRPr lang="en-US" dirty="0"/>
          </a:p>
          <a:p>
            <a:pPr lvl="1">
              <a:buFont typeface="Symbol" pitchFamily="2" charset="2"/>
              <a:buChar char="Þ"/>
            </a:pPr>
            <a:r>
              <a:rPr lang="en-US" dirty="0"/>
              <a:t> </a:t>
            </a:r>
            <a:r>
              <a:rPr lang="ru-RU" dirty="0"/>
              <a:t>извлекаем паттерны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9D498A-B2F0-5D4C-A347-5011B5BE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B6D99-021A-D740-9B3D-A4B2DC73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17955"/>
            <a:ext cx="6515100" cy="11049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3543B2-B162-2D43-BE1F-D32512FA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03" y="5472928"/>
            <a:ext cx="4038600" cy="5461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D2E79AE-3205-D94B-93AE-583C8E852B5F}"/>
              </a:ext>
            </a:extLst>
          </p:cNvPr>
          <p:cNvCxnSpPr>
            <a:stCxn id="5" idx="2"/>
          </p:cNvCxnSpPr>
          <p:nvPr/>
        </p:nvCxnSpPr>
        <p:spPr>
          <a:xfrm>
            <a:off x="4191000" y="4722855"/>
            <a:ext cx="0" cy="750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Альбом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Столица.thmx</Template>
  <TotalTime>9192</TotalTime>
  <Words>1267</Words>
  <Application>Microsoft Macintosh PowerPoint</Application>
  <PresentationFormat>Экран (4:3)</PresentationFormat>
  <Paragraphs>286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Brush Script MT</vt:lpstr>
      <vt:lpstr>Arial</vt:lpstr>
      <vt:lpstr>Calibri</vt:lpstr>
      <vt:lpstr>Cambria</vt:lpstr>
      <vt:lpstr>Cambria Math</vt:lpstr>
      <vt:lpstr>Courier New</vt:lpstr>
      <vt:lpstr>Symbol</vt:lpstr>
      <vt:lpstr>Wingdings</vt:lpstr>
      <vt:lpstr>Capital</vt:lpstr>
      <vt:lpstr>Information Extraction</vt:lpstr>
      <vt:lpstr>Information Extraction</vt:lpstr>
      <vt:lpstr>Извлечение отношений</vt:lpstr>
      <vt:lpstr>Извлечение отношений</vt:lpstr>
      <vt:lpstr>Wikipedia infobox</vt:lpstr>
      <vt:lpstr>Представление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Методы извлечения отношений</vt:lpstr>
      <vt:lpstr>RE Datasets: SemEval</vt:lpstr>
      <vt:lpstr>RE Datasets: TACRED</vt:lpstr>
      <vt:lpstr>Temporal Analysis</vt:lpstr>
      <vt:lpstr>Заполнение шаблонов</vt:lpstr>
      <vt:lpstr>Извлечение фактов</vt:lpstr>
      <vt:lpstr>Intent Detection Datasets</vt:lpstr>
      <vt:lpstr>Financial fact extraction</vt:lpstr>
      <vt:lpstr>Fact Verification</vt:lpstr>
      <vt:lpstr>See also</vt:lpstr>
      <vt:lpstr>Semantic Role Labelling</vt:lpstr>
      <vt:lpstr>PropBank</vt:lpstr>
      <vt:lpstr>Question Answering</vt:lpstr>
      <vt:lpstr>Вопросно-ответные системы</vt:lpstr>
      <vt:lpstr>IR-based QA</vt:lpstr>
      <vt:lpstr>Предобработка вопроса</vt:lpstr>
      <vt:lpstr>Поиск документа и фрагмента</vt:lpstr>
      <vt:lpstr>Neural answer extraction</vt:lpstr>
      <vt:lpstr>SQuAD examples</vt:lpstr>
      <vt:lpstr>SQuAD explorer</vt:lpstr>
      <vt:lpstr>Neural answer extraction : example</vt:lpstr>
      <vt:lpstr>Knowledge-based QA</vt:lpstr>
      <vt:lpstr>Гибридные : IBM Watson</vt:lpstr>
      <vt:lpstr>GUS architecture</vt:lpstr>
      <vt:lpstr>Корпуса диалогов</vt:lpstr>
      <vt:lpstr>Chatbot example : Alice’s skills</vt:lpstr>
      <vt:lpstr>Оценка QA</vt:lpstr>
      <vt:lpstr>Оценка диалоговых систем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 Protopopova</dc:creator>
  <cp:lastModifiedBy>Ekaterina Protopopova</cp:lastModifiedBy>
  <cp:revision>522</cp:revision>
  <dcterms:created xsi:type="dcterms:W3CDTF">2019-01-11T17:20:19Z</dcterms:created>
  <dcterms:modified xsi:type="dcterms:W3CDTF">2023-12-18T09:30:28Z</dcterms:modified>
</cp:coreProperties>
</file>