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256" r:id="rId2"/>
    <p:sldId id="288" r:id="rId3"/>
    <p:sldId id="317" r:id="rId4"/>
    <p:sldId id="257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18" r:id="rId14"/>
    <p:sldId id="319" r:id="rId15"/>
    <p:sldId id="304" r:id="rId16"/>
    <p:sldId id="305" r:id="rId17"/>
    <p:sldId id="306" r:id="rId18"/>
    <p:sldId id="307" r:id="rId19"/>
    <p:sldId id="308" r:id="rId20"/>
    <p:sldId id="281" r:id="rId21"/>
    <p:sldId id="309" r:id="rId22"/>
    <p:sldId id="282" r:id="rId23"/>
    <p:sldId id="283" r:id="rId24"/>
    <p:sldId id="310" r:id="rId25"/>
    <p:sldId id="311" r:id="rId26"/>
    <p:sldId id="269" r:id="rId27"/>
    <p:sldId id="312" r:id="rId28"/>
    <p:sldId id="313" r:id="rId29"/>
    <p:sldId id="314" r:id="rId30"/>
    <p:sldId id="315" r:id="rId31"/>
    <p:sldId id="316" r:id="rId32"/>
    <p:sldId id="289" r:id="rId33"/>
    <p:sldId id="323" r:id="rId34"/>
    <p:sldId id="290" r:id="rId35"/>
    <p:sldId id="291" r:id="rId36"/>
    <p:sldId id="320" r:id="rId37"/>
    <p:sldId id="292" r:id="rId38"/>
    <p:sldId id="295" r:id="rId39"/>
    <p:sldId id="321" r:id="rId40"/>
    <p:sldId id="294" r:id="rId41"/>
    <p:sldId id="322" r:id="rId42"/>
    <p:sldId id="324" r:id="rId43"/>
    <p:sldId id="326" r:id="rId44"/>
    <p:sldId id="325" r:id="rId45"/>
    <p:sldId id="276" r:id="rId46"/>
    <p:sldId id="287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0C2F961-9ABA-A74D-9F49-245983EE9323}">
          <p14:sldIdLst>
            <p14:sldId id="256"/>
          </p14:sldIdLst>
        </p14:section>
        <p14:section name="Введение" id="{9F9F0D01-EB0E-DA48-B518-A545A70AE073}">
          <p14:sldIdLst>
            <p14:sldId id="288"/>
            <p14:sldId id="317"/>
            <p14:sldId id="257"/>
            <p14:sldId id="296"/>
            <p14:sldId id="297"/>
            <p14:sldId id="298"/>
            <p14:sldId id="299"/>
          </p14:sldIdLst>
        </p14:section>
        <p14:section name="Статистический перевод" id="{C316A48A-092F-E144-9847-95751B20131E}">
          <p14:sldIdLst>
            <p14:sldId id="300"/>
            <p14:sldId id="301"/>
            <p14:sldId id="302"/>
            <p14:sldId id="303"/>
            <p14:sldId id="318"/>
            <p14:sldId id="319"/>
            <p14:sldId id="304"/>
            <p14:sldId id="305"/>
            <p14:sldId id="306"/>
            <p14:sldId id="307"/>
            <p14:sldId id="308"/>
            <p14:sldId id="281"/>
            <p14:sldId id="309"/>
            <p14:sldId id="282"/>
            <p14:sldId id="283"/>
            <p14:sldId id="310"/>
            <p14:sldId id="311"/>
            <p14:sldId id="269"/>
            <p14:sldId id="312"/>
            <p14:sldId id="313"/>
            <p14:sldId id="314"/>
            <p14:sldId id="315"/>
            <p14:sldId id="316"/>
          </p14:sldIdLst>
        </p14:section>
        <p14:section name="Нейроперевод" id="{048896F3-CACB-104C-8800-8621067A9833}">
          <p14:sldIdLst>
            <p14:sldId id="289"/>
            <p14:sldId id="323"/>
            <p14:sldId id="290"/>
            <p14:sldId id="291"/>
            <p14:sldId id="320"/>
            <p14:sldId id="292"/>
            <p14:sldId id="295"/>
            <p14:sldId id="321"/>
            <p14:sldId id="294"/>
            <p14:sldId id="322"/>
            <p14:sldId id="324"/>
            <p14:sldId id="326"/>
            <p14:sldId id="325"/>
            <p14:sldId id="276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1"/>
  </p:normalViewPr>
  <p:slideViewPr>
    <p:cSldViewPr snapToGrid="0" snapToObjects="1">
      <p:cViewPr varScale="1">
        <p:scale>
          <a:sx n="104" d="100"/>
          <a:sy n="104" d="100"/>
        </p:scale>
        <p:origin x="18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FC84B-3D85-6C41-A6B8-B4414FE774B1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ED90D-4781-9D46-91C1-CE9617942D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9518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716B1-732F-724E-A7CA-7EEA59C7677F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2486B-E1A2-1744-B143-24AF47BA04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757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ABF929A3-70F5-EF4C-974F-23A68813AC7C}" type="datetime1">
              <a:rPr lang="ru-RU" smtClean="0"/>
              <a:t>15.12.2022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8610-C2DA-F44C-AA91-3D19D5427654}" type="datetime1">
              <a:rPr lang="ru-RU" smtClean="0"/>
              <a:t>15.12.2022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1CE6-EED1-394C-B096-1CBF0F90DC50}" type="datetime1">
              <a:rPr lang="ru-RU" smtClean="0"/>
              <a:t>15.12.2022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4C6C-5BBA-564B-A667-926DA20F84A0}" type="datetime1">
              <a:rPr lang="ru-RU" smtClean="0"/>
              <a:t>15.12.2022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B162-FB4F-A244-9D0E-A84BB353F75C}" type="datetime1">
              <a:rPr lang="ru-RU" smtClean="0"/>
              <a:t>15.12.2022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38AE-CF15-AC4D-A945-88BFE8FA0576}" type="datetime1">
              <a:rPr lang="ru-RU" smtClean="0"/>
              <a:t>15.12.2022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57FB-EFB7-1D47-A217-46D9DC464121}" type="datetime1">
              <a:rPr lang="ru-RU" smtClean="0"/>
              <a:t>15.12.2022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840F2F42-4C8C-EA4A-BEBC-8CD15C36462E}" type="datetime1">
              <a:rPr lang="ru-RU" smtClean="0"/>
              <a:t>15.12.2022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3404-1DC2-2D49-B5F6-2E3C521A8554}" type="datetime1">
              <a:rPr lang="ru-RU" smtClean="0"/>
              <a:t>15.12.2022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FAE4-4057-F249-B545-41A5EEE9296B}" type="datetime1">
              <a:rPr lang="ru-RU" smtClean="0"/>
              <a:t>15.12.2022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9930-885D-2E49-B6EB-68E2796FA61C}" type="datetime1">
              <a:rPr lang="ru-RU" smtClean="0"/>
              <a:t>15.12.2022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A225-3D1B-9249-972C-77F96EB8FF39}" type="datetime1">
              <a:rPr lang="ru-RU" smtClean="0"/>
              <a:t>15.12.2022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1B1A-BFDF-C946-A612-0414F32D25F2}" type="datetime1">
              <a:rPr lang="ru-RU" smtClean="0"/>
              <a:t>15.12.2022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FF9F-0264-0043-8F6F-5880FE791A69}" type="datetime1">
              <a:rPr lang="ru-RU" smtClean="0"/>
              <a:t>15.12.2022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86CFBF9B-6134-924F-8280-0EB1878D9D3B}" type="datetime1">
              <a:rPr lang="ru-RU" smtClean="0"/>
              <a:t>15.12.2022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r>
              <a:rPr lang="ru-RU"/>
              <a:t>Автоматическая обработка естественного языка, НИУ ВШЭ,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0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aracrawl.eu/download.html" TargetMode="External"/><Relationship Id="rId2" Type="http://schemas.openxmlformats.org/officeDocument/2006/relationships/hyperlink" Target="http://www.statmt.org/europar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us.nlpl.eu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mbridge.org/core/books/statistical-machine-translation/94EADF9F680558E13BE759997553CDE5" TargetMode="External"/><Relationship Id="rId2" Type="http://schemas.openxmlformats.org/officeDocument/2006/relationships/hyperlink" Target="http://mt-class.org/jhu/slides/lecture-ibm-model1.pd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hyperlink" Target="http://mttalks.ufal.ms.mff.cuni.cz/index.php?title=Phrase-based_Model#A_Real_Examp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oleObject" Target="../embeddings/oleObject8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09.08144v2.pdf" TargetMode="External"/><Relationship Id="rId2" Type="http://schemas.openxmlformats.org/officeDocument/2006/relationships/hyperlink" Target="https://aclanthology.org/P16-116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irect.mit.edu/tacl/article/doi/10.1162/tacl_a_00288/43523/Massively-Multilingual-Sentence-Embeddings-for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statmt.org/wmt20/pdf/2020.wmt-1.1.pdf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11.00513.pdf" TargetMode="External"/><Relationship Id="rId2" Type="http://schemas.openxmlformats.org/officeDocument/2006/relationships/hyperlink" Target="https://habr.com/ru/company/yandex/blog/576438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late.yandex.ru/?lang=en-ru&amp;text=content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ndexdataschool/nlp_course/" TargetMode="External"/><Relationship Id="rId2" Type="http://schemas.openxmlformats.org/officeDocument/2006/relationships/hyperlink" Target="http://statmt.org/wmt21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t-archive.info/" TargetMode="External"/><Relationship Id="rId4" Type="http://schemas.openxmlformats.org/officeDocument/2006/relationships/hyperlink" Target="http://web.stanford.edu/class/cs224n/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utchinsweb.me.uk/PPF-TOC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707403" y="916275"/>
            <a:ext cx="7701057" cy="2131725"/>
          </a:xfrm>
        </p:spPr>
        <p:txBody>
          <a:bodyPr/>
          <a:lstStyle/>
          <a:p>
            <a:r>
              <a:rPr lang="ru-RU" sz="4600" dirty="0">
                <a:latin typeface="Cambria"/>
                <a:cs typeface="Cambria"/>
              </a:rPr>
              <a:t>Машинный перевод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2727728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/>
                <a:cs typeface="Cambria"/>
              </a:rPr>
              <a:t>Machine Translation</a:t>
            </a:r>
          </a:p>
          <a:p>
            <a:r>
              <a:rPr lang="ru-RU" sz="2200" dirty="0">
                <a:latin typeface="Cambria"/>
                <a:cs typeface="Cambria"/>
              </a:rPr>
              <a:t>Екатерина Владимировна </a:t>
            </a:r>
            <a:r>
              <a:rPr lang="ru-RU" sz="2200" dirty="0" err="1">
                <a:latin typeface="Cambria"/>
                <a:cs typeface="Cambria"/>
              </a:rPr>
              <a:t>Еникеева</a:t>
            </a:r>
            <a:endParaRPr lang="ru-RU" sz="2200" dirty="0">
              <a:latin typeface="Cambria"/>
              <a:cs typeface="Cambria"/>
            </a:endParaRPr>
          </a:p>
          <a:p>
            <a:endParaRPr lang="ru-RU" sz="2200" dirty="0">
              <a:latin typeface="Cambria"/>
              <a:cs typeface="Cambria"/>
            </a:endParaRPr>
          </a:p>
          <a:p>
            <a:endParaRPr lang="ru-RU" sz="2200" dirty="0">
              <a:latin typeface="Cambria"/>
              <a:cs typeface="Cambria"/>
            </a:endParaRPr>
          </a:p>
          <a:p>
            <a:endParaRPr lang="ru-RU" sz="2200" dirty="0">
              <a:latin typeface="Cambria"/>
              <a:cs typeface="Cambria"/>
            </a:endParaRPr>
          </a:p>
          <a:p>
            <a:r>
              <a:rPr lang="ru-RU" sz="2200" dirty="0">
                <a:latin typeface="Cambria"/>
                <a:cs typeface="Cambria"/>
              </a:rPr>
              <a:t>20</a:t>
            </a:r>
            <a:r>
              <a:rPr lang="en-US" sz="2200">
                <a:latin typeface="Cambria"/>
                <a:cs typeface="Cambria"/>
              </a:rPr>
              <a:t>2</a:t>
            </a:r>
            <a:r>
              <a:rPr lang="en-US" sz="2200" dirty="0">
                <a:latin typeface="Cambria"/>
                <a:cs typeface="Cambria"/>
              </a:rPr>
              <a:t>2</a:t>
            </a:r>
            <a:endParaRPr lang="ru-RU" sz="22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535640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3CE431-B63F-9B4F-B0BC-C82EB3987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Статистический МП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E7D143-9D52-1B4B-8FDC-DBF9E10F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9</a:t>
            </a:fld>
            <a:endParaRPr lang="ru-RU"/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ACF30557-C79D-F446-8A68-67D5866B9342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041943" y="2429709"/>
          <a:ext cx="2091160" cy="600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82700" imgH="368300" progId="Equation.3">
                  <p:embed/>
                </p:oleObj>
              </mc:Choice>
              <mc:Fallback>
                <p:oleObj name="Equation" r:id="rId2" imgW="1282700" imgH="368300" progId="Equation.3">
                  <p:embed/>
                  <p:pic>
                    <p:nvPicPr>
                      <p:cNvPr id="6" name="Object 2">
                        <a:extLst>
                          <a:ext uri="{FF2B5EF4-FFF2-40B4-BE49-F238E27FC236}">
                            <a16:creationId xmlns:a16="http://schemas.microsoft.com/office/drawing/2014/main" id="{ACF30557-C79D-F446-8A68-67D5866B93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943" y="2429709"/>
                        <a:ext cx="2091160" cy="6004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7DF99277-0D67-D54E-A2C4-9ED1D72A1B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3383" y="2125266"/>
          <a:ext cx="3065859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38300" imgH="965200" progId="Equation.3">
                  <p:embed/>
                </p:oleObj>
              </mc:Choice>
              <mc:Fallback>
                <p:oleObj name="Equation" r:id="rId4" imgW="1638300" imgH="965200" progId="Equation.3">
                  <p:embed/>
                  <p:pic>
                    <p:nvPicPr>
                      <p:cNvPr id="7" name="Object 3">
                        <a:extLst>
                          <a:ext uri="{FF2B5EF4-FFF2-40B4-BE49-F238E27FC236}">
                            <a16:creationId xmlns:a16="http://schemas.microsoft.com/office/drawing/2014/main" id="{7DF99277-0D67-D54E-A2C4-9ED1D72A1B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3383" y="2125266"/>
                        <a:ext cx="3065859" cy="180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7E14515-1D6B-1C48-8C78-F8F5A545D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3055" y="3935016"/>
            <a:ext cx="39623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Translation Model          Language Model</a:t>
            </a:r>
          </a:p>
        </p:txBody>
      </p:sp>
      <p:cxnSp>
        <p:nvCxnSpPr>
          <p:cNvPr id="9" name="Straight Connector 12">
            <a:extLst>
              <a:ext uri="{FF2B5EF4-FFF2-40B4-BE49-F238E27FC236}">
                <a16:creationId xmlns:a16="http://schemas.microsoft.com/office/drawing/2014/main" id="{138DA2A8-C1A9-B743-BF20-C19206FA58C6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619386" y="3502819"/>
            <a:ext cx="316706" cy="566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6D81005D-5A06-E442-8CAF-C9E1D620B213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5910023" y="3564732"/>
            <a:ext cx="247650" cy="385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47ED491-DAF8-1340-922B-D434BBF8ED27}"/>
              </a:ext>
            </a:extLst>
          </p:cNvPr>
          <p:cNvSpPr txBox="1"/>
          <p:nvPr/>
        </p:nvSpPr>
        <p:spPr>
          <a:xfrm>
            <a:off x="1071563" y="4740593"/>
            <a:ext cx="461119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Translation Model </a:t>
            </a:r>
            <a:r>
              <a:rPr lang="ru-RU" sz="1350" dirty="0"/>
              <a:t>– модель перевода / фразовая таблица</a:t>
            </a:r>
          </a:p>
          <a:p>
            <a:r>
              <a:rPr lang="en-US" sz="1350" dirty="0"/>
              <a:t>Language Model – </a:t>
            </a:r>
            <a:r>
              <a:rPr lang="ru-RU" sz="1350" dirty="0"/>
              <a:t>языковая модель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00A6F1-EC63-9648-AF38-4AF7A2943AF6}"/>
              </a:ext>
            </a:extLst>
          </p:cNvPr>
          <p:cNvSpPr txBox="1"/>
          <p:nvPr/>
        </p:nvSpPr>
        <p:spPr>
          <a:xfrm>
            <a:off x="6032323" y="4994508"/>
            <a:ext cx="2846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Peter Brown, Stephen A. Della </a:t>
            </a:r>
            <a:r>
              <a:rPr lang="en-US" sz="1200" dirty="0" err="1">
                <a:solidFill>
                  <a:schemeClr val="accent1"/>
                </a:solidFill>
              </a:rPr>
              <a:t>Pietra</a:t>
            </a:r>
            <a:r>
              <a:rPr lang="en-US" sz="1200" dirty="0">
                <a:solidFill>
                  <a:schemeClr val="accent1"/>
                </a:solidFill>
              </a:rPr>
              <a:t>, Vincent J. Della </a:t>
            </a:r>
            <a:r>
              <a:rPr lang="en-US" sz="1200" dirty="0" err="1">
                <a:solidFill>
                  <a:schemeClr val="accent1"/>
                </a:solidFill>
              </a:rPr>
              <a:t>Pietra</a:t>
            </a:r>
            <a:r>
              <a:rPr lang="en-US" sz="1200" dirty="0">
                <a:solidFill>
                  <a:schemeClr val="accent1"/>
                </a:solidFill>
              </a:rPr>
              <a:t>, Robert L. Mercer. 1993. The Mathematics of Statistical Machine Translation: Parameter Estimation. Computational Linguistics 19:2, 263-311.   </a:t>
            </a:r>
            <a:r>
              <a:rPr lang="en-US" sz="1200" b="1" dirty="0">
                <a:solidFill>
                  <a:schemeClr val="accent1"/>
                </a:solidFill>
              </a:rPr>
              <a:t>“The IBM Models”</a:t>
            </a:r>
          </a:p>
        </p:txBody>
      </p:sp>
    </p:spTree>
    <p:extLst>
      <p:ext uri="{BB962C8B-B14F-4D97-AF65-F5344CB8AC3E}">
        <p14:creationId xmlns:p14="http://schemas.microsoft.com/office/powerpoint/2010/main" val="421372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553EB3-4BF2-4F47-BB51-BEB89D69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Статистическая языковая 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D5C39-26E4-3242-94E6-933DED0E1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Модель порядка </a:t>
            </a:r>
            <a:r>
              <a:rPr lang="en-US" i="1" dirty="0"/>
              <a:t>K</a:t>
            </a:r>
            <a:endParaRPr lang="ru-RU" i="1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527553B-5F88-D346-8C03-D080C2B91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10</a:t>
            </a:fld>
            <a:endParaRPr lang="ru-RU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F93CF6CA-93B8-704B-A8FB-B4E311713B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9903" y="2847411"/>
          <a:ext cx="5328047" cy="815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36800" imgH="355600" progId="Equation.3">
                  <p:embed/>
                </p:oleObj>
              </mc:Choice>
              <mc:Fallback>
                <p:oleObj name="Equation" r:id="rId2" imgW="2336800" imgH="355600" progId="Equation.3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F93CF6CA-93B8-704B-A8FB-B4E311713B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9903" y="2847411"/>
                        <a:ext cx="5328047" cy="81557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AF3F7EBF-DFC4-814A-99A2-C2A7DC1A63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6065" y="3662988"/>
          <a:ext cx="6453188" cy="472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38400" imgH="177800" progId="Equation.3">
                  <p:embed/>
                </p:oleObj>
              </mc:Choice>
              <mc:Fallback>
                <p:oleObj name="Equation" r:id="rId4" imgW="2438400" imgH="177800" progId="Equation.3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AF3F7EBF-DFC4-814A-99A2-C2A7DC1A63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065" y="3662988"/>
                        <a:ext cx="6453188" cy="47267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C3229D19-AED3-E943-8E0A-164D7C18CD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3927" y="4395267"/>
          <a:ext cx="1948577" cy="835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‘ормула" r:id="rId6" imgW="1333500" imgH="571500" progId="Equation.3">
                  <p:embed/>
                </p:oleObj>
              </mc:Choice>
              <mc:Fallback>
                <p:oleObj name="‘ормула" r:id="rId6" imgW="1333500" imgH="571500" progId="Equation.3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C3229D19-AED3-E943-8E0A-164D7C18CD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93927" y="4395267"/>
                        <a:ext cx="1948577" cy="835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C1BE962-62A8-8A46-BFD4-873B0BF24794}"/>
              </a:ext>
            </a:extLst>
          </p:cNvPr>
          <p:cNvSpPr txBox="1"/>
          <p:nvPr/>
        </p:nvSpPr>
        <p:spPr>
          <a:xfrm>
            <a:off x="898525" y="4558903"/>
            <a:ext cx="279211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/>
              <a:t>Оценка вероятности по частотам</a:t>
            </a:r>
          </a:p>
          <a:p>
            <a:r>
              <a:rPr lang="ru-RU" sz="1350" dirty="0"/>
              <a:t>(</a:t>
            </a:r>
            <a:r>
              <a:rPr lang="en-US" sz="1350" dirty="0"/>
              <a:t>count-based)</a:t>
            </a:r>
            <a:r>
              <a:rPr lang="ru-RU" sz="135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19860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8446E-5E5C-9A46-8B27-4EFDB7233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Статистическая модель перевода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0377606C-277A-9648-9061-AEF8E22483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2226469"/>
          <a:ext cx="7886700" cy="1127760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95053832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2320944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4208966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bag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сумка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425036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bag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мешок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0.13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7607487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bag of words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мешок слов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0.05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7773977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bag of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пакет с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96921858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C6681E8-2C69-764F-8CA5-A8895002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11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0E11E1-14BB-AD48-BD5F-57A4D840965C}"/>
              </a:ext>
            </a:extLst>
          </p:cNvPr>
          <p:cNvSpPr txBox="1"/>
          <p:nvPr/>
        </p:nvSpPr>
        <p:spPr>
          <a:xfrm>
            <a:off x="628650" y="3654960"/>
            <a:ext cx="7886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Откуда берем эти вероятности?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ru-RU" dirty="0"/>
              <a:t>(скорее всего) </a:t>
            </a:r>
            <a:r>
              <a:rPr lang="en-US" dirty="0"/>
              <a:t>count-based </a:t>
            </a:r>
            <a:r>
              <a:rPr lang="ru-RU" dirty="0"/>
              <a:t>подход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ru-RU" dirty="0"/>
              <a:t>нужно знать частоты слов / фраз из </a:t>
            </a:r>
            <a:r>
              <a:rPr lang="en-US" b="1" dirty="0"/>
              <a:t>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f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ru-RU" dirty="0"/>
              <a:t>нужно знать, когда эти фразы являются переводами друг друга</a:t>
            </a: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ru-RU" dirty="0"/>
              <a:t>Модель перевода – фразовая таблица (</a:t>
            </a:r>
            <a:r>
              <a:rPr lang="en-US" dirty="0"/>
              <a:t>phrase table / PT)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3219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146D0-A237-634C-8C66-69B62B08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Обучающие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0CE616-FA07-AB43-BE90-D07DEE0B8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языковой модели – большой корпус языка перевода – </a:t>
            </a:r>
            <a:r>
              <a:rPr lang="en-US" dirty="0"/>
              <a:t>monolingual corpus</a:t>
            </a:r>
          </a:p>
          <a:p>
            <a:r>
              <a:rPr lang="ru-RU" dirty="0"/>
              <a:t>Для модели перевода – большой параллельный корпус (</a:t>
            </a:r>
            <a:r>
              <a:rPr lang="en-US" dirty="0"/>
              <a:t>bitext)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Выравнивание по предложениям</a:t>
            </a:r>
          </a:p>
          <a:p>
            <a:pPr lvl="1"/>
            <a:r>
              <a:rPr lang="ru-RU" dirty="0"/>
              <a:t>Выравнивание по словам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73E119C-8837-8E44-A828-CC253CA9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23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4620D7-37B2-FD4D-B9D4-6F7EB7E3B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Параллельные корпуса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D06720-2DB7-A24B-84FE-1DFE458BF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EuroParl</a:t>
            </a:r>
            <a:endParaRPr lang="en-US" dirty="0"/>
          </a:p>
          <a:p>
            <a:r>
              <a:rPr lang="en-US" dirty="0" err="1">
                <a:hlinkClick r:id="rId3"/>
              </a:rPr>
              <a:t>ParaCrawl</a:t>
            </a:r>
            <a:endParaRPr lang="en-US" dirty="0"/>
          </a:p>
          <a:p>
            <a:r>
              <a:rPr lang="en-US" dirty="0">
                <a:hlinkClick r:id="rId4"/>
              </a:rPr>
              <a:t>OPUS</a:t>
            </a:r>
            <a:r>
              <a:rPr lang="en-US" dirty="0"/>
              <a:t> : </a:t>
            </a:r>
            <a:r>
              <a:rPr lang="ru-RU" dirty="0"/>
              <a:t>коллекция корпусов разных доменов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271837-29E9-E04C-B0E9-231A92A0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20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C115E7-7BF3-AB4E-92E6-F4431A9D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Выравнивание / </a:t>
            </a:r>
            <a:r>
              <a:rPr lang="en-US" dirty="0"/>
              <a:t>alignment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0419A7-E3E8-C04B-9714-210B7674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14</a:t>
            </a:fld>
            <a:endParaRPr lang="ru-RU"/>
          </a:p>
        </p:txBody>
      </p:sp>
      <p:pic>
        <p:nvPicPr>
          <p:cNvPr id="7" name="Picture 2" descr="letteralign2.jpg">
            <a:extLst>
              <a:ext uri="{FF2B5EF4-FFF2-40B4-BE49-F238E27FC236}">
                <a16:creationId xmlns:a16="http://schemas.microsoft.com/office/drawing/2014/main" id="{8BD65282-9B7C-BC4C-A1AB-2F10AE42F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33" y="3119438"/>
            <a:ext cx="2975218" cy="23717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0C70452-23D8-8849-A626-2F5A7F493F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041" y="2125266"/>
            <a:ext cx="5418404" cy="1516664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64435D-9B51-3D48-89F5-C053D266CCFF}"/>
              </a:ext>
            </a:extLst>
          </p:cNvPr>
          <p:cNvSpPr txBox="1"/>
          <p:nvPr/>
        </p:nvSpPr>
        <p:spPr>
          <a:xfrm>
            <a:off x="540067" y="4209097"/>
            <a:ext cx="25250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= [2, 3, 4, 4, 5, 6, 6]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NB! 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Записываем из 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23643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552A9A-86DD-1047-BF9C-3B5BABF6A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Выравнивание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1D5D80-F88F-7348-90B0-C75833CC3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2" y="1890584"/>
            <a:ext cx="7345363" cy="417493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Предположения:</a:t>
            </a:r>
          </a:p>
          <a:p>
            <a:r>
              <a:rPr lang="ru-RU" sz="2200" dirty="0"/>
              <a:t>Выравнивание по предложениям уже есть</a:t>
            </a:r>
          </a:p>
          <a:p>
            <a:r>
              <a:rPr lang="ru-RU" sz="2200" dirty="0"/>
              <a:t>Строим отображение один – много</a:t>
            </a:r>
          </a:p>
          <a:p>
            <a:pPr marL="342900" lvl="1" indent="0">
              <a:buNone/>
            </a:pPr>
            <a:r>
              <a:rPr lang="ru-RU" dirty="0"/>
              <a:t>(то есть одно слово из </a:t>
            </a:r>
            <a:r>
              <a:rPr lang="en-US" b="1" dirty="0"/>
              <a:t>f</a:t>
            </a:r>
            <a:r>
              <a:rPr lang="en-US" dirty="0"/>
              <a:t> </a:t>
            </a:r>
            <a:r>
              <a:rPr lang="ru-RU" dirty="0"/>
              <a:t>может отображаться несколько из </a:t>
            </a:r>
            <a:r>
              <a:rPr lang="en-US" b="1" dirty="0"/>
              <a:t>e</a:t>
            </a:r>
            <a:r>
              <a:rPr lang="en-US" dirty="0"/>
              <a:t>, </a:t>
            </a:r>
            <a:r>
              <a:rPr lang="ru-RU" dirty="0"/>
              <a:t>но не наоборот)</a:t>
            </a:r>
          </a:p>
          <a:p>
            <a:r>
              <a:rPr lang="ru-RU" sz="2200" dirty="0"/>
              <a:t>Есть нулевой элемент</a:t>
            </a:r>
          </a:p>
          <a:p>
            <a:pPr marL="342900" lvl="1" indent="0">
              <a:buNone/>
            </a:pPr>
            <a:r>
              <a:rPr lang="ru-RU" dirty="0"/>
              <a:t>(слово из </a:t>
            </a:r>
            <a:r>
              <a:rPr lang="en-US" b="1" dirty="0"/>
              <a:t>f</a:t>
            </a:r>
            <a:r>
              <a:rPr lang="en-US" dirty="0"/>
              <a:t> </a:t>
            </a:r>
            <a:r>
              <a:rPr lang="ru-RU" dirty="0"/>
              <a:t>может не иметь переводного эквивалента в </a:t>
            </a:r>
            <a:r>
              <a:rPr lang="en-US" b="1" dirty="0"/>
              <a:t>e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B00B467-7C36-3E44-A337-B880DF8F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15</a:t>
            </a:fld>
            <a:endParaRPr lang="ru-RU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34C28385-6C26-4A45-A050-84E390FDB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10263" y="5375898"/>
            <a:ext cx="4923473" cy="8350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94914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73AAE-6A48-0543-BC20-66BA02D9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Model 1 (1)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98BA748-625E-CB4F-9DF5-F9972FE401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IBM Model 1</a:t>
                </a:r>
                <a:r>
                  <a:rPr lang="en-US" dirty="0"/>
                  <a:t> (</a:t>
                </a:r>
                <a:r>
                  <a:rPr lang="ru-RU" dirty="0"/>
                  <a:t>есть ещё 2, …) —</a:t>
                </a:r>
              </a:p>
              <a:p>
                <a:pPr marL="0" indent="0">
                  <a:buNone/>
                </a:pPr>
                <a:r>
                  <a:rPr lang="ru-RU" dirty="0">
                    <a:latin typeface="Calibri" charset="0"/>
                  </a:rPr>
                  <a:t>простая генеративная модель, описывает, как мы получаем </a:t>
                </a:r>
                <a:r>
                  <a:rPr lang="en-US" i="1" dirty="0">
                    <a:latin typeface="Times New Roman"/>
                    <a:cs typeface="Times New Roman"/>
                  </a:rPr>
                  <a:t>F</a:t>
                </a:r>
                <a:r>
                  <a:rPr lang="ru-RU" i="1" dirty="0">
                    <a:latin typeface="Times New Roman"/>
                    <a:cs typeface="Times New Roman"/>
                  </a:rPr>
                  <a:t>, </a:t>
                </a:r>
                <a:r>
                  <a:rPr lang="ru-RU" dirty="0">
                    <a:latin typeface="Times New Roman"/>
                    <a:cs typeface="Times New Roman"/>
                  </a:rPr>
                  <a:t>имея </a:t>
                </a:r>
                <a:r>
                  <a:rPr lang="en-US" i="1" dirty="0">
                    <a:latin typeface="Times New Roman"/>
                    <a:cs typeface="Times New Roman"/>
                  </a:rPr>
                  <a:t>E</a:t>
                </a:r>
                <a:r>
                  <a:rPr lang="en-US" dirty="0">
                    <a:latin typeface="Times New Roman"/>
                    <a:cs typeface="Times New Roman"/>
                  </a:rPr>
                  <a:t>=</a:t>
                </a:r>
                <a:r>
                  <a:rPr lang="en-US" i="1" dirty="0">
                    <a:latin typeface="Times New Roman"/>
                    <a:cs typeface="Times New Roman"/>
                  </a:rPr>
                  <a:t>e</a:t>
                </a:r>
                <a:r>
                  <a:rPr lang="en-US" baseline="-25000" dirty="0">
                    <a:latin typeface="Times New Roman"/>
                    <a:cs typeface="Times New Roman"/>
                  </a:rPr>
                  <a:t>1</a:t>
                </a:r>
                <a:r>
                  <a:rPr lang="en-US" dirty="0">
                    <a:latin typeface="Times New Roman"/>
                    <a:cs typeface="Times New Roman"/>
                  </a:rPr>
                  <a:t>, </a:t>
                </a:r>
                <a:r>
                  <a:rPr lang="en-US" i="1" dirty="0">
                    <a:latin typeface="Times New Roman"/>
                    <a:cs typeface="Times New Roman"/>
                  </a:rPr>
                  <a:t>e</a:t>
                </a:r>
                <a:r>
                  <a:rPr lang="en-US" baseline="-25000" dirty="0">
                    <a:latin typeface="Times New Roman"/>
                    <a:cs typeface="Times New Roman"/>
                  </a:rPr>
                  <a:t>2</a:t>
                </a:r>
                <a:r>
                  <a:rPr lang="en-US" dirty="0">
                    <a:latin typeface="Times New Roman"/>
                    <a:cs typeface="Times New Roman"/>
                  </a:rPr>
                  <a:t>, …</a:t>
                </a:r>
                <a:r>
                  <a:rPr lang="en-US" i="1" dirty="0" err="1">
                    <a:latin typeface="Times New Roman"/>
                    <a:cs typeface="Times New Roman"/>
                  </a:rPr>
                  <a:t>e</a:t>
                </a:r>
                <a:r>
                  <a:rPr lang="en-US" i="1" baseline="-25000" dirty="0" err="1">
                    <a:latin typeface="Times New Roman"/>
                    <a:cs typeface="Times New Roman"/>
                  </a:rPr>
                  <a:t>I</a:t>
                </a:r>
                <a:r>
                  <a:rPr lang="en-US" dirty="0">
                    <a:latin typeface="Times New Roman"/>
                    <a:cs typeface="Times New Roman"/>
                  </a:rPr>
                  <a:t> </a:t>
                </a:r>
                <a:endParaRPr lang="ru-RU" dirty="0">
                  <a:latin typeface="Times New Roman"/>
                  <a:cs typeface="Times New Roman"/>
                </a:endParaRPr>
              </a:p>
              <a:p>
                <a:pPr marL="0" indent="0">
                  <a:buNone/>
                </a:pPr>
                <a:endParaRPr lang="en-US" i="1" dirty="0">
                  <a:latin typeface="Times New Roman"/>
                  <a:cs typeface="Times New Roman"/>
                </a:endParaRPr>
              </a:p>
              <a:p>
                <a:pPr lvl="1"/>
                <a:r>
                  <a:rPr lang="ru-RU" dirty="0">
                    <a:latin typeface="Calibri" charset="0"/>
                  </a:rPr>
                  <a:t>Пусть</a:t>
                </a:r>
                <a:r>
                  <a:rPr lang="en-US" dirty="0">
                    <a:latin typeface="Calibri" charset="0"/>
                  </a:rPr>
                  <a:t> </a:t>
                </a:r>
                <a:r>
                  <a:rPr lang="en-US" dirty="0">
                    <a:latin typeface="Times New Roman"/>
                    <a:cs typeface="Times New Roman"/>
                  </a:rPr>
                  <a:t>J</a:t>
                </a:r>
                <a:r>
                  <a:rPr lang="ru-RU" dirty="0">
                    <a:latin typeface="Calibri" charset="0"/>
                  </a:rPr>
                  <a:t> — количество слов в </a:t>
                </a:r>
                <a:r>
                  <a:rPr lang="en-US" dirty="0">
                    <a:latin typeface="Times New Roman"/>
                    <a:cs typeface="Times New Roman"/>
                  </a:rPr>
                  <a:t>F</a:t>
                </a:r>
                <a:r>
                  <a:rPr lang="en-US" dirty="0">
                    <a:latin typeface="Calibri" charset="0"/>
                  </a:rPr>
                  <a:t>:   </a:t>
                </a:r>
                <a:r>
                  <a:rPr lang="en-US" i="1" dirty="0">
                    <a:latin typeface="Times New Roman"/>
                    <a:cs typeface="Times New Roman"/>
                  </a:rPr>
                  <a:t>F</a:t>
                </a:r>
                <a:r>
                  <a:rPr lang="en-US" dirty="0">
                    <a:latin typeface="Times New Roman"/>
                    <a:cs typeface="Times New Roman"/>
                  </a:rPr>
                  <a:t>=</a:t>
                </a:r>
                <a:r>
                  <a:rPr lang="en-US" i="1" dirty="0">
                    <a:latin typeface="Times New Roman"/>
                    <a:cs typeface="Times New Roman"/>
                  </a:rPr>
                  <a:t>f</a:t>
                </a:r>
                <a:r>
                  <a:rPr lang="en-US" baseline="-25000" dirty="0">
                    <a:latin typeface="Times New Roman"/>
                    <a:cs typeface="Times New Roman"/>
                  </a:rPr>
                  <a:t>1</a:t>
                </a:r>
                <a:r>
                  <a:rPr lang="en-US" dirty="0">
                    <a:latin typeface="Times New Roman"/>
                    <a:cs typeface="Times New Roman"/>
                  </a:rPr>
                  <a:t>, </a:t>
                </a:r>
                <a:r>
                  <a:rPr lang="en-US" i="1" dirty="0">
                    <a:latin typeface="Times New Roman"/>
                    <a:cs typeface="Times New Roman"/>
                  </a:rPr>
                  <a:t>f</a:t>
                </a:r>
                <a:r>
                  <a:rPr lang="en-US" baseline="-25000" dirty="0">
                    <a:latin typeface="Times New Roman"/>
                    <a:cs typeface="Times New Roman"/>
                  </a:rPr>
                  <a:t>2</a:t>
                </a:r>
                <a:r>
                  <a:rPr lang="en-US" dirty="0">
                    <a:latin typeface="Times New Roman"/>
                    <a:cs typeface="Times New Roman"/>
                  </a:rPr>
                  <a:t>, …</a:t>
                </a:r>
                <a:r>
                  <a:rPr lang="en-US" i="1" dirty="0" err="1">
                    <a:latin typeface="Times New Roman"/>
                    <a:cs typeface="Times New Roman"/>
                  </a:rPr>
                  <a:t>f</a:t>
                </a:r>
                <a:r>
                  <a:rPr lang="en-US" i="1" baseline="-25000" dirty="0" err="1">
                    <a:latin typeface="Times New Roman"/>
                    <a:cs typeface="Times New Roman"/>
                  </a:rPr>
                  <a:t>J</a:t>
                </a:r>
                <a:endParaRPr lang="en-US" dirty="0">
                  <a:latin typeface="Times New Roman"/>
                  <a:cs typeface="Times New Roman"/>
                </a:endParaRPr>
              </a:p>
              <a:p>
                <a:pPr lvl="1"/>
                <a:r>
                  <a:rPr lang="ru-RU" dirty="0">
                    <a:latin typeface="Calibri" charset="0"/>
                  </a:rPr>
                  <a:t>Построим выравнивание </a:t>
                </a:r>
                <a:r>
                  <a:rPr lang="en-US" i="1" dirty="0">
                    <a:latin typeface="Times New Roman"/>
                    <a:cs typeface="Times New Roman"/>
                  </a:rPr>
                  <a:t>A</a:t>
                </a:r>
                <a:r>
                  <a:rPr lang="en-US" dirty="0">
                    <a:latin typeface="Times New Roman"/>
                    <a:cs typeface="Times New Roman"/>
                  </a:rPr>
                  <a:t>=</a:t>
                </a:r>
                <a:r>
                  <a:rPr lang="en-US" i="1" dirty="0">
                    <a:latin typeface="Times New Roman"/>
                    <a:cs typeface="Times New Roman"/>
                  </a:rPr>
                  <a:t>a</a:t>
                </a:r>
                <a:r>
                  <a:rPr lang="en-US" baseline="-25000" dirty="0">
                    <a:latin typeface="Times New Roman"/>
                    <a:cs typeface="Times New Roman"/>
                  </a:rPr>
                  <a:t>1</a:t>
                </a:r>
                <a:r>
                  <a:rPr lang="en-US" dirty="0">
                    <a:latin typeface="Times New Roman"/>
                    <a:cs typeface="Times New Roman"/>
                  </a:rPr>
                  <a:t>, </a:t>
                </a:r>
                <a:r>
                  <a:rPr lang="en-US" i="1" dirty="0">
                    <a:latin typeface="Times New Roman"/>
                    <a:cs typeface="Times New Roman"/>
                  </a:rPr>
                  <a:t>a</a:t>
                </a:r>
                <a:r>
                  <a:rPr lang="en-US" baseline="-25000" dirty="0">
                    <a:latin typeface="Times New Roman"/>
                    <a:cs typeface="Times New Roman"/>
                  </a:rPr>
                  <a:t>2</a:t>
                </a:r>
                <a:r>
                  <a:rPr lang="en-US" dirty="0">
                    <a:latin typeface="Times New Roman"/>
                    <a:cs typeface="Times New Roman"/>
                  </a:rPr>
                  <a:t>, …</a:t>
                </a:r>
                <a:r>
                  <a:rPr lang="en-US" i="1" dirty="0" err="1">
                    <a:latin typeface="Times New Roman"/>
                    <a:cs typeface="Times New Roman"/>
                  </a:rPr>
                  <a:t>a</a:t>
                </a:r>
                <a:r>
                  <a:rPr lang="en-US" i="1" baseline="-25000" dirty="0" err="1">
                    <a:latin typeface="Times New Roman"/>
                    <a:cs typeface="Times New Roman"/>
                  </a:rPr>
                  <a:t>J</a:t>
                </a:r>
                <a:r>
                  <a:rPr lang="en-US" dirty="0">
                    <a:latin typeface="Times New Roman"/>
                    <a:cs typeface="Times New Roman"/>
                  </a:rPr>
                  <a:t> </a:t>
                </a:r>
              </a:p>
              <a:p>
                <a:pPr lvl="1"/>
                <a:r>
                  <a:rPr lang="ru-RU" dirty="0">
                    <a:latin typeface="Calibri" charset="0"/>
                  </a:rPr>
                  <a:t>Для каждой позиции </a:t>
                </a:r>
                <a:r>
                  <a:rPr lang="en-US" dirty="0">
                    <a:latin typeface="Calibri" charset="0"/>
                  </a:rPr>
                  <a:t>j</a:t>
                </a:r>
                <a:r>
                  <a:rPr lang="ru-RU" dirty="0">
                    <a:latin typeface="Calibri" charset="0"/>
                  </a:rPr>
                  <a:t> в</a:t>
                </a:r>
                <a:r>
                  <a:rPr lang="en-US" dirty="0">
                    <a:latin typeface="Calibri" charset="0"/>
                  </a:rPr>
                  <a:t> </a:t>
                </a:r>
                <a:r>
                  <a:rPr lang="en-US" i="1" dirty="0">
                    <a:latin typeface="Times New Roman"/>
                    <a:cs typeface="Times New Roman"/>
                  </a:rPr>
                  <a:t>F</a:t>
                </a:r>
                <a:r>
                  <a:rPr lang="en-US" dirty="0">
                    <a:latin typeface="Calibri" charset="0"/>
                  </a:rPr>
                  <a:t>, </a:t>
                </a:r>
                <a:r>
                  <a:rPr lang="ru-RU" dirty="0">
                    <a:latin typeface="Calibri" charset="0"/>
                  </a:rPr>
                  <a:t>генерируем слово </a:t>
                </a:r>
                <a:r>
                  <a:rPr lang="en-US" i="1" dirty="0">
                    <a:latin typeface="Times New Roman"/>
                    <a:cs typeface="Times New Roman"/>
                  </a:rPr>
                  <a:t>f</a:t>
                </a:r>
                <a:r>
                  <a:rPr lang="en-US" i="1" baseline="-25000" dirty="0">
                    <a:latin typeface="Times New Roman"/>
                    <a:cs typeface="Times New Roman"/>
                  </a:rPr>
                  <a:t>j</a:t>
                </a:r>
                <a:r>
                  <a:rPr lang="en-US" dirty="0">
                    <a:latin typeface="Calibri" charset="0"/>
                  </a:rPr>
                  <a:t> </a:t>
                </a:r>
                <a:r>
                  <a:rPr lang="ru-RU" dirty="0">
                    <a:latin typeface="Calibri" charset="0"/>
                  </a:rPr>
                  <a:t>из слова в </a:t>
                </a:r>
                <a:r>
                  <a:rPr lang="en-US" i="1" dirty="0">
                    <a:latin typeface="Times New Roman"/>
                    <a:cs typeface="Times New Roman"/>
                  </a:rPr>
                  <a:t>E</a:t>
                </a:r>
                <a:r>
                  <a:rPr lang="en-US" dirty="0">
                    <a:latin typeface="Times New Roman"/>
                    <a:cs typeface="Times New Roman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endParaRPr lang="en-US" i="1" baseline="-25000" dirty="0">
                  <a:latin typeface="Times New Roman"/>
                  <a:cs typeface="Times New Roman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98BA748-625E-CB4F-9DF5-F9972FE401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 r="-8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FCCC9CE-B2AA-2241-8EE7-B90C1697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143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02BF83-84AB-4A4C-BBA4-EE706187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Model 1 (2)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23E8215-98E6-C242-9B25-DE2C8E8E51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i="1" dirty="0"/>
                  <a:t> </a:t>
                </a:r>
                <a:r>
                  <a:rPr lang="ru-RU" i="1" dirty="0"/>
                  <a:t>— </a:t>
                </a:r>
                <a:r>
                  <a:rPr lang="ru-RU" dirty="0"/>
                  <a:t>вероятность перевода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ru-RU" dirty="0"/>
                  <a:t>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ru-RU" dirty="0"/>
              </a:p>
              <a:p>
                <a:r>
                  <a:rPr lang="ru-RU" dirty="0"/>
                  <a:t>Если мы знаем предложение </a:t>
                </a:r>
                <a:r>
                  <a:rPr lang="en-US" dirty="0"/>
                  <a:t>E, </a:t>
                </a:r>
                <a:r>
                  <a:rPr lang="ru-RU" dirty="0"/>
                  <a:t>выравнивание </a:t>
                </a:r>
                <a:r>
                  <a:rPr lang="en-US" dirty="0"/>
                  <a:t>A </a:t>
                </a:r>
                <a:r>
                  <a:rPr lang="ru-RU" dirty="0"/>
                  <a:t>и длину входа </a:t>
                </a:r>
                <a:r>
                  <a:rPr lang="en-US" dirty="0"/>
                  <a:t>J, </a:t>
                </a:r>
                <a:r>
                  <a:rPr lang="ru-RU" dirty="0"/>
                  <a:t>то можем посчитать вероятность исходного предложения</a:t>
                </a:r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Зачем нам это? Нам нужно такое выравнивание, которое максимизирует эту вероятность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23E8215-98E6-C242-9B25-DE2C8E8E51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36" t="-22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BE30214-E36A-3E4D-B50F-C04D0642F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17</a:t>
            </a:fld>
            <a:endParaRPr lang="ru-RU"/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1A50BCB9-2E01-5349-AD6B-B8BA71A1A0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114821"/>
              </p:ext>
            </p:extLst>
          </p:nvPr>
        </p:nvGraphicFramePr>
        <p:xfrm>
          <a:off x="2791616" y="3737875"/>
          <a:ext cx="2798767" cy="924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36700" imgH="508000" progId="Equation.3">
                  <p:embed/>
                </p:oleObj>
              </mc:Choice>
              <mc:Fallback>
                <p:oleObj name="Equation" r:id="rId4" imgW="1536700" imgH="508000" progId="Equation.3">
                  <p:embed/>
                  <p:pic>
                    <p:nvPicPr>
                      <p:cNvPr id="7" name="Object 3">
                        <a:extLst>
                          <a:ext uri="{FF2B5EF4-FFF2-40B4-BE49-F238E27FC236}">
                            <a16:creationId xmlns:a16="http://schemas.microsoft.com/office/drawing/2014/main" id="{1A50BCB9-2E01-5349-AD6B-B8BA71A1A0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1616" y="3737875"/>
                        <a:ext cx="2798767" cy="9246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3978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6C14F-36C1-9747-8FEA-E33E4D67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Model 1 (</a:t>
            </a:r>
            <a:r>
              <a:rPr lang="ru-RU" dirty="0"/>
              <a:t>3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EB7BC42-7DB8-A649-8D53-AA456F50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18</a:t>
            </a:fld>
            <a:endParaRPr lang="ru-RU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870C2EE9-FDB1-AB46-8D22-79193E9B6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270" y="2226469"/>
            <a:ext cx="8021080" cy="912147"/>
          </a:xfrm>
        </p:spPr>
        <p:txBody>
          <a:bodyPr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ru-RU" sz="2200" dirty="0"/>
              <a:t>Вероятность такого события: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ru-RU" sz="2200" dirty="0"/>
              <a:t>Предложение </a:t>
            </a:r>
            <a:r>
              <a:rPr lang="en-US" sz="2200" b="1" dirty="0"/>
              <a:t>f</a:t>
            </a:r>
            <a:r>
              <a:rPr lang="en-US" sz="2200" dirty="0"/>
              <a:t> </a:t>
            </a:r>
            <a:r>
              <a:rPr lang="ru-RU" sz="2200" dirty="0"/>
              <a:t>переводится в </a:t>
            </a:r>
            <a:r>
              <a:rPr lang="en-US" sz="2200" b="1" dirty="0"/>
              <a:t>e</a:t>
            </a:r>
            <a:r>
              <a:rPr lang="en-US" sz="2200" dirty="0"/>
              <a:t> </a:t>
            </a:r>
            <a:r>
              <a:rPr lang="ru-RU" sz="2200" dirty="0"/>
              <a:t>и выравнивается функцией </a:t>
            </a:r>
            <a:r>
              <a:rPr lang="en-US" sz="2200" i="1" dirty="0"/>
              <a:t>a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18821AB-8CCF-A546-BC12-B029F8775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2" y="3251373"/>
            <a:ext cx="4829175" cy="1257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22EE91-6332-7B4B-8C33-D9DA076E9E41}"/>
                  </a:ext>
                </a:extLst>
              </p:cNvPr>
              <p:cNvSpPr txBox="1"/>
              <p:nvPr/>
            </p:nvSpPr>
            <p:spPr>
              <a:xfrm>
                <a:off x="716692" y="4596714"/>
                <a:ext cx="4867486" cy="12338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</a:t>
                </a:r>
                <a:r>
                  <a:rPr lang="en-US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– </a:t>
                </a:r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длины, </a:t>
                </a:r>
                <a:b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– </a:t>
                </a:r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вероятность пословного перевода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</a:t>
                </a:r>
                <a:b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sup>
                    </m:sSup>
                  </m:oMath>
                </a14:m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– </a:t>
                </a:r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число возможных выравниваний,</a:t>
                </a:r>
              </a:p>
              <a:p>
                <a14:m>
                  <m:oMath xmlns:m="http://schemas.openxmlformats.org/officeDocument/2006/math">
                    <m:r>
                      <a:rPr lang="ru-RU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–</a:t>
                </a:r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нормировка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22EE91-6332-7B4B-8C33-D9DA076E9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92" y="4596714"/>
                <a:ext cx="4867486" cy="1233864"/>
              </a:xfrm>
              <a:prstGeom prst="rect">
                <a:avLst/>
              </a:prstGeom>
              <a:blipFill>
                <a:blip r:embed="rId3"/>
                <a:stretch>
                  <a:fillRect l="-1042" t="-1020" r="-260" b="-71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538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C92EA-9AE7-C645-850D-ACBD175C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говорим об </a:t>
            </a:r>
            <a:r>
              <a:rPr lang="en-US" dirty="0"/>
              <a:t>MT?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551F95-FBF3-214B-B7E3-3820D266B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ru-RU" dirty="0"/>
              <a:t>Одна из первых задач</a:t>
            </a:r>
            <a:r>
              <a:rPr lang="en-US" dirty="0"/>
              <a:t> NLP</a:t>
            </a:r>
            <a:endParaRPr lang="ru-RU" dirty="0"/>
          </a:p>
          <a:p>
            <a:pPr>
              <a:buFont typeface="Wingdings" pitchFamily="2" charset="2"/>
              <a:buChar char="Ø"/>
            </a:pPr>
            <a:r>
              <a:rPr lang="ru-RU" dirty="0"/>
              <a:t>Понятное приложение для конечного пользователя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ru-RU" dirty="0"/>
              <a:t>Многие методы </a:t>
            </a:r>
            <a:r>
              <a:rPr lang="en-US" dirty="0"/>
              <a:t>NLP </a:t>
            </a:r>
            <a:r>
              <a:rPr lang="ru-RU" dirty="0"/>
              <a:t>могут использоваться в </a:t>
            </a:r>
            <a:r>
              <a:rPr lang="en-US" dirty="0"/>
              <a:t>MT</a:t>
            </a:r>
          </a:p>
          <a:p>
            <a:pPr>
              <a:buFont typeface="Wingdings" pitchFamily="2" charset="2"/>
              <a:buChar char="Ø"/>
            </a:pPr>
            <a:r>
              <a:rPr lang="ru-RU" dirty="0"/>
              <a:t>Методы </a:t>
            </a:r>
            <a:r>
              <a:rPr lang="en-US" dirty="0"/>
              <a:t>MT </a:t>
            </a:r>
            <a:r>
              <a:rPr lang="ru-RU" dirty="0"/>
              <a:t>могут применяться в других задачах </a:t>
            </a:r>
            <a:r>
              <a:rPr lang="en-US" dirty="0"/>
              <a:t>NLP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8A639F-BF82-B544-9E64-9F2AF1326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76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6C14F-36C1-9747-8FEA-E33E4D67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Model 1 (</a:t>
            </a:r>
            <a:r>
              <a:rPr lang="ru-RU" dirty="0"/>
              <a:t>4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EB7BC42-7DB8-A649-8D53-AA456F50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19</a:t>
            </a:fld>
            <a:endParaRPr lang="ru-RU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870C2EE9-FDB1-AB46-8D22-79193E9B6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1141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Как оценить вероятность выравнивания?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Числитель – умеем выводить из пословных вероятностей </a:t>
            </a:r>
            <a:r>
              <a:rPr lang="en-US" i="1" dirty="0"/>
              <a:t>t</a:t>
            </a:r>
            <a:endParaRPr lang="ru-RU" i="1" dirty="0"/>
          </a:p>
          <a:p>
            <a:pPr marL="0" indent="0">
              <a:buNone/>
            </a:pPr>
            <a:r>
              <a:rPr lang="ru-RU" dirty="0"/>
              <a:t>В любом случае, надо оценить</a:t>
            </a:r>
            <a:r>
              <a:rPr lang="en-US" dirty="0"/>
              <a:t> </a:t>
            </a:r>
            <a:r>
              <a:rPr lang="ru-RU" dirty="0"/>
              <a:t>знаменатель – вероятность перевода </a:t>
            </a:r>
            <a:r>
              <a:rPr lang="en-US" b="1" dirty="0"/>
              <a:t>f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b="1" dirty="0"/>
              <a:t>e</a:t>
            </a:r>
            <a:r>
              <a:rPr lang="en-US" dirty="0"/>
              <a:t> </a:t>
            </a:r>
            <a:r>
              <a:rPr lang="ru-RU" dirty="0"/>
              <a:t>при любом выравнивании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B92D634-DB6C-974D-928D-1BCBE4FDD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887" y="2835577"/>
            <a:ext cx="25622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93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6C14F-36C1-9747-8FEA-E33E4D67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Model 1 (5)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EB7BC42-7DB8-A649-8D53-AA456F50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20</a:t>
            </a:fld>
            <a:endParaRPr lang="ru-RU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9E5EE19-C3CA-3946-AD0E-6B20D657C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305" y="2034445"/>
            <a:ext cx="2876004" cy="1483709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AE14EB7-C645-764D-AB73-58B419C94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254" y="2500622"/>
            <a:ext cx="41433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0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6C14F-36C1-9747-8FEA-E33E4D67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Model 1 </a:t>
            </a:r>
            <a:r>
              <a:rPr lang="ru-RU" dirty="0"/>
              <a:t>: </a:t>
            </a:r>
            <a:r>
              <a:rPr lang="en-US" dirty="0"/>
              <a:t>E-step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EB7BC42-7DB8-A649-8D53-AA456F50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21</a:t>
            </a:fld>
            <a:endParaRPr lang="ru-RU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870C2EE9-FDB1-AB46-8D22-79193E9B6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050" y="2226469"/>
            <a:ext cx="2400300" cy="2908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Сводим предыдущие формулы вместе, чтобы таки получить вероятность выравнивания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B3B7C1-17FA-2F44-A7A8-E45BFDF18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04" y="1861947"/>
            <a:ext cx="52292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17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6C14F-36C1-9747-8FEA-E33E4D67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Model 1 </a:t>
            </a:r>
            <a:r>
              <a:rPr lang="ru-RU" dirty="0"/>
              <a:t>: </a:t>
            </a:r>
            <a:r>
              <a:rPr lang="en-US" dirty="0"/>
              <a:t>M-step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EB7BC42-7DB8-A649-8D53-AA456F50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22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7">
                <a:extLst>
                  <a:ext uri="{FF2B5EF4-FFF2-40B4-BE49-F238E27FC236}">
                    <a16:creationId xmlns:a16="http://schemas.microsoft.com/office/drawing/2014/main" id="{870C2EE9-FDB1-AB46-8D22-79193E9B6A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014151"/>
                <a:ext cx="7886700" cy="969079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2000" dirty="0"/>
                  <a:t>Что мы можем оценить по данным?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ru-RU" sz="2000" dirty="0"/>
                  <a:t> – функция Кронекера: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, </a:t>
                </a:r>
                <a:r>
                  <a:rPr lang="ru-RU" sz="2000" dirty="0"/>
                  <a:t>если </a:t>
                </a:r>
                <a:r>
                  <a:rPr lang="en-US" sz="2000" i="1" dirty="0"/>
                  <a:t>x=y</a:t>
                </a:r>
                <a:r>
                  <a:rPr lang="en-US" sz="2000" dirty="0"/>
                  <a:t>, </a:t>
                </a:r>
                <a:r>
                  <a:rPr lang="ru-RU" sz="2000" dirty="0"/>
                  <a:t>иначе </a:t>
                </a:r>
                <a:r>
                  <a:rPr lang="ru-RU" sz="2000" i="1" dirty="0"/>
                  <a:t>0</a:t>
                </a:r>
              </a:p>
            </p:txBody>
          </p:sp>
        </mc:Choice>
        <mc:Fallback xmlns="">
          <p:sp>
            <p:nvSpPr>
              <p:cNvPr id="8" name="Объект 7">
                <a:extLst>
                  <a:ext uri="{FF2B5EF4-FFF2-40B4-BE49-F238E27FC236}">
                    <a16:creationId xmlns:a16="http://schemas.microsoft.com/office/drawing/2014/main" id="{870C2EE9-FDB1-AB46-8D22-79193E9B6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014151"/>
                <a:ext cx="7886700" cy="969079"/>
              </a:xfrm>
              <a:blipFill>
                <a:blip r:embed="rId2"/>
                <a:stretch>
                  <a:fillRect l="-804" t="-25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0591D5F-966F-384C-BBEA-7F0BB635F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032" y="2922746"/>
            <a:ext cx="6087618" cy="126100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DC7691-FBA1-A74F-8B6B-6AB7F903B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4288" y="4183753"/>
            <a:ext cx="5111877" cy="109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96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6C14F-36C1-9747-8FEA-E33E4D67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Model 1 </a:t>
            </a:r>
            <a:r>
              <a:rPr lang="ru-RU" dirty="0"/>
              <a:t>: Псевдокод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EB7BC42-7DB8-A649-8D53-AA456F50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23</a:t>
            </a:fld>
            <a:endParaRPr lang="ru-RU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79344A2F-C4A2-3C47-85A9-EF4A2E1B2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31368"/>
            <a:ext cx="7886700" cy="3253706"/>
          </a:xfrm>
        </p:spPr>
      </p:pic>
    </p:spTree>
    <p:extLst>
      <p:ext uri="{BB962C8B-B14F-4D97-AF65-F5344CB8AC3E}">
        <p14:creationId xmlns:p14="http://schemas.microsoft.com/office/powerpoint/2010/main" val="2015332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6C14F-36C1-9747-8FEA-E33E4D67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Model 1 </a:t>
            </a:r>
            <a:r>
              <a:rPr lang="ru-RU" dirty="0"/>
              <a:t>: Пример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EB7BC42-7DB8-A649-8D53-AA456F50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24</a:t>
            </a:fld>
            <a:endParaRPr lang="ru-RU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D25B27C8-4F4B-E84B-8F59-80074591A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2723198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IBM 1 – </a:t>
            </a:r>
            <a:r>
              <a:rPr lang="ru-RU" dirty="0"/>
              <a:t>модель, использующая только </a:t>
            </a:r>
            <a:r>
              <a:rPr lang="en-US" i="1" dirty="0"/>
              <a:t>t</a:t>
            </a:r>
            <a:r>
              <a:rPr lang="en-US" dirty="0"/>
              <a:t> – </a:t>
            </a:r>
            <a:r>
              <a:rPr lang="en-US" dirty="0">
                <a:solidFill>
                  <a:srgbClr val="FF0000"/>
                </a:solidFill>
              </a:rPr>
              <a:t>lexical translation probability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1D7CC89-5F36-3340-8B3D-362C843F0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963" y="1963674"/>
            <a:ext cx="44481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05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7C617B-FA54-C240-9AFA-849652AF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Models (4)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C835C0-C999-C446-8C2E-CEF8F3F31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i="1" dirty="0"/>
              <a:t>Про оценку параметров: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http://mt-class.org/jhu/slides/lecture-ibm-model1.pdf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(слайды </a:t>
            </a:r>
            <a:r>
              <a:rPr lang="en-US" dirty="0" err="1"/>
              <a:t>P.Koehn</a:t>
            </a:r>
            <a:r>
              <a:rPr lang="en-US" dirty="0"/>
              <a:t>’</a:t>
            </a:r>
            <a:r>
              <a:rPr lang="ru-RU" dirty="0"/>
              <a:t>а)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i="1" dirty="0"/>
              <a:t>Книжка по </a:t>
            </a:r>
            <a:r>
              <a:rPr lang="en-US" i="1" dirty="0"/>
              <a:t>SMT:</a:t>
            </a:r>
          </a:p>
          <a:p>
            <a:pPr marL="0" indent="0">
              <a:buNone/>
            </a:pPr>
            <a:r>
              <a:rPr lang="en-US" dirty="0"/>
              <a:t>Philipp Koehn. 2009. Statistical Machine Translation. Cambridge University Press </a:t>
            </a:r>
            <a:r>
              <a:rPr lang="en-US" dirty="0">
                <a:hlinkClick r:id="rId3"/>
              </a:rPr>
              <a:t>https://www.cambridge.org/core/books/statistical-machine-translation/94EADF9F680558E13BE759997553CDE5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A2DC2B-FCCE-8448-9675-06508C507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467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EF9233-2131-214A-A0E7-200E1350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Models (5)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1C6E79-2ABB-0A42-B013-1CA3C3586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Что дальше?</a:t>
            </a:r>
          </a:p>
          <a:p>
            <a:r>
              <a:rPr lang="ru-RU" dirty="0"/>
              <a:t>Перестановки / </a:t>
            </a:r>
            <a:r>
              <a:rPr lang="en-US" dirty="0"/>
              <a:t>reordering</a:t>
            </a:r>
          </a:p>
          <a:p>
            <a:r>
              <a:rPr lang="ru-RU" dirty="0"/>
              <a:t>Вставки-удаления / </a:t>
            </a:r>
            <a:r>
              <a:rPr lang="en-US" dirty="0"/>
              <a:t>fertility</a:t>
            </a:r>
          </a:p>
          <a:p>
            <a:r>
              <a:rPr lang="ru-RU" dirty="0"/>
              <a:t>Классы слов </a:t>
            </a:r>
            <a:r>
              <a:rPr lang="en-US" dirty="0"/>
              <a:t>/ word classes</a:t>
            </a:r>
          </a:p>
          <a:p>
            <a:r>
              <a:rPr lang="en-US" dirty="0"/>
              <a:t>…</a:t>
            </a:r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D7FC323-F0F4-BB4A-8C6D-DBC25A012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991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D52E2-FC89-3545-80A3-6074BE6D5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Декодинг</a:t>
            </a:r>
            <a:r>
              <a:rPr lang="en-US" dirty="0"/>
              <a:t> (1)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16F930-A622-6945-87DB-E0574BAAF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/>
              <a:t>Как же получить перевод, если у нас есть </a:t>
            </a:r>
            <a:r>
              <a:rPr lang="en-US" sz="2200" dirty="0"/>
              <a:t>PT </a:t>
            </a:r>
            <a:r>
              <a:rPr lang="ru-RU" sz="2200" dirty="0"/>
              <a:t>и </a:t>
            </a:r>
            <a:r>
              <a:rPr lang="en-US" sz="2200" dirty="0"/>
              <a:t>LM?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Stack-based decoding</a:t>
            </a:r>
            <a:endParaRPr lang="ru-RU" sz="2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1A45E6C-DF71-4941-81CC-C320BAF6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27</a:t>
            </a:fld>
            <a:endParaRPr lang="ru-RU"/>
          </a:p>
        </p:txBody>
      </p:sp>
      <p:pic>
        <p:nvPicPr>
          <p:cNvPr id="6" name="Picture 4" descr="koehnlatticeg.pdf">
            <a:extLst>
              <a:ext uri="{FF2B5EF4-FFF2-40B4-BE49-F238E27FC236}">
                <a16:creationId xmlns:a16="http://schemas.microsoft.com/office/drawing/2014/main" id="{15E4B5AC-74A0-AA42-81BA-77D62A5CD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1" y="2799051"/>
            <a:ext cx="6618314" cy="211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85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6AA08C-8A17-274C-A94D-A8801D03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Декодинг</a:t>
            </a:r>
            <a:r>
              <a:rPr lang="ru-RU" dirty="0"/>
              <a:t> (2)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C69EB5-2D2A-BA45-AD09-7F315FF88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3350" y="2226469"/>
            <a:ext cx="4572000" cy="3263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Decoding by hypothesis expansion</a:t>
            </a:r>
          </a:p>
          <a:p>
            <a:pPr marL="0" indent="0">
              <a:buNone/>
            </a:pPr>
            <a:r>
              <a:rPr lang="ru-RU" sz="2000" dirty="0"/>
              <a:t>Слишком большое пространство поиска:</a:t>
            </a:r>
          </a:p>
          <a:p>
            <a:pPr>
              <a:buFont typeface="Wingdings" pitchFamily="2" charset="2"/>
              <a:buChar char="Ø"/>
            </a:pPr>
            <a:r>
              <a:rPr lang="ru-RU" sz="2000" dirty="0"/>
              <a:t>Обрезаем гипотезы (</a:t>
            </a:r>
            <a:r>
              <a:rPr lang="en-US" sz="2000" dirty="0"/>
              <a:t>pruning)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Beam search (</a:t>
            </a:r>
            <a:r>
              <a:rPr lang="ru-RU" sz="2000" dirty="0"/>
              <a:t>лучевой поиск?)</a:t>
            </a:r>
            <a:endParaRPr lang="en-US" sz="2000" dirty="0"/>
          </a:p>
          <a:p>
            <a:pPr marL="0" indent="0">
              <a:buNone/>
            </a:pPr>
            <a:r>
              <a:rPr lang="ru-RU" sz="2000" dirty="0">
                <a:solidFill>
                  <a:schemeClr val="accent1"/>
                </a:solidFill>
                <a:hlinkClick r:id="rId2"/>
              </a:rPr>
              <a:t>Пример графа поиска для большого предложения</a:t>
            </a:r>
            <a:endParaRPr lang="ru-RU" sz="2000" dirty="0">
              <a:solidFill>
                <a:schemeClr val="accent1"/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8612EF-0453-1441-BD42-6FB4AEF9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28</a:t>
            </a:fld>
            <a:endParaRPr lang="ru-RU"/>
          </a:p>
        </p:txBody>
      </p:sp>
      <p:pic>
        <p:nvPicPr>
          <p:cNvPr id="6" name="Picture 8" descr="mtstackpart3.jpg">
            <a:extLst>
              <a:ext uri="{FF2B5EF4-FFF2-40B4-BE49-F238E27FC236}">
                <a16:creationId xmlns:a16="http://schemas.microsoft.com/office/drawing/2014/main" id="{23EACEFE-F409-4549-A70B-9B3946D04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8" y="1873197"/>
            <a:ext cx="3188970" cy="370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9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2E9FC8-41B5-A043-8021-70C9CE05F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</a:t>
            </a:r>
            <a:r>
              <a:rPr lang="en-US" dirty="0"/>
              <a:t>MT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BC3E4B-CB64-B946-BB37-826D0B73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2" y="1964724"/>
            <a:ext cx="7345363" cy="4263081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ru-RU" dirty="0"/>
              <a:t>Неоднозначность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/>
              <a:t>на разных уровнях:</a:t>
            </a:r>
            <a:br>
              <a:rPr lang="ru-RU" dirty="0"/>
            </a:br>
            <a:r>
              <a:rPr lang="en-US" sz="2000" i="1" dirty="0"/>
              <a:t>The animal didn’t cross the road because </a:t>
            </a:r>
            <a:r>
              <a:rPr lang="en-US" sz="2000" b="1" i="1" dirty="0"/>
              <a:t>it</a:t>
            </a:r>
            <a:r>
              <a:rPr lang="en-US" sz="2000" i="1" dirty="0"/>
              <a:t> was too wide.</a:t>
            </a:r>
            <a:br>
              <a:rPr lang="ru-RU" sz="2000" i="1" dirty="0"/>
            </a:br>
            <a:r>
              <a:rPr lang="en-US" sz="2000" i="1" dirty="0"/>
              <a:t>The animal didn’t cross the road because </a:t>
            </a:r>
            <a:r>
              <a:rPr lang="en-US" sz="2000" b="1" i="1" dirty="0"/>
              <a:t>it</a:t>
            </a:r>
            <a:r>
              <a:rPr lang="en-US" sz="2000" i="1" dirty="0"/>
              <a:t> was too tired.</a:t>
            </a:r>
            <a:br>
              <a:rPr lang="ru-RU" sz="2000" i="1" dirty="0"/>
            </a:br>
            <a:br>
              <a:rPr lang="ru-RU" sz="2000" i="1" dirty="0"/>
            </a:br>
            <a:r>
              <a:rPr lang="en-US" sz="2000" i="1" dirty="0"/>
              <a:t>A computer that understands you like your mother</a:t>
            </a:r>
            <a:endParaRPr lang="ru-RU" sz="2000" i="1" dirty="0"/>
          </a:p>
          <a:p>
            <a:pPr lvl="1">
              <a:buFont typeface="Wingdings" pitchFamily="2" charset="2"/>
              <a:buChar char="Ø"/>
            </a:pPr>
            <a:endParaRPr lang="ru-RU" sz="2000" i="1" dirty="0"/>
          </a:p>
          <a:p>
            <a:pPr lvl="1">
              <a:buFont typeface="Wingdings" pitchFamily="2" charset="2"/>
              <a:buChar char="Ø"/>
            </a:pPr>
            <a:r>
              <a:rPr lang="ru-RU" sz="2000" dirty="0"/>
              <a:t>+ учёт контекста за рамками предложения</a:t>
            </a:r>
          </a:p>
          <a:p>
            <a:pPr lvl="1">
              <a:buFont typeface="Wingdings" pitchFamily="2" charset="2"/>
              <a:buChar char="Ø"/>
            </a:pPr>
            <a:r>
              <a:rPr lang="ru-RU" sz="2000" dirty="0"/>
              <a:t>+ синонимия</a:t>
            </a:r>
          </a:p>
          <a:p>
            <a:pPr>
              <a:buFont typeface="Wingdings" pitchFamily="2" charset="2"/>
              <a:buChar char="Ø"/>
            </a:pPr>
            <a:r>
              <a:rPr lang="ru-RU" sz="2200" dirty="0"/>
              <a:t>Разнообразие естественных языков</a:t>
            </a:r>
          </a:p>
          <a:p>
            <a:pPr lvl="1">
              <a:buFont typeface="Wingdings" pitchFamily="2" charset="2"/>
              <a:buChar char="Ø"/>
            </a:pPr>
            <a:r>
              <a:rPr lang="ru-RU" sz="2000" dirty="0"/>
              <a:t>порядок слов, морфология …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2EA8AB-C947-E644-9521-4FF688BC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365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2C2E86-E6C2-AC48-9537-96332F2FD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Автоматическая оценка М</a:t>
            </a:r>
            <a:r>
              <a:rPr lang="en-US" dirty="0"/>
              <a:t>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297551-FF13-9E4A-BFC1-D81E3F0D9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7986713" cy="3263504"/>
          </a:xfrm>
        </p:spPr>
        <p:txBody>
          <a:bodyPr>
            <a:noAutofit/>
          </a:bodyPr>
          <a:lstStyle/>
          <a:p>
            <a:r>
              <a:rPr lang="ru-RU" sz="2200" dirty="0"/>
              <a:t>Сравнение с эталоном — много метрик</a:t>
            </a:r>
          </a:p>
          <a:p>
            <a:r>
              <a:rPr lang="en-US" sz="2200" b="1" dirty="0"/>
              <a:t>BLEU – </a:t>
            </a:r>
            <a:r>
              <a:rPr lang="ru-RU" sz="2200" dirty="0"/>
              <a:t>учитывает точность по </a:t>
            </a:r>
            <a:r>
              <a:rPr lang="en-US" sz="2200" dirty="0"/>
              <a:t>n-</a:t>
            </a:r>
            <a:r>
              <a:rPr lang="ru-RU" sz="2200" dirty="0"/>
              <a:t>граммам и штрафует большую разницу в длине</a:t>
            </a:r>
            <a:endParaRPr lang="en-US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ru-RU" sz="22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Kishore </a:t>
            </a:r>
            <a:r>
              <a:rPr lang="en-US" sz="1800" dirty="0" err="1">
                <a:solidFill>
                  <a:schemeClr val="accent1"/>
                </a:solidFill>
              </a:rPr>
              <a:t>Papineni</a:t>
            </a:r>
            <a:r>
              <a:rPr lang="en-US" sz="1800" dirty="0">
                <a:solidFill>
                  <a:schemeClr val="accent1"/>
                </a:solidFill>
              </a:rPr>
              <a:t>, Salim </a:t>
            </a:r>
            <a:r>
              <a:rPr lang="en-US" sz="1800" dirty="0" err="1">
                <a:solidFill>
                  <a:schemeClr val="accent1"/>
                </a:solidFill>
              </a:rPr>
              <a:t>Roukos</a:t>
            </a:r>
            <a:r>
              <a:rPr lang="en-US" sz="1800" dirty="0">
                <a:solidFill>
                  <a:schemeClr val="accent1"/>
                </a:solidFill>
              </a:rPr>
              <a:t>, Todd Ward and Wei-Jing Zhu. 2002. BLEU: A method for automatic evaluation of machine translation. Proceedings of ACL 2002</a:t>
            </a:r>
            <a:endParaRPr lang="ru-RU" sz="1800" dirty="0">
              <a:solidFill>
                <a:schemeClr val="accent1"/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E31AACC-5837-5D4A-91A0-E23265E9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29</a:t>
            </a:fld>
            <a:endParaRPr lang="ru-RU" dirty="0"/>
          </a:p>
        </p:txBody>
      </p:sp>
      <p:graphicFrame>
        <p:nvGraphicFramePr>
          <p:cNvPr id="67" name="Object 2">
            <a:extLst>
              <a:ext uri="{FF2B5EF4-FFF2-40B4-BE49-F238E27FC236}">
                <a16:creationId xmlns:a16="http://schemas.microsoft.com/office/drawing/2014/main" id="{2108C468-5CFC-0D49-97A7-39E4A4BEB1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95972"/>
              </p:ext>
            </p:extLst>
          </p:nvPr>
        </p:nvGraphicFramePr>
        <p:xfrm>
          <a:off x="2415552" y="3684699"/>
          <a:ext cx="4312895" cy="922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3000" imgH="787400" progId="Equation.3">
                  <p:embed/>
                </p:oleObj>
              </mc:Choice>
              <mc:Fallback>
                <p:oleObj name="Equation" r:id="rId2" imgW="3683000" imgH="787400" progId="Equation.3">
                  <p:embed/>
                  <p:pic>
                    <p:nvPicPr>
                      <p:cNvPr id="67" name="Object 2">
                        <a:extLst>
                          <a:ext uri="{FF2B5EF4-FFF2-40B4-BE49-F238E27FC236}">
                            <a16:creationId xmlns:a16="http://schemas.microsoft.com/office/drawing/2014/main" id="{2108C468-5CFC-0D49-97A7-39E4A4BEB1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5552" y="3684699"/>
                        <a:ext cx="4312895" cy="9226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2">
            <a:extLst>
              <a:ext uri="{FF2B5EF4-FFF2-40B4-BE49-F238E27FC236}">
                <a16:creationId xmlns:a16="http://schemas.microsoft.com/office/drawing/2014/main" id="{EECA201B-9562-8A42-8FFE-28D784604E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585550"/>
              </p:ext>
            </p:extLst>
          </p:nvPr>
        </p:nvGraphicFramePr>
        <p:xfrm>
          <a:off x="2473523" y="4788462"/>
          <a:ext cx="4196953" cy="632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89300" imgH="495300" progId="Equation.3">
                  <p:embed/>
                </p:oleObj>
              </mc:Choice>
              <mc:Fallback>
                <p:oleObj name="Equation" r:id="rId4" imgW="3289300" imgH="495300" progId="Equation.3">
                  <p:embed/>
                  <p:pic>
                    <p:nvPicPr>
                      <p:cNvPr id="68" name="Object 2">
                        <a:extLst>
                          <a:ext uri="{FF2B5EF4-FFF2-40B4-BE49-F238E27FC236}">
                            <a16:creationId xmlns:a16="http://schemas.microsoft.com/office/drawing/2014/main" id="{EECA201B-9562-8A42-8FFE-28D784604E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523" y="4788462"/>
                        <a:ext cx="4196953" cy="6324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20445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2C2E86-E6C2-AC48-9537-96332F2FD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Автоматическая оценка М</a:t>
            </a:r>
            <a:r>
              <a:rPr lang="en-US" dirty="0"/>
              <a:t>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297551-FF13-9E4A-BFC1-D81E3F0D9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7986713" cy="3263504"/>
          </a:xfrm>
        </p:spPr>
        <p:txBody>
          <a:bodyPr>
            <a:normAutofit/>
          </a:bodyPr>
          <a:lstStyle/>
          <a:p>
            <a:r>
              <a:rPr lang="ru-RU" dirty="0"/>
              <a:t>Многозначность / синонимия / …</a:t>
            </a:r>
          </a:p>
          <a:p>
            <a:r>
              <a:rPr lang="ru-RU" dirty="0"/>
              <a:t>Гладкость ?</a:t>
            </a:r>
          </a:p>
          <a:p>
            <a:r>
              <a:rPr lang="ru-RU" dirty="0"/>
              <a:t>Зависимость от эталонов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Human Evaluation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Quality Estimation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E31AACC-5837-5D4A-91A0-E23265E9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0767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C2CDE4-1731-8A4E-842B-4C62246A8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56" y="244158"/>
            <a:ext cx="8180173" cy="1339850"/>
          </a:xfrm>
        </p:spPr>
        <p:txBody>
          <a:bodyPr>
            <a:normAutofit/>
          </a:bodyPr>
          <a:lstStyle/>
          <a:p>
            <a:r>
              <a:rPr lang="en-US" dirty="0"/>
              <a:t>Neural Machine Translation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43F316-5897-F34B-BA51-4110F8EAB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MT – sequence-to-sequence task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neural LMs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encoding-decoding architecture: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encode source sentence -&gt; embedding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decode into target sentence -&gt; </a:t>
            </a:r>
            <a:r>
              <a:rPr lang="ru-RU" dirty="0"/>
              <a:t>вероятности всех слов в словаре для каждой позиции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Input: source + target pair, </a:t>
            </a:r>
            <a:br>
              <a:rPr lang="en-US" dirty="0"/>
            </a:br>
            <a:r>
              <a:rPr lang="en-US" dirty="0"/>
              <a:t>output: </a:t>
            </a:r>
            <a:r>
              <a:rPr lang="ru-RU" dirty="0"/>
              <a:t>вероятности всех слов в словаре для каждой позиции</a:t>
            </a:r>
            <a:r>
              <a:rPr lang="en-US" dirty="0"/>
              <a:t> target’</a:t>
            </a:r>
            <a:r>
              <a:rPr lang="ru-RU" dirty="0"/>
              <a:t>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9E2762-F681-6C4D-9459-392E37D1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79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450358-DDAB-AF49-98F2-045A9B5A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473316-CEFF-3E4B-9840-41A67798F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Токенизация</a:t>
            </a:r>
            <a:r>
              <a:rPr lang="en-US" dirty="0"/>
              <a:t> — </a:t>
            </a:r>
            <a:r>
              <a:rPr lang="en-US" dirty="0" err="1"/>
              <a:t>subword</a:t>
            </a:r>
            <a:r>
              <a:rPr lang="en-US" dirty="0"/>
              <a:t> units</a:t>
            </a:r>
            <a:br>
              <a:rPr lang="ru-RU" dirty="0"/>
            </a:br>
            <a:r>
              <a:rPr lang="en-US" dirty="0">
                <a:hlinkClick r:id="rId2"/>
              </a:rPr>
              <a:t>BPE</a:t>
            </a:r>
            <a:r>
              <a:rPr lang="en-US" dirty="0"/>
              <a:t> / </a:t>
            </a:r>
            <a:r>
              <a:rPr lang="en-US" dirty="0">
                <a:hlinkClick r:id="rId3"/>
              </a:rPr>
              <a:t>wordpiece</a:t>
            </a:r>
            <a:endParaRPr lang="en-US" dirty="0"/>
          </a:p>
          <a:p>
            <a:r>
              <a:rPr lang="en-US" dirty="0"/>
              <a:t>Sentence alignment</a:t>
            </a:r>
            <a:br>
              <a:rPr lang="en-US" dirty="0"/>
            </a:br>
            <a:r>
              <a:rPr lang="en-US" dirty="0">
                <a:hlinkClick r:id="rId4"/>
              </a:rPr>
              <a:t>multilingual sentence embeddings</a:t>
            </a:r>
            <a:endParaRPr lang="en-US" dirty="0"/>
          </a:p>
          <a:p>
            <a:r>
              <a:rPr lang="en-US" dirty="0"/>
              <a:t>Backtranslation 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1F4C32-81C4-D14B-BA93-36E35DFC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65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5C570-D09D-5F4B-801B-F4E86F767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reminder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5054F9-916D-D841-8AD1-3F4161150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2" y="1890584"/>
            <a:ext cx="7345363" cy="4446954"/>
          </a:xfrm>
        </p:spPr>
        <p:txBody>
          <a:bodyPr/>
          <a:lstStyle/>
          <a:p>
            <a:r>
              <a:rPr lang="en-US" dirty="0"/>
              <a:t>Language modeling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B15591-61DD-BA4C-92FE-A10AF4DAB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33</a:t>
            </a:fld>
            <a:endParaRPr lang="en-US"/>
          </a:p>
        </p:txBody>
      </p:sp>
      <p:pic>
        <p:nvPicPr>
          <p:cNvPr id="5" name="Содержимое 3">
            <a:extLst>
              <a:ext uri="{FF2B5EF4-FFF2-40B4-BE49-F238E27FC236}">
                <a16:creationId xmlns:a16="http://schemas.microsoft.com/office/drawing/2014/main" id="{02838C06-4A60-A940-9C7D-C2B626BF64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5" b="3102"/>
          <a:stretch/>
        </p:blipFill>
        <p:spPr>
          <a:xfrm>
            <a:off x="900111" y="2968492"/>
            <a:ext cx="3363166" cy="1548000"/>
          </a:xfrm>
          <a:prstGeom prst="rect">
            <a:avLst/>
          </a:prstGeom>
        </p:spPr>
      </p:pic>
      <p:pic>
        <p:nvPicPr>
          <p:cNvPr id="6" name="Изображение 4">
            <a:extLst>
              <a:ext uri="{FF2B5EF4-FFF2-40B4-BE49-F238E27FC236}">
                <a16:creationId xmlns:a16="http://schemas.microsoft.com/office/drawing/2014/main" id="{773395DA-9375-5C43-8795-457ABE1CDC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515"/>
          <a:stretch/>
        </p:blipFill>
        <p:spPr>
          <a:xfrm>
            <a:off x="4263277" y="2968492"/>
            <a:ext cx="2173911" cy="1548000"/>
          </a:xfrm>
          <a:prstGeom prst="rect">
            <a:avLst/>
          </a:prstGeom>
        </p:spPr>
      </p:pic>
      <p:pic>
        <p:nvPicPr>
          <p:cNvPr id="7" name="Изображение 5">
            <a:extLst>
              <a:ext uri="{FF2B5EF4-FFF2-40B4-BE49-F238E27FC236}">
                <a16:creationId xmlns:a16="http://schemas.microsoft.com/office/drawing/2014/main" id="{BE3C2622-F456-9B42-AD18-D5E6EAD88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256" y="4516492"/>
            <a:ext cx="2681021" cy="1480454"/>
          </a:xfrm>
          <a:prstGeom prst="rect">
            <a:avLst/>
          </a:prstGeom>
        </p:spPr>
      </p:pic>
      <p:pic>
        <p:nvPicPr>
          <p:cNvPr id="8" name="Изображение 6">
            <a:extLst>
              <a:ext uri="{FF2B5EF4-FFF2-40B4-BE49-F238E27FC236}">
                <a16:creationId xmlns:a16="http://schemas.microsoft.com/office/drawing/2014/main" id="{2E55A1C5-163D-464D-A5A0-5A230BF1CD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159"/>
          <a:stretch/>
        </p:blipFill>
        <p:spPr>
          <a:xfrm>
            <a:off x="4859653" y="4516493"/>
            <a:ext cx="1577536" cy="1480454"/>
          </a:xfrm>
          <a:prstGeom prst="rect">
            <a:avLst/>
          </a:prstGeom>
        </p:spPr>
      </p:pic>
      <p:pic>
        <p:nvPicPr>
          <p:cNvPr id="10" name="Изображение 8">
            <a:extLst>
              <a:ext uri="{FF2B5EF4-FFF2-40B4-BE49-F238E27FC236}">
                <a16:creationId xmlns:a16="http://schemas.microsoft.com/office/drawing/2014/main" id="{369A983A-F23F-C044-AB43-876C5FFF8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381" y="2968493"/>
            <a:ext cx="437731" cy="11553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9D8276-B7B2-264F-A0A5-54C304BC6399}"/>
              </a:ext>
            </a:extLst>
          </p:cNvPr>
          <p:cNvSpPr txBox="1"/>
          <p:nvPr/>
        </p:nvSpPr>
        <p:spPr>
          <a:xfrm>
            <a:off x="438975" y="2599160"/>
            <a:ext cx="51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30000" dirty="0"/>
              <a:t>(0)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F6E314-090D-834E-94DB-8B749271787F}"/>
              </a:ext>
            </a:extLst>
          </p:cNvPr>
          <p:cNvSpPr txBox="1"/>
          <p:nvPr/>
        </p:nvSpPr>
        <p:spPr>
          <a:xfrm>
            <a:off x="1546524" y="2599160"/>
            <a:ext cx="51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30000" dirty="0"/>
              <a:t>(1)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D67D5C-DB4E-E643-A803-74608FFD72E3}"/>
              </a:ext>
            </a:extLst>
          </p:cNvPr>
          <p:cNvSpPr txBox="1"/>
          <p:nvPr/>
        </p:nvSpPr>
        <p:spPr>
          <a:xfrm>
            <a:off x="2633849" y="2599161"/>
            <a:ext cx="51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30000" dirty="0"/>
              <a:t>(2)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F9BF94-5F1C-AB41-98A6-1D0ADF1F20C2}"/>
              </a:ext>
            </a:extLst>
          </p:cNvPr>
          <p:cNvSpPr txBox="1"/>
          <p:nvPr/>
        </p:nvSpPr>
        <p:spPr>
          <a:xfrm>
            <a:off x="3748518" y="2634224"/>
            <a:ext cx="51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30000" dirty="0"/>
              <a:t>(3)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C59B9D-296C-9741-81DD-EE4325B47EC8}"/>
              </a:ext>
            </a:extLst>
          </p:cNvPr>
          <p:cNvSpPr txBox="1"/>
          <p:nvPr/>
        </p:nvSpPr>
        <p:spPr>
          <a:xfrm>
            <a:off x="4836025" y="2634224"/>
            <a:ext cx="51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30000" dirty="0"/>
              <a:t>(4)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193579-457D-4548-B941-0943ED849421}"/>
              </a:ext>
            </a:extLst>
          </p:cNvPr>
          <p:cNvSpPr txBox="1"/>
          <p:nvPr/>
        </p:nvSpPr>
        <p:spPr>
          <a:xfrm>
            <a:off x="5922429" y="2634224"/>
            <a:ext cx="51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30000" dirty="0"/>
              <a:t>(5)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37A31A-C7FF-8949-AF0E-95D60801F2AA}"/>
              </a:ext>
            </a:extLst>
          </p:cNvPr>
          <p:cNvSpPr txBox="1"/>
          <p:nvPr/>
        </p:nvSpPr>
        <p:spPr>
          <a:xfrm>
            <a:off x="1680519" y="5875873"/>
            <a:ext cx="5950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            am            a         student      &lt;s&gt;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421901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0894C3-6ABC-6547-A70F-9B2E8C80A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RNN-based architecture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7059865-E694-E248-B537-6B44F92A09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58" y="2147888"/>
            <a:ext cx="4599888" cy="3784716"/>
          </a:xfr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D9FC7308-8D76-544E-B7F6-AF7F4496D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1243" y="2147888"/>
            <a:ext cx="2283116" cy="392747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чем проблема такой архитектуры для перевода?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F62B6A-4A98-A241-84DB-6679B4CD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958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AB5E33-30AC-B64C-AC2D-DF280160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is all you need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FF9CFFD-16EF-2649-90FC-3B6EB32716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ru-RU" dirty="0"/>
                  <a:t>Идея: давайте хранить скрытые представления для всех входных слов и пытаться учитывать только некоторые из них на каждом шаге декодера</a:t>
                </a:r>
              </a:p>
              <a:p>
                <a:r>
                  <a:rPr lang="ru-RU" dirty="0"/>
                  <a:t>Скрытые представления: </a:t>
                </a:r>
                <a:r>
                  <a:rPr lang="en-US" dirty="0"/>
                  <a:t>RNN </a:t>
                </a:r>
                <a:r>
                  <a:rPr lang="ru-RU" dirty="0"/>
                  <a:t>в двух направлениях</a:t>
                </a:r>
              </a:p>
              <a:p>
                <a:r>
                  <a:rPr lang="ru-RU" dirty="0"/>
                  <a:t>Теперь входное предложение – матрица </a:t>
                </a:r>
                <a:r>
                  <a:rPr lang="en-US" b="1" dirty="0"/>
                  <a:t>H</a:t>
                </a:r>
                <a:endParaRPr lang="ru-RU" b="1" dirty="0"/>
              </a:p>
              <a:p>
                <a:r>
                  <a:rPr lang="ru-RU" dirty="0"/>
                  <a:t>Вводим новый параметр – вектор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который</a:t>
                </a:r>
                <a:r>
                  <a:rPr lang="en-US" dirty="0"/>
                  <a:t> </a:t>
                </a:r>
                <a:r>
                  <a:rPr lang="ru-RU" dirty="0"/>
                  <a:t>при умножении на матрицу </a:t>
                </a:r>
                <a:r>
                  <a:rPr lang="en-US" b="1" dirty="0"/>
                  <a:t>H</a:t>
                </a:r>
                <a:r>
                  <a:rPr lang="en-US" dirty="0"/>
                  <a:t> </a:t>
                </a:r>
                <a:r>
                  <a:rPr lang="ru-RU" dirty="0"/>
                  <a:t>будет давать «вектор контекста» </a:t>
                </a:r>
                <a:r>
                  <a:rPr lang="en-US" b="1" i="1" dirty="0"/>
                  <a:t>c</a:t>
                </a:r>
              </a:p>
              <a:p>
                <a:r>
                  <a:rPr lang="ru-RU" dirty="0"/>
                  <a:t>Вектор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1" i="1" dirty="0"/>
                  <a:t>  </a:t>
                </a:r>
                <a:r>
                  <a:rPr lang="ru-RU" dirty="0"/>
                  <a:t>будет показывать, насколько нужно учитывать каждое входное слово; получаем его с помощью состояния декодера </a:t>
                </a:r>
                <a:r>
                  <a:rPr lang="en-US" b="1" i="1" dirty="0"/>
                  <a:t>h </a:t>
                </a:r>
                <a:r>
                  <a:rPr lang="ru-RU" dirty="0"/>
                  <a:t>(например, скалярное произведение)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FF9CFFD-16EF-2649-90FC-3B6EB32716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4" t="-2258" r="-10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5D2DCA-1DF8-884E-B51C-E1B58B9C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544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0C56D-2712-F446-8A7D-F7706849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274F222-5DEB-7344-977A-0534C96F8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523" y="2131624"/>
            <a:ext cx="4957398" cy="3677109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0308521-FFCF-4344-963B-DA3FB6FB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534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2FEAE7-E574-AD48-AB8E-7A4A68846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56" y="244158"/>
            <a:ext cx="8254313" cy="1339850"/>
          </a:xfrm>
        </p:spPr>
        <p:txBody>
          <a:bodyPr>
            <a:normAutofit fontScale="90000"/>
          </a:bodyPr>
          <a:lstStyle/>
          <a:p>
            <a:r>
              <a:rPr lang="ru-RU" dirty="0"/>
              <a:t>Интерпретация внимания в </a:t>
            </a:r>
            <a:r>
              <a:rPr lang="en-US" dirty="0"/>
              <a:t>MT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C2379CB-F3BC-204B-86BF-C17535AD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37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4F1521F-304C-3540-902A-9E43DD7D4C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071" y="1828376"/>
            <a:ext cx="4204033" cy="428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1210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61D1FEA0-F923-544E-B835-723F333F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2687C04-EFEA-1849-A3AA-43E13F8B6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271" y="1832770"/>
            <a:ext cx="4577458" cy="4274817"/>
          </a:xfr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F797B08-8A3A-D54F-93CE-DB91BEA8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0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FEFB6-80E4-7B49-909E-5A37DB24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Приложения </a:t>
            </a:r>
            <a:r>
              <a:rPr lang="en-US" dirty="0"/>
              <a:t>MT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18651C-5A6B-8145-996D-27B7636A1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ru-RU" dirty="0"/>
              <a:t>Автоматический перевод</a:t>
            </a:r>
            <a:endParaRPr lang="en-US" dirty="0"/>
          </a:p>
          <a:p>
            <a:pPr lvl="1"/>
            <a:r>
              <a:rPr lang="en-US" dirty="0"/>
              <a:t>Online </a:t>
            </a:r>
            <a:r>
              <a:rPr lang="ru-RU" dirty="0"/>
              <a:t>переводчики</a:t>
            </a:r>
          </a:p>
          <a:p>
            <a:pPr lvl="1"/>
            <a:r>
              <a:rPr lang="en-US" dirty="0"/>
              <a:t>Domain-specific </a:t>
            </a:r>
            <a:r>
              <a:rPr lang="ru-RU" dirty="0"/>
              <a:t>перевод</a:t>
            </a:r>
            <a:r>
              <a:rPr lang="en-US" dirty="0"/>
              <a:t> </a:t>
            </a:r>
            <a:r>
              <a:rPr lang="ru-RU" dirty="0"/>
              <a:t>(патенты, локализация)</a:t>
            </a:r>
          </a:p>
          <a:p>
            <a:pPr lvl="1"/>
            <a:r>
              <a:rPr lang="ru-RU" dirty="0"/>
              <a:t>Перевод в мессенджерах</a:t>
            </a:r>
          </a:p>
          <a:p>
            <a:pPr lvl="1"/>
            <a:r>
              <a:rPr lang="ru-RU" dirty="0"/>
              <a:t>…</a:t>
            </a:r>
          </a:p>
          <a:p>
            <a:r>
              <a:rPr lang="ru-RU" dirty="0"/>
              <a:t>Инструменты переводчиков</a:t>
            </a:r>
            <a:endParaRPr lang="en-US" dirty="0"/>
          </a:p>
          <a:p>
            <a:pPr lvl="1"/>
            <a:r>
              <a:rPr lang="en-US" dirty="0"/>
              <a:t>computer-assisted translation, CAT</a:t>
            </a:r>
          </a:p>
          <a:p>
            <a:pPr lvl="1"/>
            <a:r>
              <a:rPr lang="en-US" dirty="0"/>
              <a:t>translation memory</a:t>
            </a:r>
            <a:r>
              <a:rPr lang="ru-RU" dirty="0"/>
              <a:t> – переводческая память</a:t>
            </a:r>
            <a:endParaRPr lang="en-US" dirty="0"/>
          </a:p>
          <a:p>
            <a:r>
              <a:rPr lang="ru-RU" dirty="0"/>
              <a:t>Оценка качества перевода / </a:t>
            </a:r>
            <a:r>
              <a:rPr lang="en-US" dirty="0"/>
              <a:t>MT quality evaluation</a:t>
            </a:r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DF51E7D-7DAF-3A44-8A99-BC82124A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2530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81618-E93A-EB4A-B595-85D4BD98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Трансформер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7CBA0D-E60C-7146-BFC6-995C086799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Заменяем </a:t>
            </a:r>
            <a:r>
              <a:rPr lang="ru-RU" dirty="0" err="1"/>
              <a:t>рекуррентность</a:t>
            </a:r>
            <a:r>
              <a:rPr lang="ru-RU" dirty="0"/>
              <a:t> на:</a:t>
            </a:r>
            <a:endParaRPr lang="en-US" dirty="0"/>
          </a:p>
          <a:p>
            <a:r>
              <a:rPr lang="en-US" b="1" dirty="0"/>
              <a:t>Self-Attention</a:t>
            </a:r>
          </a:p>
          <a:p>
            <a:r>
              <a:rPr lang="en-US" b="1" dirty="0"/>
              <a:t>Multi-Head Attention</a:t>
            </a:r>
            <a:r>
              <a:rPr lang="en-US" dirty="0"/>
              <a:t> – </a:t>
            </a:r>
            <a:r>
              <a:rPr lang="ru-RU" dirty="0"/>
              <a:t>несколько слоев </a:t>
            </a:r>
            <a:r>
              <a:rPr lang="en-US" dirty="0"/>
              <a:t>self-attention</a:t>
            </a:r>
            <a:r>
              <a:rPr lang="ru-RU" dirty="0"/>
              <a:t>, каждый со своими матрицами весов;</a:t>
            </a:r>
            <a:br>
              <a:rPr lang="ru-RU" dirty="0"/>
            </a:br>
            <a:r>
              <a:rPr lang="ru-RU" dirty="0"/>
              <a:t>затем объединяем их в один вектор с помощью ещё одной матрицы весов</a:t>
            </a:r>
            <a:endParaRPr lang="en-US" i="1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C5CACB6A-2CFC-9141-8657-B87BBBDD13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D0377C-4DBF-514F-861A-C5D1E707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39</a:t>
            </a:fld>
            <a:endParaRPr lang="en-US"/>
          </a:p>
        </p:txBody>
      </p:sp>
      <p:pic>
        <p:nvPicPr>
          <p:cNvPr id="5124" name="Picture 4" descr="Image for post">
            <a:extLst>
              <a:ext uri="{FF2B5EF4-FFF2-40B4-BE49-F238E27FC236}">
                <a16:creationId xmlns:a16="http://schemas.microsoft.com/office/drawing/2014/main" id="{CFFD08A9-E113-374A-85AD-135516FD8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79373"/>
            <a:ext cx="3673475" cy="446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4119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1841F-F4C4-784F-AF29-3CF06A0D9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32B9D3-6668-9640-A2BE-9C4ED78AC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Bias, ethical issues</a:t>
            </a:r>
          </a:p>
          <a:p>
            <a:r>
              <a:rPr lang="en-US" dirty="0"/>
              <a:t>Low-resourced languages</a:t>
            </a:r>
          </a:p>
          <a:p>
            <a:r>
              <a:rPr lang="en-US" dirty="0"/>
              <a:t>Domain-specific translation (glossaries)</a:t>
            </a:r>
          </a:p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7183641-1537-A74E-A5FE-6BA782DF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440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6AD6BC94-0AA3-724E-A7B8-FBB3F8DB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B5241B2-4D21-B348-872B-2F010D820E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38" y="2428435"/>
            <a:ext cx="2939621" cy="3004585"/>
          </a:xfrm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4898523-0F5A-C548-8B6E-F33361C521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561" y="2428435"/>
            <a:ext cx="2723335" cy="2362894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78D8AA-B966-DF47-8592-2805944B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41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DA7F04-9F09-6D4C-999E-7E06FDF00E91}"/>
              </a:ext>
            </a:extLst>
          </p:cNvPr>
          <p:cNvSpPr txBox="1"/>
          <p:nvPr/>
        </p:nvSpPr>
        <p:spPr>
          <a:xfrm>
            <a:off x="5263978" y="5433020"/>
            <a:ext cx="3376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WMT 2020: </a:t>
            </a:r>
            <a:r>
              <a:rPr lang="en-US" dirty="0">
                <a:hlinkClick r:id="rId4"/>
              </a:rPr>
              <a:t>http://statmt.org/wmt20/pdf/2020.wmt-1.1.pdf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60021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4037F-B9E2-2F42-AA23-A8CC3D03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C200E8-9020-4B48-A040-CF957BB95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Multimodal MT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изображения, звук, видео</a:t>
            </a:r>
          </a:p>
          <a:p>
            <a:r>
              <a:rPr lang="ru-RU" dirty="0"/>
              <a:t>Контекстный перевод</a:t>
            </a:r>
            <a:r>
              <a:rPr lang="en-US" dirty="0"/>
              <a:t> (discourse-aware translation), </a:t>
            </a:r>
            <a:r>
              <a:rPr lang="ru-RU" dirty="0"/>
              <a:t>пример из </a:t>
            </a:r>
            <a:r>
              <a:rPr lang="ru-RU" dirty="0">
                <a:hlinkClick r:id="rId3"/>
              </a:rPr>
              <a:t>статьи</a:t>
            </a:r>
            <a:r>
              <a:rPr lang="ru-RU" dirty="0"/>
              <a:t>:</a:t>
            </a:r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76F0995-0C1B-4745-BCE4-A896399B2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42</a:t>
            </a:fld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F572BA1-2293-3A48-9018-FD29CA705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04" y="4084094"/>
            <a:ext cx="7148384" cy="212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9645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C0A7B5-FD4E-954C-AA5F-F883A2DB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</a:t>
            </a:r>
            <a:r>
              <a:rPr lang="en-US" dirty="0"/>
              <a:t>SMT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AEBFFF63-C713-114C-B391-A87826159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791" y="1872123"/>
            <a:ext cx="6096418" cy="4193715"/>
          </a:xfr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EA8F1A8-BB4D-B840-9598-E8B11377E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43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FBF4E4-21E8-5C4B-B98D-513AC72F4C98}"/>
              </a:ext>
            </a:extLst>
          </p:cNvPr>
          <p:cNvSpPr txBox="1"/>
          <p:nvPr/>
        </p:nvSpPr>
        <p:spPr>
          <a:xfrm>
            <a:off x="4300152" y="6046176"/>
            <a:ext cx="4431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https://translate.yandex.ru/?lang=en-ru&amp;text=content</a:t>
            </a:r>
            <a:r>
              <a:rPr lang="en-US" sz="1400" dirty="0"/>
              <a:t>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141805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0C188F-8BDB-CD48-AA15-17AAE45C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ещё почитать?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AA368B-A4FE-FD41-8076-4833BDECA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WMT – </a:t>
            </a:r>
            <a:r>
              <a:rPr lang="ru-RU" dirty="0"/>
              <a:t>ежегодный </a:t>
            </a:r>
            <a:r>
              <a:rPr lang="ru-RU" dirty="0" err="1"/>
              <a:t>воркшоп</a:t>
            </a:r>
            <a:r>
              <a:rPr lang="ru-RU" dirty="0"/>
              <a:t> и соревнование систем МП и оценки качества </a:t>
            </a:r>
            <a:r>
              <a:rPr lang="en-US" dirty="0">
                <a:hlinkClick r:id="rId2"/>
              </a:rPr>
              <a:t>http://statmt.org/wmt21/</a:t>
            </a:r>
            <a:endParaRPr lang="ru-RU" dirty="0"/>
          </a:p>
          <a:p>
            <a:r>
              <a:rPr lang="ru-RU" dirty="0"/>
              <a:t>Лучший в мире курс по </a:t>
            </a:r>
            <a:r>
              <a:rPr lang="en-US" dirty="0"/>
              <a:t>NLP (</a:t>
            </a:r>
            <a:r>
              <a:rPr lang="ru-RU" dirty="0"/>
              <a:t>ШАД)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https://github.com/yandexdataschool/nlp_course/</a:t>
            </a:r>
            <a:endParaRPr lang="en-US" dirty="0"/>
          </a:p>
          <a:p>
            <a:r>
              <a:rPr lang="ru-RU" dirty="0" err="1"/>
              <a:t>Стэнфордский</a:t>
            </a:r>
            <a:r>
              <a:rPr lang="ru-RU" dirty="0"/>
              <a:t> курс по </a:t>
            </a:r>
            <a:r>
              <a:rPr lang="en-US" dirty="0"/>
              <a:t>NLP </a:t>
            </a:r>
            <a:r>
              <a:rPr lang="ru-RU" dirty="0"/>
              <a:t>(есть ссылки на предыдущие годы)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http://web.stanford.edu/class/cs224n/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/>
              <a:t>сайт с библиографией по МП (после 2015 года не очень часто обновляется) </a:t>
            </a:r>
            <a:r>
              <a:rPr lang="en-US" dirty="0">
                <a:hlinkClick r:id="rId5"/>
              </a:rPr>
              <a:t>http://www.mt-archive.info/</a:t>
            </a:r>
            <a:r>
              <a:rPr lang="ru-RU" dirty="0"/>
              <a:t>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584180D-D9D8-7C41-B000-81E5BEC79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2662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92F6415-29A0-F247-8ACB-1E7A5E6B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</a:t>
            </a:r>
            <a:r>
              <a:rPr lang="en-US" dirty="0"/>
              <a:t>!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E1AF7B65-005D-2F47-A655-553DB6F13A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653F058-FAAC-D045-858A-D7C11784B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3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AE74F-F196-024D-AD61-ED2B307EE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Ранние эксперименты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E8B717-7DF1-4740-BFFD-7A263C94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2" y="1940011"/>
            <a:ext cx="7345363" cy="412551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mbria" panose="02040503050406030204" pitchFamily="18" charset="0"/>
                <a:cs typeface="Calibri" panose="020F0502020204030204" pitchFamily="34" charset="0"/>
              </a:rPr>
              <a:t>1946</a:t>
            </a:r>
            <a:r>
              <a:rPr lang="ru-RU" sz="2000" dirty="0">
                <a:latin typeface="Cambria" panose="02040503050406030204" pitchFamily="18" charset="0"/>
                <a:cs typeface="Calibri" panose="020F0502020204030204" pitchFamily="34" charset="0"/>
              </a:rPr>
              <a:t>-48 </a:t>
            </a:r>
            <a:r>
              <a:rPr lang="en-US" sz="2000" dirty="0">
                <a:latin typeface="Cambria" panose="02040503050406030204" pitchFamily="18" charset="0"/>
                <a:cs typeface="Calibri" panose="020F0502020204030204" pitchFamily="34" charset="0"/>
              </a:rPr>
              <a:t>Warren Weaver, </a:t>
            </a:r>
            <a:r>
              <a:rPr lang="ru-RU" sz="2000" dirty="0">
                <a:latin typeface="Cambria" panose="02040503050406030204" pitchFamily="18" charset="0"/>
                <a:cs typeface="Calibri" panose="020F0502020204030204" pitchFamily="34" charset="0"/>
              </a:rPr>
              <a:t>идея автоматического перевода с использованием словаря фраз</a:t>
            </a:r>
            <a:endParaRPr lang="en-US" sz="2000" dirty="0">
              <a:latin typeface="Cambria" panose="02040503050406030204" pitchFamily="18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mbria" panose="02040503050406030204" pitchFamily="18" charset="0"/>
                <a:cs typeface="Calibri" panose="020F0502020204030204" pitchFamily="34" charset="0"/>
              </a:rPr>
              <a:t>1949 Weaver memorandum</a:t>
            </a:r>
          </a:p>
          <a:p>
            <a:r>
              <a:rPr lang="en-US" sz="2000" dirty="0">
                <a:latin typeface="Cambria" panose="02040503050406030204" pitchFamily="18" charset="0"/>
                <a:cs typeface="Calibri" panose="020F0502020204030204" pitchFamily="34" charset="0"/>
              </a:rPr>
              <a:t>1954 IBM/Georgetown </a:t>
            </a:r>
            <a:r>
              <a:rPr lang="ru-RU" sz="2000" dirty="0">
                <a:latin typeface="Cambria" panose="02040503050406030204" pitchFamily="18" charset="0"/>
                <a:cs typeface="Calibri" panose="020F0502020204030204" pitchFamily="34" charset="0"/>
              </a:rPr>
              <a:t>– </a:t>
            </a:r>
            <a:r>
              <a:rPr lang="ru-RU" sz="2000" dirty="0" err="1">
                <a:latin typeface="Cambria" panose="02040503050406030204" pitchFamily="18" charset="0"/>
                <a:cs typeface="Calibri" panose="020F0502020204030204" pitchFamily="34" charset="0"/>
              </a:rPr>
              <a:t>Джорджтаунский</a:t>
            </a:r>
            <a:r>
              <a:rPr lang="ru-RU" sz="2000" dirty="0">
                <a:latin typeface="Cambria" panose="02040503050406030204" pitchFamily="18" charset="0"/>
                <a:cs typeface="Calibri" panose="020F0502020204030204" pitchFamily="34" charset="0"/>
              </a:rPr>
              <a:t> эксперимент</a:t>
            </a:r>
          </a:p>
          <a:p>
            <a:r>
              <a:rPr lang="ru-RU" sz="2000" dirty="0">
                <a:latin typeface="Cambria" panose="02040503050406030204" pitchFamily="18" charset="0"/>
                <a:cs typeface="Calibri" panose="020F0502020204030204" pitchFamily="34" charset="0"/>
              </a:rPr>
              <a:t>1958 первая Всесоюзная конференция по МП</a:t>
            </a:r>
            <a:endParaRPr lang="en-US" sz="2000" dirty="0">
              <a:latin typeface="Cambria" panose="02040503050406030204" pitchFamily="18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mbria" panose="02040503050406030204" pitchFamily="18" charset="0"/>
                <a:cs typeface="Calibri" panose="020F0502020204030204" pitchFamily="34" charset="0"/>
              </a:rPr>
              <a:t>1955-65 </a:t>
            </a:r>
            <a:r>
              <a:rPr lang="ru-RU" sz="2000" dirty="0">
                <a:latin typeface="Cambria" panose="02040503050406030204" pitchFamily="18" charset="0"/>
                <a:cs typeface="Calibri" panose="020F0502020204030204" pitchFamily="34" charset="0"/>
              </a:rPr>
              <a:t>развитие МП сразу в нескольких лабораториях в США</a:t>
            </a:r>
            <a:endParaRPr lang="en-US" sz="2000" dirty="0">
              <a:latin typeface="Cambria" panose="02040503050406030204" pitchFamily="18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mbria" panose="02040503050406030204" pitchFamily="18" charset="0"/>
                <a:cs typeface="Calibri" panose="020F0502020204030204" pitchFamily="34" charset="0"/>
              </a:rPr>
              <a:t>1966 </a:t>
            </a:r>
            <a:r>
              <a:rPr lang="ru-RU" sz="2000" dirty="0">
                <a:latin typeface="Cambria" panose="02040503050406030204" pitchFamily="18" charset="0"/>
                <a:cs typeface="Calibri" panose="020F0502020204030204" pitchFamily="34" charset="0"/>
              </a:rPr>
              <a:t>доклад </a:t>
            </a:r>
            <a:r>
              <a:rPr lang="en-US" sz="2000" dirty="0">
                <a:latin typeface="Cambria" panose="02040503050406030204" pitchFamily="18" charset="0"/>
                <a:cs typeface="Calibri" panose="020F0502020204030204" pitchFamily="34" charset="0"/>
              </a:rPr>
              <a:t>ALPAC, </a:t>
            </a:r>
            <a:r>
              <a:rPr lang="ru-RU" sz="2000" dirty="0">
                <a:latin typeface="Cambria" panose="02040503050406030204" pitchFamily="18" charset="0"/>
                <a:cs typeface="Calibri" panose="020F0502020204030204" pitchFamily="34" charset="0"/>
              </a:rPr>
              <a:t>эксперименты сворачиваются</a:t>
            </a:r>
            <a:endParaRPr lang="en-US" sz="2000" dirty="0">
              <a:latin typeface="Cambria" panose="020405030504060302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cs typeface="Calibri" panose="020F0502020204030204" pitchFamily="34" charset="0"/>
                <a:hlinkClick r:id="rId2"/>
              </a:rPr>
              <a:t>http://www.hutchinsweb.me.uk/PPF-TOC.htm</a:t>
            </a:r>
            <a:r>
              <a:rPr lang="ru-RU" sz="2000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8CF324-16C7-5847-BAB0-252E93B59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483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432716-76A5-F743-869C-C1E0C1A0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Перевод через интерлингву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F17AF5-97EE-8042-B5DA-52EEC86F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5</a:t>
            </a:fld>
            <a:endParaRPr lang="ru-RU"/>
          </a:p>
        </p:txBody>
      </p:sp>
      <p:pic>
        <p:nvPicPr>
          <p:cNvPr id="6" name="Picture 35" descr="vauqpyr">
            <a:extLst>
              <a:ext uri="{FF2B5EF4-FFF2-40B4-BE49-F238E27FC236}">
                <a16:creationId xmlns:a16="http://schemas.microsoft.com/office/drawing/2014/main" id="{69550EA2-0FD9-5143-BEE7-8C4AB74B04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33500" y="2434233"/>
            <a:ext cx="647700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24084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61B750-B871-F447-819E-1BA50498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Rule-based </a:t>
            </a:r>
            <a:r>
              <a:rPr lang="ru-RU" dirty="0"/>
              <a:t>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021A2A-AE58-3A4E-95D4-72A487280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 translation – </a:t>
            </a:r>
            <a:r>
              <a:rPr lang="ru-RU" dirty="0"/>
              <a:t>прямой перевод:</a:t>
            </a:r>
          </a:p>
          <a:p>
            <a:pPr lvl="1"/>
            <a:r>
              <a:rPr lang="ru-RU" dirty="0"/>
              <a:t>Словари</a:t>
            </a:r>
          </a:p>
          <a:p>
            <a:pPr lvl="1"/>
            <a:r>
              <a:rPr lang="ru-RU" dirty="0" err="1"/>
              <a:t>Маппинг</a:t>
            </a:r>
            <a:r>
              <a:rPr lang="ru-RU" dirty="0"/>
              <a:t> грамматики</a:t>
            </a:r>
          </a:p>
          <a:p>
            <a:r>
              <a:rPr lang="en-US" dirty="0"/>
              <a:t>Transfer model</a:t>
            </a:r>
          </a:p>
          <a:p>
            <a:pPr lvl="1"/>
            <a:r>
              <a:rPr lang="ru-RU" dirty="0" err="1"/>
              <a:t>Парсим</a:t>
            </a:r>
            <a:r>
              <a:rPr lang="ru-RU" dirty="0"/>
              <a:t> входной текст</a:t>
            </a:r>
          </a:p>
          <a:p>
            <a:pPr lvl="1"/>
            <a:r>
              <a:rPr lang="ru-RU" dirty="0"/>
              <a:t>Применяем правила (</a:t>
            </a:r>
            <a:r>
              <a:rPr lang="en-US" dirty="0"/>
              <a:t>transfer) </a:t>
            </a:r>
            <a:r>
              <a:rPr lang="ru-RU" dirty="0"/>
              <a:t>и преобразуем в дерево языка перевода</a:t>
            </a:r>
          </a:p>
          <a:p>
            <a:pPr lvl="1"/>
            <a:r>
              <a:rPr lang="ru-RU" dirty="0"/>
              <a:t>Генерируем предложение по дереву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87B9656-E735-7940-9668-034A6EE69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337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BEFBC-60C6-A147-9EB2-0A4EB9C7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Терминология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EFCBA7-47CB-D84F-BE95-263F4BE89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Source language – </a:t>
            </a:r>
            <a:r>
              <a:rPr lang="en-US" b="1" dirty="0"/>
              <a:t>f</a:t>
            </a:r>
            <a:r>
              <a:rPr lang="en-US" dirty="0"/>
              <a:t> (foreign)</a:t>
            </a:r>
            <a:r>
              <a:rPr lang="ru-RU" dirty="0"/>
              <a:t> / </a:t>
            </a:r>
            <a:r>
              <a:rPr lang="en-US" dirty="0" err="1"/>
              <a:t>src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Destination / target language – </a:t>
            </a:r>
            <a:r>
              <a:rPr lang="en-US" b="1" dirty="0"/>
              <a:t>e </a:t>
            </a:r>
            <a:r>
              <a:rPr lang="en-US" dirty="0"/>
              <a:t>(English / input) / </a:t>
            </a:r>
            <a:r>
              <a:rPr lang="en-US" dirty="0" err="1"/>
              <a:t>dst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Два основных параметра:</a:t>
            </a:r>
          </a:p>
          <a:p>
            <a:r>
              <a:rPr lang="en-US" dirty="0"/>
              <a:t>fluency</a:t>
            </a:r>
          </a:p>
          <a:p>
            <a:r>
              <a:rPr lang="en-US" dirty="0"/>
              <a:t>adequacy / faithfulness </a:t>
            </a:r>
          </a:p>
          <a:p>
            <a:pPr marL="0" indent="0">
              <a:buNone/>
            </a:pPr>
            <a:r>
              <a:rPr lang="ru-RU" dirty="0"/>
              <a:t>Ручная оценка качества обычно смещена в сторону </a:t>
            </a:r>
            <a:r>
              <a:rPr lang="en-US" i="1" dirty="0"/>
              <a:t>fluency</a:t>
            </a:r>
            <a:r>
              <a:rPr lang="en-US" dirty="0"/>
              <a:t>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C99748F-261C-EB41-BCB7-3E1242A0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69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8A7CB-DF89-F14E-968F-B0DAD7594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Noisy channel model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0D22919-1404-5F44-9C32-50D77848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8</a:t>
            </a:fld>
            <a:endParaRPr lang="ru-RU"/>
          </a:p>
        </p:txBody>
      </p:sp>
      <p:pic>
        <p:nvPicPr>
          <p:cNvPr id="6" name="Picture 4" descr="statmt">
            <a:extLst>
              <a:ext uri="{FF2B5EF4-FFF2-40B4-BE49-F238E27FC236}">
                <a16:creationId xmlns:a16="http://schemas.microsoft.com/office/drawing/2014/main" id="{F45744C3-3663-8E4C-8D5F-B79C7071C5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33413" y="2548533"/>
            <a:ext cx="787717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585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Альбом">
      <a:majorFont>
        <a:latin typeface="Cambria"/>
        <a:ea typeface=""/>
        <a:cs typeface=""/>
        <a:font script="Jpan" typeface="ＭＳ 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Столица.thmx</Template>
  <TotalTime>7625</TotalTime>
  <Words>1434</Words>
  <Application>Microsoft Macintosh PowerPoint</Application>
  <PresentationFormat>Экран (4:3)</PresentationFormat>
  <Paragraphs>282</Paragraphs>
  <Slides>46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46</vt:i4>
      </vt:variant>
    </vt:vector>
  </HeadingPairs>
  <TitlesOfParts>
    <vt:vector size="56" baseType="lpstr">
      <vt:lpstr>Brush Script MT</vt:lpstr>
      <vt:lpstr>Arial</vt:lpstr>
      <vt:lpstr>Calibri</vt:lpstr>
      <vt:lpstr>Cambria</vt:lpstr>
      <vt:lpstr>Cambria Math</vt:lpstr>
      <vt:lpstr>Times New Roman</vt:lpstr>
      <vt:lpstr>Wingdings</vt:lpstr>
      <vt:lpstr>Capital</vt:lpstr>
      <vt:lpstr>Equation</vt:lpstr>
      <vt:lpstr>‘ормула</vt:lpstr>
      <vt:lpstr>Машинный перевод</vt:lpstr>
      <vt:lpstr>Зачем говорим об MT?</vt:lpstr>
      <vt:lpstr>Проблемы MT</vt:lpstr>
      <vt:lpstr>Приложения MT</vt:lpstr>
      <vt:lpstr>Ранние эксперименты</vt:lpstr>
      <vt:lpstr>Перевод через интерлингву</vt:lpstr>
      <vt:lpstr>Rule-based модели</vt:lpstr>
      <vt:lpstr>Терминология</vt:lpstr>
      <vt:lpstr>Noisy channel model</vt:lpstr>
      <vt:lpstr>Статистический МП</vt:lpstr>
      <vt:lpstr>Статистическая языковая модель</vt:lpstr>
      <vt:lpstr>Статистическая модель перевода</vt:lpstr>
      <vt:lpstr>Обучающие данные</vt:lpstr>
      <vt:lpstr>Параллельные корпуса</vt:lpstr>
      <vt:lpstr>Выравнивание / alignment</vt:lpstr>
      <vt:lpstr>Выравнивание</vt:lpstr>
      <vt:lpstr>IBM Model 1 (1)</vt:lpstr>
      <vt:lpstr>IBM Model 1 (2)</vt:lpstr>
      <vt:lpstr>IBM Model 1 (3)</vt:lpstr>
      <vt:lpstr>IBM Model 1 (4)</vt:lpstr>
      <vt:lpstr>IBM Model 1 (5)</vt:lpstr>
      <vt:lpstr>IBM Model 1 : E-step</vt:lpstr>
      <vt:lpstr>IBM Model 1 : M-step</vt:lpstr>
      <vt:lpstr>IBM Model 1 : Псевдокод</vt:lpstr>
      <vt:lpstr>IBM Model 1 : Пример</vt:lpstr>
      <vt:lpstr>IBM Models (4)</vt:lpstr>
      <vt:lpstr>IBM Models (5)</vt:lpstr>
      <vt:lpstr>Декодинг (1)</vt:lpstr>
      <vt:lpstr>Декодинг (2)</vt:lpstr>
      <vt:lpstr>Автоматическая оценка МT</vt:lpstr>
      <vt:lpstr>Автоматическая оценка МT</vt:lpstr>
      <vt:lpstr>Neural Machine Translation</vt:lpstr>
      <vt:lpstr>Preprocessing</vt:lpstr>
      <vt:lpstr>RNN reminder</vt:lpstr>
      <vt:lpstr>RNN-based architecture</vt:lpstr>
      <vt:lpstr>Attention is all you need</vt:lpstr>
      <vt:lpstr>Attention</vt:lpstr>
      <vt:lpstr>Интерпретация внимания в MT</vt:lpstr>
      <vt:lpstr>Self-Attention</vt:lpstr>
      <vt:lpstr>Трансформер</vt:lpstr>
      <vt:lpstr>Issues</vt:lpstr>
      <vt:lpstr>Challenges</vt:lpstr>
      <vt:lpstr>Challenges</vt:lpstr>
      <vt:lpstr>Применение SMT</vt:lpstr>
      <vt:lpstr>Что ещё почитать?</vt:lpstr>
      <vt:lpstr>Спасибо!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Ekaterina Protopopova</dc:creator>
  <cp:lastModifiedBy>Ekaterina Enikeeva</cp:lastModifiedBy>
  <cp:revision>563</cp:revision>
  <dcterms:created xsi:type="dcterms:W3CDTF">2019-01-11T17:20:19Z</dcterms:created>
  <dcterms:modified xsi:type="dcterms:W3CDTF">2022-12-15T09:31:46Z</dcterms:modified>
</cp:coreProperties>
</file>