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315" r:id="rId7"/>
    <p:sldId id="258" r:id="rId8"/>
    <p:sldId id="31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16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17" r:id="rId39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>
        <p:scale>
          <a:sx n="100" d="100"/>
          <a:sy n="100" d="100"/>
        </p:scale>
        <p:origin x="1085" y="-4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6" y="36575"/>
            <a:ext cx="9070848" cy="678484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56031" y="237743"/>
            <a:ext cx="8623300" cy="6364605"/>
          </a:xfrm>
          <a:custGeom>
            <a:avLst/>
            <a:gdLst/>
            <a:ahLst/>
            <a:cxnLst/>
            <a:rect l="l" t="t" r="r" b="b"/>
            <a:pathLst>
              <a:path w="8623300" h="6364605">
                <a:moveTo>
                  <a:pt x="0" y="0"/>
                </a:moveTo>
                <a:lnTo>
                  <a:pt x="8622792" y="0"/>
                </a:lnTo>
                <a:lnTo>
                  <a:pt x="8622792" y="6364224"/>
                </a:lnTo>
                <a:lnTo>
                  <a:pt x="0" y="63642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7C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56031" y="6379338"/>
            <a:ext cx="8623300" cy="1905"/>
          </a:xfrm>
          <a:custGeom>
            <a:avLst/>
            <a:gdLst/>
            <a:ahLst/>
            <a:cxnLst/>
            <a:rect l="l" t="t" r="r" b="b"/>
            <a:pathLst>
              <a:path w="8623300" h="1904">
                <a:moveTo>
                  <a:pt x="0" y="0"/>
                </a:moveTo>
                <a:lnTo>
                  <a:pt x="8622792" y="1588"/>
                </a:lnTo>
              </a:path>
            </a:pathLst>
          </a:custGeom>
          <a:ln w="12700">
            <a:solidFill>
              <a:srgbClr val="C7C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56031" y="1602705"/>
            <a:ext cx="8623300" cy="64135"/>
          </a:xfrm>
          <a:custGeom>
            <a:avLst/>
            <a:gdLst/>
            <a:ahLst/>
            <a:cxnLst/>
            <a:rect l="l" t="t" r="r" b="b"/>
            <a:pathLst>
              <a:path w="8623300" h="64135">
                <a:moveTo>
                  <a:pt x="8622792" y="0"/>
                </a:moveTo>
                <a:lnTo>
                  <a:pt x="0" y="0"/>
                </a:lnTo>
                <a:lnTo>
                  <a:pt x="0" y="64008"/>
                </a:lnTo>
                <a:lnTo>
                  <a:pt x="8622792" y="64008"/>
                </a:lnTo>
                <a:lnTo>
                  <a:pt x="8622792" y="0"/>
                </a:lnTo>
                <a:close/>
              </a:path>
            </a:pathLst>
          </a:custGeom>
          <a:solidFill>
            <a:srgbClr val="CB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56031" y="1602705"/>
            <a:ext cx="8623300" cy="64135"/>
          </a:xfrm>
          <a:custGeom>
            <a:avLst/>
            <a:gdLst/>
            <a:ahLst/>
            <a:cxnLst/>
            <a:rect l="l" t="t" r="r" b="b"/>
            <a:pathLst>
              <a:path w="8623300" h="64135">
                <a:moveTo>
                  <a:pt x="0" y="0"/>
                </a:moveTo>
                <a:lnTo>
                  <a:pt x="8622792" y="0"/>
                </a:lnTo>
                <a:lnTo>
                  <a:pt x="8622792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7C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576" y="36575"/>
            <a:ext cx="9070848" cy="67848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9722" y="523747"/>
            <a:ext cx="190455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1229" y="1483359"/>
            <a:ext cx="6741540" cy="1510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375" y="277367"/>
            <a:ext cx="8461375" cy="6303645"/>
            <a:chOff x="341375" y="277367"/>
            <a:chExt cx="8461375" cy="6303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75" y="277367"/>
              <a:ext cx="8461248" cy="63032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2842" y="475488"/>
              <a:ext cx="7983220" cy="5888990"/>
            </a:xfrm>
            <a:custGeom>
              <a:avLst/>
              <a:gdLst/>
              <a:ahLst/>
              <a:cxnLst/>
              <a:rect l="l" t="t" r="r" b="b"/>
              <a:pathLst>
                <a:path w="7983220" h="5888990">
                  <a:moveTo>
                    <a:pt x="0" y="0"/>
                  </a:moveTo>
                  <a:lnTo>
                    <a:pt x="7982712" y="0"/>
                  </a:lnTo>
                  <a:lnTo>
                    <a:pt x="7982712" y="5888736"/>
                  </a:lnTo>
                  <a:lnTo>
                    <a:pt x="0" y="588873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7C6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2842" y="6133646"/>
              <a:ext cx="7983220" cy="1905"/>
            </a:xfrm>
            <a:custGeom>
              <a:avLst/>
              <a:gdLst/>
              <a:ahLst/>
              <a:cxnLst/>
              <a:rect l="l" t="t" r="r" b="b"/>
              <a:pathLst>
                <a:path w="7983220" h="1904">
                  <a:moveTo>
                    <a:pt x="0" y="0"/>
                  </a:moveTo>
                  <a:lnTo>
                    <a:pt x="7982712" y="1472"/>
                  </a:lnTo>
                </a:path>
              </a:pathLst>
            </a:custGeom>
            <a:ln w="12700">
              <a:solidFill>
                <a:srgbClr val="C7C6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842" y="457200"/>
              <a:ext cx="7983220" cy="2578735"/>
            </a:xfrm>
            <a:custGeom>
              <a:avLst/>
              <a:gdLst/>
              <a:ahLst/>
              <a:cxnLst/>
              <a:rect l="l" t="t" r="r" b="b"/>
              <a:pathLst>
                <a:path w="7983220" h="2578735">
                  <a:moveTo>
                    <a:pt x="7982711" y="0"/>
                  </a:moveTo>
                  <a:lnTo>
                    <a:pt x="0" y="0"/>
                  </a:lnTo>
                  <a:lnTo>
                    <a:pt x="0" y="2578608"/>
                  </a:lnTo>
                  <a:lnTo>
                    <a:pt x="7982711" y="2578608"/>
                  </a:lnTo>
                  <a:lnTo>
                    <a:pt x="7982711" y="0"/>
                  </a:lnTo>
                  <a:close/>
                </a:path>
              </a:pathLst>
            </a:custGeom>
            <a:solidFill>
              <a:srgbClr val="CB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2842" y="457200"/>
              <a:ext cx="7983220" cy="2578735"/>
            </a:xfrm>
            <a:custGeom>
              <a:avLst/>
              <a:gdLst/>
              <a:ahLst/>
              <a:cxnLst/>
              <a:rect l="l" t="t" r="r" b="b"/>
              <a:pathLst>
                <a:path w="7983220" h="2578735">
                  <a:moveTo>
                    <a:pt x="0" y="0"/>
                  </a:moveTo>
                  <a:lnTo>
                    <a:pt x="7982712" y="0"/>
                  </a:lnTo>
                  <a:lnTo>
                    <a:pt x="7982712" y="2578608"/>
                  </a:lnTo>
                  <a:lnTo>
                    <a:pt x="0" y="257860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C7C6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9370" marR="5080" indent="970915">
              <a:lnSpc>
                <a:spcPts val="5810"/>
              </a:lnSpc>
              <a:spcBef>
                <a:spcPts val="265"/>
              </a:spcBef>
            </a:pPr>
            <a:r>
              <a:rPr spc="-5" dirty="0"/>
              <a:t>Автоматический </a:t>
            </a:r>
            <a:r>
              <a:rPr dirty="0"/>
              <a:t> </a:t>
            </a:r>
            <a:r>
              <a:rPr spc="-5" dirty="0"/>
              <a:t>синтаксический</a:t>
            </a:r>
            <a:r>
              <a:rPr spc="-100" dirty="0"/>
              <a:t> </a:t>
            </a:r>
            <a:r>
              <a:rPr spc="-5" dirty="0"/>
              <a:t>анализ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81695" y="3598164"/>
            <a:ext cx="54070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95959"/>
                </a:solidFill>
                <a:latin typeface="Cambria"/>
                <a:cs typeface="Cambria"/>
              </a:rPr>
              <a:t>Екатерина Владимировна </a:t>
            </a:r>
            <a:r>
              <a:rPr sz="2600" spc="-10" dirty="0">
                <a:solidFill>
                  <a:srgbClr val="595959"/>
                </a:solidFill>
                <a:latin typeface="Cambria"/>
                <a:cs typeface="Cambria"/>
              </a:rPr>
              <a:t>Еникеева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6243" y="5301996"/>
            <a:ext cx="6795770" cy="7086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solidFill>
                  <a:srgbClr val="7F7F7F"/>
                </a:solidFill>
                <a:latin typeface="Cambria"/>
                <a:cs typeface="Cambria"/>
              </a:rPr>
              <a:t>2</a:t>
            </a:r>
            <a:r>
              <a:rPr sz="2000" spc="-2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Cambria"/>
                <a:cs typeface="Cambria"/>
              </a:rPr>
              <a:t>октября</a:t>
            </a:r>
            <a:r>
              <a:rPr sz="2000" spc="-2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7F7F7F"/>
                </a:solidFill>
                <a:latin typeface="Cambria"/>
                <a:cs typeface="Cambria"/>
              </a:rPr>
              <a:t>2023</a:t>
            </a:r>
            <a:endParaRPr sz="20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rgbClr val="7F7F7F"/>
                </a:solidFill>
                <a:latin typeface="Cambria"/>
                <a:cs typeface="Cambria"/>
              </a:rPr>
              <a:t>Автоматическая</a:t>
            </a:r>
            <a:r>
              <a:rPr sz="200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Cambria"/>
                <a:cs typeface="Cambria"/>
              </a:rPr>
              <a:t>обработка</a:t>
            </a:r>
            <a:r>
              <a:rPr sz="200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Cambria"/>
                <a:cs typeface="Cambria"/>
              </a:rPr>
              <a:t>естественного</a:t>
            </a:r>
            <a:r>
              <a:rPr sz="2000" spc="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7F7F7F"/>
                </a:solidFill>
                <a:latin typeface="Cambria"/>
                <a:cs typeface="Cambria"/>
              </a:rPr>
              <a:t>языка,</a:t>
            </a:r>
            <a:r>
              <a:rPr sz="200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7F7F7F"/>
                </a:solidFill>
                <a:latin typeface="Cambria"/>
                <a:cs typeface="Cambria"/>
              </a:rPr>
              <a:t>лекция</a:t>
            </a:r>
            <a:r>
              <a:rPr sz="2000" spc="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7F7F7F"/>
                </a:solidFill>
                <a:latin typeface="Cambria"/>
                <a:cs typeface="Cambria"/>
              </a:rPr>
              <a:t>5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35" dirty="0">
                          <a:latin typeface="Cambria"/>
                          <a:cs typeface="Cambria"/>
                        </a:rPr>
                        <a:t>Терминология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2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Parse tree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может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выглядеть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как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14"/>
                        </a:spcBef>
                        <a:buClr>
                          <a:srgbClr val="404040"/>
                        </a:buClr>
                        <a:buFont typeface="Wingdings"/>
                        <a:buChar char=""/>
                        <a:tabLst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Структура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составляющих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constituent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structure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635"/>
                        </a:spcBef>
                        <a:buClr>
                          <a:srgbClr val="B0BCC1"/>
                        </a:buClr>
                        <a:buSzPct val="95454"/>
                        <a:buFont typeface="Wingdings"/>
                        <a:buChar char=""/>
                        <a:tabLst>
                          <a:tab pos="1315720" algn="l"/>
                        </a:tabLst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объект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phrase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structure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grammars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078230" marR="985519" indent="-342900">
                        <a:lnSpc>
                          <a:spcPct val="100000"/>
                        </a:lnSpc>
                        <a:spcBef>
                          <a:spcPts val="1960"/>
                        </a:spcBef>
                        <a:buClr>
                          <a:srgbClr val="404040"/>
                        </a:buClr>
                        <a:buFont typeface="Wingdings"/>
                        <a:buChar char=""/>
                        <a:tabLst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Структура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/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дерево зависимостей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– dependency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tree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structure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/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parse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630"/>
                        </a:spcBef>
                        <a:buClr>
                          <a:srgbClr val="B0BCC1"/>
                        </a:buClr>
                        <a:buSzPct val="95454"/>
                        <a:buFont typeface="Wingdings"/>
                        <a:buChar char=""/>
                        <a:tabLst>
                          <a:tab pos="1315720" algn="l"/>
                        </a:tabLst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объект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dependency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grammars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Демо: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 Stanford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Parser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35830">
                        <a:lnSpc>
                          <a:spcPct val="100000"/>
                        </a:lnSpc>
                      </a:pPr>
                      <a:r>
                        <a:rPr sz="1400" u="sng" spc="-5" dirty="0">
                          <a:solidFill>
                            <a:srgbClr val="7F7F7F"/>
                          </a:solidFill>
                          <a:uFill>
                            <a:solidFill>
                              <a:srgbClr val="7F7F7F"/>
                            </a:solidFill>
                          </a:uFill>
                          <a:latin typeface="Cambria"/>
                          <a:cs typeface="Cambria"/>
                        </a:rPr>
                        <a:t>http://nlp.stanford.edu:8080/parser/index.jsp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235" y="1750832"/>
            <a:ext cx="5218176" cy="46055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1984" y="2997578"/>
            <a:ext cx="2623063" cy="30165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Пример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разметки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CoNLL-U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7" y="3212975"/>
            <a:ext cx="8543761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Структура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составляющих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 marR="1266190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Cambria"/>
                          <a:cs typeface="Cambria"/>
                        </a:rPr>
                        <a:t>Составляющая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— независимая синтаксическая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единица: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144905" indent="-410209">
                        <a:lnSpc>
                          <a:spcPct val="100000"/>
                        </a:lnSpc>
                        <a:spcBef>
                          <a:spcPts val="2014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144905" algn="l"/>
                          <a:tab pos="1145540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можно перемещать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пределах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предложения: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605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085" algn="l"/>
                          <a:tab pos="1315720" algn="l"/>
                        </a:tabLst>
                      </a:pPr>
                      <a:r>
                        <a:rPr sz="2200" i="1" spc="-5" dirty="0">
                          <a:latin typeface="Cambria"/>
                          <a:cs typeface="Cambria"/>
                        </a:rPr>
                        <a:t>John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 talked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[to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the children]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[about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rules].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580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085" algn="l"/>
                          <a:tab pos="1315720" algn="l"/>
                        </a:tabLst>
                      </a:pPr>
                      <a:r>
                        <a:rPr sz="2200" i="1" spc="-5" dirty="0">
                          <a:latin typeface="Cambria"/>
                          <a:cs typeface="Cambria"/>
                        </a:rPr>
                        <a:t>John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talked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[about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rules] [to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children].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645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085" algn="l"/>
                          <a:tab pos="1315720" algn="l"/>
                        </a:tabLst>
                      </a:pPr>
                      <a:r>
                        <a:rPr sz="2200" i="1" spc="-5" dirty="0">
                          <a:latin typeface="Cambria"/>
                          <a:cs typeface="Cambria"/>
                        </a:rPr>
                        <a:t>*John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 talked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rules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 to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2200" i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children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5" dirty="0">
                          <a:latin typeface="Cambria"/>
                          <a:cs typeface="Cambria"/>
                        </a:rPr>
                        <a:t>about.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475615" marR="1190625" indent="-475615" algn="r">
                        <a:lnSpc>
                          <a:spcPct val="100000"/>
                        </a:lnSpc>
                        <a:spcBef>
                          <a:spcPts val="196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475615" algn="l"/>
                          <a:tab pos="476250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можно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заменять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на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грамматически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похожие: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227965" marR="1231900" lvl="1" indent="-227965" algn="r">
                        <a:lnSpc>
                          <a:spcPct val="100000"/>
                        </a:lnSpc>
                        <a:spcBef>
                          <a:spcPts val="635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227965" algn="l"/>
                          <a:tab pos="228600" algn="l"/>
                        </a:tabLst>
                      </a:pPr>
                      <a:r>
                        <a:rPr sz="2200" i="1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sat [on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box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/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on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top</a:t>
                      </a:r>
                      <a:r>
                        <a:rPr sz="2200" i="1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box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/ in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front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of you].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Структура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составляющих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554355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Cambria"/>
                          <a:cs typeface="Cambria"/>
                        </a:rPr>
                        <a:t>NP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Noun</a:t>
                      </a:r>
                      <a:r>
                        <a:rPr sz="2200" b="1" spc="-10" dirty="0">
                          <a:latin typeface="Cambria"/>
                          <a:cs typeface="Cambria"/>
                        </a:rPr>
                        <a:t> Phrase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именная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группа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554355">
                        <a:lnSpc>
                          <a:spcPts val="2615"/>
                        </a:lnSpc>
                        <a:spcBef>
                          <a:spcPts val="75"/>
                        </a:spcBef>
                      </a:pPr>
                      <a:r>
                        <a:rPr sz="2200" b="1" dirty="0">
                          <a:latin typeface="Cambria"/>
                          <a:cs typeface="Cambria"/>
                        </a:rPr>
                        <a:t>VP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50" dirty="0">
                          <a:latin typeface="Cambria"/>
                          <a:cs typeface="Cambria"/>
                        </a:rPr>
                        <a:t>Verb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10" dirty="0">
                          <a:latin typeface="Cambria"/>
                          <a:cs typeface="Cambria"/>
                        </a:rPr>
                        <a:t>Phrase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глагольная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группа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554355" marR="2008505">
                        <a:lnSpc>
                          <a:spcPts val="2710"/>
                        </a:lnSpc>
                        <a:spcBef>
                          <a:spcPts val="5"/>
                        </a:spcBef>
                      </a:pPr>
                      <a:r>
                        <a:rPr sz="2200" b="1" dirty="0">
                          <a:latin typeface="Cambria"/>
                          <a:cs typeface="Cambria"/>
                        </a:rPr>
                        <a:t>PP – </a:t>
                      </a:r>
                      <a:r>
                        <a:rPr sz="2200" b="1" spc="-10" dirty="0">
                          <a:latin typeface="Cambria"/>
                          <a:cs typeface="Cambria"/>
                        </a:rPr>
                        <a:t>Prepositional Phrase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 предложная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группа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и </a:t>
                      </a:r>
                      <a:r>
                        <a:rPr sz="2200" spc="-50" dirty="0">
                          <a:latin typeface="Cambria"/>
                          <a:cs typeface="Cambria"/>
                        </a:rPr>
                        <a:t>т.д.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897255" indent="-343535">
                        <a:lnSpc>
                          <a:spcPct val="100000"/>
                        </a:lnSpc>
                        <a:spcBef>
                          <a:spcPts val="184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897255" algn="l"/>
                          <a:tab pos="89789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расположены</a:t>
                      </a:r>
                      <a:r>
                        <a:rPr sz="22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линейно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897255" indent="-343535">
                        <a:lnSpc>
                          <a:spcPct val="100000"/>
                        </a:lnSpc>
                        <a:spcBef>
                          <a:spcPts val="197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897255" algn="l"/>
                          <a:tab pos="89789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вкладываются</a:t>
                      </a:r>
                      <a:r>
                        <a:rPr sz="22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друг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друга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897255" indent="-343535">
                        <a:lnSpc>
                          <a:spcPct val="100000"/>
                        </a:lnSpc>
                        <a:spcBef>
                          <a:spcPts val="206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897255" algn="l"/>
                          <a:tab pos="89789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скобочный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формат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(bracketed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notation)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дерево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554355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Colorless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[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green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ideas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[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sleep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furiously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] ]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20" dirty="0">
                          <a:latin typeface="Cambria"/>
                          <a:cs typeface="Cambria"/>
                        </a:rPr>
                        <a:t>Разметка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составляющих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</a:pPr>
                      <a:r>
                        <a:rPr sz="2400" u="sng" spc="-15" dirty="0">
                          <a:solidFill>
                            <a:srgbClr val="524A82"/>
                          </a:solidFill>
                          <a:uFill>
                            <a:solidFill>
                              <a:srgbClr val="524A82"/>
                            </a:solidFill>
                          </a:uFill>
                          <a:latin typeface="Cambria"/>
                          <a:cs typeface="Cambria"/>
                        </a:rPr>
                        <a:t>Penn </a:t>
                      </a:r>
                      <a:r>
                        <a:rPr sz="2400" u="sng" spc="-20" dirty="0">
                          <a:solidFill>
                            <a:srgbClr val="524A82"/>
                          </a:solidFill>
                          <a:uFill>
                            <a:solidFill>
                              <a:srgbClr val="524A82"/>
                            </a:solidFill>
                          </a:uFill>
                          <a:latin typeface="Cambria"/>
                          <a:cs typeface="Cambria"/>
                        </a:rPr>
                        <a:t>Treebank</a:t>
                      </a:r>
                      <a:r>
                        <a:rPr sz="2400" u="sng" spc="-5" dirty="0">
                          <a:solidFill>
                            <a:srgbClr val="524A82"/>
                          </a:solidFill>
                          <a:uFill>
                            <a:solidFill>
                              <a:srgbClr val="524A82"/>
                            </a:solidFill>
                          </a:uFill>
                          <a:latin typeface="Cambria"/>
                          <a:cs typeface="Cambria"/>
                        </a:rPr>
                        <a:t> Constituent</a:t>
                      </a:r>
                      <a:r>
                        <a:rPr sz="2400" u="sng" spc="-10" dirty="0">
                          <a:solidFill>
                            <a:srgbClr val="524A82"/>
                          </a:solidFill>
                          <a:uFill>
                            <a:solidFill>
                              <a:srgbClr val="524A82"/>
                            </a:solidFill>
                          </a:u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u="sng" spc="-50" dirty="0">
                          <a:solidFill>
                            <a:srgbClr val="524A82"/>
                          </a:solidFill>
                          <a:uFill>
                            <a:solidFill>
                              <a:srgbClr val="524A82"/>
                            </a:solidFill>
                          </a:uFill>
                          <a:latin typeface="Cambria"/>
                          <a:cs typeface="Cambria"/>
                        </a:rPr>
                        <a:t>Tags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ambria"/>
                          <a:cs typeface="Cambria"/>
                        </a:rPr>
                        <a:t>Penn</a:t>
                      </a:r>
                      <a:r>
                        <a:rPr sz="24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Treebank: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14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15" dirty="0">
                          <a:latin typeface="Cambria"/>
                          <a:cs typeface="Cambria"/>
                        </a:rPr>
                        <a:t>Brown</a:t>
                      </a:r>
                      <a:r>
                        <a:rPr sz="24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Corpus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39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1M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words from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WSJ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192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40" dirty="0">
                          <a:latin typeface="Cambria"/>
                          <a:cs typeface="Cambria"/>
                        </a:rPr>
                        <a:t>ATIS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-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Air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Traffic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Information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System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82919"/>
              </p:ext>
            </p:extLst>
          </p:nvPr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Формальная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грамматика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 dirty="0">
                        <a:latin typeface="Times New Roman"/>
                        <a:cs typeface="Times New Roman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Словарь</a:t>
                      </a:r>
                      <a:r>
                        <a:rPr sz="24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dirty="0">
                          <a:latin typeface="Cambria"/>
                          <a:cs typeface="Cambria"/>
                        </a:rPr>
                        <a:t>V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625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720" algn="l"/>
                        </a:tabLst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Конечное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множество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нетерминалов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V</a:t>
                      </a:r>
                      <a:r>
                        <a:rPr sz="2400" i="1" spc="-7" baseline="-17361" dirty="0">
                          <a:latin typeface="Cambria"/>
                          <a:cs typeface="Cambria"/>
                        </a:rPr>
                        <a:t>N</a:t>
                      </a:r>
                      <a:endParaRPr sz="2400" baseline="-17361" dirty="0">
                        <a:latin typeface="Cambria"/>
                        <a:cs typeface="Cambria"/>
                      </a:endParaRPr>
                    </a:p>
                    <a:p>
                      <a:pPr marL="13150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включает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10" dirty="0">
                          <a:latin typeface="Cambria"/>
                          <a:cs typeface="Cambria"/>
                        </a:rPr>
                        <a:t>start</a:t>
                      </a:r>
                      <a:r>
                        <a:rPr sz="2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symbol</a:t>
                      </a:r>
                      <a:r>
                        <a:rPr sz="2400" i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(S)</a:t>
                      </a:r>
                      <a:r>
                        <a:rPr lang="es-ES" sz="2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lang="ru-RU" sz="2400" i="1" spc="-5" dirty="0">
                          <a:latin typeface="Cambria"/>
                          <a:cs typeface="Cambria"/>
                        </a:rPr>
                        <a:t>– названия групп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  <a:p>
                      <a:pPr marL="1315085" marR="908050" lvl="1" indent="-228600">
                        <a:lnSpc>
                          <a:spcPct val="100800"/>
                        </a:lnSpc>
                        <a:spcBef>
                          <a:spcPts val="575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720" algn="l"/>
                        </a:tabLst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Конечное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множество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терминалов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V</a:t>
                      </a:r>
                      <a:r>
                        <a:rPr sz="2400" i="1" spc="-7" baseline="-17361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2400" i="1" spc="240" baseline="-1736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(+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пустой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символ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ε)</a:t>
                      </a:r>
                      <a:r>
                        <a:rPr lang="ru-RU" sz="2400" spc="-5" dirty="0">
                          <a:latin typeface="Cambria"/>
                          <a:cs typeface="Cambria"/>
                        </a:rPr>
                        <a:t>   - слова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192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Грамматика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625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720" algn="l"/>
                        </a:tabLst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Конечное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множество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правил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(продукций) </a:t>
                      </a:r>
                      <a:r>
                        <a:rPr sz="2400" i="1" dirty="0">
                          <a:latin typeface="Cambria"/>
                          <a:cs typeface="Cambria"/>
                        </a:rPr>
                        <a:t>P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  <a:p>
                      <a:pPr marL="1078230" marR="1711325" indent="-342900">
                        <a:lnSpc>
                          <a:spcPts val="3100"/>
                        </a:lnSpc>
                        <a:spcBef>
                          <a:spcPts val="2150"/>
                        </a:spcBef>
                        <a:buClr>
                          <a:srgbClr val="404040"/>
                        </a:buClr>
                        <a:buFont typeface="Wingdings"/>
                        <a:buChar char=""/>
                        <a:tabLst>
                          <a:tab pos="1078865" algn="l"/>
                        </a:tabLst>
                      </a:pPr>
                      <a:r>
                        <a:rPr sz="2600" spc="-25" dirty="0">
                          <a:latin typeface="Cambria"/>
                          <a:cs typeface="Cambria"/>
                        </a:rPr>
                        <a:t>Описывает, </a:t>
                      </a:r>
                      <a:r>
                        <a:rPr sz="2600" dirty="0">
                          <a:latin typeface="Cambria"/>
                          <a:cs typeface="Cambria"/>
                        </a:rPr>
                        <a:t>какие </a:t>
                      </a:r>
                      <a:r>
                        <a:rPr sz="2600" spc="-5" dirty="0">
                          <a:latin typeface="Cambria"/>
                          <a:cs typeface="Cambria"/>
                        </a:rPr>
                        <a:t>последовательности </a:t>
                      </a:r>
                      <a:r>
                        <a:rPr sz="2600" spc="-5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600" spc="-10" dirty="0">
                          <a:latin typeface="Cambria"/>
                          <a:cs typeface="Cambria"/>
                        </a:rPr>
                        <a:t>допустимы</a:t>
                      </a:r>
                      <a:r>
                        <a:rPr sz="2600" dirty="0">
                          <a:latin typeface="Cambria"/>
                          <a:cs typeface="Cambria"/>
                        </a:rPr>
                        <a:t> в </a:t>
                      </a:r>
                      <a:r>
                        <a:rPr sz="2600" spc="-5" dirty="0">
                          <a:latin typeface="Cambria"/>
                          <a:cs typeface="Cambria"/>
                        </a:rPr>
                        <a:t>данном</a:t>
                      </a:r>
                      <a:r>
                        <a:rPr sz="26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600" spc="-10" dirty="0">
                          <a:latin typeface="Cambria"/>
                          <a:cs typeface="Cambria"/>
                        </a:rPr>
                        <a:t>языке</a:t>
                      </a:r>
                      <a:endParaRPr sz="2600" dirty="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14</a:t>
                      </a:r>
                      <a:endParaRPr sz="1200" dirty="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(Не)терминалы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359" y="1858803"/>
            <a:ext cx="4929280" cy="4222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Пример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1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R="220345" algn="ctr">
                        <a:lnSpc>
                          <a:spcPct val="100000"/>
                        </a:lnSpc>
                        <a:tabLst>
                          <a:tab pos="850265" algn="l"/>
                        </a:tabLst>
                      </a:pPr>
                      <a:r>
                        <a:rPr sz="2400" spc="-140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700" spc="-209" baseline="-15432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2700" spc="555" baseline="-15432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	𝑆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222885" algn="ctr">
                        <a:lnSpc>
                          <a:spcPct val="100000"/>
                        </a:lnSpc>
                        <a:tabLst>
                          <a:tab pos="830580" algn="l"/>
                        </a:tabLst>
                      </a:pPr>
                      <a:r>
                        <a:rPr sz="2400" spc="-23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700" baseline="-15432" dirty="0">
                          <a:latin typeface="Cambria Math"/>
                          <a:cs typeface="Cambria Math"/>
                        </a:rPr>
                        <a:t>𝑇 </a:t>
                      </a:r>
                      <a:r>
                        <a:rPr sz="2700" spc="-7" baseline="-15432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	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𝜀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10160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4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𝑎𝑆𝑏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1060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4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𝜀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9588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Какие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последовательности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допустимы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данном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языке?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693856" y="2178932"/>
            <a:ext cx="375920" cy="283845"/>
          </a:xfrm>
          <a:custGeom>
            <a:avLst/>
            <a:gdLst/>
            <a:ahLst/>
            <a:cxnLst/>
            <a:rect l="l" t="t" r="r" b="b"/>
            <a:pathLst>
              <a:path w="375920" h="283844">
                <a:moveTo>
                  <a:pt x="284600" y="0"/>
                </a:moveTo>
                <a:lnTo>
                  <a:pt x="280732" y="0"/>
                </a:lnTo>
                <a:lnTo>
                  <a:pt x="280732" y="11310"/>
                </a:lnTo>
                <a:lnTo>
                  <a:pt x="282963" y="11310"/>
                </a:lnTo>
                <a:lnTo>
                  <a:pt x="293167" y="12013"/>
                </a:lnTo>
                <a:lnTo>
                  <a:pt x="325900" y="37449"/>
                </a:lnTo>
                <a:lnTo>
                  <a:pt x="328951" y="59679"/>
                </a:lnTo>
                <a:lnTo>
                  <a:pt x="328765" y="65196"/>
                </a:lnTo>
                <a:lnTo>
                  <a:pt x="328207" y="71326"/>
                </a:lnTo>
                <a:lnTo>
                  <a:pt x="327277" y="78069"/>
                </a:lnTo>
                <a:lnTo>
                  <a:pt x="325975" y="85427"/>
                </a:lnTo>
                <a:lnTo>
                  <a:pt x="323990" y="95647"/>
                </a:lnTo>
                <a:lnTo>
                  <a:pt x="322999" y="102939"/>
                </a:lnTo>
                <a:lnTo>
                  <a:pt x="322999" y="115738"/>
                </a:lnTo>
                <a:lnTo>
                  <a:pt x="325479" y="122659"/>
                </a:lnTo>
                <a:lnTo>
                  <a:pt x="335400" y="133474"/>
                </a:lnTo>
                <a:lnTo>
                  <a:pt x="341304" y="137467"/>
                </a:lnTo>
                <a:lnTo>
                  <a:pt x="348150" y="140047"/>
                </a:lnTo>
                <a:lnTo>
                  <a:pt x="348150" y="142726"/>
                </a:lnTo>
                <a:lnTo>
                  <a:pt x="341304" y="145305"/>
                </a:lnTo>
                <a:lnTo>
                  <a:pt x="335400" y="149299"/>
                </a:lnTo>
                <a:lnTo>
                  <a:pt x="325479" y="160113"/>
                </a:lnTo>
                <a:lnTo>
                  <a:pt x="322999" y="167035"/>
                </a:lnTo>
                <a:lnTo>
                  <a:pt x="322999" y="179834"/>
                </a:lnTo>
                <a:lnTo>
                  <a:pt x="323990" y="187126"/>
                </a:lnTo>
                <a:lnTo>
                  <a:pt x="325975" y="197346"/>
                </a:lnTo>
                <a:lnTo>
                  <a:pt x="327277" y="204704"/>
                </a:lnTo>
                <a:lnTo>
                  <a:pt x="328207" y="211448"/>
                </a:lnTo>
                <a:lnTo>
                  <a:pt x="328765" y="217577"/>
                </a:lnTo>
                <a:lnTo>
                  <a:pt x="328951" y="223093"/>
                </a:lnTo>
                <a:lnTo>
                  <a:pt x="328188" y="235581"/>
                </a:lnTo>
                <a:lnTo>
                  <a:pt x="302199" y="269695"/>
                </a:lnTo>
                <a:lnTo>
                  <a:pt x="282963" y="272505"/>
                </a:lnTo>
                <a:lnTo>
                  <a:pt x="280732" y="272505"/>
                </a:lnTo>
                <a:lnTo>
                  <a:pt x="280732" y="283815"/>
                </a:lnTo>
                <a:lnTo>
                  <a:pt x="284600" y="283815"/>
                </a:lnTo>
                <a:lnTo>
                  <a:pt x="300986" y="282592"/>
                </a:lnTo>
                <a:lnTo>
                  <a:pt x="336914" y="267816"/>
                </a:lnTo>
                <a:lnTo>
                  <a:pt x="354252" y="220414"/>
                </a:lnTo>
                <a:lnTo>
                  <a:pt x="354033" y="214024"/>
                </a:lnTo>
                <a:lnTo>
                  <a:pt x="353378" y="207206"/>
                </a:lnTo>
                <a:lnTo>
                  <a:pt x="352285" y="199960"/>
                </a:lnTo>
                <a:lnTo>
                  <a:pt x="350754" y="192285"/>
                </a:lnTo>
                <a:lnTo>
                  <a:pt x="348423" y="181768"/>
                </a:lnTo>
                <a:lnTo>
                  <a:pt x="347257" y="174724"/>
                </a:lnTo>
                <a:lnTo>
                  <a:pt x="347257" y="164306"/>
                </a:lnTo>
                <a:lnTo>
                  <a:pt x="349614" y="158725"/>
                </a:lnTo>
                <a:lnTo>
                  <a:pt x="359040" y="150093"/>
                </a:lnTo>
                <a:lnTo>
                  <a:pt x="366158" y="147786"/>
                </a:lnTo>
                <a:lnTo>
                  <a:pt x="375683" y="147488"/>
                </a:lnTo>
                <a:lnTo>
                  <a:pt x="375683" y="135285"/>
                </a:lnTo>
                <a:lnTo>
                  <a:pt x="366158" y="134987"/>
                </a:lnTo>
                <a:lnTo>
                  <a:pt x="359040" y="132680"/>
                </a:lnTo>
                <a:lnTo>
                  <a:pt x="349614" y="124048"/>
                </a:lnTo>
                <a:lnTo>
                  <a:pt x="347257" y="118466"/>
                </a:lnTo>
                <a:lnTo>
                  <a:pt x="347257" y="108049"/>
                </a:lnTo>
                <a:lnTo>
                  <a:pt x="348423" y="101004"/>
                </a:lnTo>
                <a:lnTo>
                  <a:pt x="350754" y="90487"/>
                </a:lnTo>
                <a:lnTo>
                  <a:pt x="352285" y="82813"/>
                </a:lnTo>
                <a:lnTo>
                  <a:pt x="353378" y="75567"/>
                </a:lnTo>
                <a:lnTo>
                  <a:pt x="354033" y="68749"/>
                </a:lnTo>
                <a:lnTo>
                  <a:pt x="354252" y="62359"/>
                </a:lnTo>
                <a:lnTo>
                  <a:pt x="353168" y="47853"/>
                </a:lnTo>
                <a:lnTo>
                  <a:pt x="327142" y="9223"/>
                </a:lnTo>
                <a:lnTo>
                  <a:pt x="300986" y="1223"/>
                </a:lnTo>
                <a:lnTo>
                  <a:pt x="284600" y="0"/>
                </a:lnTo>
                <a:close/>
              </a:path>
              <a:path w="375920" h="283844">
                <a:moveTo>
                  <a:pt x="94952" y="0"/>
                </a:moveTo>
                <a:lnTo>
                  <a:pt x="91083" y="0"/>
                </a:lnTo>
                <a:lnTo>
                  <a:pt x="74698" y="1223"/>
                </a:lnTo>
                <a:lnTo>
                  <a:pt x="38770" y="15999"/>
                </a:lnTo>
                <a:lnTo>
                  <a:pt x="21632" y="59531"/>
                </a:lnTo>
                <a:lnTo>
                  <a:pt x="21528" y="65047"/>
                </a:lnTo>
                <a:lnTo>
                  <a:pt x="21649" y="68601"/>
                </a:lnTo>
                <a:lnTo>
                  <a:pt x="22305" y="75419"/>
                </a:lnTo>
                <a:lnTo>
                  <a:pt x="23398" y="82665"/>
                </a:lnTo>
                <a:lnTo>
                  <a:pt x="24928" y="90338"/>
                </a:lnTo>
                <a:lnTo>
                  <a:pt x="27260" y="100855"/>
                </a:lnTo>
                <a:lnTo>
                  <a:pt x="28426" y="107900"/>
                </a:lnTo>
                <a:lnTo>
                  <a:pt x="28426" y="118318"/>
                </a:lnTo>
                <a:lnTo>
                  <a:pt x="26070" y="123899"/>
                </a:lnTo>
                <a:lnTo>
                  <a:pt x="16644" y="132532"/>
                </a:lnTo>
                <a:lnTo>
                  <a:pt x="9525" y="134838"/>
                </a:lnTo>
                <a:lnTo>
                  <a:pt x="0" y="135135"/>
                </a:lnTo>
                <a:lnTo>
                  <a:pt x="0" y="147340"/>
                </a:lnTo>
                <a:lnTo>
                  <a:pt x="9525" y="147637"/>
                </a:lnTo>
                <a:lnTo>
                  <a:pt x="16644" y="149945"/>
                </a:lnTo>
                <a:lnTo>
                  <a:pt x="26070" y="158576"/>
                </a:lnTo>
                <a:lnTo>
                  <a:pt x="28426" y="164157"/>
                </a:lnTo>
                <a:lnTo>
                  <a:pt x="28426" y="174575"/>
                </a:lnTo>
                <a:lnTo>
                  <a:pt x="27260" y="181620"/>
                </a:lnTo>
                <a:lnTo>
                  <a:pt x="24928" y="192137"/>
                </a:lnTo>
                <a:lnTo>
                  <a:pt x="23398" y="199811"/>
                </a:lnTo>
                <a:lnTo>
                  <a:pt x="22305" y="207057"/>
                </a:lnTo>
                <a:lnTo>
                  <a:pt x="21649" y="213875"/>
                </a:lnTo>
                <a:lnTo>
                  <a:pt x="21431" y="220266"/>
                </a:lnTo>
                <a:lnTo>
                  <a:pt x="22514" y="235293"/>
                </a:lnTo>
                <a:lnTo>
                  <a:pt x="48541" y="274592"/>
                </a:lnTo>
                <a:lnTo>
                  <a:pt x="91083" y="283815"/>
                </a:lnTo>
                <a:lnTo>
                  <a:pt x="94952" y="283815"/>
                </a:lnTo>
                <a:lnTo>
                  <a:pt x="94952" y="272505"/>
                </a:lnTo>
                <a:lnTo>
                  <a:pt x="92720" y="272505"/>
                </a:lnTo>
                <a:lnTo>
                  <a:pt x="82516" y="271802"/>
                </a:lnTo>
                <a:lnTo>
                  <a:pt x="49783" y="246068"/>
                </a:lnTo>
                <a:lnTo>
                  <a:pt x="46732" y="222944"/>
                </a:lnTo>
                <a:lnTo>
                  <a:pt x="46918" y="217428"/>
                </a:lnTo>
                <a:lnTo>
                  <a:pt x="47476" y="211299"/>
                </a:lnTo>
                <a:lnTo>
                  <a:pt x="48406" y="204555"/>
                </a:lnTo>
                <a:lnTo>
                  <a:pt x="49709" y="197197"/>
                </a:lnTo>
                <a:lnTo>
                  <a:pt x="51692" y="186978"/>
                </a:lnTo>
                <a:lnTo>
                  <a:pt x="52685" y="179685"/>
                </a:lnTo>
                <a:lnTo>
                  <a:pt x="52685" y="166885"/>
                </a:lnTo>
                <a:lnTo>
                  <a:pt x="50205" y="159965"/>
                </a:lnTo>
                <a:lnTo>
                  <a:pt x="40283" y="149151"/>
                </a:lnTo>
                <a:lnTo>
                  <a:pt x="34380" y="145157"/>
                </a:lnTo>
                <a:lnTo>
                  <a:pt x="27533" y="142577"/>
                </a:lnTo>
                <a:lnTo>
                  <a:pt x="27533" y="139898"/>
                </a:lnTo>
                <a:lnTo>
                  <a:pt x="34380" y="137318"/>
                </a:lnTo>
                <a:lnTo>
                  <a:pt x="40283" y="133325"/>
                </a:lnTo>
                <a:lnTo>
                  <a:pt x="50205" y="122510"/>
                </a:lnTo>
                <a:lnTo>
                  <a:pt x="52685" y="115590"/>
                </a:lnTo>
                <a:lnTo>
                  <a:pt x="52685" y="102791"/>
                </a:lnTo>
                <a:lnTo>
                  <a:pt x="51692" y="95498"/>
                </a:lnTo>
                <a:lnTo>
                  <a:pt x="49709" y="85279"/>
                </a:lnTo>
                <a:lnTo>
                  <a:pt x="48406" y="77921"/>
                </a:lnTo>
                <a:lnTo>
                  <a:pt x="47476" y="71177"/>
                </a:lnTo>
                <a:lnTo>
                  <a:pt x="46918" y="65047"/>
                </a:lnTo>
                <a:lnTo>
                  <a:pt x="46732" y="59531"/>
                </a:lnTo>
                <a:lnTo>
                  <a:pt x="47494" y="47564"/>
                </a:lnTo>
                <a:lnTo>
                  <a:pt x="73484" y="14120"/>
                </a:lnTo>
                <a:lnTo>
                  <a:pt x="92720" y="11310"/>
                </a:lnTo>
                <a:lnTo>
                  <a:pt x="94952" y="11310"/>
                </a:lnTo>
                <a:lnTo>
                  <a:pt x="9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6963" y="2915532"/>
            <a:ext cx="930275" cy="283845"/>
          </a:xfrm>
          <a:custGeom>
            <a:avLst/>
            <a:gdLst/>
            <a:ahLst/>
            <a:cxnLst/>
            <a:rect l="l" t="t" r="r" b="b"/>
            <a:pathLst>
              <a:path w="930275" h="283844">
                <a:moveTo>
                  <a:pt x="838955" y="0"/>
                </a:moveTo>
                <a:lnTo>
                  <a:pt x="835087" y="0"/>
                </a:lnTo>
                <a:lnTo>
                  <a:pt x="835087" y="11310"/>
                </a:lnTo>
                <a:lnTo>
                  <a:pt x="837318" y="11310"/>
                </a:lnTo>
                <a:lnTo>
                  <a:pt x="847522" y="12013"/>
                </a:lnTo>
                <a:lnTo>
                  <a:pt x="880255" y="37449"/>
                </a:lnTo>
                <a:lnTo>
                  <a:pt x="883306" y="59679"/>
                </a:lnTo>
                <a:lnTo>
                  <a:pt x="883120" y="65196"/>
                </a:lnTo>
                <a:lnTo>
                  <a:pt x="882562" y="71326"/>
                </a:lnTo>
                <a:lnTo>
                  <a:pt x="881632" y="78069"/>
                </a:lnTo>
                <a:lnTo>
                  <a:pt x="880330" y="85427"/>
                </a:lnTo>
                <a:lnTo>
                  <a:pt x="878345" y="95647"/>
                </a:lnTo>
                <a:lnTo>
                  <a:pt x="877354" y="102939"/>
                </a:lnTo>
                <a:lnTo>
                  <a:pt x="877354" y="115738"/>
                </a:lnTo>
                <a:lnTo>
                  <a:pt x="879834" y="122659"/>
                </a:lnTo>
                <a:lnTo>
                  <a:pt x="889755" y="133474"/>
                </a:lnTo>
                <a:lnTo>
                  <a:pt x="895659" y="137467"/>
                </a:lnTo>
                <a:lnTo>
                  <a:pt x="902505" y="140047"/>
                </a:lnTo>
                <a:lnTo>
                  <a:pt x="902505" y="142726"/>
                </a:lnTo>
                <a:lnTo>
                  <a:pt x="895659" y="145305"/>
                </a:lnTo>
                <a:lnTo>
                  <a:pt x="889755" y="149299"/>
                </a:lnTo>
                <a:lnTo>
                  <a:pt x="879834" y="160113"/>
                </a:lnTo>
                <a:lnTo>
                  <a:pt x="877354" y="167035"/>
                </a:lnTo>
                <a:lnTo>
                  <a:pt x="877354" y="179834"/>
                </a:lnTo>
                <a:lnTo>
                  <a:pt x="878345" y="187126"/>
                </a:lnTo>
                <a:lnTo>
                  <a:pt x="880330" y="197346"/>
                </a:lnTo>
                <a:lnTo>
                  <a:pt x="881632" y="204704"/>
                </a:lnTo>
                <a:lnTo>
                  <a:pt x="882562" y="211448"/>
                </a:lnTo>
                <a:lnTo>
                  <a:pt x="883120" y="217577"/>
                </a:lnTo>
                <a:lnTo>
                  <a:pt x="883306" y="223093"/>
                </a:lnTo>
                <a:lnTo>
                  <a:pt x="882543" y="235581"/>
                </a:lnTo>
                <a:lnTo>
                  <a:pt x="856554" y="269695"/>
                </a:lnTo>
                <a:lnTo>
                  <a:pt x="837318" y="272505"/>
                </a:lnTo>
                <a:lnTo>
                  <a:pt x="835087" y="272505"/>
                </a:lnTo>
                <a:lnTo>
                  <a:pt x="835087" y="283815"/>
                </a:lnTo>
                <a:lnTo>
                  <a:pt x="838955" y="283815"/>
                </a:lnTo>
                <a:lnTo>
                  <a:pt x="855341" y="282592"/>
                </a:lnTo>
                <a:lnTo>
                  <a:pt x="891269" y="267816"/>
                </a:lnTo>
                <a:lnTo>
                  <a:pt x="908607" y="220414"/>
                </a:lnTo>
                <a:lnTo>
                  <a:pt x="908388" y="214024"/>
                </a:lnTo>
                <a:lnTo>
                  <a:pt x="907733" y="207206"/>
                </a:lnTo>
                <a:lnTo>
                  <a:pt x="906640" y="199960"/>
                </a:lnTo>
                <a:lnTo>
                  <a:pt x="905109" y="192286"/>
                </a:lnTo>
                <a:lnTo>
                  <a:pt x="902778" y="181768"/>
                </a:lnTo>
                <a:lnTo>
                  <a:pt x="901612" y="174724"/>
                </a:lnTo>
                <a:lnTo>
                  <a:pt x="901612" y="164306"/>
                </a:lnTo>
                <a:lnTo>
                  <a:pt x="903969" y="158725"/>
                </a:lnTo>
                <a:lnTo>
                  <a:pt x="913395" y="150093"/>
                </a:lnTo>
                <a:lnTo>
                  <a:pt x="920513" y="147786"/>
                </a:lnTo>
                <a:lnTo>
                  <a:pt x="930038" y="147488"/>
                </a:lnTo>
                <a:lnTo>
                  <a:pt x="930038" y="135285"/>
                </a:lnTo>
                <a:lnTo>
                  <a:pt x="920513" y="134987"/>
                </a:lnTo>
                <a:lnTo>
                  <a:pt x="913395" y="132680"/>
                </a:lnTo>
                <a:lnTo>
                  <a:pt x="903969" y="124048"/>
                </a:lnTo>
                <a:lnTo>
                  <a:pt x="901612" y="118468"/>
                </a:lnTo>
                <a:lnTo>
                  <a:pt x="901612" y="108049"/>
                </a:lnTo>
                <a:lnTo>
                  <a:pt x="902778" y="101005"/>
                </a:lnTo>
                <a:lnTo>
                  <a:pt x="905109" y="90487"/>
                </a:lnTo>
                <a:lnTo>
                  <a:pt x="906640" y="82813"/>
                </a:lnTo>
                <a:lnTo>
                  <a:pt x="907733" y="75567"/>
                </a:lnTo>
                <a:lnTo>
                  <a:pt x="908388" y="68749"/>
                </a:lnTo>
                <a:lnTo>
                  <a:pt x="908607" y="62359"/>
                </a:lnTo>
                <a:lnTo>
                  <a:pt x="907523" y="47853"/>
                </a:lnTo>
                <a:lnTo>
                  <a:pt x="881497" y="9223"/>
                </a:lnTo>
                <a:lnTo>
                  <a:pt x="855341" y="1223"/>
                </a:lnTo>
                <a:lnTo>
                  <a:pt x="838955" y="0"/>
                </a:lnTo>
                <a:close/>
              </a:path>
              <a:path w="930275" h="283844">
                <a:moveTo>
                  <a:pt x="94952" y="0"/>
                </a:moveTo>
                <a:lnTo>
                  <a:pt x="91083" y="0"/>
                </a:lnTo>
                <a:lnTo>
                  <a:pt x="74698" y="1223"/>
                </a:lnTo>
                <a:lnTo>
                  <a:pt x="38770" y="15999"/>
                </a:lnTo>
                <a:lnTo>
                  <a:pt x="21632" y="59531"/>
                </a:lnTo>
                <a:lnTo>
                  <a:pt x="21528" y="65047"/>
                </a:lnTo>
                <a:lnTo>
                  <a:pt x="21649" y="68601"/>
                </a:lnTo>
                <a:lnTo>
                  <a:pt x="22305" y="75419"/>
                </a:lnTo>
                <a:lnTo>
                  <a:pt x="23398" y="82665"/>
                </a:lnTo>
                <a:lnTo>
                  <a:pt x="24928" y="90338"/>
                </a:lnTo>
                <a:lnTo>
                  <a:pt x="27260" y="100855"/>
                </a:lnTo>
                <a:lnTo>
                  <a:pt x="28426" y="107900"/>
                </a:lnTo>
                <a:lnTo>
                  <a:pt x="28426" y="118318"/>
                </a:lnTo>
                <a:lnTo>
                  <a:pt x="26070" y="123899"/>
                </a:lnTo>
                <a:lnTo>
                  <a:pt x="16644" y="132532"/>
                </a:lnTo>
                <a:lnTo>
                  <a:pt x="9525" y="134838"/>
                </a:lnTo>
                <a:lnTo>
                  <a:pt x="0" y="135136"/>
                </a:lnTo>
                <a:lnTo>
                  <a:pt x="0" y="147340"/>
                </a:lnTo>
                <a:lnTo>
                  <a:pt x="9525" y="147637"/>
                </a:lnTo>
                <a:lnTo>
                  <a:pt x="16644" y="149945"/>
                </a:lnTo>
                <a:lnTo>
                  <a:pt x="26070" y="158577"/>
                </a:lnTo>
                <a:lnTo>
                  <a:pt x="28426" y="164157"/>
                </a:lnTo>
                <a:lnTo>
                  <a:pt x="28426" y="174575"/>
                </a:lnTo>
                <a:lnTo>
                  <a:pt x="27260" y="181620"/>
                </a:lnTo>
                <a:lnTo>
                  <a:pt x="24928" y="192137"/>
                </a:lnTo>
                <a:lnTo>
                  <a:pt x="23398" y="199811"/>
                </a:lnTo>
                <a:lnTo>
                  <a:pt x="22305" y="207057"/>
                </a:lnTo>
                <a:lnTo>
                  <a:pt x="21649" y="213875"/>
                </a:lnTo>
                <a:lnTo>
                  <a:pt x="21431" y="220266"/>
                </a:lnTo>
                <a:lnTo>
                  <a:pt x="22514" y="235293"/>
                </a:lnTo>
                <a:lnTo>
                  <a:pt x="48541" y="274592"/>
                </a:lnTo>
                <a:lnTo>
                  <a:pt x="91083" y="283815"/>
                </a:lnTo>
                <a:lnTo>
                  <a:pt x="94952" y="283815"/>
                </a:lnTo>
                <a:lnTo>
                  <a:pt x="94952" y="272505"/>
                </a:lnTo>
                <a:lnTo>
                  <a:pt x="92720" y="272505"/>
                </a:lnTo>
                <a:lnTo>
                  <a:pt x="82516" y="271802"/>
                </a:lnTo>
                <a:lnTo>
                  <a:pt x="49783" y="246068"/>
                </a:lnTo>
                <a:lnTo>
                  <a:pt x="46732" y="222944"/>
                </a:lnTo>
                <a:lnTo>
                  <a:pt x="46918" y="217428"/>
                </a:lnTo>
                <a:lnTo>
                  <a:pt x="47476" y="211299"/>
                </a:lnTo>
                <a:lnTo>
                  <a:pt x="48406" y="204555"/>
                </a:lnTo>
                <a:lnTo>
                  <a:pt x="49709" y="197197"/>
                </a:lnTo>
                <a:lnTo>
                  <a:pt x="51692" y="186978"/>
                </a:lnTo>
                <a:lnTo>
                  <a:pt x="52685" y="179685"/>
                </a:lnTo>
                <a:lnTo>
                  <a:pt x="52685" y="166885"/>
                </a:lnTo>
                <a:lnTo>
                  <a:pt x="50205" y="159965"/>
                </a:lnTo>
                <a:lnTo>
                  <a:pt x="40283" y="149151"/>
                </a:lnTo>
                <a:lnTo>
                  <a:pt x="34380" y="145157"/>
                </a:lnTo>
                <a:lnTo>
                  <a:pt x="27533" y="142577"/>
                </a:lnTo>
                <a:lnTo>
                  <a:pt x="27533" y="139899"/>
                </a:lnTo>
                <a:lnTo>
                  <a:pt x="34380" y="137318"/>
                </a:lnTo>
                <a:lnTo>
                  <a:pt x="40283" y="133325"/>
                </a:lnTo>
                <a:lnTo>
                  <a:pt x="50205" y="122510"/>
                </a:lnTo>
                <a:lnTo>
                  <a:pt x="52685" y="115590"/>
                </a:lnTo>
                <a:lnTo>
                  <a:pt x="52685" y="102791"/>
                </a:lnTo>
                <a:lnTo>
                  <a:pt x="51692" y="95498"/>
                </a:lnTo>
                <a:lnTo>
                  <a:pt x="49709" y="85279"/>
                </a:lnTo>
                <a:lnTo>
                  <a:pt x="48406" y="77921"/>
                </a:lnTo>
                <a:lnTo>
                  <a:pt x="47476" y="71177"/>
                </a:lnTo>
                <a:lnTo>
                  <a:pt x="46918" y="65047"/>
                </a:lnTo>
                <a:lnTo>
                  <a:pt x="46732" y="59531"/>
                </a:lnTo>
                <a:lnTo>
                  <a:pt x="47494" y="47564"/>
                </a:lnTo>
                <a:lnTo>
                  <a:pt x="73484" y="14120"/>
                </a:lnTo>
                <a:lnTo>
                  <a:pt x="92720" y="11310"/>
                </a:lnTo>
                <a:lnTo>
                  <a:pt x="94952" y="11310"/>
                </a:lnTo>
                <a:lnTo>
                  <a:pt x="9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Пример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1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R="220345" algn="ctr">
                        <a:lnSpc>
                          <a:spcPct val="100000"/>
                        </a:lnSpc>
                        <a:tabLst>
                          <a:tab pos="850265" algn="l"/>
                        </a:tabLst>
                      </a:pPr>
                      <a:r>
                        <a:rPr sz="2400" spc="-140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700" spc="-209" baseline="-15432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2700" spc="555" baseline="-15432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	𝑆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222885" algn="ctr">
                        <a:lnSpc>
                          <a:spcPct val="100000"/>
                        </a:lnSpc>
                        <a:tabLst>
                          <a:tab pos="830580" algn="l"/>
                        </a:tabLst>
                      </a:pPr>
                      <a:r>
                        <a:rPr sz="2400" spc="-23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700" baseline="-15432" dirty="0">
                          <a:latin typeface="Cambria Math"/>
                          <a:cs typeface="Cambria Math"/>
                        </a:rPr>
                        <a:t>𝑇 </a:t>
                      </a:r>
                      <a:r>
                        <a:rPr sz="2700" spc="-7" baseline="-15432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	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𝜀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10160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4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𝑎𝑆𝑏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10604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4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𝜀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9588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Какие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последовательности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допустимы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данном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языке?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R="95885" algn="ctr">
                        <a:lnSpc>
                          <a:spcPts val="2495"/>
                        </a:lnSpc>
                        <a:spcBef>
                          <a:spcPts val="25"/>
                        </a:spcBef>
                      </a:pPr>
                      <a:r>
                        <a:rPr sz="2400" i="1" spc="-5" dirty="0">
                          <a:latin typeface="Cambria"/>
                          <a:cs typeface="Cambria"/>
                        </a:rPr>
                        <a:t>ab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aabb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aaabbb</a:t>
                      </a:r>
                      <a:r>
                        <a:rPr sz="2400" i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….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R="96520" algn="ctr">
                        <a:lnSpc>
                          <a:spcPts val="2495"/>
                        </a:lnSpc>
                      </a:pPr>
                      <a:r>
                        <a:rPr sz="3600" i="1" baseline="-16203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600" i="1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3600" i="1" baseline="-16203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600" i="1" dirty="0">
                          <a:latin typeface="Cambria"/>
                          <a:cs typeface="Cambria"/>
                        </a:rPr>
                        <a:t>n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3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693856" y="2178932"/>
            <a:ext cx="375920" cy="283845"/>
          </a:xfrm>
          <a:custGeom>
            <a:avLst/>
            <a:gdLst/>
            <a:ahLst/>
            <a:cxnLst/>
            <a:rect l="l" t="t" r="r" b="b"/>
            <a:pathLst>
              <a:path w="375920" h="283844">
                <a:moveTo>
                  <a:pt x="284600" y="0"/>
                </a:moveTo>
                <a:lnTo>
                  <a:pt x="280732" y="0"/>
                </a:lnTo>
                <a:lnTo>
                  <a:pt x="280732" y="11310"/>
                </a:lnTo>
                <a:lnTo>
                  <a:pt x="282963" y="11310"/>
                </a:lnTo>
                <a:lnTo>
                  <a:pt x="293167" y="12013"/>
                </a:lnTo>
                <a:lnTo>
                  <a:pt x="325900" y="37449"/>
                </a:lnTo>
                <a:lnTo>
                  <a:pt x="328951" y="59679"/>
                </a:lnTo>
                <a:lnTo>
                  <a:pt x="328765" y="65196"/>
                </a:lnTo>
                <a:lnTo>
                  <a:pt x="328207" y="71326"/>
                </a:lnTo>
                <a:lnTo>
                  <a:pt x="327277" y="78069"/>
                </a:lnTo>
                <a:lnTo>
                  <a:pt x="325975" y="85427"/>
                </a:lnTo>
                <a:lnTo>
                  <a:pt x="323990" y="95647"/>
                </a:lnTo>
                <a:lnTo>
                  <a:pt x="322999" y="102939"/>
                </a:lnTo>
                <a:lnTo>
                  <a:pt x="322999" y="115738"/>
                </a:lnTo>
                <a:lnTo>
                  <a:pt x="325479" y="122659"/>
                </a:lnTo>
                <a:lnTo>
                  <a:pt x="335400" y="133474"/>
                </a:lnTo>
                <a:lnTo>
                  <a:pt x="341304" y="137467"/>
                </a:lnTo>
                <a:lnTo>
                  <a:pt x="348150" y="140047"/>
                </a:lnTo>
                <a:lnTo>
                  <a:pt x="348150" y="142726"/>
                </a:lnTo>
                <a:lnTo>
                  <a:pt x="341304" y="145305"/>
                </a:lnTo>
                <a:lnTo>
                  <a:pt x="335400" y="149299"/>
                </a:lnTo>
                <a:lnTo>
                  <a:pt x="325479" y="160113"/>
                </a:lnTo>
                <a:lnTo>
                  <a:pt x="322999" y="167035"/>
                </a:lnTo>
                <a:lnTo>
                  <a:pt x="322999" y="179834"/>
                </a:lnTo>
                <a:lnTo>
                  <a:pt x="323990" y="187126"/>
                </a:lnTo>
                <a:lnTo>
                  <a:pt x="325975" y="197346"/>
                </a:lnTo>
                <a:lnTo>
                  <a:pt x="327277" y="204704"/>
                </a:lnTo>
                <a:lnTo>
                  <a:pt x="328207" y="211448"/>
                </a:lnTo>
                <a:lnTo>
                  <a:pt x="328765" y="217577"/>
                </a:lnTo>
                <a:lnTo>
                  <a:pt x="328951" y="223093"/>
                </a:lnTo>
                <a:lnTo>
                  <a:pt x="328188" y="235581"/>
                </a:lnTo>
                <a:lnTo>
                  <a:pt x="302199" y="269695"/>
                </a:lnTo>
                <a:lnTo>
                  <a:pt x="282963" y="272505"/>
                </a:lnTo>
                <a:lnTo>
                  <a:pt x="280732" y="272505"/>
                </a:lnTo>
                <a:lnTo>
                  <a:pt x="280732" y="283815"/>
                </a:lnTo>
                <a:lnTo>
                  <a:pt x="284600" y="283815"/>
                </a:lnTo>
                <a:lnTo>
                  <a:pt x="300986" y="282592"/>
                </a:lnTo>
                <a:lnTo>
                  <a:pt x="336914" y="267816"/>
                </a:lnTo>
                <a:lnTo>
                  <a:pt x="354252" y="220414"/>
                </a:lnTo>
                <a:lnTo>
                  <a:pt x="354033" y="214024"/>
                </a:lnTo>
                <a:lnTo>
                  <a:pt x="353378" y="207206"/>
                </a:lnTo>
                <a:lnTo>
                  <a:pt x="352285" y="199960"/>
                </a:lnTo>
                <a:lnTo>
                  <a:pt x="350754" y="192285"/>
                </a:lnTo>
                <a:lnTo>
                  <a:pt x="348423" y="181768"/>
                </a:lnTo>
                <a:lnTo>
                  <a:pt x="347257" y="174724"/>
                </a:lnTo>
                <a:lnTo>
                  <a:pt x="347257" y="164306"/>
                </a:lnTo>
                <a:lnTo>
                  <a:pt x="349614" y="158725"/>
                </a:lnTo>
                <a:lnTo>
                  <a:pt x="359040" y="150093"/>
                </a:lnTo>
                <a:lnTo>
                  <a:pt x="366158" y="147786"/>
                </a:lnTo>
                <a:lnTo>
                  <a:pt x="375683" y="147488"/>
                </a:lnTo>
                <a:lnTo>
                  <a:pt x="375683" y="135285"/>
                </a:lnTo>
                <a:lnTo>
                  <a:pt x="366158" y="134987"/>
                </a:lnTo>
                <a:lnTo>
                  <a:pt x="359040" y="132680"/>
                </a:lnTo>
                <a:lnTo>
                  <a:pt x="349614" y="124048"/>
                </a:lnTo>
                <a:lnTo>
                  <a:pt x="347257" y="118466"/>
                </a:lnTo>
                <a:lnTo>
                  <a:pt x="347257" y="108049"/>
                </a:lnTo>
                <a:lnTo>
                  <a:pt x="348423" y="101004"/>
                </a:lnTo>
                <a:lnTo>
                  <a:pt x="350754" y="90487"/>
                </a:lnTo>
                <a:lnTo>
                  <a:pt x="352285" y="82813"/>
                </a:lnTo>
                <a:lnTo>
                  <a:pt x="353378" y="75567"/>
                </a:lnTo>
                <a:lnTo>
                  <a:pt x="354033" y="68749"/>
                </a:lnTo>
                <a:lnTo>
                  <a:pt x="354252" y="62359"/>
                </a:lnTo>
                <a:lnTo>
                  <a:pt x="353168" y="47853"/>
                </a:lnTo>
                <a:lnTo>
                  <a:pt x="327142" y="9223"/>
                </a:lnTo>
                <a:lnTo>
                  <a:pt x="300986" y="1223"/>
                </a:lnTo>
                <a:lnTo>
                  <a:pt x="284600" y="0"/>
                </a:lnTo>
                <a:close/>
              </a:path>
              <a:path w="375920" h="283844">
                <a:moveTo>
                  <a:pt x="94952" y="0"/>
                </a:moveTo>
                <a:lnTo>
                  <a:pt x="91083" y="0"/>
                </a:lnTo>
                <a:lnTo>
                  <a:pt x="74698" y="1223"/>
                </a:lnTo>
                <a:lnTo>
                  <a:pt x="38770" y="15999"/>
                </a:lnTo>
                <a:lnTo>
                  <a:pt x="21632" y="59531"/>
                </a:lnTo>
                <a:lnTo>
                  <a:pt x="21528" y="65047"/>
                </a:lnTo>
                <a:lnTo>
                  <a:pt x="21649" y="68601"/>
                </a:lnTo>
                <a:lnTo>
                  <a:pt x="22305" y="75419"/>
                </a:lnTo>
                <a:lnTo>
                  <a:pt x="23398" y="82665"/>
                </a:lnTo>
                <a:lnTo>
                  <a:pt x="24928" y="90338"/>
                </a:lnTo>
                <a:lnTo>
                  <a:pt x="27260" y="100855"/>
                </a:lnTo>
                <a:lnTo>
                  <a:pt x="28426" y="107900"/>
                </a:lnTo>
                <a:lnTo>
                  <a:pt x="28426" y="118318"/>
                </a:lnTo>
                <a:lnTo>
                  <a:pt x="26070" y="123899"/>
                </a:lnTo>
                <a:lnTo>
                  <a:pt x="16644" y="132532"/>
                </a:lnTo>
                <a:lnTo>
                  <a:pt x="9525" y="134838"/>
                </a:lnTo>
                <a:lnTo>
                  <a:pt x="0" y="135135"/>
                </a:lnTo>
                <a:lnTo>
                  <a:pt x="0" y="147340"/>
                </a:lnTo>
                <a:lnTo>
                  <a:pt x="9525" y="147637"/>
                </a:lnTo>
                <a:lnTo>
                  <a:pt x="16644" y="149945"/>
                </a:lnTo>
                <a:lnTo>
                  <a:pt x="26070" y="158576"/>
                </a:lnTo>
                <a:lnTo>
                  <a:pt x="28426" y="164157"/>
                </a:lnTo>
                <a:lnTo>
                  <a:pt x="28426" y="174575"/>
                </a:lnTo>
                <a:lnTo>
                  <a:pt x="27260" y="181620"/>
                </a:lnTo>
                <a:lnTo>
                  <a:pt x="24928" y="192137"/>
                </a:lnTo>
                <a:lnTo>
                  <a:pt x="23398" y="199811"/>
                </a:lnTo>
                <a:lnTo>
                  <a:pt x="22305" y="207057"/>
                </a:lnTo>
                <a:lnTo>
                  <a:pt x="21649" y="213875"/>
                </a:lnTo>
                <a:lnTo>
                  <a:pt x="21431" y="220266"/>
                </a:lnTo>
                <a:lnTo>
                  <a:pt x="22514" y="235293"/>
                </a:lnTo>
                <a:lnTo>
                  <a:pt x="48541" y="274592"/>
                </a:lnTo>
                <a:lnTo>
                  <a:pt x="91083" y="283815"/>
                </a:lnTo>
                <a:lnTo>
                  <a:pt x="94952" y="283815"/>
                </a:lnTo>
                <a:lnTo>
                  <a:pt x="94952" y="272505"/>
                </a:lnTo>
                <a:lnTo>
                  <a:pt x="92720" y="272505"/>
                </a:lnTo>
                <a:lnTo>
                  <a:pt x="82516" y="271802"/>
                </a:lnTo>
                <a:lnTo>
                  <a:pt x="49783" y="246068"/>
                </a:lnTo>
                <a:lnTo>
                  <a:pt x="46732" y="222944"/>
                </a:lnTo>
                <a:lnTo>
                  <a:pt x="46918" y="217428"/>
                </a:lnTo>
                <a:lnTo>
                  <a:pt x="47476" y="211299"/>
                </a:lnTo>
                <a:lnTo>
                  <a:pt x="48406" y="204555"/>
                </a:lnTo>
                <a:lnTo>
                  <a:pt x="49709" y="197197"/>
                </a:lnTo>
                <a:lnTo>
                  <a:pt x="51692" y="186978"/>
                </a:lnTo>
                <a:lnTo>
                  <a:pt x="52685" y="179685"/>
                </a:lnTo>
                <a:lnTo>
                  <a:pt x="52685" y="166885"/>
                </a:lnTo>
                <a:lnTo>
                  <a:pt x="50205" y="159965"/>
                </a:lnTo>
                <a:lnTo>
                  <a:pt x="40283" y="149151"/>
                </a:lnTo>
                <a:lnTo>
                  <a:pt x="34380" y="145157"/>
                </a:lnTo>
                <a:lnTo>
                  <a:pt x="27533" y="142577"/>
                </a:lnTo>
                <a:lnTo>
                  <a:pt x="27533" y="139898"/>
                </a:lnTo>
                <a:lnTo>
                  <a:pt x="34380" y="137318"/>
                </a:lnTo>
                <a:lnTo>
                  <a:pt x="40283" y="133325"/>
                </a:lnTo>
                <a:lnTo>
                  <a:pt x="50205" y="122510"/>
                </a:lnTo>
                <a:lnTo>
                  <a:pt x="52685" y="115590"/>
                </a:lnTo>
                <a:lnTo>
                  <a:pt x="52685" y="102791"/>
                </a:lnTo>
                <a:lnTo>
                  <a:pt x="51692" y="95498"/>
                </a:lnTo>
                <a:lnTo>
                  <a:pt x="49709" y="85279"/>
                </a:lnTo>
                <a:lnTo>
                  <a:pt x="48406" y="77921"/>
                </a:lnTo>
                <a:lnTo>
                  <a:pt x="47476" y="71177"/>
                </a:lnTo>
                <a:lnTo>
                  <a:pt x="46918" y="65047"/>
                </a:lnTo>
                <a:lnTo>
                  <a:pt x="46732" y="59531"/>
                </a:lnTo>
                <a:lnTo>
                  <a:pt x="47494" y="47564"/>
                </a:lnTo>
                <a:lnTo>
                  <a:pt x="73484" y="14120"/>
                </a:lnTo>
                <a:lnTo>
                  <a:pt x="92720" y="11310"/>
                </a:lnTo>
                <a:lnTo>
                  <a:pt x="94952" y="11310"/>
                </a:lnTo>
                <a:lnTo>
                  <a:pt x="9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6963" y="2915532"/>
            <a:ext cx="930275" cy="283845"/>
          </a:xfrm>
          <a:custGeom>
            <a:avLst/>
            <a:gdLst/>
            <a:ahLst/>
            <a:cxnLst/>
            <a:rect l="l" t="t" r="r" b="b"/>
            <a:pathLst>
              <a:path w="930275" h="283844">
                <a:moveTo>
                  <a:pt x="838955" y="0"/>
                </a:moveTo>
                <a:lnTo>
                  <a:pt x="835087" y="0"/>
                </a:lnTo>
                <a:lnTo>
                  <a:pt x="835087" y="11310"/>
                </a:lnTo>
                <a:lnTo>
                  <a:pt x="837318" y="11310"/>
                </a:lnTo>
                <a:lnTo>
                  <a:pt x="847522" y="12013"/>
                </a:lnTo>
                <a:lnTo>
                  <a:pt x="880255" y="37449"/>
                </a:lnTo>
                <a:lnTo>
                  <a:pt x="883306" y="59679"/>
                </a:lnTo>
                <a:lnTo>
                  <a:pt x="883120" y="65196"/>
                </a:lnTo>
                <a:lnTo>
                  <a:pt x="882562" y="71326"/>
                </a:lnTo>
                <a:lnTo>
                  <a:pt x="881632" y="78069"/>
                </a:lnTo>
                <a:lnTo>
                  <a:pt x="880330" y="85427"/>
                </a:lnTo>
                <a:lnTo>
                  <a:pt x="878345" y="95647"/>
                </a:lnTo>
                <a:lnTo>
                  <a:pt x="877354" y="102939"/>
                </a:lnTo>
                <a:lnTo>
                  <a:pt x="877354" y="115738"/>
                </a:lnTo>
                <a:lnTo>
                  <a:pt x="879834" y="122659"/>
                </a:lnTo>
                <a:lnTo>
                  <a:pt x="889755" y="133474"/>
                </a:lnTo>
                <a:lnTo>
                  <a:pt x="895659" y="137467"/>
                </a:lnTo>
                <a:lnTo>
                  <a:pt x="902505" y="140047"/>
                </a:lnTo>
                <a:lnTo>
                  <a:pt x="902505" y="142726"/>
                </a:lnTo>
                <a:lnTo>
                  <a:pt x="895659" y="145305"/>
                </a:lnTo>
                <a:lnTo>
                  <a:pt x="889755" y="149299"/>
                </a:lnTo>
                <a:lnTo>
                  <a:pt x="879834" y="160113"/>
                </a:lnTo>
                <a:lnTo>
                  <a:pt x="877354" y="167035"/>
                </a:lnTo>
                <a:lnTo>
                  <a:pt x="877354" y="179834"/>
                </a:lnTo>
                <a:lnTo>
                  <a:pt x="878345" y="187126"/>
                </a:lnTo>
                <a:lnTo>
                  <a:pt x="880330" y="197346"/>
                </a:lnTo>
                <a:lnTo>
                  <a:pt x="881632" y="204704"/>
                </a:lnTo>
                <a:lnTo>
                  <a:pt x="882562" y="211448"/>
                </a:lnTo>
                <a:lnTo>
                  <a:pt x="883120" y="217577"/>
                </a:lnTo>
                <a:lnTo>
                  <a:pt x="883306" y="223093"/>
                </a:lnTo>
                <a:lnTo>
                  <a:pt x="882543" y="235581"/>
                </a:lnTo>
                <a:lnTo>
                  <a:pt x="856554" y="269695"/>
                </a:lnTo>
                <a:lnTo>
                  <a:pt x="837318" y="272505"/>
                </a:lnTo>
                <a:lnTo>
                  <a:pt x="835087" y="272505"/>
                </a:lnTo>
                <a:lnTo>
                  <a:pt x="835087" y="283815"/>
                </a:lnTo>
                <a:lnTo>
                  <a:pt x="838955" y="283815"/>
                </a:lnTo>
                <a:lnTo>
                  <a:pt x="855341" y="282592"/>
                </a:lnTo>
                <a:lnTo>
                  <a:pt x="891269" y="267816"/>
                </a:lnTo>
                <a:lnTo>
                  <a:pt x="908607" y="220414"/>
                </a:lnTo>
                <a:lnTo>
                  <a:pt x="908388" y="214024"/>
                </a:lnTo>
                <a:lnTo>
                  <a:pt x="907733" y="207206"/>
                </a:lnTo>
                <a:lnTo>
                  <a:pt x="906640" y="199960"/>
                </a:lnTo>
                <a:lnTo>
                  <a:pt x="905109" y="192286"/>
                </a:lnTo>
                <a:lnTo>
                  <a:pt x="902778" y="181768"/>
                </a:lnTo>
                <a:lnTo>
                  <a:pt x="901612" y="174724"/>
                </a:lnTo>
                <a:lnTo>
                  <a:pt x="901612" y="164306"/>
                </a:lnTo>
                <a:lnTo>
                  <a:pt x="903969" y="158725"/>
                </a:lnTo>
                <a:lnTo>
                  <a:pt x="913395" y="150093"/>
                </a:lnTo>
                <a:lnTo>
                  <a:pt x="920513" y="147786"/>
                </a:lnTo>
                <a:lnTo>
                  <a:pt x="930038" y="147488"/>
                </a:lnTo>
                <a:lnTo>
                  <a:pt x="930038" y="135285"/>
                </a:lnTo>
                <a:lnTo>
                  <a:pt x="920513" y="134987"/>
                </a:lnTo>
                <a:lnTo>
                  <a:pt x="913395" y="132680"/>
                </a:lnTo>
                <a:lnTo>
                  <a:pt x="903969" y="124048"/>
                </a:lnTo>
                <a:lnTo>
                  <a:pt x="901612" y="118468"/>
                </a:lnTo>
                <a:lnTo>
                  <a:pt x="901612" y="108049"/>
                </a:lnTo>
                <a:lnTo>
                  <a:pt x="902778" y="101005"/>
                </a:lnTo>
                <a:lnTo>
                  <a:pt x="905109" y="90487"/>
                </a:lnTo>
                <a:lnTo>
                  <a:pt x="906640" y="82813"/>
                </a:lnTo>
                <a:lnTo>
                  <a:pt x="907733" y="75567"/>
                </a:lnTo>
                <a:lnTo>
                  <a:pt x="908388" y="68749"/>
                </a:lnTo>
                <a:lnTo>
                  <a:pt x="908607" y="62359"/>
                </a:lnTo>
                <a:lnTo>
                  <a:pt x="907523" y="47853"/>
                </a:lnTo>
                <a:lnTo>
                  <a:pt x="881497" y="9223"/>
                </a:lnTo>
                <a:lnTo>
                  <a:pt x="855341" y="1223"/>
                </a:lnTo>
                <a:lnTo>
                  <a:pt x="838955" y="0"/>
                </a:lnTo>
                <a:close/>
              </a:path>
              <a:path w="930275" h="283844">
                <a:moveTo>
                  <a:pt x="94952" y="0"/>
                </a:moveTo>
                <a:lnTo>
                  <a:pt x="91083" y="0"/>
                </a:lnTo>
                <a:lnTo>
                  <a:pt x="74698" y="1223"/>
                </a:lnTo>
                <a:lnTo>
                  <a:pt x="38770" y="15999"/>
                </a:lnTo>
                <a:lnTo>
                  <a:pt x="21632" y="59531"/>
                </a:lnTo>
                <a:lnTo>
                  <a:pt x="21528" y="65047"/>
                </a:lnTo>
                <a:lnTo>
                  <a:pt x="21649" y="68601"/>
                </a:lnTo>
                <a:lnTo>
                  <a:pt x="22305" y="75419"/>
                </a:lnTo>
                <a:lnTo>
                  <a:pt x="23398" y="82665"/>
                </a:lnTo>
                <a:lnTo>
                  <a:pt x="24928" y="90338"/>
                </a:lnTo>
                <a:lnTo>
                  <a:pt x="27260" y="100855"/>
                </a:lnTo>
                <a:lnTo>
                  <a:pt x="28426" y="107900"/>
                </a:lnTo>
                <a:lnTo>
                  <a:pt x="28426" y="118318"/>
                </a:lnTo>
                <a:lnTo>
                  <a:pt x="26070" y="123899"/>
                </a:lnTo>
                <a:lnTo>
                  <a:pt x="16644" y="132532"/>
                </a:lnTo>
                <a:lnTo>
                  <a:pt x="9525" y="134838"/>
                </a:lnTo>
                <a:lnTo>
                  <a:pt x="0" y="135136"/>
                </a:lnTo>
                <a:lnTo>
                  <a:pt x="0" y="147340"/>
                </a:lnTo>
                <a:lnTo>
                  <a:pt x="9525" y="147637"/>
                </a:lnTo>
                <a:lnTo>
                  <a:pt x="16644" y="149945"/>
                </a:lnTo>
                <a:lnTo>
                  <a:pt x="26070" y="158577"/>
                </a:lnTo>
                <a:lnTo>
                  <a:pt x="28426" y="164157"/>
                </a:lnTo>
                <a:lnTo>
                  <a:pt x="28426" y="174575"/>
                </a:lnTo>
                <a:lnTo>
                  <a:pt x="27260" y="181620"/>
                </a:lnTo>
                <a:lnTo>
                  <a:pt x="24928" y="192137"/>
                </a:lnTo>
                <a:lnTo>
                  <a:pt x="23398" y="199811"/>
                </a:lnTo>
                <a:lnTo>
                  <a:pt x="22305" y="207057"/>
                </a:lnTo>
                <a:lnTo>
                  <a:pt x="21649" y="213875"/>
                </a:lnTo>
                <a:lnTo>
                  <a:pt x="21431" y="220266"/>
                </a:lnTo>
                <a:lnTo>
                  <a:pt x="22514" y="235293"/>
                </a:lnTo>
                <a:lnTo>
                  <a:pt x="48541" y="274592"/>
                </a:lnTo>
                <a:lnTo>
                  <a:pt x="91083" y="283815"/>
                </a:lnTo>
                <a:lnTo>
                  <a:pt x="94952" y="283815"/>
                </a:lnTo>
                <a:lnTo>
                  <a:pt x="94952" y="272505"/>
                </a:lnTo>
                <a:lnTo>
                  <a:pt x="92720" y="272505"/>
                </a:lnTo>
                <a:lnTo>
                  <a:pt x="82516" y="271802"/>
                </a:lnTo>
                <a:lnTo>
                  <a:pt x="49783" y="246068"/>
                </a:lnTo>
                <a:lnTo>
                  <a:pt x="46732" y="222944"/>
                </a:lnTo>
                <a:lnTo>
                  <a:pt x="46918" y="217428"/>
                </a:lnTo>
                <a:lnTo>
                  <a:pt x="47476" y="211299"/>
                </a:lnTo>
                <a:lnTo>
                  <a:pt x="48406" y="204555"/>
                </a:lnTo>
                <a:lnTo>
                  <a:pt x="49709" y="197197"/>
                </a:lnTo>
                <a:lnTo>
                  <a:pt x="51692" y="186978"/>
                </a:lnTo>
                <a:lnTo>
                  <a:pt x="52685" y="179685"/>
                </a:lnTo>
                <a:lnTo>
                  <a:pt x="52685" y="166885"/>
                </a:lnTo>
                <a:lnTo>
                  <a:pt x="50205" y="159965"/>
                </a:lnTo>
                <a:lnTo>
                  <a:pt x="40283" y="149151"/>
                </a:lnTo>
                <a:lnTo>
                  <a:pt x="34380" y="145157"/>
                </a:lnTo>
                <a:lnTo>
                  <a:pt x="27533" y="142577"/>
                </a:lnTo>
                <a:lnTo>
                  <a:pt x="27533" y="139899"/>
                </a:lnTo>
                <a:lnTo>
                  <a:pt x="34380" y="137318"/>
                </a:lnTo>
                <a:lnTo>
                  <a:pt x="40283" y="133325"/>
                </a:lnTo>
                <a:lnTo>
                  <a:pt x="50205" y="122510"/>
                </a:lnTo>
                <a:lnTo>
                  <a:pt x="52685" y="115590"/>
                </a:lnTo>
                <a:lnTo>
                  <a:pt x="52685" y="102791"/>
                </a:lnTo>
                <a:lnTo>
                  <a:pt x="51692" y="95498"/>
                </a:lnTo>
                <a:lnTo>
                  <a:pt x="49709" y="85279"/>
                </a:lnTo>
                <a:lnTo>
                  <a:pt x="48406" y="77921"/>
                </a:lnTo>
                <a:lnTo>
                  <a:pt x="47476" y="71177"/>
                </a:lnTo>
                <a:lnTo>
                  <a:pt x="46918" y="65047"/>
                </a:lnTo>
                <a:lnTo>
                  <a:pt x="46732" y="59531"/>
                </a:lnTo>
                <a:lnTo>
                  <a:pt x="47494" y="47564"/>
                </a:lnTo>
                <a:lnTo>
                  <a:pt x="73484" y="14120"/>
                </a:lnTo>
                <a:lnTo>
                  <a:pt x="92720" y="11310"/>
                </a:lnTo>
                <a:lnTo>
                  <a:pt x="94952" y="11310"/>
                </a:lnTo>
                <a:lnTo>
                  <a:pt x="94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dirty="0">
                          <a:latin typeface="Cambria"/>
                          <a:cs typeface="Cambria"/>
                        </a:rPr>
                        <a:t>План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1192530" indent="-457834">
                        <a:lnSpc>
                          <a:spcPct val="100000"/>
                        </a:lnSpc>
                        <a:buClr>
                          <a:srgbClr val="404040"/>
                        </a:buClr>
                        <a:buAutoNum type="arabicPeriod"/>
                        <a:tabLst>
                          <a:tab pos="1192530" algn="l"/>
                          <a:tab pos="1193165" algn="l"/>
                        </a:tabLst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Зачем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нужен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синтаксический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анализ?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192530" indent="-457834">
                        <a:lnSpc>
                          <a:spcPct val="100000"/>
                        </a:lnSpc>
                        <a:spcBef>
                          <a:spcPts val="2014"/>
                        </a:spcBef>
                        <a:buClr>
                          <a:srgbClr val="404040"/>
                        </a:buClr>
                        <a:buAutoNum type="arabicPeriod"/>
                        <a:tabLst>
                          <a:tab pos="1192530" algn="l"/>
                          <a:tab pos="1193165" algn="l"/>
                        </a:tabLst>
                      </a:pPr>
                      <a:r>
                        <a:rPr sz="2400" spc="-20" dirty="0">
                          <a:latin typeface="Cambria"/>
                          <a:cs typeface="Cambria"/>
                        </a:rPr>
                        <a:t>Терминология,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представление данных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192530" indent="-457834">
                        <a:lnSpc>
                          <a:spcPct val="100000"/>
                        </a:lnSpc>
                        <a:spcBef>
                          <a:spcPts val="2020"/>
                        </a:spcBef>
                        <a:buClr>
                          <a:srgbClr val="404040"/>
                        </a:buClr>
                        <a:buAutoNum type="arabicPeriod"/>
                        <a:tabLst>
                          <a:tab pos="1192530" algn="l"/>
                          <a:tab pos="11931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Структура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составляющих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и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КС-грамматики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192530" indent="-457834">
                        <a:lnSpc>
                          <a:spcPct val="100000"/>
                        </a:lnSpc>
                        <a:spcBef>
                          <a:spcPts val="2014"/>
                        </a:spcBef>
                        <a:buClr>
                          <a:srgbClr val="404040"/>
                        </a:buClr>
                        <a:buAutoNum type="arabicPeriod"/>
                        <a:tabLst>
                          <a:tab pos="1192530" algn="l"/>
                          <a:tab pos="11931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Парсинг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составляющих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192530" indent="-457834">
                        <a:lnSpc>
                          <a:spcPct val="100000"/>
                        </a:lnSpc>
                        <a:spcBef>
                          <a:spcPts val="2039"/>
                        </a:spcBef>
                        <a:buClr>
                          <a:srgbClr val="404040"/>
                        </a:buClr>
                        <a:buAutoNum type="arabicPeriod"/>
                        <a:tabLst>
                          <a:tab pos="1192530" algn="l"/>
                          <a:tab pos="11931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Дерево зависимостей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и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парсинг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зависимостей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192530" indent="-457834">
                        <a:lnSpc>
                          <a:spcPct val="100000"/>
                        </a:lnSpc>
                        <a:spcBef>
                          <a:spcPts val="1920"/>
                        </a:spcBef>
                        <a:buClr>
                          <a:srgbClr val="404040"/>
                        </a:buClr>
                        <a:buAutoNum type="arabicPeriod"/>
                        <a:tabLst>
                          <a:tab pos="1192530" algn="l"/>
                          <a:tab pos="1193165" algn="l"/>
                        </a:tabLst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ML-based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 подходы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16340"/>
              </p:ext>
            </p:extLst>
          </p:nvPr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10" dirty="0">
                          <a:latin typeface="Cambria"/>
                          <a:cs typeface="Cambria"/>
                        </a:rPr>
                        <a:t>Иерархия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Хомского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200" spc="-10" dirty="0">
                          <a:latin typeface="Cambria"/>
                          <a:cs typeface="Cambria"/>
                        </a:rPr>
                        <a:t>Пусть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V</a:t>
                      </a:r>
                      <a:r>
                        <a:rPr sz="2250" i="1" spc="-7" baseline="25925" dirty="0">
                          <a:latin typeface="Cambria"/>
                          <a:cs typeface="Cambria"/>
                        </a:rPr>
                        <a:t>*</a:t>
                      </a:r>
                      <a:r>
                        <a:rPr sz="2250" i="1" spc="-30" baseline="259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—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множество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всех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строк;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V</a:t>
                      </a:r>
                      <a:r>
                        <a:rPr sz="2250" i="1" spc="-15" baseline="25925" dirty="0">
                          <a:latin typeface="Cambria"/>
                          <a:cs typeface="Cambria"/>
                        </a:rPr>
                        <a:t>+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—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непустых 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строк.</a:t>
                      </a:r>
                      <a:endParaRPr sz="2200" dirty="0">
                        <a:latin typeface="Cambria"/>
                        <a:cs typeface="Cambria"/>
                      </a:endParaRPr>
                    </a:p>
                    <a:p>
                      <a:pPr marL="579755" indent="-343535">
                        <a:lnSpc>
                          <a:spcPct val="100000"/>
                        </a:lnSpc>
                        <a:spcBef>
                          <a:spcPts val="67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579755" algn="l"/>
                          <a:tab pos="580390" algn="l"/>
                        </a:tabLst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тип 0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неограниченные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грамматики</a:t>
                      </a:r>
                      <a:endParaRPr sz="2200" dirty="0">
                        <a:latin typeface="Cambria"/>
                        <a:cs typeface="Cambria"/>
                      </a:endParaRPr>
                    </a:p>
                    <a:p>
                      <a:pPr marL="588010" marR="977900" indent="37465">
                        <a:lnSpc>
                          <a:spcPct val="102699"/>
                        </a:lnSpc>
                        <a:spcBef>
                          <a:spcPts val="480"/>
                        </a:spcBef>
                      </a:pPr>
                      <a:r>
                        <a:rPr sz="3300" spc="-75" baseline="6313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3300" spc="-75" baseline="631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50" spc="37" baseline="6613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150" spc="37" baseline="661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67" baseline="6313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3300" spc="-60" baseline="631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, </a:t>
                      </a:r>
                      <a:r>
                        <a:rPr sz="2200" spc="-40" dirty="0">
                          <a:latin typeface="Cambria"/>
                          <a:cs typeface="Cambria"/>
                        </a:rPr>
                        <a:t>где </a:t>
                      </a:r>
                      <a:r>
                        <a:rPr sz="2200" b="1" i="1" dirty="0">
                          <a:latin typeface="Cambria"/>
                          <a:cs typeface="Cambria"/>
                        </a:rPr>
                        <a:t>α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любая последовательность,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содержащая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нетерминал, </a:t>
                      </a:r>
                      <a:r>
                        <a:rPr sz="2200" b="1" i="1" dirty="0">
                          <a:latin typeface="Cambria"/>
                          <a:cs typeface="Cambria"/>
                        </a:rPr>
                        <a:t>β</a:t>
                      </a:r>
                      <a:r>
                        <a:rPr sz="2200" b="1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любая последовательность</a:t>
                      </a:r>
                      <a:endParaRPr sz="2200" dirty="0">
                        <a:latin typeface="Cambria"/>
                        <a:cs typeface="Cambria"/>
                      </a:endParaRPr>
                    </a:p>
                    <a:p>
                      <a:pPr marL="579755" indent="-343535">
                        <a:lnSpc>
                          <a:spcPct val="100000"/>
                        </a:lnSpc>
                        <a:spcBef>
                          <a:spcPts val="55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579755" algn="l"/>
                          <a:tab pos="580390" algn="l"/>
                        </a:tabLst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тип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контекстно-зависимые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грамматики</a:t>
                      </a:r>
                      <a:endParaRPr sz="2200" dirty="0">
                        <a:latin typeface="Cambria"/>
                        <a:cs typeface="Cambria"/>
                      </a:endParaRPr>
                    </a:p>
                    <a:p>
                      <a:pPr marL="445770">
                        <a:lnSpc>
                          <a:spcPts val="2250"/>
                        </a:lnSpc>
                        <a:spcBef>
                          <a:spcPts val="640"/>
                        </a:spcBef>
                        <a:tabLst>
                          <a:tab pos="4308475" algn="l"/>
                          <a:tab pos="5991860" algn="l"/>
                        </a:tabLst>
                      </a:pPr>
                      <a:r>
                        <a:rPr sz="2300" spc="-40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230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i="1" spc="-5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300" spc="-55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23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-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250" spc="-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-40" dirty="0">
                          <a:latin typeface="Symbol"/>
                          <a:cs typeface="Symbol"/>
                        </a:rPr>
                        <a:t></a:t>
                      </a:r>
                      <a:r>
                        <a:rPr sz="2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-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250" spc="-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-40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23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-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250" spc="-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-35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23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-80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250" i="1" spc="-8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250" i="1" spc="-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82" baseline="4273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250" spc="5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25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i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250" i="1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50" spc="-80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250" i="1" spc="-80" dirty="0">
                          <a:latin typeface="Times New Roman"/>
                          <a:cs typeface="Times New Roman"/>
                        </a:rPr>
                        <a:t>V	</a:t>
                      </a:r>
                      <a:r>
                        <a:rPr sz="3300" spc="-37" baseline="3787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3300" spc="150" baseline="378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25" spc="15" baseline="387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225" spc="-37" baseline="38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30" baseline="3787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3300" spc="-44" baseline="378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25" baseline="387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225" spc="277" baseline="38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25" spc="7" baseline="387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225" spc="-427" baseline="38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25" spc="7" baseline="3875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3225" spc="202" baseline="38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37" baseline="3787" dirty="0">
                          <a:latin typeface="Symbol"/>
                          <a:cs typeface="Symbol"/>
                        </a:rPr>
                        <a:t></a:t>
                      </a:r>
                      <a:r>
                        <a:rPr sz="3300" spc="-37" baseline="3787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225" spc="7" baseline="3875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3225" spc="375" baseline="38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spc="-30" baseline="3787" dirty="0">
                          <a:latin typeface="Symbol"/>
                          <a:cs typeface="Symbol"/>
                        </a:rPr>
                        <a:t></a:t>
                      </a:r>
                      <a:endParaRPr sz="3300" baseline="3787" dirty="0">
                        <a:latin typeface="Symbol"/>
                        <a:cs typeface="Symbol"/>
                      </a:endParaRPr>
                    </a:p>
                    <a:p>
                      <a:pPr marR="981075" algn="ctr">
                        <a:lnSpc>
                          <a:spcPts val="1015"/>
                        </a:lnSpc>
                      </a:pPr>
                      <a:r>
                        <a:rPr sz="13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579755" indent="-343535">
                        <a:lnSpc>
                          <a:spcPts val="2605"/>
                        </a:lnSpc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579755" algn="l"/>
                          <a:tab pos="580390" algn="l"/>
                        </a:tabLst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тип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2 – </a:t>
                      </a:r>
                      <a:r>
                        <a:rPr sz="2200" b="1" spc="-20" dirty="0">
                          <a:latin typeface="Cambria"/>
                          <a:cs typeface="Cambria"/>
                        </a:rPr>
                        <a:t>контекстно-свободные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грамматики</a:t>
                      </a:r>
                      <a:endParaRPr sz="2200" dirty="0">
                        <a:latin typeface="Cambria"/>
                        <a:cs typeface="Cambria"/>
                      </a:endParaRPr>
                    </a:p>
                    <a:p>
                      <a:pPr marL="49022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500" i="1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25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5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25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65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500" i="1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75" baseline="42145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175" spc="-104" baseline="42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1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550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25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65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500" i="1" spc="-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75" baseline="42145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175" spc="-262" baseline="42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lang="ru-RU" sz="2500" dirty="0">
                          <a:latin typeface="Times New Roman"/>
                          <a:cs typeface="Times New Roman"/>
                        </a:rPr>
                        <a:t>          </a:t>
                      </a:r>
                      <a:r>
                        <a:rPr lang="ru-RU" sz="2500" dirty="0" err="1">
                          <a:latin typeface="Times New Roman"/>
                          <a:cs typeface="Times New Roman"/>
                        </a:rPr>
                        <a:t>нетерминал</a:t>
                      </a:r>
                      <a:r>
                        <a:rPr lang="ru-RU" sz="2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25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lang="es-ES" sz="2500" dirty="0">
                          <a:latin typeface="Symbol"/>
                          <a:cs typeface="Symbol"/>
                        </a:rPr>
                        <a:t> </a:t>
                      </a:r>
                      <a:r>
                        <a:rPr lang="ru-RU" sz="2500" dirty="0">
                          <a:latin typeface="Symbol"/>
                          <a:cs typeface="Symbol"/>
                        </a:rPr>
                        <a:t>(</a:t>
                      </a:r>
                      <a:r>
                        <a:rPr lang="en-US" sz="2500" dirty="0" err="1">
                          <a:latin typeface="Times New Roman"/>
                          <a:cs typeface="Times New Roman"/>
                        </a:rPr>
                        <a:t>yt</a:t>
                      </a:r>
                      <a:r>
                        <a:rPr lang="ru-RU" sz="2500" dirty="0">
                          <a:latin typeface="Times New Roman"/>
                          <a:cs typeface="Times New Roman"/>
                        </a:rPr>
                        <a:t>терминал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L="579755" indent="-343535">
                        <a:lnSpc>
                          <a:spcPct val="100000"/>
                        </a:lnSpc>
                        <a:spcBef>
                          <a:spcPts val="42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579755" algn="l"/>
                          <a:tab pos="580390" algn="l"/>
                        </a:tabLst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тип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регулярные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грамматики</a:t>
                      </a:r>
                      <a:endParaRPr sz="2200" dirty="0">
                        <a:latin typeface="Cambria"/>
                        <a:cs typeface="Cambria"/>
                      </a:endParaRPr>
                    </a:p>
                    <a:p>
                      <a:pPr marL="490855">
                        <a:lnSpc>
                          <a:spcPts val="2555"/>
                        </a:lnSpc>
                        <a:spcBef>
                          <a:spcPts val="1280"/>
                        </a:spcBef>
                        <a:tabLst>
                          <a:tab pos="1579245" algn="l"/>
                          <a:tab pos="3014345" algn="l"/>
                        </a:tabLst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500" i="1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5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spc="-17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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5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500" i="1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50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</a:t>
                      </a:r>
                      <a:r>
                        <a:rPr sz="2600" spc="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500" spc="-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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500" spc="-165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500" i="1" spc="-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75" spc="202" baseline="44061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500" spc="-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spc="-8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5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500" spc="-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500" i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65" dirty="0">
                          <a:latin typeface="Symbol"/>
                          <a:cs typeface="Symbol"/>
                        </a:rPr>
                        <a:t></a:t>
                      </a:r>
                      <a:r>
                        <a:rPr sz="2500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R="414020" algn="ctr">
                        <a:lnSpc>
                          <a:spcPts val="1175"/>
                        </a:lnSpc>
                        <a:tabLst>
                          <a:tab pos="1275080" algn="l"/>
                        </a:tabLst>
                      </a:pPr>
                      <a:r>
                        <a:rPr sz="1450" i="1" spc="5" dirty="0">
                          <a:latin typeface="Times New Roman"/>
                          <a:cs typeface="Times New Roman"/>
                        </a:rPr>
                        <a:t>T	N</a:t>
                      </a:r>
                      <a:endParaRPr sz="14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18</a:t>
                      </a:r>
                      <a:endParaRPr sz="1200" dirty="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35372" y="3760858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90"/>
                </a:lnTo>
              </a:path>
            </a:pathLst>
          </a:custGeom>
          <a:ln w="13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5201" y="3760858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90"/>
                </a:lnTo>
              </a:path>
            </a:pathLst>
          </a:custGeom>
          <a:ln w="13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3735" y="3760858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90"/>
                </a:lnTo>
              </a:path>
            </a:pathLst>
          </a:custGeom>
          <a:ln w="13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7837" y="3760858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590"/>
                </a:lnTo>
              </a:path>
            </a:pathLst>
          </a:custGeom>
          <a:ln w="136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850" y="523747"/>
            <a:ext cx="2655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Пример</a:t>
            </a:r>
            <a:r>
              <a:rPr spc="-6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1209745" y="1904485"/>
            <a:ext cx="645795" cy="433705"/>
          </a:xfrm>
          <a:custGeom>
            <a:avLst/>
            <a:gdLst/>
            <a:ahLst/>
            <a:cxnLst/>
            <a:rect l="l" t="t" r="r" b="b"/>
            <a:pathLst>
              <a:path w="645794" h="433705">
                <a:moveTo>
                  <a:pt x="89082" y="0"/>
                </a:moveTo>
                <a:lnTo>
                  <a:pt x="0" y="216727"/>
                </a:lnTo>
              </a:path>
              <a:path w="645794" h="433705">
                <a:moveTo>
                  <a:pt x="0" y="216727"/>
                </a:moveTo>
                <a:lnTo>
                  <a:pt x="89082" y="433455"/>
                </a:lnTo>
              </a:path>
              <a:path w="645794" h="433705">
                <a:moveTo>
                  <a:pt x="556163" y="0"/>
                </a:moveTo>
                <a:lnTo>
                  <a:pt x="645246" y="216727"/>
                </a:lnTo>
              </a:path>
              <a:path w="645794" h="433705">
                <a:moveTo>
                  <a:pt x="645246" y="216727"/>
                </a:moveTo>
                <a:lnTo>
                  <a:pt x="556163" y="433455"/>
                </a:lnTo>
              </a:path>
            </a:pathLst>
          </a:custGeom>
          <a:ln w="1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3900" y="1881349"/>
            <a:ext cx="178879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55650" algn="l"/>
                <a:tab pos="1400810" algn="l"/>
              </a:tabLst>
            </a:pPr>
            <a:r>
              <a:rPr sz="2400" i="1" spc="10" dirty="0">
                <a:latin typeface="Times New Roman"/>
                <a:cs typeface="Times New Roman"/>
              </a:rPr>
              <a:t>S</a:t>
            </a:r>
            <a:r>
              <a:rPr sz="2400" i="1" spc="3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i="1" spc="15" dirty="0">
                <a:latin typeface="Times New Roman"/>
                <a:cs typeface="Times New Roman"/>
              </a:rPr>
              <a:t>P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1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6600" y="1904485"/>
            <a:ext cx="1969135" cy="1546225"/>
          </a:xfrm>
          <a:custGeom>
            <a:avLst/>
            <a:gdLst/>
            <a:ahLst/>
            <a:cxnLst/>
            <a:rect l="l" t="t" r="r" b="b"/>
            <a:pathLst>
              <a:path w="1969135" h="1546225">
                <a:moveTo>
                  <a:pt x="1396428" y="0"/>
                </a:moveTo>
                <a:lnTo>
                  <a:pt x="1307345" y="216727"/>
                </a:lnTo>
              </a:path>
              <a:path w="1969135" h="1546225">
                <a:moveTo>
                  <a:pt x="1307345" y="216727"/>
                </a:moveTo>
                <a:lnTo>
                  <a:pt x="1396428" y="433455"/>
                </a:lnTo>
              </a:path>
              <a:path w="1969135" h="1546225">
                <a:moveTo>
                  <a:pt x="1795292" y="0"/>
                </a:moveTo>
                <a:lnTo>
                  <a:pt x="1884375" y="216727"/>
                </a:lnTo>
              </a:path>
              <a:path w="1969135" h="1546225">
                <a:moveTo>
                  <a:pt x="1884375" y="216727"/>
                </a:moveTo>
                <a:lnTo>
                  <a:pt x="1795292" y="433455"/>
                </a:lnTo>
              </a:path>
              <a:path w="1969135" h="1546225">
                <a:moveTo>
                  <a:pt x="89082" y="556267"/>
                </a:moveTo>
                <a:lnTo>
                  <a:pt x="0" y="772995"/>
                </a:lnTo>
              </a:path>
              <a:path w="1969135" h="1546225">
                <a:moveTo>
                  <a:pt x="0" y="772995"/>
                </a:moveTo>
                <a:lnTo>
                  <a:pt x="89082" y="989722"/>
                </a:lnTo>
              </a:path>
              <a:path w="1969135" h="1546225">
                <a:moveTo>
                  <a:pt x="556163" y="556267"/>
                </a:moveTo>
                <a:lnTo>
                  <a:pt x="645246" y="772995"/>
                </a:lnTo>
              </a:path>
              <a:path w="1969135" h="1546225">
                <a:moveTo>
                  <a:pt x="645246" y="772995"/>
                </a:moveTo>
                <a:lnTo>
                  <a:pt x="556163" y="989722"/>
                </a:lnTo>
              </a:path>
              <a:path w="1969135" h="1546225">
                <a:moveTo>
                  <a:pt x="1412478" y="556267"/>
                </a:moveTo>
                <a:lnTo>
                  <a:pt x="1323396" y="772995"/>
                </a:lnTo>
              </a:path>
              <a:path w="1969135" h="1546225">
                <a:moveTo>
                  <a:pt x="1323396" y="772995"/>
                </a:moveTo>
                <a:lnTo>
                  <a:pt x="1412478" y="989722"/>
                </a:lnTo>
              </a:path>
              <a:path w="1969135" h="1546225">
                <a:moveTo>
                  <a:pt x="1879560" y="556267"/>
                </a:moveTo>
                <a:lnTo>
                  <a:pt x="1968642" y="772995"/>
                </a:lnTo>
              </a:path>
              <a:path w="1969135" h="1546225">
                <a:moveTo>
                  <a:pt x="1968642" y="772995"/>
                </a:moveTo>
                <a:lnTo>
                  <a:pt x="1879560" y="989722"/>
                </a:lnTo>
              </a:path>
              <a:path w="1969135" h="1546225">
                <a:moveTo>
                  <a:pt x="89082" y="1112535"/>
                </a:moveTo>
                <a:lnTo>
                  <a:pt x="0" y="1329262"/>
                </a:lnTo>
              </a:path>
              <a:path w="1969135" h="1546225">
                <a:moveTo>
                  <a:pt x="0" y="1329262"/>
                </a:moveTo>
                <a:lnTo>
                  <a:pt x="89082" y="1545990"/>
                </a:lnTo>
              </a:path>
              <a:path w="1969135" h="1546225">
                <a:moveTo>
                  <a:pt x="556163" y="1112535"/>
                </a:moveTo>
                <a:lnTo>
                  <a:pt x="645246" y="1329262"/>
                </a:lnTo>
              </a:path>
              <a:path w="1969135" h="1546225">
                <a:moveTo>
                  <a:pt x="645246" y="1329262"/>
                </a:moveTo>
                <a:lnTo>
                  <a:pt x="556163" y="1545990"/>
                </a:lnTo>
              </a:path>
            </a:pathLst>
          </a:custGeom>
          <a:ln w="1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3913" y="2251233"/>
            <a:ext cx="1743075" cy="1138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95"/>
              </a:spcBef>
              <a:tabLst>
                <a:tab pos="595630" algn="l"/>
                <a:tab pos="1335405" algn="l"/>
              </a:tabLst>
            </a:pP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i="1" spc="15" dirty="0">
                <a:latin typeface="Times New Roman"/>
                <a:cs typeface="Times New Roman"/>
              </a:rPr>
              <a:t>P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A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i="1" spc="5" dirty="0">
                <a:latin typeface="Times New Roman"/>
                <a:cs typeface="Times New Roman"/>
              </a:rPr>
              <a:t>P  </a:t>
            </a:r>
            <a:r>
              <a:rPr sz="2400" i="1" spc="10" dirty="0">
                <a:latin typeface="Times New Roman"/>
                <a:cs typeface="Times New Roman"/>
              </a:rPr>
              <a:t>NP	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6600" y="3573288"/>
            <a:ext cx="1901825" cy="989965"/>
          </a:xfrm>
          <a:custGeom>
            <a:avLst/>
            <a:gdLst/>
            <a:ahLst/>
            <a:cxnLst/>
            <a:rect l="l" t="t" r="r" b="b"/>
            <a:pathLst>
              <a:path w="1901825" h="989964">
                <a:moveTo>
                  <a:pt x="89082" y="0"/>
                </a:moveTo>
                <a:lnTo>
                  <a:pt x="0" y="216727"/>
                </a:lnTo>
              </a:path>
              <a:path w="1901825" h="989964">
                <a:moveTo>
                  <a:pt x="0" y="216727"/>
                </a:moveTo>
                <a:lnTo>
                  <a:pt x="89082" y="433455"/>
                </a:lnTo>
              </a:path>
              <a:path w="1901825" h="989964">
                <a:moveTo>
                  <a:pt x="487947" y="0"/>
                </a:moveTo>
                <a:lnTo>
                  <a:pt x="577029" y="216727"/>
                </a:lnTo>
              </a:path>
              <a:path w="1901825" h="989964">
                <a:moveTo>
                  <a:pt x="577029" y="216727"/>
                </a:moveTo>
                <a:lnTo>
                  <a:pt x="487947" y="433455"/>
                </a:lnTo>
              </a:path>
              <a:path w="1901825" h="989964">
                <a:moveTo>
                  <a:pt x="1345065" y="0"/>
                </a:moveTo>
                <a:lnTo>
                  <a:pt x="1255982" y="216727"/>
                </a:lnTo>
              </a:path>
              <a:path w="1901825" h="989964">
                <a:moveTo>
                  <a:pt x="1255982" y="216727"/>
                </a:moveTo>
                <a:lnTo>
                  <a:pt x="1345065" y="433455"/>
                </a:lnTo>
              </a:path>
              <a:path w="1901825" h="989964">
                <a:moveTo>
                  <a:pt x="1812146" y="0"/>
                </a:moveTo>
                <a:lnTo>
                  <a:pt x="1901228" y="216727"/>
                </a:lnTo>
              </a:path>
              <a:path w="1901825" h="989964">
                <a:moveTo>
                  <a:pt x="1901228" y="216727"/>
                </a:moveTo>
                <a:lnTo>
                  <a:pt x="1812146" y="433455"/>
                </a:lnTo>
              </a:path>
              <a:path w="1901825" h="989964">
                <a:moveTo>
                  <a:pt x="89082" y="556267"/>
                </a:moveTo>
                <a:lnTo>
                  <a:pt x="0" y="772995"/>
                </a:lnTo>
              </a:path>
              <a:path w="1901825" h="989964">
                <a:moveTo>
                  <a:pt x="0" y="772995"/>
                </a:moveTo>
                <a:lnTo>
                  <a:pt x="89082" y="989722"/>
                </a:lnTo>
              </a:path>
              <a:path w="1901825" h="989964">
                <a:moveTo>
                  <a:pt x="487947" y="556267"/>
                </a:moveTo>
                <a:lnTo>
                  <a:pt x="577029" y="772995"/>
                </a:lnTo>
              </a:path>
              <a:path w="1901825" h="989964">
                <a:moveTo>
                  <a:pt x="577029" y="772995"/>
                </a:moveTo>
                <a:lnTo>
                  <a:pt x="487947" y="989722"/>
                </a:lnTo>
              </a:path>
            </a:pathLst>
          </a:custGeom>
          <a:ln w="1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5378" y="3363766"/>
            <a:ext cx="3011805" cy="2595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 marR="1172845">
              <a:lnSpc>
                <a:spcPct val="152100"/>
              </a:lnSpc>
              <a:spcBef>
                <a:spcPts val="95"/>
              </a:spcBef>
              <a:tabLst>
                <a:tab pos="695960" algn="l"/>
                <a:tab pos="143700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15" dirty="0">
                <a:latin typeface="Times New Roman"/>
                <a:cs typeface="Times New Roman"/>
              </a:rPr>
              <a:t>P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V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i="1" spc="5" dirty="0">
                <a:latin typeface="Times New Roman"/>
                <a:cs typeface="Times New Roman"/>
              </a:rPr>
              <a:t>P  </a:t>
            </a: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15" dirty="0">
                <a:latin typeface="Times New Roman"/>
                <a:cs typeface="Times New Roman"/>
              </a:rPr>
              <a:t>P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  <a:spcBef>
                <a:spcPts val="1310"/>
              </a:spcBef>
            </a:pPr>
            <a:r>
              <a:rPr sz="2400" i="1" spc="15" dirty="0">
                <a:latin typeface="Times New Roman"/>
                <a:cs typeface="Times New Roman"/>
              </a:rPr>
              <a:t>N</a:t>
            </a:r>
            <a:r>
              <a:rPr sz="2400" i="1" spc="13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10" dirty="0">
                <a:latin typeface="Times New Roman"/>
                <a:cs typeface="Times New Roman"/>
              </a:rPr>
              <a:t>d</a:t>
            </a:r>
            <a:r>
              <a:rPr sz="2400" i="1" spc="-10" dirty="0">
                <a:latin typeface="Times New Roman"/>
                <a:cs typeface="Times New Roman"/>
              </a:rPr>
              <a:t>e</a:t>
            </a:r>
            <a:r>
              <a:rPr sz="2400" i="1" spc="10" dirty="0">
                <a:latin typeface="Times New Roman"/>
                <a:cs typeface="Times New Roman"/>
              </a:rPr>
              <a:t>as</a:t>
            </a:r>
            <a:r>
              <a:rPr sz="2400" i="1" spc="-19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|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li</a:t>
            </a:r>
            <a:r>
              <a:rPr sz="2400" i="1" spc="10" dirty="0">
                <a:latin typeface="Times New Roman"/>
                <a:cs typeface="Times New Roman"/>
              </a:rPr>
              <a:t>ngu</a:t>
            </a:r>
            <a:r>
              <a:rPr sz="2400" i="1" dirty="0">
                <a:latin typeface="Times New Roman"/>
                <a:cs typeface="Times New Roman"/>
              </a:rPr>
              <a:t>ist</a:t>
            </a:r>
            <a:r>
              <a:rPr sz="2400" i="1" spc="1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65405" marR="5080" indent="-53340">
              <a:lnSpc>
                <a:spcPct val="126400"/>
              </a:lnSpc>
            </a:pPr>
            <a:r>
              <a:rPr sz="2400" i="1" spc="15" dirty="0">
                <a:latin typeface="Times New Roman"/>
                <a:cs typeface="Times New Roman"/>
              </a:rPr>
              <a:t>V</a:t>
            </a:r>
            <a:r>
              <a:rPr sz="2400" i="1" spc="204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g</a:t>
            </a:r>
            <a:r>
              <a:rPr sz="2400" i="1" spc="-10" dirty="0">
                <a:latin typeface="Times New Roman"/>
                <a:cs typeface="Times New Roman"/>
              </a:rPr>
              <a:t>e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i="1" spc="-10" dirty="0">
                <a:latin typeface="Times New Roman"/>
                <a:cs typeface="Times New Roman"/>
              </a:rPr>
              <a:t>e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10" dirty="0">
                <a:latin typeface="Times New Roman"/>
                <a:cs typeface="Times New Roman"/>
              </a:rPr>
              <a:t>a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10" dirty="0">
                <a:latin typeface="Times New Roman"/>
                <a:cs typeface="Times New Roman"/>
              </a:rPr>
              <a:t>e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|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ha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i="1" spc="10" dirty="0">
                <a:latin typeface="Times New Roman"/>
                <a:cs typeface="Times New Roman"/>
              </a:rPr>
              <a:t>e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|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e</a:t>
            </a:r>
            <a:r>
              <a:rPr sz="2400" i="1" spc="10" dirty="0">
                <a:latin typeface="Times New Roman"/>
                <a:cs typeface="Times New Roman"/>
              </a:rPr>
              <a:t>at  A</a:t>
            </a:r>
            <a:r>
              <a:rPr sz="2400" i="1" spc="-22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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g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-10" dirty="0">
                <a:latin typeface="Times New Roman"/>
                <a:cs typeface="Times New Roman"/>
              </a:rPr>
              <a:t>e</a:t>
            </a:r>
            <a:r>
              <a:rPr sz="2400" i="1" spc="10" dirty="0">
                <a:latin typeface="Times New Roman"/>
                <a:cs typeface="Times New Roman"/>
              </a:rPr>
              <a:t>at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|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g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r>
              <a:rPr sz="2400" i="1" spc="-10" dirty="0">
                <a:latin typeface="Times New Roman"/>
                <a:cs typeface="Times New Roman"/>
              </a:rPr>
              <a:t>ee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5539" y="2078228"/>
            <a:ext cx="38430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i="1" spc="-10" dirty="0">
                <a:latin typeface="Cambria"/>
                <a:cs typeface="Cambria"/>
              </a:rPr>
              <a:t>Great </a:t>
            </a:r>
            <a:r>
              <a:rPr sz="2400" i="1" spc="-5" dirty="0">
                <a:latin typeface="Cambria"/>
                <a:cs typeface="Cambria"/>
              </a:rPr>
              <a:t>linguists </a:t>
            </a:r>
            <a:r>
              <a:rPr sz="2400" i="1" spc="-10" dirty="0">
                <a:latin typeface="Cambria"/>
                <a:cs typeface="Cambria"/>
              </a:rPr>
              <a:t>generate green </a:t>
            </a:r>
            <a:r>
              <a:rPr sz="2400" i="1" spc="-515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ideas.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5539" y="3181603"/>
            <a:ext cx="3376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Cambria"/>
                <a:cs typeface="Cambria"/>
              </a:rPr>
              <a:t>Linguists</a:t>
            </a:r>
            <a:r>
              <a:rPr sz="2400" i="1" spc="-20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hate</a:t>
            </a:r>
            <a:r>
              <a:rPr sz="2400" i="1" spc="-10" dirty="0">
                <a:latin typeface="Cambria"/>
                <a:cs typeface="Cambria"/>
              </a:rPr>
              <a:t> green </a:t>
            </a:r>
            <a:r>
              <a:rPr sz="2400" i="1" spc="-5" dirty="0">
                <a:latin typeface="Cambria"/>
                <a:cs typeface="Cambria"/>
              </a:rPr>
              <a:t>ideas.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5539" y="3907028"/>
            <a:ext cx="3121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Cambria"/>
                <a:cs typeface="Cambria"/>
              </a:rPr>
              <a:t>Great</a:t>
            </a:r>
            <a:r>
              <a:rPr sz="2400" i="1" spc="-3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ideas</a:t>
            </a:r>
            <a:r>
              <a:rPr sz="2400" i="1" spc="-30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eat</a:t>
            </a:r>
            <a:r>
              <a:rPr sz="2400" i="1" spc="-30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linguists.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5539" y="4644644"/>
            <a:ext cx="24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mbria"/>
                <a:cs typeface="Cambria"/>
              </a:rPr>
              <a:t>…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5161" y="6388100"/>
            <a:ext cx="19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B0BCC1"/>
                </a:solidFill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Нормальная форма 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Хомского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450">
                        <a:latin typeface="Times New Roman"/>
                        <a:cs typeface="Times New Roman"/>
                      </a:endParaRPr>
                    </a:p>
                    <a:p>
                      <a:pPr marL="38163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грамматика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в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НФ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Хомского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(CNF)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содержит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 правила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вида: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374967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700" i="1" spc="-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7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spc="-2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7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749675">
                        <a:lnSpc>
                          <a:spcPts val="3025"/>
                        </a:lnSpc>
                        <a:spcBef>
                          <a:spcPts val="730"/>
                        </a:spcBef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700" i="1" spc="-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700" spc="-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</a:t>
                      </a:r>
                      <a:endParaRPr sz="2800">
                        <a:latin typeface="Symbol"/>
                        <a:cs typeface="Symbol"/>
                      </a:endParaRPr>
                    </a:p>
                    <a:p>
                      <a:pPr marL="3714750">
                        <a:lnSpc>
                          <a:spcPts val="4945"/>
                        </a:lnSpc>
                      </a:pPr>
                      <a:r>
                        <a:rPr sz="6600" spc="254" baseline="-4419" dirty="0">
                          <a:latin typeface="Symbol"/>
                          <a:cs typeface="Symbol"/>
                        </a:rPr>
                        <a:t></a:t>
                      </a:r>
                      <a:r>
                        <a:rPr sz="270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700" i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7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Symbol"/>
                          <a:cs typeface="Symbol"/>
                        </a:rPr>
                        <a:t></a:t>
                      </a:r>
                      <a:r>
                        <a:rPr sz="28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600" baseline="-4419" dirty="0">
                          <a:latin typeface="Symbol"/>
                          <a:cs typeface="Symbol"/>
                        </a:rPr>
                        <a:t></a:t>
                      </a:r>
                      <a:endParaRPr sz="6600" baseline="-4419">
                        <a:latin typeface="Symbol"/>
                        <a:cs typeface="Symbol"/>
                      </a:endParaRPr>
                    </a:p>
                    <a:p>
                      <a:pPr marL="724535" indent="-343535">
                        <a:lnSpc>
                          <a:spcPct val="100000"/>
                        </a:lnSpc>
                        <a:spcBef>
                          <a:spcPts val="1839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24535" algn="l"/>
                          <a:tab pos="72517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является</a:t>
                      </a:r>
                      <a:r>
                        <a:rPr sz="22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КС-грамматикой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724535" indent="-343535">
                        <a:lnSpc>
                          <a:spcPct val="100000"/>
                        </a:lnSpc>
                        <a:spcBef>
                          <a:spcPts val="177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24535" algn="l"/>
                          <a:tab pos="72517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любую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КС-грамматику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можно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привести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к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НФ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Хомского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724535" indent="-343535">
                        <a:lnSpc>
                          <a:spcPct val="100000"/>
                        </a:lnSpc>
                        <a:spcBef>
                          <a:spcPts val="166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24535" algn="l"/>
                          <a:tab pos="72517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binary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branching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строим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бинарные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деревья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90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30" dirty="0">
                          <a:latin typeface="Cambria"/>
                          <a:cs typeface="Cambria"/>
                        </a:rPr>
                        <a:t>Упражнение</a:t>
                      </a:r>
                      <a:r>
                        <a:rPr sz="48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1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 marR="1891030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Попробуем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привести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к CNF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следующую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КС-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грамматику: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sz="2400" spc="-4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AB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 marR="6474460">
                        <a:lnSpc>
                          <a:spcPct val="10080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A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0A1|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ε </a:t>
                      </a:r>
                      <a:r>
                        <a:rPr sz="2400" spc="-5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B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B1|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ε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30" dirty="0">
                          <a:latin typeface="Cambria"/>
                          <a:cs typeface="Cambria"/>
                        </a:rPr>
                        <a:t>Упражнение</a:t>
                      </a:r>
                      <a:r>
                        <a:rPr sz="48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2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 marR="2125980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Попробуем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построить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КС-грамматику,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порождающую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следующие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предложения: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</a:t>
                      </a:r>
                      <a:r>
                        <a:rPr sz="2400" spc="-4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ем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4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грушу.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ем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красивую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4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грушу.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ts val="283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ем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большую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красивую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4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грушу.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ts val="283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ем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большую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красивую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грушу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и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яблоко.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ем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большую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красивую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грушу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и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зелёное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яблоко.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10" dirty="0">
                          <a:latin typeface="Cambria"/>
                          <a:cs typeface="Cambria"/>
                        </a:rPr>
                        <a:t>Сложные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явления</a:t>
                      </a:r>
                      <a:r>
                        <a:rPr sz="4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1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 marL="596900" indent="-343535">
                        <a:lnSpc>
                          <a:spcPct val="100000"/>
                        </a:lnSpc>
                        <a:spcBef>
                          <a:spcPts val="2080"/>
                        </a:spcBef>
                        <a:buClr>
                          <a:srgbClr val="404040"/>
                        </a:buClr>
                        <a:buFont typeface="Wingdings"/>
                        <a:buChar char=""/>
                        <a:tabLst>
                          <a:tab pos="597535" algn="l"/>
                        </a:tabLst>
                      </a:pPr>
                      <a:r>
                        <a:rPr sz="2400" spc="-15" dirty="0">
                          <a:latin typeface="Cambria"/>
                          <a:cs typeface="Cambria"/>
                        </a:rPr>
                        <a:t>Модель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управления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(subcategorization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frame)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254000" marR="2132965">
                        <a:lnSpc>
                          <a:spcPct val="102699"/>
                        </a:lnSpc>
                        <a:spcBef>
                          <a:spcPts val="1950"/>
                        </a:spcBef>
                      </a:pP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Verb-with-NP-complement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→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find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|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leave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repeat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|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... </a:t>
                      </a:r>
                      <a:r>
                        <a:rPr sz="2200" spc="-47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Verb-with-S-complement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→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think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believe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 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say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...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254000" marR="2072005">
                        <a:lnSpc>
                          <a:spcPts val="2590"/>
                        </a:lnSpc>
                        <a:spcBef>
                          <a:spcPts val="80"/>
                        </a:spcBef>
                      </a:pPr>
                      <a:r>
                        <a:rPr sz="22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Verb-with-Inf-VP-complement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want</a:t>
                      </a:r>
                      <a:r>
                        <a:rPr sz="2200" spc="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try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</a:t>
                      </a:r>
                      <a:r>
                        <a:rPr sz="2200" spc="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need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|</a:t>
                      </a:r>
                      <a:r>
                        <a:rPr sz="22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... </a:t>
                      </a:r>
                      <a:r>
                        <a:rPr sz="2200" spc="-46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VP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Verb-with-NP-comp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NP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254000">
                        <a:lnSpc>
                          <a:spcPts val="2610"/>
                        </a:lnSpc>
                      </a:pPr>
                      <a:r>
                        <a:rPr sz="22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VP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Verb-with-S-comp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sz="22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s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254000">
                        <a:lnSpc>
                          <a:spcPts val="2615"/>
                        </a:lnSpc>
                      </a:pPr>
                      <a:r>
                        <a:rPr sz="22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…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416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200" y="4311650"/>
            <a:ext cx="6896100" cy="20446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10" dirty="0">
                          <a:latin typeface="Cambria"/>
                          <a:cs typeface="Cambria"/>
                        </a:rPr>
                        <a:t>Сложные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явления</a:t>
                      </a:r>
                      <a:r>
                        <a:rPr sz="4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2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 marL="735330" marR="4053840">
                        <a:lnSpc>
                          <a:spcPct val="170000"/>
                        </a:lnSpc>
                        <a:spcBef>
                          <a:spcPts val="2175"/>
                        </a:spcBef>
                        <a:buClr>
                          <a:srgbClr val="404040"/>
                        </a:buClr>
                        <a:buFont typeface="Wingdings"/>
                        <a:buChar char=""/>
                        <a:tabLst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Сочинение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(coordination)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NP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NP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and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NP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VP</a:t>
                      </a:r>
                      <a:r>
                        <a:rPr sz="2400" spc="-3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→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VP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VP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…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2014"/>
                        </a:spcBef>
                        <a:tabLst>
                          <a:tab pos="1606550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X →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X	-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metarule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А также: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согласование,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long-distance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dependencies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…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7622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635"/>
                        </a:spcBef>
                      </a:pPr>
                      <a:r>
                        <a:rPr sz="4300" spc="-5" dirty="0">
                          <a:latin typeface="Cambria"/>
                          <a:cs typeface="Cambria"/>
                        </a:rPr>
                        <a:t>Лексикализованные</a:t>
                      </a:r>
                      <a:r>
                        <a:rPr sz="43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300" spc="-5" dirty="0">
                          <a:latin typeface="Cambria"/>
                          <a:cs typeface="Cambria"/>
                        </a:rPr>
                        <a:t>грамматики</a:t>
                      </a:r>
                      <a:endParaRPr sz="4300">
                        <a:latin typeface="Cambria"/>
                        <a:cs typeface="Cambria"/>
                      </a:endParaRPr>
                    </a:p>
                  </a:txBody>
                  <a:tcPr marL="0" marR="0" marT="33464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  <a:tab pos="5605780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Combinatory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Categorial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Grammar	(CCG)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14"/>
                        </a:spcBef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Lexical-Functional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Grammar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(LFG)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20"/>
                        </a:spcBef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Head-Driven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Phrase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Structure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Grammar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(HPSG)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14"/>
                        </a:spcBef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Tree-Adjoining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Grammar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(TAG)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39"/>
                        </a:spcBef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…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Синтаксический</a:t>
                      </a:r>
                      <a:r>
                        <a:rPr sz="4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анализ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078230" marR="1152525" indent="-342900">
                        <a:lnSpc>
                          <a:spcPct val="100800"/>
                        </a:lnSpc>
                        <a:spcBef>
                          <a:spcPts val="1739"/>
                        </a:spcBef>
                        <a:buClr>
                          <a:srgbClr val="404040"/>
                        </a:buClr>
                        <a:buFont typeface="Wingdings"/>
                        <a:buChar char=""/>
                        <a:tabLst>
                          <a:tab pos="1078865" algn="l"/>
                        </a:tabLst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соотнесение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входной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строки (предложения)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заданной (или обученной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по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корпусу)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грамматикой: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marR="2287270" indent="-342900">
                        <a:lnSpc>
                          <a:spcPct val="100800"/>
                        </a:lnSpc>
                        <a:spcBef>
                          <a:spcPts val="199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распознавание (recognition)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: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да/нет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– </a:t>
                      </a:r>
                      <a:r>
                        <a:rPr sz="2400" spc="-5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однозначный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ответ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marR="897255" indent="-342900">
                        <a:lnSpc>
                          <a:spcPct val="100400"/>
                        </a:lnSpc>
                        <a:spcBef>
                          <a:spcPts val="190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собственно анализ (parsing)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: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дерево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разбора /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структура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составляющих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/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последовательность </a:t>
                      </a:r>
                      <a:r>
                        <a:rPr sz="2400" spc="-509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продукций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возможны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разные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варианты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26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35"/>
                        </a:spcBef>
                      </a:pPr>
                      <a:r>
                        <a:rPr sz="4300" dirty="0">
                          <a:latin typeface="Cambria"/>
                          <a:cs typeface="Cambria"/>
                        </a:rPr>
                        <a:t>Оценка</a:t>
                      </a:r>
                      <a:r>
                        <a:rPr sz="4300" spc="-10" dirty="0">
                          <a:latin typeface="Cambria"/>
                          <a:cs typeface="Cambria"/>
                        </a:rPr>
                        <a:t> качества</a:t>
                      </a:r>
                      <a:r>
                        <a:rPr sz="4300" spc="-5" dirty="0">
                          <a:latin typeface="Cambria"/>
                          <a:cs typeface="Cambria"/>
                        </a:rPr>
                        <a:t> (составляющие)</a:t>
                      </a:r>
                      <a:endParaRPr sz="4300">
                        <a:latin typeface="Cambria"/>
                        <a:cs typeface="Cambria"/>
                      </a:endParaRPr>
                    </a:p>
                  </a:txBody>
                  <a:tcPr marL="0" marR="0" marT="33464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 marR="1979930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sz="2400" i="1" spc="-10" dirty="0">
                          <a:latin typeface="Cambria"/>
                          <a:cs typeface="Cambria"/>
                        </a:rPr>
                        <a:t>Constituent-level precision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15" dirty="0">
                          <a:latin typeface="Cambria"/>
                          <a:cs typeface="Cambria"/>
                        </a:rPr>
                        <a:t>recall</a:t>
                      </a:r>
                      <a:r>
                        <a:rPr sz="24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25" dirty="0">
                          <a:latin typeface="Cambria"/>
                          <a:cs typeface="Cambria"/>
                        </a:rPr>
                        <a:t>F-score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— </a:t>
                      </a:r>
                      <a:r>
                        <a:rPr sz="2400" spc="-50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аналогично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IR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 marR="836294">
                        <a:lnSpc>
                          <a:spcPct val="100800"/>
                        </a:lnSpc>
                        <a:spcBef>
                          <a:spcPts val="1989"/>
                        </a:spcBef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Верный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ответ: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совпадение индексов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начала/конца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составляющей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и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тега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нетерминала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59" y="4258055"/>
            <a:ext cx="8204678" cy="16306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15" dirty="0">
                          <a:latin typeface="Cambria"/>
                          <a:cs typeface="Cambria"/>
                        </a:rPr>
                        <a:t>Задачи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mbria"/>
                          <a:cs typeface="Cambria"/>
                        </a:rPr>
                        <a:t>Для</a:t>
                      </a:r>
                      <a:r>
                        <a:rPr sz="2400" b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естественных</a:t>
                      </a:r>
                      <a:r>
                        <a:rPr sz="2400" b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языков: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63270" indent="-343535">
                        <a:lnSpc>
                          <a:spcPct val="100000"/>
                        </a:lnSpc>
                        <a:spcBef>
                          <a:spcPts val="173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63270" algn="l"/>
                          <a:tab pos="76390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предварительный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этап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10" dirty="0">
                          <a:latin typeface="Cambria"/>
                          <a:cs typeface="Cambria"/>
                        </a:rPr>
                        <a:t>для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семантического анализа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63270" indent="-343535">
                        <a:lnSpc>
                          <a:spcPct val="100000"/>
                        </a:lnSpc>
                        <a:spcBef>
                          <a:spcPts val="173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63270" algn="l"/>
                          <a:tab pos="76390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извлечение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фактов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диалоговые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фреймы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63270" indent="-343535">
                        <a:lnSpc>
                          <a:spcPct val="100000"/>
                        </a:lnSpc>
                        <a:spcBef>
                          <a:spcPts val="170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63270" algn="l"/>
                          <a:tab pos="76390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разрешение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анафоры,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кореференции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63270" indent="-343535">
                        <a:lnSpc>
                          <a:spcPct val="100000"/>
                        </a:lnSpc>
                        <a:spcBef>
                          <a:spcPts val="173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63270" algn="l"/>
                          <a:tab pos="76390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сложность</a:t>
                      </a:r>
                      <a:r>
                        <a:rPr sz="24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текста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42037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400" b="1" spc="-15" dirty="0">
                          <a:latin typeface="Cambria"/>
                          <a:cs typeface="Cambria"/>
                        </a:rPr>
                        <a:t>Другое: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63270" indent="-343535">
                        <a:lnSpc>
                          <a:spcPct val="100000"/>
                        </a:lnSpc>
                        <a:spcBef>
                          <a:spcPts val="170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63270" algn="l"/>
                          <a:tab pos="763905" algn="l"/>
                        </a:tabLst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языки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программирования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3275"/>
              </p:ext>
            </p:extLst>
          </p:nvPr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635"/>
                        </a:spcBef>
                      </a:pPr>
                      <a:r>
                        <a:rPr lang="ru-RU" sz="4300" dirty="0">
                          <a:latin typeface="Cambria"/>
                          <a:cs typeface="Cambria"/>
                        </a:rPr>
                        <a:t>Видео!</a:t>
                      </a:r>
                      <a:endParaRPr sz="4300" dirty="0">
                        <a:latin typeface="Cambria"/>
                        <a:cs typeface="Cambria"/>
                      </a:endParaRPr>
                    </a:p>
                  </a:txBody>
                  <a:tcPr marL="0" marR="0" marT="33464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2400" dirty="0">
                          <a:latin typeface="Cambria"/>
                          <a:cs typeface="Cambria"/>
                        </a:rPr>
                        <a:t>https://www.youtube.com/watch?v=2hLBHSKbS44&amp;list=PLlQBy7xY8mbKypSJe_AjVtCuXXsdODiDi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27</a:t>
                      </a:r>
                      <a:endParaRPr sz="1200" dirty="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5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5" dirty="0">
                          <a:latin typeface="Cambria"/>
                          <a:cs typeface="Cambria"/>
                        </a:rPr>
                        <a:t>Алгоритмы</a:t>
                      </a:r>
                      <a:r>
                        <a:rPr sz="48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парсинга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78230" marR="893444" indent="-342900">
                        <a:lnSpc>
                          <a:spcPts val="2400"/>
                        </a:lnSpc>
                        <a:spcBef>
                          <a:spcPts val="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200" b="1" spc="-15" dirty="0">
                          <a:latin typeface="Cambria"/>
                          <a:cs typeface="Cambria"/>
                        </a:rPr>
                        <a:t>top-down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parsing</a:t>
                      </a:r>
                      <a:r>
                        <a:rPr sz="2200" b="1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нисходящие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алгоритмы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разбора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(например, </a:t>
                      </a:r>
                      <a:r>
                        <a:rPr sz="2200" i="1" spc="-10" dirty="0">
                          <a:latin typeface="Cambria"/>
                          <a:cs typeface="Cambria"/>
                        </a:rPr>
                        <a:t>Earley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parser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)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078230" marR="800735" indent="-342900">
                        <a:lnSpc>
                          <a:spcPts val="2400"/>
                        </a:lnSpc>
                        <a:spcBef>
                          <a:spcPts val="189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200" b="1" spc="-10" dirty="0">
                          <a:latin typeface="Cambria"/>
                          <a:cs typeface="Cambria"/>
                        </a:rPr>
                        <a:t>bottom-up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parsing</a:t>
                      </a:r>
                      <a:r>
                        <a:rPr sz="2200" b="1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восходящие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алгоритмы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разбора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(например,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CYK</a:t>
                      </a:r>
                      <a:r>
                        <a:rPr sz="22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i="1" spc="-5" dirty="0">
                          <a:latin typeface="Cambria"/>
                          <a:cs typeface="Cambria"/>
                        </a:rPr>
                        <a:t>parser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)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1735"/>
                        </a:spcBef>
                        <a:tabLst>
                          <a:tab pos="1473835" algn="l"/>
                          <a:tab pos="2059305" algn="l"/>
                        </a:tabLst>
                      </a:pPr>
                      <a:r>
                        <a:rPr sz="22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2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⟶	𝑁𝑃	</a:t>
                      </a:r>
                      <a:r>
                        <a:rPr sz="2200" spc="-5" dirty="0">
                          <a:latin typeface="Cambria Math"/>
                          <a:cs typeface="Cambria Math"/>
                        </a:rPr>
                        <a:t>𝑉𝑃</a:t>
                      </a:r>
                      <a:endParaRPr sz="2200">
                        <a:latin typeface="Cambria Math"/>
                        <a:cs typeface="Cambria Math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200" dirty="0">
                          <a:latin typeface="Cambria Math"/>
                          <a:cs typeface="Cambria Math"/>
                        </a:rPr>
                        <a:t>𝑁𝑃</a:t>
                      </a:r>
                      <a:r>
                        <a:rPr sz="22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⟶</a:t>
                      </a:r>
                      <a:r>
                        <a:rPr sz="22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114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2400" spc="172" baseline="27777" dirty="0">
                          <a:latin typeface="Cambria Math"/>
                          <a:cs typeface="Cambria Math"/>
                        </a:rPr>
                        <a:t>!</a:t>
                      </a:r>
                      <a:endParaRPr sz="2400" baseline="27777">
                        <a:latin typeface="Cambria Math"/>
                        <a:cs typeface="Cambria Math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2200" spc="-5" dirty="0">
                          <a:latin typeface="Cambria Math"/>
                          <a:cs typeface="Cambria Math"/>
                        </a:rPr>
                        <a:t>𝑉𝑃</a:t>
                      </a:r>
                      <a:r>
                        <a:rPr sz="22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⟶</a:t>
                      </a:r>
                      <a:r>
                        <a:rPr sz="22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" dirty="0">
                          <a:latin typeface="Cambria Math"/>
                          <a:cs typeface="Cambria Math"/>
                        </a:rPr>
                        <a:t>𝑉′</a:t>
                      </a:r>
                      <a:endParaRPr sz="2200">
                        <a:latin typeface="Cambria Math"/>
                        <a:cs typeface="Cambria Math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1750"/>
                        </a:spcBef>
                        <a:tabLst>
                          <a:tab pos="1587500" algn="l"/>
                          <a:tab pos="2406650" algn="l"/>
                        </a:tabLst>
                      </a:pPr>
                      <a:r>
                        <a:rPr sz="2200" dirty="0">
                          <a:latin typeface="Cambria Math"/>
                          <a:cs typeface="Cambria Math"/>
                        </a:rPr>
                        <a:t>𝑁’</a:t>
                      </a:r>
                      <a:r>
                        <a:rPr sz="22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⟶	</a:t>
                      </a:r>
                      <a:r>
                        <a:rPr sz="2200" spc="-5" dirty="0">
                          <a:latin typeface="Cambria Math"/>
                          <a:cs typeface="Cambria Math"/>
                        </a:rPr>
                        <a:t>𝐴𝑑𝑗𝑃	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𝑁′</a:t>
                      </a:r>
                      <a:endParaRPr sz="2200">
                        <a:latin typeface="Cambria Math"/>
                        <a:cs typeface="Cambria Math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…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508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28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647088" y="3683825"/>
            <a:ext cx="1106805" cy="255270"/>
          </a:xfrm>
          <a:custGeom>
            <a:avLst/>
            <a:gdLst/>
            <a:ahLst/>
            <a:cxnLst/>
            <a:rect l="l" t="t" r="r" b="b"/>
            <a:pathLst>
              <a:path w="1106805" h="255270">
                <a:moveTo>
                  <a:pt x="68897" y="5181"/>
                </a:moveTo>
                <a:lnTo>
                  <a:pt x="54432" y="0"/>
                </a:lnTo>
                <a:lnTo>
                  <a:pt x="0" y="122643"/>
                </a:lnTo>
                <a:lnTo>
                  <a:pt x="0" y="132740"/>
                </a:lnTo>
                <a:lnTo>
                  <a:pt x="54432" y="255244"/>
                </a:lnTo>
                <a:lnTo>
                  <a:pt x="68897" y="250342"/>
                </a:lnTo>
                <a:lnTo>
                  <a:pt x="25107" y="127685"/>
                </a:lnTo>
                <a:lnTo>
                  <a:pt x="68897" y="5181"/>
                </a:lnTo>
                <a:close/>
              </a:path>
              <a:path w="1106805" h="255270">
                <a:moveTo>
                  <a:pt x="551459" y="122504"/>
                </a:moveTo>
                <a:lnTo>
                  <a:pt x="497027" y="0"/>
                </a:lnTo>
                <a:lnTo>
                  <a:pt x="482422" y="4902"/>
                </a:lnTo>
                <a:lnTo>
                  <a:pt x="526211" y="127558"/>
                </a:lnTo>
                <a:lnTo>
                  <a:pt x="482422" y="250063"/>
                </a:lnTo>
                <a:lnTo>
                  <a:pt x="497027" y="255244"/>
                </a:lnTo>
                <a:lnTo>
                  <a:pt x="551459" y="132600"/>
                </a:lnTo>
                <a:lnTo>
                  <a:pt x="551459" y="122504"/>
                </a:lnTo>
                <a:close/>
              </a:path>
              <a:path w="1106805" h="255270">
                <a:moveTo>
                  <a:pt x="654304" y="5181"/>
                </a:moveTo>
                <a:lnTo>
                  <a:pt x="639838" y="0"/>
                </a:lnTo>
                <a:lnTo>
                  <a:pt x="585406" y="122643"/>
                </a:lnTo>
                <a:lnTo>
                  <a:pt x="585406" y="132740"/>
                </a:lnTo>
                <a:lnTo>
                  <a:pt x="639838" y="255244"/>
                </a:lnTo>
                <a:lnTo>
                  <a:pt x="654304" y="250342"/>
                </a:lnTo>
                <a:lnTo>
                  <a:pt x="610514" y="127685"/>
                </a:lnTo>
                <a:lnTo>
                  <a:pt x="654304" y="5181"/>
                </a:lnTo>
                <a:close/>
              </a:path>
              <a:path w="1106805" h="255270">
                <a:moveTo>
                  <a:pt x="1106703" y="122504"/>
                </a:moveTo>
                <a:lnTo>
                  <a:pt x="1052271" y="0"/>
                </a:lnTo>
                <a:lnTo>
                  <a:pt x="1037666" y="4902"/>
                </a:lnTo>
                <a:lnTo>
                  <a:pt x="1081455" y="127558"/>
                </a:lnTo>
                <a:lnTo>
                  <a:pt x="1037666" y="250063"/>
                </a:lnTo>
                <a:lnTo>
                  <a:pt x="1052271" y="255244"/>
                </a:lnTo>
                <a:lnTo>
                  <a:pt x="1106703" y="132600"/>
                </a:lnTo>
                <a:lnTo>
                  <a:pt x="1106703" y="122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0690" y="5347525"/>
            <a:ext cx="1262380" cy="255270"/>
          </a:xfrm>
          <a:custGeom>
            <a:avLst/>
            <a:gdLst/>
            <a:ahLst/>
            <a:cxnLst/>
            <a:rect l="l" t="t" r="r" b="b"/>
            <a:pathLst>
              <a:path w="1262380" h="255270">
                <a:moveTo>
                  <a:pt x="68897" y="5181"/>
                </a:moveTo>
                <a:lnTo>
                  <a:pt x="54432" y="0"/>
                </a:lnTo>
                <a:lnTo>
                  <a:pt x="0" y="122643"/>
                </a:lnTo>
                <a:lnTo>
                  <a:pt x="0" y="132740"/>
                </a:lnTo>
                <a:lnTo>
                  <a:pt x="54432" y="255244"/>
                </a:lnTo>
                <a:lnTo>
                  <a:pt x="68897" y="250342"/>
                </a:lnTo>
                <a:lnTo>
                  <a:pt x="25107" y="127685"/>
                </a:lnTo>
                <a:lnTo>
                  <a:pt x="68897" y="5181"/>
                </a:lnTo>
                <a:close/>
              </a:path>
              <a:path w="1262380" h="255270">
                <a:moveTo>
                  <a:pt x="784821" y="122504"/>
                </a:moveTo>
                <a:lnTo>
                  <a:pt x="730389" y="0"/>
                </a:lnTo>
                <a:lnTo>
                  <a:pt x="715784" y="4902"/>
                </a:lnTo>
                <a:lnTo>
                  <a:pt x="759574" y="127558"/>
                </a:lnTo>
                <a:lnTo>
                  <a:pt x="715784" y="250063"/>
                </a:lnTo>
                <a:lnTo>
                  <a:pt x="730389" y="255244"/>
                </a:lnTo>
                <a:lnTo>
                  <a:pt x="784821" y="132600"/>
                </a:lnTo>
                <a:lnTo>
                  <a:pt x="784821" y="122504"/>
                </a:lnTo>
                <a:close/>
              </a:path>
              <a:path w="1262380" h="255270">
                <a:moveTo>
                  <a:pt x="887666" y="5181"/>
                </a:moveTo>
                <a:lnTo>
                  <a:pt x="873201" y="0"/>
                </a:lnTo>
                <a:lnTo>
                  <a:pt x="818769" y="122643"/>
                </a:lnTo>
                <a:lnTo>
                  <a:pt x="818769" y="132740"/>
                </a:lnTo>
                <a:lnTo>
                  <a:pt x="873201" y="255244"/>
                </a:lnTo>
                <a:lnTo>
                  <a:pt x="887666" y="250342"/>
                </a:lnTo>
                <a:lnTo>
                  <a:pt x="843876" y="127685"/>
                </a:lnTo>
                <a:lnTo>
                  <a:pt x="887666" y="5181"/>
                </a:lnTo>
                <a:close/>
              </a:path>
              <a:path w="1262380" h="255270">
                <a:moveTo>
                  <a:pt x="1261833" y="122504"/>
                </a:moveTo>
                <a:lnTo>
                  <a:pt x="1207401" y="0"/>
                </a:lnTo>
                <a:lnTo>
                  <a:pt x="1192796" y="4902"/>
                </a:lnTo>
                <a:lnTo>
                  <a:pt x="1236586" y="127558"/>
                </a:lnTo>
                <a:lnTo>
                  <a:pt x="1192796" y="250063"/>
                </a:lnTo>
                <a:lnTo>
                  <a:pt x="1207401" y="255244"/>
                </a:lnTo>
                <a:lnTo>
                  <a:pt x="1261833" y="132600"/>
                </a:lnTo>
                <a:lnTo>
                  <a:pt x="1261833" y="122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223" y="3536501"/>
            <a:ext cx="3123611" cy="26784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8512" y="2419447"/>
          <a:ext cx="4998719" cy="3548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70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b="1" dirty="0">
                          <a:latin typeface="Cambria"/>
                          <a:cs typeface="Cambria"/>
                        </a:rPr>
                        <a:t>S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0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NP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VP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0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Det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N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dirty="0">
                          <a:latin typeface="Cambria"/>
                          <a:cs typeface="Cambria"/>
                        </a:rPr>
                        <a:t>V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200" spc="-20" dirty="0">
                          <a:latin typeface="Cambria"/>
                          <a:cs typeface="Cambria"/>
                        </a:rPr>
                        <a:t>Adv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63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dirty="0">
                          <a:latin typeface="Cambria"/>
                          <a:cs typeface="Cambria"/>
                        </a:rPr>
                        <a:t>CYK</a:t>
                      </a:r>
                      <a:r>
                        <a:rPr sz="48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парсер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 marL="73533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400" b="1" spc="-10" dirty="0">
                          <a:latin typeface="Cambria"/>
                          <a:cs typeface="Cambria"/>
                        </a:rPr>
                        <a:t>Алгоритм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Кока-Янгера-Касами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 CYK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 CKY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6089015" algn="just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50" i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NP</a:t>
                      </a:r>
                      <a:r>
                        <a:rPr sz="2050" i="1" spc="6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VP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056630" marR="913765" indent="41275" algn="just">
                        <a:lnSpc>
                          <a:spcPct val="147600"/>
                        </a:lnSpc>
                        <a:spcBef>
                          <a:spcPts val="80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NP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10" dirty="0">
                          <a:latin typeface="Times New Roman"/>
                          <a:cs typeface="Times New Roman"/>
                        </a:rPr>
                        <a:t>Det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NP </a:t>
                      </a:r>
                      <a:r>
                        <a:rPr sz="2050" i="1" spc="-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VP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VP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Adv </a:t>
                      </a:r>
                      <a:r>
                        <a:rPr sz="2050" i="1" spc="-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NP</a:t>
                      </a:r>
                      <a:r>
                        <a:rPr sz="205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05663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050" i="1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5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-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V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056630" marR="1356995" indent="41275">
                        <a:lnSpc>
                          <a:spcPct val="125400"/>
                        </a:lnSpc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50" i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cat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10" dirty="0">
                          <a:latin typeface="Times New Roman"/>
                          <a:cs typeface="Times New Roman"/>
                        </a:rPr>
                        <a:t>Det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50" i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50" i="1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sleeps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101715">
                        <a:lnSpc>
                          <a:spcPts val="2305"/>
                        </a:lnSpc>
                        <a:spcBef>
                          <a:spcPts val="625"/>
                        </a:spcBef>
                      </a:pP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Adv</a:t>
                      </a:r>
                      <a:r>
                        <a:rPr sz="2050" i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5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50" i="1" spc="-5" dirty="0">
                          <a:latin typeface="Times New Roman"/>
                          <a:cs typeface="Times New Roman"/>
                        </a:rPr>
                        <a:t>quitely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55650">
                        <a:lnSpc>
                          <a:spcPts val="2485"/>
                        </a:lnSpc>
                        <a:tabLst>
                          <a:tab pos="2021839" algn="l"/>
                          <a:tab pos="3060700" algn="l"/>
                          <a:tab pos="4267835" algn="l"/>
                        </a:tabLst>
                      </a:pPr>
                      <a:r>
                        <a:rPr sz="2200" b="1" spc="-5" dirty="0">
                          <a:latin typeface="Cambria"/>
                          <a:cs typeface="Cambria"/>
                        </a:rPr>
                        <a:t>the	</a:t>
                      </a:r>
                      <a:r>
                        <a:rPr sz="2200" b="1" dirty="0">
                          <a:latin typeface="Cambria"/>
                          <a:cs typeface="Cambria"/>
                        </a:rPr>
                        <a:t>cat	</a:t>
                      </a:r>
                      <a:r>
                        <a:rPr sz="2200" b="1" spc="-5" dirty="0">
                          <a:latin typeface="Cambria"/>
                          <a:cs typeface="Cambria"/>
                        </a:rPr>
                        <a:t>sleeps	</a:t>
                      </a:r>
                      <a:r>
                        <a:rPr sz="2200" b="1" spc="-20" dirty="0">
                          <a:latin typeface="Cambria"/>
                          <a:cs typeface="Cambria"/>
                        </a:rPr>
                        <a:t>quitely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20002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29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865315" y="2382142"/>
            <a:ext cx="75565" cy="367665"/>
          </a:xfrm>
          <a:custGeom>
            <a:avLst/>
            <a:gdLst/>
            <a:ahLst/>
            <a:cxnLst/>
            <a:rect l="l" t="t" r="r" b="b"/>
            <a:pathLst>
              <a:path w="75565" h="367664">
                <a:moveTo>
                  <a:pt x="75499" y="0"/>
                </a:moveTo>
                <a:lnTo>
                  <a:pt x="0" y="183647"/>
                </a:lnTo>
              </a:path>
              <a:path w="75565" h="367664">
                <a:moveTo>
                  <a:pt x="0" y="183647"/>
                </a:moveTo>
                <a:lnTo>
                  <a:pt x="75499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36678" y="2382142"/>
            <a:ext cx="193040" cy="367665"/>
          </a:xfrm>
          <a:custGeom>
            <a:avLst/>
            <a:gdLst/>
            <a:ahLst/>
            <a:cxnLst/>
            <a:rect l="l" t="t" r="r" b="b"/>
            <a:pathLst>
              <a:path w="193040" h="367664">
                <a:moveTo>
                  <a:pt x="0" y="0"/>
                </a:moveTo>
                <a:lnTo>
                  <a:pt x="75499" y="183647"/>
                </a:lnTo>
              </a:path>
              <a:path w="193040" h="367664">
                <a:moveTo>
                  <a:pt x="75499" y="183647"/>
                </a:moveTo>
                <a:lnTo>
                  <a:pt x="0" y="367295"/>
                </a:lnTo>
              </a:path>
              <a:path w="193040" h="367664">
                <a:moveTo>
                  <a:pt x="192489" y="0"/>
                </a:moveTo>
                <a:lnTo>
                  <a:pt x="116990" y="183647"/>
                </a:lnTo>
              </a:path>
              <a:path w="193040" h="367664">
                <a:moveTo>
                  <a:pt x="116990" y="183647"/>
                </a:moveTo>
                <a:lnTo>
                  <a:pt x="192489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7215" y="2382142"/>
            <a:ext cx="75565" cy="367665"/>
          </a:xfrm>
          <a:custGeom>
            <a:avLst/>
            <a:gdLst/>
            <a:ahLst/>
            <a:cxnLst/>
            <a:rect l="l" t="t" r="r" b="b"/>
            <a:pathLst>
              <a:path w="75565" h="367664">
                <a:moveTo>
                  <a:pt x="0" y="0"/>
                </a:moveTo>
                <a:lnTo>
                  <a:pt x="75499" y="183647"/>
                </a:lnTo>
              </a:path>
              <a:path w="75565" h="367664">
                <a:moveTo>
                  <a:pt x="75499" y="183647"/>
                </a:moveTo>
                <a:lnTo>
                  <a:pt x="0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4478" y="2853504"/>
            <a:ext cx="75565" cy="367665"/>
          </a:xfrm>
          <a:custGeom>
            <a:avLst/>
            <a:gdLst/>
            <a:ahLst/>
            <a:cxnLst/>
            <a:rect l="l" t="t" r="r" b="b"/>
            <a:pathLst>
              <a:path w="75565" h="367664">
                <a:moveTo>
                  <a:pt x="75499" y="0"/>
                </a:moveTo>
                <a:lnTo>
                  <a:pt x="0" y="183647"/>
                </a:lnTo>
              </a:path>
              <a:path w="75565" h="367664">
                <a:moveTo>
                  <a:pt x="0" y="183647"/>
                </a:moveTo>
                <a:lnTo>
                  <a:pt x="75499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5840" y="2853504"/>
            <a:ext cx="75565" cy="367665"/>
          </a:xfrm>
          <a:custGeom>
            <a:avLst/>
            <a:gdLst/>
            <a:ahLst/>
            <a:cxnLst/>
            <a:rect l="l" t="t" r="r" b="b"/>
            <a:pathLst>
              <a:path w="75565" h="367664">
                <a:moveTo>
                  <a:pt x="0" y="0"/>
                </a:moveTo>
                <a:lnTo>
                  <a:pt x="75499" y="183647"/>
                </a:lnTo>
              </a:path>
              <a:path w="75565" h="367664">
                <a:moveTo>
                  <a:pt x="75499" y="183647"/>
                </a:moveTo>
                <a:lnTo>
                  <a:pt x="0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0193" y="3324866"/>
            <a:ext cx="75565" cy="367665"/>
          </a:xfrm>
          <a:custGeom>
            <a:avLst/>
            <a:gdLst/>
            <a:ahLst/>
            <a:cxnLst/>
            <a:rect l="l" t="t" r="r" b="b"/>
            <a:pathLst>
              <a:path w="75565" h="367664">
                <a:moveTo>
                  <a:pt x="75499" y="0"/>
                </a:moveTo>
                <a:lnTo>
                  <a:pt x="0" y="183647"/>
                </a:lnTo>
              </a:path>
              <a:path w="75565" h="367664">
                <a:moveTo>
                  <a:pt x="0" y="183647"/>
                </a:moveTo>
                <a:lnTo>
                  <a:pt x="75499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3740" y="3324866"/>
            <a:ext cx="75565" cy="367665"/>
          </a:xfrm>
          <a:custGeom>
            <a:avLst/>
            <a:gdLst/>
            <a:ahLst/>
            <a:cxnLst/>
            <a:rect l="l" t="t" r="r" b="b"/>
            <a:pathLst>
              <a:path w="75565" h="367664">
                <a:moveTo>
                  <a:pt x="0" y="0"/>
                </a:moveTo>
                <a:lnTo>
                  <a:pt x="75499" y="183647"/>
                </a:lnTo>
              </a:path>
              <a:path w="75565" h="367664">
                <a:moveTo>
                  <a:pt x="75499" y="183647"/>
                </a:moveTo>
                <a:lnTo>
                  <a:pt x="0" y="367295"/>
                </a:lnTo>
              </a:path>
            </a:pathLst>
          </a:custGeom>
          <a:ln w="12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Парсер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Эрли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400" b="1" spc="-10" dirty="0">
                          <a:latin typeface="Cambria"/>
                          <a:cs typeface="Cambria"/>
                        </a:rPr>
                        <a:t>Earley</a:t>
                      </a:r>
                      <a:r>
                        <a:rPr sz="2400" b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5" dirty="0">
                          <a:latin typeface="Cambria"/>
                          <a:cs typeface="Cambria"/>
                        </a:rPr>
                        <a:t>Parser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49250" marR="1256665">
                        <a:lnSpc>
                          <a:spcPct val="100800"/>
                        </a:lnSpc>
                        <a:spcBef>
                          <a:spcPts val="1995"/>
                        </a:spcBef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Итеративно «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распознает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» правила,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храня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таблицу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соответствующих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10" dirty="0">
                          <a:latin typeface="Cambria"/>
                          <a:cs typeface="Cambria"/>
                        </a:rPr>
                        <a:t>состояний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(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dotted</a:t>
                      </a:r>
                      <a:r>
                        <a:rPr sz="2400" i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rules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):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400" spc="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[0,0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&lt;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&lt;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поз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ици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я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с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и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с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к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е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50" dirty="0">
                          <a:latin typeface="Cambria"/>
                          <a:cs typeface="Cambria"/>
                        </a:rPr>
                        <a:t>х</a:t>
                      </a:r>
                      <a:r>
                        <a:rPr sz="2400" spc="-60" dirty="0">
                          <a:latin typeface="Cambria"/>
                          <a:cs typeface="Cambria"/>
                        </a:rPr>
                        <a:t>о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дн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ых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то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к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е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ов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49250" marR="626110">
                        <a:lnSpc>
                          <a:spcPts val="2810"/>
                        </a:lnSpc>
                        <a:spcBef>
                          <a:spcPts val="2165"/>
                        </a:spcBef>
                        <a:tabLst>
                          <a:tab pos="1818639" algn="l"/>
                          <a:tab pos="2038985" algn="l"/>
                        </a:tabLst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𝑁𝑃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𝐷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	)	𝑁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𝑜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𝑚𝑖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spc="80" dirty="0">
                          <a:latin typeface="Cambria Math"/>
                          <a:cs typeface="Cambria Math"/>
                        </a:rPr>
                        <a:t>𝑙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[1,2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&lt;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&lt;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NP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</a:t>
                      </a:r>
                      <a:r>
                        <a:rPr sz="2400" spc="-45" dirty="0">
                          <a:latin typeface="Cambria"/>
                          <a:cs typeface="Cambria"/>
                        </a:rPr>
                        <a:t>а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ч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ин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ается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с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то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к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е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а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,  точка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позиции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2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  <a:spcBef>
                          <a:spcPts val="1935"/>
                        </a:spcBef>
                        <a:tabLst>
                          <a:tab pos="3449320" algn="l"/>
                        </a:tabLst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𝑉𝑃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𝑉𝑒𝑟𝑏</a:t>
                      </a:r>
                      <a:r>
                        <a:rPr sz="24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𝑁𝑃</a:t>
                      </a:r>
                      <a:r>
                        <a:rPr sz="24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320" dirty="0">
                          <a:latin typeface="Cambria Math"/>
                          <a:cs typeface="Cambria Math"/>
                        </a:rPr>
                        <a:t>)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[0,3]	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&lt;&lt;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конец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парсинга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20002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30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Парсер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Эрли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2400" b="1" dirty="0">
                          <a:latin typeface="Cambria"/>
                          <a:cs typeface="Cambria"/>
                        </a:rPr>
                        <a:t>Процедуры</a:t>
                      </a:r>
                      <a:r>
                        <a:rPr sz="2400" b="1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на</a:t>
                      </a:r>
                      <a:r>
                        <a:rPr sz="2400" b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шаге</a:t>
                      </a:r>
                      <a:r>
                        <a:rPr sz="2400" b="1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i="1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02310" marR="457834" indent="-342900">
                        <a:lnSpc>
                          <a:spcPts val="2590"/>
                        </a:lnSpc>
                        <a:spcBef>
                          <a:spcPts val="66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02310" algn="l"/>
                          <a:tab pos="702945" algn="l"/>
                        </a:tabLst>
                      </a:pPr>
                      <a:r>
                        <a:rPr sz="2400" i="1" spc="-5" dirty="0">
                          <a:latin typeface="Cambria"/>
                          <a:cs typeface="Cambria"/>
                        </a:rPr>
                        <a:t>Prediction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раскрываем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нетерминалы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справа 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от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точки,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добавляя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новые правила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таблицу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Из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400" spc="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[0,0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д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оба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л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яем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⋯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702310" marR="465455" indent="-342900">
                        <a:lnSpc>
                          <a:spcPts val="2590"/>
                        </a:lnSpc>
                        <a:spcBef>
                          <a:spcPts val="66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02310" algn="l"/>
                          <a:tab pos="702945" algn="l"/>
                          <a:tab pos="1659255" algn="l"/>
                        </a:tabLst>
                      </a:pPr>
                      <a:r>
                        <a:rPr sz="2400" i="1" spc="-10" dirty="0">
                          <a:latin typeface="Cambria"/>
                          <a:cs typeface="Cambria"/>
                        </a:rPr>
                        <a:t>Scanning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сопоставляем POS-нетерминалы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справа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от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точки	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входным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токенам; сдвигаем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35" dirty="0">
                          <a:latin typeface="Cambria"/>
                          <a:cs typeface="Cambria"/>
                        </a:rPr>
                        <a:t>точку,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если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нашли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совпадение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59410">
                        <a:lnSpc>
                          <a:spcPts val="2735"/>
                        </a:lnSpc>
                        <a:spcBef>
                          <a:spcPts val="300"/>
                        </a:spcBef>
                      </a:pPr>
                      <a:r>
                        <a:rPr sz="2400" spc="-20" dirty="0">
                          <a:latin typeface="Cambria"/>
                          <a:cs typeface="Cambria"/>
                        </a:rPr>
                        <a:t>Е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с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л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и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ес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т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ь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𝑉𝑒𝑟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𝑜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𝑜</a:t>
                      </a:r>
                      <a:r>
                        <a:rPr sz="2400" spc="70" dirty="0">
                          <a:latin typeface="Cambria Math"/>
                          <a:cs typeface="Cambria Math"/>
                        </a:rPr>
                        <a:t>𝑘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то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и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з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𝑉𝑒𝑟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[0,0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359410">
                        <a:lnSpc>
                          <a:spcPts val="2735"/>
                        </a:lnSpc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д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оба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л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яем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𝑉𝑒𝑟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 𝑁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[0,1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702310" marR="986790" indent="-342900">
                        <a:lnSpc>
                          <a:spcPts val="2620"/>
                        </a:lnSpc>
                        <a:spcBef>
                          <a:spcPts val="62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702310" algn="l"/>
                          <a:tab pos="702945" algn="l"/>
                        </a:tabLst>
                      </a:pPr>
                      <a:r>
                        <a:rPr sz="2400" i="1" spc="-10" dirty="0">
                          <a:latin typeface="Cambria"/>
                          <a:cs typeface="Cambria"/>
                        </a:rPr>
                        <a:t>Completion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если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точка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оказалась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в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конце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правила,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ищем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по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предыдущим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состояниям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𝑁𝑃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𝐷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𝑒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𝑜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𝑚𝑖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𝑛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𝑎𝑙</a:t>
                      </a:r>
                      <a:r>
                        <a:rPr sz="240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)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[1,3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+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𝑉𝑒𝑟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24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) 𝑁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𝑃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[0,1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]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45" dirty="0">
                          <a:latin typeface="Cambria"/>
                          <a:cs typeface="Cambria"/>
                        </a:rPr>
                        <a:t>у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с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е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х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15113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31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Парсер</a:t>
                      </a:r>
                      <a:r>
                        <a:rPr sz="48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Эрли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086610" marR="585470" indent="-1448435">
                        <a:lnSpc>
                          <a:spcPct val="100800"/>
                        </a:lnSpc>
                      </a:pPr>
                      <a:r>
                        <a:rPr sz="2400" spc="-1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Подробный </a:t>
                      </a:r>
                      <a:r>
                        <a:rPr sz="2400" spc="-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пример разбора можно найти </a:t>
                      </a:r>
                      <a:r>
                        <a:rPr sz="24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в </a:t>
                      </a:r>
                      <a:r>
                        <a:rPr sz="2400" spc="-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учебнике </a:t>
                      </a:r>
                      <a:r>
                        <a:rPr sz="2400" spc="-51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Jurafsky+Martin:</a:t>
                      </a:r>
                      <a:r>
                        <a:rPr sz="2400" spc="-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глава</a:t>
                      </a:r>
                      <a:r>
                        <a:rPr sz="2400" spc="-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13</a:t>
                      </a:r>
                      <a:r>
                        <a:rPr sz="2400" spc="-1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в</a:t>
                      </a:r>
                      <a:r>
                        <a:rPr sz="2400" spc="-1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изд.</a:t>
                      </a:r>
                      <a:r>
                        <a:rPr sz="2400" spc="-1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7F7F7F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32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15" dirty="0">
                          <a:latin typeface="Cambria"/>
                          <a:cs typeface="Cambria"/>
                        </a:rPr>
                        <a:t>PCFG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ambria"/>
                          <a:cs typeface="Cambria"/>
                        </a:rPr>
                        <a:t>Probabilistic</a:t>
                      </a:r>
                      <a:r>
                        <a:rPr sz="2400" b="1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20" dirty="0">
                          <a:latin typeface="Cambria"/>
                          <a:cs typeface="Cambria"/>
                        </a:rPr>
                        <a:t>Context Free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 Grammar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marR="2082164" indent="-342900">
                        <a:lnSpc>
                          <a:spcPct val="100800"/>
                        </a:lnSpc>
                        <a:spcBef>
                          <a:spcPts val="199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5" dirty="0">
                          <a:latin typeface="Cambria"/>
                          <a:cs typeface="Cambria"/>
                        </a:rPr>
                        <a:t>каждое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правило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сопровождается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весом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(вероятностью)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marR="2247265" indent="-342900">
                        <a:lnSpc>
                          <a:spcPct val="100800"/>
                        </a:lnSpc>
                        <a:spcBef>
                          <a:spcPts val="1989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сумма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всех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вероятностей расширений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нетерминалов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1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marR="922655" indent="-342900">
                        <a:lnSpc>
                          <a:spcPct val="100800"/>
                        </a:lnSpc>
                        <a:spcBef>
                          <a:spcPts val="1900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консистентная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PCFG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–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сумма вероятностей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всех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предложений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языка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1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33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Вероятностный</a:t>
                      </a:r>
                      <a:r>
                        <a:rPr sz="4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парсинг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1014730" marR="996950" algn="ctr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Вероятность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разбора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, состоящего из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правил </a:t>
                      </a:r>
                      <a:r>
                        <a:rPr sz="2400" spc="-50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вида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𝐿𝐻𝑆</a:t>
                      </a:r>
                      <a:r>
                        <a:rPr sz="2400" spc="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10" dirty="0">
                          <a:latin typeface="Cambria Math"/>
                          <a:cs typeface="Cambria Math"/>
                        </a:rPr>
                        <a:t>𝑅𝐻𝑆</a:t>
                      </a:r>
                      <a:r>
                        <a:rPr sz="2400" spc="10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10" dirty="0">
                          <a:latin typeface="Cambria"/>
                          <a:cs typeface="Cambria"/>
                        </a:rPr>
                        <a:t>для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предложения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: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808355" algn="ctr">
                        <a:lnSpc>
                          <a:spcPts val="1075"/>
                        </a:lnSpc>
                      </a:pPr>
                      <a:r>
                        <a:rPr sz="15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2384" algn="ctr">
                        <a:lnSpc>
                          <a:spcPts val="3895"/>
                        </a:lnSpc>
                      </a:pPr>
                      <a:r>
                        <a:rPr sz="2550" i="1" spc="13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550" spc="-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550" i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550" i="1" spc="-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550" spc="-3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550" i="1" spc="-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5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55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775" baseline="-7936" dirty="0">
                          <a:latin typeface="Symbol"/>
                          <a:cs typeface="Symbol"/>
                        </a:rPr>
                        <a:t></a:t>
                      </a:r>
                      <a:r>
                        <a:rPr sz="5775" spc="-832" baseline="-7936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i="1" spc="13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550" spc="18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550" i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550" i="1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550" i="1" spc="2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50" i="1" baseline="-31481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2250" i="1" spc="-52" baseline="-3148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55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i="1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550" i="1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550" i="1" spc="2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50" i="1" baseline="-3148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250" i="1" spc="-67" baseline="-3148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dirty="0">
                          <a:latin typeface="Times New Roman"/>
                          <a:cs typeface="Times New Roman"/>
                        </a:rPr>
                        <a:t>)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79311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500" i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mbria"/>
                          <a:cs typeface="Cambria"/>
                        </a:rPr>
                        <a:t>Можно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использовать вариацию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CYK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–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2400" b="1" spc="-10" dirty="0">
                          <a:latin typeface="Cambria"/>
                          <a:cs typeface="Cambria"/>
                        </a:rPr>
                        <a:t>probabilistic</a:t>
                      </a:r>
                      <a:r>
                        <a:rPr sz="2400" b="1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CYK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Оценка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вероятностей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–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по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корпусу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34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DE8DC-734D-F618-2BB4-EACA4EB1EBBD}"/>
              </a:ext>
            </a:extLst>
          </p:cNvPr>
          <p:cNvSpPr txBox="1"/>
          <p:nvPr/>
        </p:nvSpPr>
        <p:spPr>
          <a:xfrm>
            <a:off x="2590800" y="2667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Журавски</a:t>
            </a:r>
            <a:r>
              <a:rPr lang="ru-RU" dirty="0"/>
              <a:t> + </a:t>
            </a:r>
            <a:r>
              <a:rPr lang="en-US" dirty="0"/>
              <a:t>CYK + </a:t>
            </a:r>
            <a:r>
              <a:rPr lang="ru-RU" dirty="0"/>
              <a:t>оценка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112641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Пример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10" dirty="0">
                          <a:latin typeface="Cambria"/>
                          <a:cs typeface="Cambria"/>
                        </a:rPr>
                        <a:t>узкой </a:t>
                      </a:r>
                      <a:r>
                        <a:rPr sz="4800" spc="-15" dirty="0">
                          <a:latin typeface="Cambria"/>
                          <a:cs typeface="Cambria"/>
                        </a:rPr>
                        <a:t>задачи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Привести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фразу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начальной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форме: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2924206"/>
            <a:ext cx="7741919" cy="2930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dirty="0">
                          <a:latin typeface="Cambria"/>
                          <a:cs typeface="Cambria"/>
                        </a:rPr>
                        <a:t>Нормализация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dirty="0">
                          <a:latin typeface="Cambria"/>
                          <a:cs typeface="Cambria"/>
                        </a:rPr>
                        <a:t>фразы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генерация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форм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по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данной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форме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/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лемме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spcBef>
                          <a:spcPts val="2014"/>
                        </a:spcBef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оценка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n-граммной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LM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 marR="2860675">
                        <a:lnSpc>
                          <a:spcPct val="170000"/>
                        </a:lnSpc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оптимизация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поиска: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beam search </a:t>
                      </a:r>
                      <a:r>
                        <a:rPr sz="2400" spc="-5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4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Когда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нужен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синтаксис?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735330" marR="3818254">
                        <a:lnSpc>
                          <a:spcPts val="2780"/>
                        </a:lnSpc>
                        <a:spcBef>
                          <a:spcPts val="2220"/>
                        </a:spcBef>
                      </a:pPr>
                      <a:r>
                        <a:rPr sz="2400" i="1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хороший </a:t>
                      </a:r>
                      <a:r>
                        <a:rPr sz="2400" i="1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день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vs </a:t>
                      </a:r>
                      <a:r>
                        <a:rPr sz="2400" i="1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хорошего </a:t>
                      </a:r>
                      <a:r>
                        <a:rPr sz="2400" i="1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дня </a:t>
                      </a:r>
                      <a:r>
                        <a:rPr sz="2400" i="1" spc="-5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два</a:t>
                      </a:r>
                      <a:r>
                        <a:rPr sz="2400" i="1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котенка</a:t>
                      </a:r>
                      <a:r>
                        <a:rPr sz="2400" i="1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vs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двух</a:t>
                      </a:r>
                      <a:r>
                        <a:rPr sz="2400" i="1" spc="-2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котят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62644"/>
              </p:ext>
            </p:extLst>
          </p:nvPr>
        </p:nvGraphicFramePr>
        <p:xfrm>
          <a:off x="249681" y="231393"/>
          <a:ext cx="8622665" cy="6728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 err="1">
                          <a:latin typeface="Cambria"/>
                          <a:cs typeface="Cambria"/>
                        </a:rPr>
                        <a:t>Основная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 err="1">
                          <a:latin typeface="Cambria"/>
                          <a:cs typeface="Cambria"/>
                        </a:rPr>
                        <a:t>цель</a:t>
                      </a:r>
                      <a:r>
                        <a:rPr lang="ru-RU" sz="4800" spc="-5" dirty="0">
                          <a:latin typeface="Cambria"/>
                          <a:cs typeface="Cambria"/>
                        </a:rPr>
                        <a:t> – американский вариант</a:t>
                      </a:r>
                      <a:endParaRPr sz="4800" dirty="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 marR="6574790">
                        <a:lnSpc>
                          <a:spcPct val="100600"/>
                        </a:lnSpc>
                      </a:pPr>
                      <a:r>
                        <a:rPr sz="2400" b="1" spc="-10" dirty="0">
                          <a:latin typeface="Cambria"/>
                          <a:cs typeface="Cambria"/>
                        </a:rPr>
                        <a:t>Colorless </a:t>
                      </a:r>
                      <a:r>
                        <a:rPr sz="2400" b="1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green 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 ideas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sleep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 fur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io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u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="1" spc="-65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2400" b="1" spc="-225" dirty="0">
                          <a:latin typeface="Cambria"/>
                          <a:cs typeface="Cambria"/>
                        </a:rPr>
                        <a:t>y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.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444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1200" dirty="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657855" y="1584007"/>
            <a:ext cx="5991860" cy="4668520"/>
            <a:chOff x="2657855" y="1584007"/>
            <a:chExt cx="5991860" cy="4668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75" y="1584007"/>
              <a:ext cx="5443645" cy="46679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855" y="2609088"/>
              <a:ext cx="1051559" cy="1051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21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5" dirty="0">
                          <a:latin typeface="Cambria"/>
                          <a:cs typeface="Cambria"/>
                        </a:rPr>
                        <a:t>Основная</a:t>
                      </a:r>
                      <a:r>
                        <a:rPr sz="48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800" spc="-5" dirty="0">
                          <a:latin typeface="Cambria"/>
                          <a:cs typeface="Cambria"/>
                        </a:rPr>
                        <a:t>цель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35330" marR="6574790">
                        <a:lnSpc>
                          <a:spcPct val="100600"/>
                        </a:lnSpc>
                      </a:pPr>
                      <a:r>
                        <a:rPr sz="2400" b="1" spc="-10" dirty="0">
                          <a:latin typeface="Cambria"/>
                          <a:cs typeface="Cambria"/>
                        </a:rPr>
                        <a:t>Colorless </a:t>
                      </a:r>
                      <a:r>
                        <a:rPr sz="2400" b="1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latin typeface="Cambria"/>
                          <a:cs typeface="Cambria"/>
                        </a:rPr>
                        <a:t>green 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 ideas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sleep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 fur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io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u</a:t>
                      </a:r>
                      <a:r>
                        <a:rPr sz="2400" b="1" spc="-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2400" b="1" spc="-65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2400" b="1" spc="-225" dirty="0">
                          <a:latin typeface="Cambria"/>
                          <a:cs typeface="Cambria"/>
                        </a:rPr>
                        <a:t>y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.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4445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Деревья подчинения - Введение в компьютерную лингвистику">
            <a:extLst>
              <a:ext uri="{FF2B5EF4-FFF2-40B4-BE49-F238E27FC236}">
                <a16:creationId xmlns:a16="http://schemas.microsoft.com/office/drawing/2014/main" id="{265A0462-D45B-1D52-C244-8B80976F1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6248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02258"/>
              </p:ext>
            </p:extLst>
          </p:nvPr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lang="ru-RU" sz="4800" dirty="0">
                          <a:latin typeface="Cambria"/>
                          <a:cs typeface="Cambria"/>
                        </a:rPr>
                        <a:t>Что нужно?</a:t>
                      </a:r>
                      <a:endParaRPr sz="4800" dirty="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 dirty="0">
                        <a:latin typeface="Times New Roman"/>
                        <a:cs typeface="Times New Roman"/>
                      </a:endParaRPr>
                    </a:p>
                    <a:p>
                      <a:pPr marL="1077595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lang="ru-RU"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Что от чего зависит (направление связи)</a:t>
                      </a:r>
                    </a:p>
                    <a:p>
                      <a:pPr marL="1077595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lang="ru-RU"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Семантико-грамматические характеристики этой связи (тип фразы</a:t>
                      </a:r>
                      <a:r>
                        <a:rPr lang="en-US"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/</a:t>
                      </a:r>
                      <a:r>
                        <a:rPr lang="ru-RU"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группы)</a:t>
                      </a:r>
                    </a:p>
                    <a:p>
                      <a:pPr marL="1077595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lang="ru-RU"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Восстановимый порядок следования</a:t>
                      </a:r>
                    </a:p>
                    <a:p>
                      <a:pPr marL="1077595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lang="en-US"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POS </a:t>
                      </a:r>
                      <a:r>
                        <a:rPr lang="ru-RU" sz="2400" spc="-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разметка</a:t>
                      </a: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1200" dirty="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33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9681" y="231393"/>
          <a:ext cx="8622665" cy="6364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696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50"/>
                        </a:spcBef>
                      </a:pPr>
                      <a:r>
                        <a:rPr sz="4800" spc="-3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Терминология</a:t>
                      </a:r>
                      <a:endParaRPr sz="4800">
                        <a:latin typeface="Cambria"/>
                        <a:cs typeface="Cambria"/>
                      </a:endParaRPr>
                    </a:p>
                  </a:txBody>
                  <a:tcPr marL="0" marR="0" marT="2984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76200">
                      <a:solidFill>
                        <a:srgbClr val="CBD2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1078230" indent="-343535">
                        <a:lnSpc>
                          <a:spcPct val="100000"/>
                        </a:lnSpc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  <a:tab pos="504507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парсинг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/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 parsing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 –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парсер /	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parser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1315085" marR="2480310" lvl="1" indent="-228600">
                        <a:lnSpc>
                          <a:spcPct val="102699"/>
                        </a:lnSpc>
                        <a:spcBef>
                          <a:spcPts val="540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085" algn="l"/>
                          <a:tab pos="131572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ЕЯ: преобразование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в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синтаксическое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представление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315085" lvl="1" indent="-229235">
                        <a:lnSpc>
                          <a:spcPct val="100000"/>
                        </a:lnSpc>
                        <a:spcBef>
                          <a:spcPts val="550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085" algn="l"/>
                          <a:tab pos="131572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языки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разметки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315085" marR="762000" lvl="1" indent="-228600">
                        <a:lnSpc>
                          <a:spcPct val="101800"/>
                        </a:lnSpc>
                        <a:spcBef>
                          <a:spcPts val="530"/>
                        </a:spcBef>
                        <a:buClr>
                          <a:srgbClr val="B0BCC1"/>
                        </a:buClr>
                        <a:buFont typeface="Arial MT"/>
                        <a:buChar char="•"/>
                        <a:tabLst>
                          <a:tab pos="1315085" algn="l"/>
                          <a:tab pos="1315720" algn="l"/>
                        </a:tabLst>
                      </a:pPr>
                      <a:r>
                        <a:rPr sz="2200" spc="-5" dirty="0">
                          <a:latin typeface="Cambria"/>
                          <a:cs typeface="Cambria"/>
                        </a:rPr>
                        <a:t>ЯП:</a:t>
                      </a:r>
                      <a:r>
                        <a:rPr sz="22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преобразование</a:t>
                      </a:r>
                      <a:r>
                        <a:rPr sz="2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25" dirty="0">
                          <a:latin typeface="Cambria"/>
                          <a:cs typeface="Cambria"/>
                        </a:rPr>
                        <a:t>кода</a:t>
                      </a:r>
                      <a:r>
                        <a:rPr sz="2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в</a:t>
                      </a:r>
                      <a:r>
                        <a:rPr sz="22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представление,</a:t>
                      </a:r>
                      <a:r>
                        <a:rPr sz="22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5" dirty="0">
                          <a:latin typeface="Cambria"/>
                          <a:cs typeface="Cambria"/>
                        </a:rPr>
                        <a:t>которое </a:t>
                      </a:r>
                      <a:r>
                        <a:rPr sz="2200" spc="-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затем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5" dirty="0">
                          <a:latin typeface="Cambria"/>
                          <a:cs typeface="Cambria"/>
                        </a:rPr>
                        <a:t>обрабатывает</a:t>
                      </a:r>
                      <a:r>
                        <a:rPr sz="2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00" spc="-10" dirty="0">
                          <a:latin typeface="Cambria"/>
                          <a:cs typeface="Cambria"/>
                        </a:rPr>
                        <a:t>компилятор</a:t>
                      </a:r>
                      <a:endParaRPr sz="2200">
                        <a:latin typeface="Cambria"/>
                        <a:cs typeface="Cambria"/>
                      </a:endParaRPr>
                    </a:p>
                    <a:p>
                      <a:pPr marL="1078230" marR="856615" indent="-342900">
                        <a:lnSpc>
                          <a:spcPct val="100800"/>
                        </a:lnSpc>
                        <a:spcBef>
                          <a:spcPts val="1935"/>
                        </a:spcBef>
                        <a:buClr>
                          <a:srgbClr val="404040"/>
                        </a:buClr>
                        <a:buFont typeface="Arial MT"/>
                        <a:buChar char="•"/>
                        <a:tabLst>
                          <a:tab pos="1078230" algn="l"/>
                          <a:tab pos="1078865" algn="l"/>
                        </a:tabLst>
                      </a:pPr>
                      <a:r>
                        <a:rPr sz="2400" spc="-5" dirty="0">
                          <a:latin typeface="Cambria"/>
                          <a:cs typeface="Cambria"/>
                        </a:rPr>
                        <a:t>parse </a:t>
                      </a:r>
                      <a:r>
                        <a:rPr sz="2400" spc="-15" dirty="0">
                          <a:latin typeface="Cambria"/>
                          <a:cs typeface="Cambria"/>
                        </a:rPr>
                        <a:t>tree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/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синтаксический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разбор — </a:t>
                      </a:r>
                      <a:r>
                        <a:rPr sz="2400" spc="-25" dirty="0">
                          <a:latin typeface="Cambria"/>
                          <a:cs typeface="Cambria"/>
                        </a:rPr>
                        <a:t>результат </a:t>
                      </a:r>
                      <a:r>
                        <a:rPr sz="2400" spc="-5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" dirty="0">
                          <a:latin typeface="Cambria"/>
                          <a:cs typeface="Cambria"/>
                        </a:rPr>
                        <a:t>парсинга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76200">
                      <a:solidFill>
                        <a:srgbClr val="CBD2D5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83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solidFill>
                            <a:srgbClr val="B0BCC1"/>
                          </a:solidFill>
                          <a:latin typeface="Cambria"/>
                          <a:cs typeface="Cambria"/>
                        </a:rPr>
                        <a:t>7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C7C6BC"/>
                      </a:solidFill>
                      <a:prstDash val="solid"/>
                    </a:lnL>
                    <a:lnR w="19050">
                      <a:solidFill>
                        <a:srgbClr val="C7C6BC"/>
                      </a:solidFill>
                      <a:prstDash val="solid"/>
                    </a:lnR>
                    <a:lnT w="19050">
                      <a:solidFill>
                        <a:srgbClr val="C7C6BC"/>
                      </a:solidFill>
                      <a:prstDash val="solid"/>
                    </a:lnT>
                    <a:lnB w="19050">
                      <a:solidFill>
                        <a:srgbClr val="C7C6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24A8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1397</Words>
  <Application>Microsoft Office PowerPoint</Application>
  <PresentationFormat>Экран (4:3)</PresentationFormat>
  <Paragraphs>297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Arial</vt:lpstr>
      <vt:lpstr>Arial MT</vt:lpstr>
      <vt:lpstr>Calibri</vt:lpstr>
      <vt:lpstr>Cambria</vt:lpstr>
      <vt:lpstr>Cambria Math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Александр Орлов</dc:creator>
  <cp:lastModifiedBy>Орлов Александр Викторович</cp:lastModifiedBy>
  <cp:revision>5</cp:revision>
  <dcterms:created xsi:type="dcterms:W3CDTF">2024-10-07T06:13:05Z</dcterms:created>
  <dcterms:modified xsi:type="dcterms:W3CDTF">2024-10-08T09:38:58Z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2023-10-06T00:00:00Z</vt:filetime>
  </property>
  <property fmtid="{D5CDD505-2E9C-101B-9397-08002B2CF9AE}" pid="3" name="LastSaved">
    <vt:filetime>2024-10-07T00:00:00Z</vt:filetime>
  </property>
</Properties>
</file>