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07" r:id="rId3"/>
    <p:sldId id="309" r:id="rId4"/>
    <p:sldId id="268" r:id="rId5"/>
    <p:sldId id="260" r:id="rId6"/>
    <p:sldId id="310" r:id="rId7"/>
    <p:sldId id="258" r:id="rId8"/>
    <p:sldId id="303" r:id="rId9"/>
    <p:sldId id="257" r:id="rId10"/>
    <p:sldId id="297" r:id="rId11"/>
    <p:sldId id="311" r:id="rId12"/>
    <p:sldId id="304" r:id="rId13"/>
    <p:sldId id="313" r:id="rId14"/>
    <p:sldId id="314" r:id="rId15"/>
    <p:sldId id="315" r:id="rId16"/>
    <p:sldId id="316" r:id="rId17"/>
    <p:sldId id="317" r:id="rId18"/>
    <p:sldId id="318" r:id="rId19"/>
    <p:sldId id="319" r:id="rId20"/>
    <p:sldId id="320" r:id="rId21"/>
    <p:sldId id="261"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d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Pareto</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explosion val="3"/>
          <c:dPt>
            <c:idx val="0"/>
            <c:bubble3D val="0"/>
            <c:spPr>
              <a:solidFill>
                <a:schemeClr val="accent5">
                  <a:shade val="7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4475-4CAD-B369-9691827EB36C}"/>
              </c:ext>
            </c:extLst>
          </c:dPt>
          <c:dPt>
            <c:idx val="1"/>
            <c:bubble3D val="0"/>
            <c:spPr>
              <a:solidFill>
                <a:schemeClr val="accent5">
                  <a:tint val="77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4475-4CAD-B369-9691827EB36C}"/>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hade val="76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4475-4CAD-B369-9691827EB36C}"/>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tint val="77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4475-4CAD-B369-9691827EB36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Sheet1!$K$11:$K$12</c:f>
              <c:strCache>
                <c:ptCount val="2"/>
                <c:pt idx="0">
                  <c:v>14848 CLIENTES</c:v>
                </c:pt>
                <c:pt idx="1">
                  <c:v>59391 CLIENTES</c:v>
                </c:pt>
              </c:strCache>
            </c:strRef>
          </c:cat>
          <c:val>
            <c:numRef>
              <c:f>Sheet1!$L$11:$L$12</c:f>
              <c:numCache>
                <c:formatCode>0.00%</c:formatCode>
                <c:ptCount val="2"/>
                <c:pt idx="0">
                  <c:v>0.54390000000000005</c:v>
                </c:pt>
                <c:pt idx="1">
                  <c:v>0.45610000000000001</c:v>
                </c:pt>
              </c:numCache>
            </c:numRef>
          </c:val>
          <c:extLst>
            <c:ext xmlns:c16="http://schemas.microsoft.com/office/drawing/2014/chart" uri="{C3380CC4-5D6E-409C-BE32-E72D297353CC}">
              <c16:uniqueId val="{00000004-4475-4CAD-B369-9691827EB36C}"/>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A0193-92FA-4C2D-BA2C-4B49DC00DE27}" type="datetimeFigureOut">
              <a:rPr lang="en-US" smtClean="0"/>
              <a:t>10/11/2020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2DED1-3B96-45B9-AE3E-7B1A3A0CF162}" type="slidenum">
              <a:rPr lang="en-US" smtClean="0"/>
              <a:t>‹#›</a:t>
            </a:fld>
            <a:endParaRPr lang="en-US"/>
          </a:p>
        </p:txBody>
      </p:sp>
    </p:spTree>
    <p:extLst>
      <p:ext uri="{BB962C8B-B14F-4D97-AF65-F5344CB8AC3E}">
        <p14:creationId xmlns:p14="http://schemas.microsoft.com/office/powerpoint/2010/main" val="3577584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004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250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902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420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206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76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1abfbaf28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1abfbaf28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19515fe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19515fe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29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348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24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675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8A7E-9B40-4C5D-93C7-6220451B1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69F0D6-2AD3-49B9-B49C-5F2F355BC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072194-1228-4F13-85BD-CF070E1A2F4E}"/>
              </a:ext>
            </a:extLst>
          </p:cNvPr>
          <p:cNvSpPr>
            <a:spLocks noGrp="1"/>
          </p:cNvSpPr>
          <p:nvPr>
            <p:ph type="dt" sz="half" idx="10"/>
          </p:nvPr>
        </p:nvSpPr>
        <p:spPr/>
        <p:txBody>
          <a:bodyPr/>
          <a:lstStyle/>
          <a:p>
            <a:fld id="{805078B5-9941-4F24-A7FF-F57B51D2E5B9}" type="datetimeFigureOut">
              <a:rPr lang="en-US" smtClean="0"/>
              <a:t>10/11/2020</a:t>
            </a:fld>
            <a:endParaRPr lang="en-US"/>
          </a:p>
        </p:txBody>
      </p:sp>
      <p:sp>
        <p:nvSpPr>
          <p:cNvPr id="5" name="Footer Placeholder 4">
            <a:extLst>
              <a:ext uri="{FF2B5EF4-FFF2-40B4-BE49-F238E27FC236}">
                <a16:creationId xmlns:a16="http://schemas.microsoft.com/office/drawing/2014/main" id="{E2E7B1FF-9F33-4010-885E-978B330E7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49AF3-E484-4DE6-83BE-6927304BEDE6}"/>
              </a:ext>
            </a:extLst>
          </p:cNvPr>
          <p:cNvSpPr>
            <a:spLocks noGrp="1"/>
          </p:cNvSpPr>
          <p:nvPr>
            <p:ph type="sldNum" sz="quarter" idx="12"/>
          </p:nvPr>
        </p:nvSpPr>
        <p:spPr/>
        <p:txBody>
          <a:bodyPr/>
          <a:lstStyle/>
          <a:p>
            <a:fld id="{FEAFB3BD-35E3-48A4-A86E-43A3FBE15B21}" type="slidenum">
              <a:rPr lang="en-US" smtClean="0"/>
              <a:t>‹#›</a:t>
            </a:fld>
            <a:endParaRPr lang="en-US"/>
          </a:p>
        </p:txBody>
      </p:sp>
    </p:spTree>
    <p:extLst>
      <p:ext uri="{BB962C8B-B14F-4D97-AF65-F5344CB8AC3E}">
        <p14:creationId xmlns:p14="http://schemas.microsoft.com/office/powerpoint/2010/main" val="108284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BE0E-E3D5-4F8A-B68C-FFA7E2821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06AAF6-A775-40C9-9EB2-5D7242A9D7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4891C-9594-43E4-A6C6-6DC2B1655822}"/>
              </a:ext>
            </a:extLst>
          </p:cNvPr>
          <p:cNvSpPr>
            <a:spLocks noGrp="1"/>
          </p:cNvSpPr>
          <p:nvPr>
            <p:ph type="dt" sz="half" idx="10"/>
          </p:nvPr>
        </p:nvSpPr>
        <p:spPr/>
        <p:txBody>
          <a:bodyPr/>
          <a:lstStyle/>
          <a:p>
            <a:fld id="{805078B5-9941-4F24-A7FF-F57B51D2E5B9}" type="datetimeFigureOut">
              <a:rPr lang="en-US" smtClean="0"/>
              <a:t>10/11/2020</a:t>
            </a:fld>
            <a:endParaRPr lang="en-US"/>
          </a:p>
        </p:txBody>
      </p:sp>
      <p:sp>
        <p:nvSpPr>
          <p:cNvPr id="5" name="Footer Placeholder 4">
            <a:extLst>
              <a:ext uri="{FF2B5EF4-FFF2-40B4-BE49-F238E27FC236}">
                <a16:creationId xmlns:a16="http://schemas.microsoft.com/office/drawing/2014/main" id="{0ED5E67A-811E-44E0-842C-76F28F786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9F132-0B9B-4304-86F5-AEBA605B6144}"/>
              </a:ext>
            </a:extLst>
          </p:cNvPr>
          <p:cNvSpPr>
            <a:spLocks noGrp="1"/>
          </p:cNvSpPr>
          <p:nvPr>
            <p:ph type="sldNum" sz="quarter" idx="12"/>
          </p:nvPr>
        </p:nvSpPr>
        <p:spPr/>
        <p:txBody>
          <a:bodyPr/>
          <a:lstStyle/>
          <a:p>
            <a:fld id="{FEAFB3BD-35E3-48A4-A86E-43A3FBE15B21}" type="slidenum">
              <a:rPr lang="en-US" smtClean="0"/>
              <a:t>‹#›</a:t>
            </a:fld>
            <a:endParaRPr lang="en-US"/>
          </a:p>
        </p:txBody>
      </p:sp>
    </p:spTree>
    <p:extLst>
      <p:ext uri="{BB962C8B-B14F-4D97-AF65-F5344CB8AC3E}">
        <p14:creationId xmlns:p14="http://schemas.microsoft.com/office/powerpoint/2010/main" val="153813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B8451F-B9D3-42B2-9797-4D47FFC46F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771E33-6737-4FBC-AD01-4BEA4A8E4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D5798-F433-46BE-B0CB-B25418B246B0}"/>
              </a:ext>
            </a:extLst>
          </p:cNvPr>
          <p:cNvSpPr>
            <a:spLocks noGrp="1"/>
          </p:cNvSpPr>
          <p:nvPr>
            <p:ph type="dt" sz="half" idx="10"/>
          </p:nvPr>
        </p:nvSpPr>
        <p:spPr/>
        <p:txBody>
          <a:bodyPr/>
          <a:lstStyle/>
          <a:p>
            <a:fld id="{805078B5-9941-4F24-A7FF-F57B51D2E5B9}" type="datetimeFigureOut">
              <a:rPr lang="en-US" smtClean="0"/>
              <a:t>10/11/2020</a:t>
            </a:fld>
            <a:endParaRPr lang="en-US"/>
          </a:p>
        </p:txBody>
      </p:sp>
      <p:sp>
        <p:nvSpPr>
          <p:cNvPr id="5" name="Footer Placeholder 4">
            <a:extLst>
              <a:ext uri="{FF2B5EF4-FFF2-40B4-BE49-F238E27FC236}">
                <a16:creationId xmlns:a16="http://schemas.microsoft.com/office/drawing/2014/main" id="{57297094-511A-4D9E-9959-CBD63AB31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72108-3777-4219-AF91-D9E7B4F4FDA5}"/>
              </a:ext>
            </a:extLst>
          </p:cNvPr>
          <p:cNvSpPr>
            <a:spLocks noGrp="1"/>
          </p:cNvSpPr>
          <p:nvPr>
            <p:ph type="sldNum" sz="quarter" idx="12"/>
          </p:nvPr>
        </p:nvSpPr>
        <p:spPr/>
        <p:txBody>
          <a:bodyPr/>
          <a:lstStyle/>
          <a:p>
            <a:fld id="{FEAFB3BD-35E3-48A4-A86E-43A3FBE15B21}" type="slidenum">
              <a:rPr lang="en-US" smtClean="0"/>
              <a:t>‹#›</a:t>
            </a:fld>
            <a:endParaRPr lang="en-US"/>
          </a:p>
        </p:txBody>
      </p:sp>
    </p:spTree>
    <p:extLst>
      <p:ext uri="{BB962C8B-B14F-4D97-AF65-F5344CB8AC3E}">
        <p14:creationId xmlns:p14="http://schemas.microsoft.com/office/powerpoint/2010/main" val="1296083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4641" y="1858265"/>
            <a:ext cx="918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4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4894241" y="3911363"/>
            <a:ext cx="58028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11884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Six Columns">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70" name="Google Shape;70;p12"/>
          <p:cNvSpPr txBox="1">
            <a:spLocks noGrp="1"/>
          </p:cNvSpPr>
          <p:nvPr>
            <p:ph type="ctrTitle" idx="2"/>
          </p:nvPr>
        </p:nvSpPr>
        <p:spPr>
          <a:xfrm>
            <a:off x="619304"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1" name="Google Shape;71;p12"/>
          <p:cNvSpPr txBox="1">
            <a:spLocks noGrp="1"/>
          </p:cNvSpPr>
          <p:nvPr>
            <p:ph type="subTitle" idx="1"/>
          </p:nvPr>
        </p:nvSpPr>
        <p:spPr>
          <a:xfrm>
            <a:off x="821504" y="2800999"/>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2" name="Google Shape;72;p12"/>
          <p:cNvSpPr txBox="1">
            <a:spLocks noGrp="1"/>
          </p:cNvSpPr>
          <p:nvPr>
            <p:ph type="ctrTitle" idx="3"/>
          </p:nvPr>
        </p:nvSpPr>
        <p:spPr>
          <a:xfrm>
            <a:off x="2769901"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3" name="Google Shape;73;p12"/>
          <p:cNvSpPr txBox="1">
            <a:spLocks noGrp="1"/>
          </p:cNvSpPr>
          <p:nvPr>
            <p:ph type="subTitle" idx="4"/>
          </p:nvPr>
        </p:nvSpPr>
        <p:spPr>
          <a:xfrm>
            <a:off x="2972101" y="2800999"/>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4" name="Google Shape;74;p12"/>
          <p:cNvSpPr txBox="1">
            <a:spLocks noGrp="1"/>
          </p:cNvSpPr>
          <p:nvPr>
            <p:ph type="ctrTitle" idx="5"/>
          </p:nvPr>
        </p:nvSpPr>
        <p:spPr>
          <a:xfrm>
            <a:off x="4920500"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5" name="Google Shape;75;p12"/>
          <p:cNvSpPr txBox="1">
            <a:spLocks noGrp="1"/>
          </p:cNvSpPr>
          <p:nvPr>
            <p:ph type="subTitle" idx="6"/>
          </p:nvPr>
        </p:nvSpPr>
        <p:spPr>
          <a:xfrm>
            <a:off x="5122700" y="2800999"/>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6" name="Google Shape;76;p12"/>
          <p:cNvSpPr txBox="1">
            <a:spLocks noGrp="1"/>
          </p:cNvSpPr>
          <p:nvPr>
            <p:ph type="ctrTitle" idx="7"/>
          </p:nvPr>
        </p:nvSpPr>
        <p:spPr>
          <a:xfrm>
            <a:off x="4942823" y="4733149"/>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7" name="Google Shape;77;p12"/>
          <p:cNvSpPr txBox="1">
            <a:spLocks noGrp="1"/>
          </p:cNvSpPr>
          <p:nvPr>
            <p:ph type="subTitle" idx="8"/>
          </p:nvPr>
        </p:nvSpPr>
        <p:spPr>
          <a:xfrm>
            <a:off x="5145029" y="5186935"/>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8" name="Google Shape;78;p12"/>
          <p:cNvSpPr txBox="1">
            <a:spLocks noGrp="1"/>
          </p:cNvSpPr>
          <p:nvPr>
            <p:ph type="ctrTitle" idx="9"/>
          </p:nvPr>
        </p:nvSpPr>
        <p:spPr>
          <a:xfrm>
            <a:off x="7124692" y="4733149"/>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9" name="Google Shape;79;p12"/>
          <p:cNvSpPr txBox="1">
            <a:spLocks noGrp="1"/>
          </p:cNvSpPr>
          <p:nvPr>
            <p:ph type="subTitle" idx="13"/>
          </p:nvPr>
        </p:nvSpPr>
        <p:spPr>
          <a:xfrm>
            <a:off x="7333681" y="5186935"/>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80" name="Google Shape;80;p12"/>
          <p:cNvSpPr txBox="1">
            <a:spLocks noGrp="1"/>
          </p:cNvSpPr>
          <p:nvPr>
            <p:ph type="ctrTitle" idx="14"/>
          </p:nvPr>
        </p:nvSpPr>
        <p:spPr>
          <a:xfrm>
            <a:off x="9306561" y="4733149"/>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81" name="Google Shape;81;p12"/>
          <p:cNvSpPr txBox="1">
            <a:spLocks noGrp="1"/>
          </p:cNvSpPr>
          <p:nvPr>
            <p:ph type="subTitle" idx="15"/>
          </p:nvPr>
        </p:nvSpPr>
        <p:spPr>
          <a:xfrm>
            <a:off x="9522333" y="5186935"/>
            <a:ext cx="19424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1691510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514500" y="2798200"/>
            <a:ext cx="3163200" cy="12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13" name="Google Shape;13;p3"/>
          <p:cNvSpPr txBox="1">
            <a:spLocks noGrp="1"/>
          </p:cNvSpPr>
          <p:nvPr>
            <p:ph type="ctrTitle" idx="2"/>
          </p:nvPr>
        </p:nvSpPr>
        <p:spPr>
          <a:xfrm>
            <a:off x="520395" y="268871"/>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14" name="Google Shape;14;p3"/>
          <p:cNvSpPr txBox="1">
            <a:spLocks noGrp="1"/>
          </p:cNvSpPr>
          <p:nvPr>
            <p:ph type="subTitle" idx="1"/>
          </p:nvPr>
        </p:nvSpPr>
        <p:spPr>
          <a:xfrm>
            <a:off x="920595" y="875304"/>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15" name="Google Shape;15;p3"/>
          <p:cNvSpPr txBox="1">
            <a:spLocks noGrp="1"/>
          </p:cNvSpPr>
          <p:nvPr>
            <p:ph type="title" idx="3" hasCustomPrompt="1"/>
          </p:nvPr>
        </p:nvSpPr>
        <p:spPr>
          <a:xfrm>
            <a:off x="2824597" y="725931"/>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807208" y="2021077"/>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807208" y="3316224"/>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7896011" y="2790184"/>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7896011" y="4149781"/>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7896011" y="5509377"/>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520395" y="1557139"/>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2" name="Google Shape;22;p3"/>
          <p:cNvSpPr txBox="1">
            <a:spLocks noGrp="1"/>
          </p:cNvSpPr>
          <p:nvPr>
            <p:ph type="subTitle" idx="13"/>
          </p:nvPr>
        </p:nvSpPr>
        <p:spPr>
          <a:xfrm>
            <a:off x="920595" y="2163569"/>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3" name="Google Shape;23;p3"/>
          <p:cNvSpPr txBox="1">
            <a:spLocks noGrp="1"/>
          </p:cNvSpPr>
          <p:nvPr>
            <p:ph type="ctrTitle" idx="14"/>
          </p:nvPr>
        </p:nvSpPr>
        <p:spPr>
          <a:xfrm>
            <a:off x="520395" y="2855115"/>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4" name="Google Shape;24;p3"/>
          <p:cNvSpPr txBox="1">
            <a:spLocks noGrp="1"/>
          </p:cNvSpPr>
          <p:nvPr>
            <p:ph type="subTitle" idx="15"/>
          </p:nvPr>
        </p:nvSpPr>
        <p:spPr>
          <a:xfrm>
            <a:off x="920595" y="3461541"/>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5" name="Google Shape;25;p3"/>
          <p:cNvSpPr txBox="1">
            <a:spLocks noGrp="1"/>
          </p:cNvSpPr>
          <p:nvPr>
            <p:ph type="ctrTitle" idx="16"/>
          </p:nvPr>
        </p:nvSpPr>
        <p:spPr>
          <a:xfrm>
            <a:off x="9082077" y="236690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6" name="Google Shape;26;p3"/>
          <p:cNvSpPr txBox="1">
            <a:spLocks noGrp="1"/>
          </p:cNvSpPr>
          <p:nvPr>
            <p:ph type="subTitle" idx="17"/>
          </p:nvPr>
        </p:nvSpPr>
        <p:spPr>
          <a:xfrm>
            <a:off x="9082077" y="2973340"/>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7" name="Google Shape;27;p3"/>
          <p:cNvSpPr txBox="1">
            <a:spLocks noGrp="1"/>
          </p:cNvSpPr>
          <p:nvPr>
            <p:ph type="ctrTitle" idx="18"/>
          </p:nvPr>
        </p:nvSpPr>
        <p:spPr>
          <a:xfrm>
            <a:off x="9082077" y="373212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8" name="Google Shape;28;p3"/>
          <p:cNvSpPr txBox="1">
            <a:spLocks noGrp="1"/>
          </p:cNvSpPr>
          <p:nvPr>
            <p:ph type="subTitle" idx="19"/>
          </p:nvPr>
        </p:nvSpPr>
        <p:spPr>
          <a:xfrm>
            <a:off x="9082077" y="4338556"/>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9" name="Google Shape;29;p3"/>
          <p:cNvSpPr txBox="1">
            <a:spLocks noGrp="1"/>
          </p:cNvSpPr>
          <p:nvPr>
            <p:ph type="ctrTitle" idx="20"/>
          </p:nvPr>
        </p:nvSpPr>
        <p:spPr>
          <a:xfrm>
            <a:off x="9082077" y="5081804"/>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30" name="Google Shape;30;p3"/>
          <p:cNvSpPr txBox="1">
            <a:spLocks noGrp="1"/>
          </p:cNvSpPr>
          <p:nvPr>
            <p:ph type="subTitle" idx="21"/>
          </p:nvPr>
        </p:nvSpPr>
        <p:spPr>
          <a:xfrm>
            <a:off x="9082077" y="5688231"/>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Tree>
    <p:extLst>
      <p:ext uri="{BB962C8B-B14F-4D97-AF65-F5344CB8AC3E}">
        <p14:creationId xmlns:p14="http://schemas.microsoft.com/office/powerpoint/2010/main" val="2465295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3517800" y="501997"/>
            <a:ext cx="5156400" cy="2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endParaRPr/>
          </a:p>
        </p:txBody>
      </p:sp>
      <p:sp>
        <p:nvSpPr>
          <p:cNvPr id="37" name="Google Shape;37;p5"/>
          <p:cNvSpPr txBox="1">
            <a:spLocks noGrp="1"/>
          </p:cNvSpPr>
          <p:nvPr>
            <p:ph type="subTitle" idx="1"/>
          </p:nvPr>
        </p:nvSpPr>
        <p:spPr>
          <a:xfrm>
            <a:off x="3279400" y="3085633"/>
            <a:ext cx="5633200" cy="2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689508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58" name="Google Shape;58;p10"/>
          <p:cNvSpPr txBox="1">
            <a:spLocks noGrp="1"/>
          </p:cNvSpPr>
          <p:nvPr>
            <p:ph type="ctrTitle" idx="2"/>
          </p:nvPr>
        </p:nvSpPr>
        <p:spPr>
          <a:xfrm>
            <a:off x="7488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59" name="Google Shape;59;p10"/>
          <p:cNvSpPr txBox="1">
            <a:spLocks noGrp="1"/>
          </p:cNvSpPr>
          <p:nvPr>
            <p:ph type="subTitle" idx="1"/>
          </p:nvPr>
        </p:nvSpPr>
        <p:spPr>
          <a:xfrm>
            <a:off x="1163267" y="4120633"/>
            <a:ext cx="27360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7">
                <a:solidFill>
                  <a:srgbClr val="000000"/>
                </a:solidFill>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60" name="Google Shape;60;p10"/>
          <p:cNvSpPr txBox="1">
            <a:spLocks noGrp="1"/>
          </p:cNvSpPr>
          <p:nvPr>
            <p:ph type="ctrTitle" idx="3"/>
          </p:nvPr>
        </p:nvSpPr>
        <p:spPr>
          <a:xfrm>
            <a:off x="43136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61" name="Google Shape;61;p10"/>
          <p:cNvSpPr txBox="1">
            <a:spLocks noGrp="1"/>
          </p:cNvSpPr>
          <p:nvPr>
            <p:ph type="subTitle" idx="4"/>
          </p:nvPr>
        </p:nvSpPr>
        <p:spPr>
          <a:xfrm>
            <a:off x="4617200" y="2715667"/>
            <a:ext cx="2957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7">
                <a:solidFill>
                  <a:srgbClr val="000000"/>
                </a:solidFill>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62" name="Google Shape;62;p10"/>
          <p:cNvSpPr txBox="1">
            <a:spLocks noGrp="1"/>
          </p:cNvSpPr>
          <p:nvPr>
            <p:ph type="ctrTitle" idx="5"/>
          </p:nvPr>
        </p:nvSpPr>
        <p:spPr>
          <a:xfrm>
            <a:off x="78784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63" name="Google Shape;63;p10"/>
          <p:cNvSpPr txBox="1">
            <a:spLocks noGrp="1"/>
          </p:cNvSpPr>
          <p:nvPr>
            <p:ph type="subTitle" idx="6"/>
          </p:nvPr>
        </p:nvSpPr>
        <p:spPr>
          <a:xfrm>
            <a:off x="8182000" y="4120633"/>
            <a:ext cx="2957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7">
                <a:solidFill>
                  <a:srgbClr val="000000"/>
                </a:solidFill>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3103240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p:cSld name="Title + text">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856067" y="2846400"/>
            <a:ext cx="7077600" cy="196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000000"/>
              </a:buClr>
              <a:buSzPts val="1200"/>
              <a:buChar char="●"/>
              <a:defRPr>
                <a:solidFill>
                  <a:srgbClr val="000000"/>
                </a:solidFill>
              </a:defRPr>
            </a:lvl1pPr>
            <a:lvl2pPr marL="1219170" lvl="1" indent="-406390" rtl="0">
              <a:spcBef>
                <a:spcPts val="2133"/>
              </a:spcBef>
              <a:spcAft>
                <a:spcPts val="0"/>
              </a:spcAft>
              <a:buClr>
                <a:srgbClr val="000000"/>
              </a:buClr>
              <a:buSzPts val="1200"/>
              <a:buChar char="○"/>
              <a:defRPr>
                <a:solidFill>
                  <a:srgbClr val="000000"/>
                </a:solidFill>
              </a:defRPr>
            </a:lvl2pPr>
            <a:lvl3pPr marL="1828754" lvl="2" indent="-406390" rtl="0">
              <a:spcBef>
                <a:spcPts val="2133"/>
              </a:spcBef>
              <a:spcAft>
                <a:spcPts val="0"/>
              </a:spcAft>
              <a:buClr>
                <a:srgbClr val="000000"/>
              </a:buClr>
              <a:buSzPts val="1200"/>
              <a:buChar char="■"/>
              <a:defRPr>
                <a:solidFill>
                  <a:srgbClr val="000000"/>
                </a:solidFill>
              </a:defRPr>
            </a:lvl3pPr>
            <a:lvl4pPr marL="2438339" lvl="3" indent="-406390" rtl="0">
              <a:spcBef>
                <a:spcPts val="2133"/>
              </a:spcBef>
              <a:spcAft>
                <a:spcPts val="0"/>
              </a:spcAft>
              <a:buClr>
                <a:srgbClr val="000000"/>
              </a:buClr>
              <a:buSzPts val="1200"/>
              <a:buChar char="●"/>
              <a:defRPr>
                <a:solidFill>
                  <a:srgbClr val="000000"/>
                </a:solidFill>
              </a:defRPr>
            </a:lvl4pPr>
            <a:lvl5pPr marL="3047924" lvl="4" indent="-406390" rtl="0">
              <a:spcBef>
                <a:spcPts val="2133"/>
              </a:spcBef>
              <a:spcAft>
                <a:spcPts val="0"/>
              </a:spcAft>
              <a:buClr>
                <a:srgbClr val="000000"/>
              </a:buClr>
              <a:buSzPts val="1200"/>
              <a:buChar char="○"/>
              <a:defRPr>
                <a:solidFill>
                  <a:srgbClr val="000000"/>
                </a:solidFill>
              </a:defRPr>
            </a:lvl5pPr>
            <a:lvl6pPr marL="3657509" lvl="5" indent="-406390" rtl="0">
              <a:spcBef>
                <a:spcPts val="2133"/>
              </a:spcBef>
              <a:spcAft>
                <a:spcPts val="0"/>
              </a:spcAft>
              <a:buClr>
                <a:srgbClr val="000000"/>
              </a:buClr>
              <a:buSzPts val="1200"/>
              <a:buChar char="■"/>
              <a:defRPr>
                <a:solidFill>
                  <a:srgbClr val="000000"/>
                </a:solidFill>
              </a:defRPr>
            </a:lvl6pPr>
            <a:lvl7pPr marL="4267093" lvl="6" indent="-406390" rtl="0">
              <a:spcBef>
                <a:spcPts val="2133"/>
              </a:spcBef>
              <a:spcAft>
                <a:spcPts val="0"/>
              </a:spcAft>
              <a:buClr>
                <a:srgbClr val="000000"/>
              </a:buClr>
              <a:buSzPts val="1200"/>
              <a:buChar char="●"/>
              <a:defRPr>
                <a:solidFill>
                  <a:srgbClr val="000000"/>
                </a:solidFill>
              </a:defRPr>
            </a:lvl7pPr>
            <a:lvl8pPr marL="4876678" lvl="7" indent="-406390" rtl="0">
              <a:spcBef>
                <a:spcPts val="2133"/>
              </a:spcBef>
              <a:spcAft>
                <a:spcPts val="0"/>
              </a:spcAft>
              <a:buClr>
                <a:srgbClr val="000000"/>
              </a:buClr>
              <a:buSzPts val="1200"/>
              <a:buChar char="○"/>
              <a:defRPr>
                <a:solidFill>
                  <a:srgbClr val="000000"/>
                </a:solidFill>
              </a:defRPr>
            </a:lvl8pPr>
            <a:lvl9pPr marL="5486263" lvl="8" indent="-406390" rtl="0">
              <a:spcBef>
                <a:spcPts val="2133"/>
              </a:spcBef>
              <a:spcAft>
                <a:spcPts val="2133"/>
              </a:spcAft>
              <a:buClr>
                <a:srgbClr val="000000"/>
              </a:buClr>
              <a:buSzPts val="1200"/>
              <a:buChar char="■"/>
              <a:defRPr>
                <a:solidFill>
                  <a:srgbClr val="000000"/>
                </a:solidFill>
              </a:defRPr>
            </a:lvl9pPr>
          </a:lstStyle>
          <a:p>
            <a:endParaRPr/>
          </a:p>
        </p:txBody>
      </p:sp>
      <p:sp>
        <p:nvSpPr>
          <p:cNvPr id="126" name="Google Shape;126;p24"/>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217212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p:cSld name="Title + Design">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044091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3"/>
          <p:cNvSpPr txBox="1">
            <a:spLocks noGrp="1"/>
          </p:cNvSpPr>
          <p:nvPr>
            <p:ph type="ctrTitle"/>
          </p:nvPr>
        </p:nvSpPr>
        <p:spPr>
          <a:xfrm flipH="1">
            <a:off x="2632200" y="1548000"/>
            <a:ext cx="6927600" cy="182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4800"/>
              <a:buNone/>
              <a:defRPr sz="6400"/>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122" name="Google Shape;122;p23"/>
          <p:cNvSpPr txBox="1">
            <a:spLocks noGrp="1"/>
          </p:cNvSpPr>
          <p:nvPr>
            <p:ph type="subTitle" idx="1"/>
          </p:nvPr>
        </p:nvSpPr>
        <p:spPr>
          <a:xfrm>
            <a:off x="2870000" y="3326467"/>
            <a:ext cx="64520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3"/>
          <p:cNvSpPr txBox="1"/>
          <p:nvPr/>
        </p:nvSpPr>
        <p:spPr>
          <a:xfrm>
            <a:off x="834541" y="4963224"/>
            <a:ext cx="5106800" cy="23792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333">
                <a:solidFill>
                  <a:schemeClr val="dk1"/>
                </a:solidFill>
                <a:latin typeface="Roboto Condensed Light"/>
                <a:ea typeface="Roboto Condensed Light"/>
                <a:cs typeface="Roboto Condensed Light"/>
                <a:sym typeface="Roboto Condensed Light"/>
              </a:rPr>
              <a:t>CREDITS: This presentation template was created by </a:t>
            </a:r>
            <a:r>
              <a:rPr lang="en" sz="1333" b="1">
                <a:solidFill>
                  <a:schemeClr val="dk1"/>
                </a:solidFill>
                <a:uFill>
                  <a:noFill/>
                </a:uFill>
                <a:latin typeface="Roboto Condensed"/>
                <a:ea typeface="Roboto Condensed"/>
                <a:cs typeface="Roboto Condensed"/>
                <a:sym typeface="Roboto Condensed"/>
                <a:hlinkClick r:id="rId3"/>
              </a:rPr>
              <a:t>Slidesgo</a:t>
            </a:r>
            <a:r>
              <a:rPr lang="en" sz="1333">
                <a:solidFill>
                  <a:schemeClr val="dk1"/>
                </a:solidFill>
                <a:latin typeface="Roboto Condensed Light"/>
                <a:ea typeface="Roboto Condensed Light"/>
                <a:cs typeface="Roboto Condensed Light"/>
                <a:sym typeface="Roboto Condensed Light"/>
              </a:rPr>
              <a:t>, including icons by </a:t>
            </a:r>
            <a:r>
              <a:rPr lang="en" sz="1333" b="1">
                <a:solidFill>
                  <a:schemeClr val="dk1"/>
                </a:solidFill>
                <a:uFill>
                  <a:noFill/>
                </a:uFill>
                <a:latin typeface="Roboto Condensed"/>
                <a:ea typeface="Roboto Condensed"/>
                <a:cs typeface="Roboto Condensed"/>
                <a:sym typeface="Roboto Condensed"/>
                <a:hlinkClick r:id="rId4"/>
              </a:rPr>
              <a:t>Flaticon</a:t>
            </a:r>
            <a:r>
              <a:rPr lang="en" sz="1333">
                <a:solidFill>
                  <a:schemeClr val="dk1"/>
                </a:solidFill>
                <a:latin typeface="Roboto Condensed Light"/>
                <a:ea typeface="Roboto Condensed Light"/>
                <a:cs typeface="Roboto Condensed Light"/>
                <a:sym typeface="Roboto Condensed Light"/>
              </a:rPr>
              <a:t>, and infographics &amp; images by </a:t>
            </a:r>
            <a:r>
              <a:rPr lang="en" sz="1333" b="1">
                <a:solidFill>
                  <a:schemeClr val="dk1"/>
                </a:solidFill>
                <a:uFill>
                  <a:noFill/>
                </a:uFill>
                <a:latin typeface="Roboto Condensed"/>
                <a:ea typeface="Roboto Condensed"/>
                <a:cs typeface="Roboto Condensed"/>
                <a:sym typeface="Roboto Condensed"/>
                <a:hlinkClick r:id="rId5"/>
              </a:rPr>
              <a:t>Freepik</a:t>
            </a:r>
            <a:r>
              <a:rPr lang="en" sz="1333">
                <a:solidFill>
                  <a:schemeClr val="dk1"/>
                </a:solidFill>
                <a:latin typeface="Roboto Condensed Light"/>
                <a:ea typeface="Roboto Condensed Light"/>
                <a:cs typeface="Roboto Condensed Light"/>
                <a:sym typeface="Roboto Condensed Light"/>
              </a:rPr>
              <a:t>. </a:t>
            </a:r>
            <a:endParaRPr sz="1333">
              <a:solidFill>
                <a:schemeClr val="dk1"/>
              </a:solidFill>
              <a:latin typeface="Roboto Condensed Light"/>
              <a:ea typeface="Roboto Condensed Light"/>
              <a:cs typeface="Roboto Condensed Light"/>
              <a:sym typeface="Roboto Condensed Light"/>
            </a:endParaRPr>
          </a:p>
          <a:p>
            <a:pPr marL="0" lvl="0" indent="0" algn="l" rtl="0">
              <a:lnSpc>
                <a:spcPct val="100000"/>
              </a:lnSpc>
              <a:spcBef>
                <a:spcPts val="400"/>
              </a:spcBef>
              <a:spcAft>
                <a:spcPts val="0"/>
              </a:spcAft>
              <a:buNone/>
            </a:pPr>
            <a:r>
              <a:rPr lang="en" sz="1200" b="1">
                <a:solidFill>
                  <a:schemeClr val="dk1"/>
                </a:solidFill>
                <a:latin typeface="Roboto Condensed"/>
                <a:ea typeface="Roboto Condensed"/>
                <a:cs typeface="Roboto Condensed"/>
                <a:sym typeface="Roboto Condensed"/>
              </a:rPr>
              <a:t>Please keep this slide for attribution.</a:t>
            </a:r>
            <a:endParaRPr sz="1200" b="1">
              <a:solidFill>
                <a:schemeClr val="dk1"/>
              </a:solidFill>
              <a:latin typeface="Roboto Condensed"/>
              <a:ea typeface="Roboto Condensed"/>
              <a:cs typeface="Roboto Condensed"/>
              <a:sym typeface="Roboto Condensed"/>
            </a:endParaRPr>
          </a:p>
          <a:p>
            <a:pPr marL="0" lvl="0" indent="0" algn="l" rtl="0">
              <a:lnSpc>
                <a:spcPct val="115000"/>
              </a:lnSpc>
              <a:spcBef>
                <a:spcPts val="400"/>
              </a:spcBef>
              <a:spcAft>
                <a:spcPts val="0"/>
              </a:spcAft>
              <a:buNone/>
            </a:pPr>
            <a:endParaRPr sz="2400">
              <a:solidFill>
                <a:schemeClr val="dk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sz="2400">
              <a:solidFill>
                <a:schemeClr val="dk1"/>
              </a:solidFill>
              <a:latin typeface="Roboto Condensed Light"/>
              <a:ea typeface="Roboto Condensed Light"/>
              <a:cs typeface="Roboto Condensed Light"/>
              <a:sym typeface="Roboto Condensed Light"/>
            </a:endParaRPr>
          </a:p>
        </p:txBody>
      </p:sp>
    </p:spTree>
    <p:extLst>
      <p:ext uri="{BB962C8B-B14F-4D97-AF65-F5344CB8AC3E}">
        <p14:creationId xmlns:p14="http://schemas.microsoft.com/office/powerpoint/2010/main" val="187605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FCCA-646A-4787-86E4-111A8B891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E3FBF-9030-4585-9760-73F7E992B3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2A01F-0CD7-4792-AF46-2202504A778C}"/>
              </a:ext>
            </a:extLst>
          </p:cNvPr>
          <p:cNvSpPr>
            <a:spLocks noGrp="1"/>
          </p:cNvSpPr>
          <p:nvPr>
            <p:ph type="dt" sz="half" idx="10"/>
          </p:nvPr>
        </p:nvSpPr>
        <p:spPr/>
        <p:txBody>
          <a:bodyPr/>
          <a:lstStyle/>
          <a:p>
            <a:fld id="{805078B5-9941-4F24-A7FF-F57B51D2E5B9}" type="datetimeFigureOut">
              <a:rPr lang="en-US" smtClean="0"/>
              <a:t>10/11/2020</a:t>
            </a:fld>
            <a:endParaRPr lang="en-US"/>
          </a:p>
        </p:txBody>
      </p:sp>
      <p:sp>
        <p:nvSpPr>
          <p:cNvPr id="5" name="Footer Placeholder 4">
            <a:extLst>
              <a:ext uri="{FF2B5EF4-FFF2-40B4-BE49-F238E27FC236}">
                <a16:creationId xmlns:a16="http://schemas.microsoft.com/office/drawing/2014/main" id="{C66C2206-0CF9-457C-A21B-00A19F5A5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20050-DA44-4395-8929-87D4E2ED5EB2}"/>
              </a:ext>
            </a:extLst>
          </p:cNvPr>
          <p:cNvSpPr>
            <a:spLocks noGrp="1"/>
          </p:cNvSpPr>
          <p:nvPr>
            <p:ph type="sldNum" sz="quarter" idx="12"/>
          </p:nvPr>
        </p:nvSpPr>
        <p:spPr/>
        <p:txBody>
          <a:bodyPr/>
          <a:lstStyle/>
          <a:p>
            <a:fld id="{FEAFB3BD-35E3-48A4-A86E-43A3FBE15B21}" type="slidenum">
              <a:rPr lang="en-US" smtClean="0"/>
              <a:t>‹#›</a:t>
            </a:fld>
            <a:endParaRPr lang="en-US"/>
          </a:p>
        </p:txBody>
      </p:sp>
    </p:spTree>
    <p:extLst>
      <p:ext uri="{BB962C8B-B14F-4D97-AF65-F5344CB8AC3E}">
        <p14:creationId xmlns:p14="http://schemas.microsoft.com/office/powerpoint/2010/main" val="374152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6A85-9FE9-48CE-9175-9E6EC3470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2ED370-EFA5-41AA-8C45-2A76B8F13E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85A85-A481-4CD5-B628-1ABA9C817E33}"/>
              </a:ext>
            </a:extLst>
          </p:cNvPr>
          <p:cNvSpPr>
            <a:spLocks noGrp="1"/>
          </p:cNvSpPr>
          <p:nvPr>
            <p:ph type="dt" sz="half" idx="10"/>
          </p:nvPr>
        </p:nvSpPr>
        <p:spPr/>
        <p:txBody>
          <a:bodyPr/>
          <a:lstStyle/>
          <a:p>
            <a:fld id="{805078B5-9941-4F24-A7FF-F57B51D2E5B9}" type="datetimeFigureOut">
              <a:rPr lang="en-US" smtClean="0"/>
              <a:t>10/11/2020</a:t>
            </a:fld>
            <a:endParaRPr lang="en-US"/>
          </a:p>
        </p:txBody>
      </p:sp>
      <p:sp>
        <p:nvSpPr>
          <p:cNvPr id="5" name="Footer Placeholder 4">
            <a:extLst>
              <a:ext uri="{FF2B5EF4-FFF2-40B4-BE49-F238E27FC236}">
                <a16:creationId xmlns:a16="http://schemas.microsoft.com/office/drawing/2014/main" id="{F338DAE4-F043-48F9-A92D-2F5D2EAA3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40F97-510B-4F81-AE6D-037C9F0AF2ED}"/>
              </a:ext>
            </a:extLst>
          </p:cNvPr>
          <p:cNvSpPr>
            <a:spLocks noGrp="1"/>
          </p:cNvSpPr>
          <p:nvPr>
            <p:ph type="sldNum" sz="quarter" idx="12"/>
          </p:nvPr>
        </p:nvSpPr>
        <p:spPr/>
        <p:txBody>
          <a:bodyPr/>
          <a:lstStyle/>
          <a:p>
            <a:fld id="{FEAFB3BD-35E3-48A4-A86E-43A3FBE15B21}" type="slidenum">
              <a:rPr lang="en-US" smtClean="0"/>
              <a:t>‹#›</a:t>
            </a:fld>
            <a:endParaRPr lang="en-US"/>
          </a:p>
        </p:txBody>
      </p:sp>
    </p:spTree>
    <p:extLst>
      <p:ext uri="{BB962C8B-B14F-4D97-AF65-F5344CB8AC3E}">
        <p14:creationId xmlns:p14="http://schemas.microsoft.com/office/powerpoint/2010/main" val="165156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19B5-019A-4304-B78E-1331C60FC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15EFE-4C5A-42A8-AA04-B9C998BC48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43B89A-86F0-4746-BEAC-31255B3A5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2E15DD-777C-49BC-9153-8A976285994B}"/>
              </a:ext>
            </a:extLst>
          </p:cNvPr>
          <p:cNvSpPr>
            <a:spLocks noGrp="1"/>
          </p:cNvSpPr>
          <p:nvPr>
            <p:ph type="dt" sz="half" idx="10"/>
          </p:nvPr>
        </p:nvSpPr>
        <p:spPr/>
        <p:txBody>
          <a:bodyPr/>
          <a:lstStyle/>
          <a:p>
            <a:fld id="{805078B5-9941-4F24-A7FF-F57B51D2E5B9}" type="datetimeFigureOut">
              <a:rPr lang="en-US" smtClean="0"/>
              <a:t>10/11/2020</a:t>
            </a:fld>
            <a:endParaRPr lang="en-US"/>
          </a:p>
        </p:txBody>
      </p:sp>
      <p:sp>
        <p:nvSpPr>
          <p:cNvPr id="6" name="Footer Placeholder 5">
            <a:extLst>
              <a:ext uri="{FF2B5EF4-FFF2-40B4-BE49-F238E27FC236}">
                <a16:creationId xmlns:a16="http://schemas.microsoft.com/office/drawing/2014/main" id="{2D5C6CCD-CD13-481E-B475-84F0A12833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25073-DAAB-45D6-A040-D5532CAE7A3A}"/>
              </a:ext>
            </a:extLst>
          </p:cNvPr>
          <p:cNvSpPr>
            <a:spLocks noGrp="1"/>
          </p:cNvSpPr>
          <p:nvPr>
            <p:ph type="sldNum" sz="quarter" idx="12"/>
          </p:nvPr>
        </p:nvSpPr>
        <p:spPr/>
        <p:txBody>
          <a:bodyPr/>
          <a:lstStyle/>
          <a:p>
            <a:fld id="{FEAFB3BD-35E3-48A4-A86E-43A3FBE15B21}" type="slidenum">
              <a:rPr lang="en-US" smtClean="0"/>
              <a:t>‹#›</a:t>
            </a:fld>
            <a:endParaRPr lang="en-US"/>
          </a:p>
        </p:txBody>
      </p:sp>
    </p:spTree>
    <p:extLst>
      <p:ext uri="{BB962C8B-B14F-4D97-AF65-F5344CB8AC3E}">
        <p14:creationId xmlns:p14="http://schemas.microsoft.com/office/powerpoint/2010/main" val="388551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8F50-6435-4407-9704-1F55841696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00A53-0EB0-4D9C-A338-5CCCF4191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34B81E-8B9B-467E-A7E5-AE73D2CC34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E639DB-F1BE-4076-9AA2-0DA2BC5C5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3131CC-1B65-401D-9FEF-ECC8F1545F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AB0D98-EA85-44E4-99F1-2AD8E50A46C8}"/>
              </a:ext>
            </a:extLst>
          </p:cNvPr>
          <p:cNvSpPr>
            <a:spLocks noGrp="1"/>
          </p:cNvSpPr>
          <p:nvPr>
            <p:ph type="dt" sz="half" idx="10"/>
          </p:nvPr>
        </p:nvSpPr>
        <p:spPr/>
        <p:txBody>
          <a:bodyPr/>
          <a:lstStyle/>
          <a:p>
            <a:fld id="{805078B5-9941-4F24-A7FF-F57B51D2E5B9}" type="datetimeFigureOut">
              <a:rPr lang="en-US" smtClean="0"/>
              <a:t>10/11/2020</a:t>
            </a:fld>
            <a:endParaRPr lang="en-US"/>
          </a:p>
        </p:txBody>
      </p:sp>
      <p:sp>
        <p:nvSpPr>
          <p:cNvPr id="8" name="Footer Placeholder 7">
            <a:extLst>
              <a:ext uri="{FF2B5EF4-FFF2-40B4-BE49-F238E27FC236}">
                <a16:creationId xmlns:a16="http://schemas.microsoft.com/office/drawing/2014/main" id="{CB1779EF-376C-48CC-93B7-746B2BB65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F7F388-2A8E-4189-87EE-43432F76F4B3}"/>
              </a:ext>
            </a:extLst>
          </p:cNvPr>
          <p:cNvSpPr>
            <a:spLocks noGrp="1"/>
          </p:cNvSpPr>
          <p:nvPr>
            <p:ph type="sldNum" sz="quarter" idx="12"/>
          </p:nvPr>
        </p:nvSpPr>
        <p:spPr/>
        <p:txBody>
          <a:bodyPr/>
          <a:lstStyle/>
          <a:p>
            <a:fld id="{FEAFB3BD-35E3-48A4-A86E-43A3FBE15B21}" type="slidenum">
              <a:rPr lang="en-US" smtClean="0"/>
              <a:t>‹#›</a:t>
            </a:fld>
            <a:endParaRPr lang="en-US"/>
          </a:p>
        </p:txBody>
      </p:sp>
    </p:spTree>
    <p:extLst>
      <p:ext uri="{BB962C8B-B14F-4D97-AF65-F5344CB8AC3E}">
        <p14:creationId xmlns:p14="http://schemas.microsoft.com/office/powerpoint/2010/main" val="369589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8C56-C942-47DD-8899-B6892DDF8D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E6D18B-2098-4548-8950-292B3F001B68}"/>
              </a:ext>
            </a:extLst>
          </p:cNvPr>
          <p:cNvSpPr>
            <a:spLocks noGrp="1"/>
          </p:cNvSpPr>
          <p:nvPr>
            <p:ph type="dt" sz="half" idx="10"/>
          </p:nvPr>
        </p:nvSpPr>
        <p:spPr/>
        <p:txBody>
          <a:bodyPr/>
          <a:lstStyle/>
          <a:p>
            <a:fld id="{805078B5-9941-4F24-A7FF-F57B51D2E5B9}" type="datetimeFigureOut">
              <a:rPr lang="en-US" smtClean="0"/>
              <a:t>10/11/2020</a:t>
            </a:fld>
            <a:endParaRPr lang="en-US"/>
          </a:p>
        </p:txBody>
      </p:sp>
      <p:sp>
        <p:nvSpPr>
          <p:cNvPr id="4" name="Footer Placeholder 3">
            <a:extLst>
              <a:ext uri="{FF2B5EF4-FFF2-40B4-BE49-F238E27FC236}">
                <a16:creationId xmlns:a16="http://schemas.microsoft.com/office/drawing/2014/main" id="{2242316A-DD83-4446-86DF-F5561956A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CED072-9C39-4BBB-8178-884E7098A551}"/>
              </a:ext>
            </a:extLst>
          </p:cNvPr>
          <p:cNvSpPr>
            <a:spLocks noGrp="1"/>
          </p:cNvSpPr>
          <p:nvPr>
            <p:ph type="sldNum" sz="quarter" idx="12"/>
          </p:nvPr>
        </p:nvSpPr>
        <p:spPr/>
        <p:txBody>
          <a:bodyPr/>
          <a:lstStyle/>
          <a:p>
            <a:fld id="{FEAFB3BD-35E3-48A4-A86E-43A3FBE15B21}" type="slidenum">
              <a:rPr lang="en-US" smtClean="0"/>
              <a:t>‹#›</a:t>
            </a:fld>
            <a:endParaRPr lang="en-US"/>
          </a:p>
        </p:txBody>
      </p:sp>
    </p:spTree>
    <p:extLst>
      <p:ext uri="{BB962C8B-B14F-4D97-AF65-F5344CB8AC3E}">
        <p14:creationId xmlns:p14="http://schemas.microsoft.com/office/powerpoint/2010/main" val="58370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FFCCA-346C-41C8-B5E6-28EB2FD5C8CD}"/>
              </a:ext>
            </a:extLst>
          </p:cNvPr>
          <p:cNvSpPr>
            <a:spLocks noGrp="1"/>
          </p:cNvSpPr>
          <p:nvPr>
            <p:ph type="dt" sz="half" idx="10"/>
          </p:nvPr>
        </p:nvSpPr>
        <p:spPr/>
        <p:txBody>
          <a:bodyPr/>
          <a:lstStyle/>
          <a:p>
            <a:fld id="{805078B5-9941-4F24-A7FF-F57B51D2E5B9}" type="datetimeFigureOut">
              <a:rPr lang="en-US" smtClean="0"/>
              <a:t>10/11/2020</a:t>
            </a:fld>
            <a:endParaRPr lang="en-US"/>
          </a:p>
        </p:txBody>
      </p:sp>
      <p:sp>
        <p:nvSpPr>
          <p:cNvPr id="3" name="Footer Placeholder 2">
            <a:extLst>
              <a:ext uri="{FF2B5EF4-FFF2-40B4-BE49-F238E27FC236}">
                <a16:creationId xmlns:a16="http://schemas.microsoft.com/office/drawing/2014/main" id="{993D381B-EFC9-49F3-B397-FBF65A60F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5CF759-C847-41BD-8C85-B71EF6C8C20E}"/>
              </a:ext>
            </a:extLst>
          </p:cNvPr>
          <p:cNvSpPr>
            <a:spLocks noGrp="1"/>
          </p:cNvSpPr>
          <p:nvPr>
            <p:ph type="sldNum" sz="quarter" idx="12"/>
          </p:nvPr>
        </p:nvSpPr>
        <p:spPr/>
        <p:txBody>
          <a:bodyPr/>
          <a:lstStyle/>
          <a:p>
            <a:fld id="{FEAFB3BD-35E3-48A4-A86E-43A3FBE15B21}" type="slidenum">
              <a:rPr lang="en-US" smtClean="0"/>
              <a:t>‹#›</a:t>
            </a:fld>
            <a:endParaRPr lang="en-US"/>
          </a:p>
        </p:txBody>
      </p:sp>
    </p:spTree>
    <p:extLst>
      <p:ext uri="{BB962C8B-B14F-4D97-AF65-F5344CB8AC3E}">
        <p14:creationId xmlns:p14="http://schemas.microsoft.com/office/powerpoint/2010/main" val="100818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CDA7-2B6F-4795-AD42-858377F3D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2D0B11-E722-432E-8738-996733882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589258-EFC5-4999-BF59-D682F0AD6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F8A1C-3539-4B83-B521-CD7C7072761F}"/>
              </a:ext>
            </a:extLst>
          </p:cNvPr>
          <p:cNvSpPr>
            <a:spLocks noGrp="1"/>
          </p:cNvSpPr>
          <p:nvPr>
            <p:ph type="dt" sz="half" idx="10"/>
          </p:nvPr>
        </p:nvSpPr>
        <p:spPr/>
        <p:txBody>
          <a:bodyPr/>
          <a:lstStyle/>
          <a:p>
            <a:fld id="{805078B5-9941-4F24-A7FF-F57B51D2E5B9}" type="datetimeFigureOut">
              <a:rPr lang="en-US" smtClean="0"/>
              <a:t>10/11/2020</a:t>
            </a:fld>
            <a:endParaRPr lang="en-US"/>
          </a:p>
        </p:txBody>
      </p:sp>
      <p:sp>
        <p:nvSpPr>
          <p:cNvPr id="6" name="Footer Placeholder 5">
            <a:extLst>
              <a:ext uri="{FF2B5EF4-FFF2-40B4-BE49-F238E27FC236}">
                <a16:creationId xmlns:a16="http://schemas.microsoft.com/office/drawing/2014/main" id="{D1851068-7BF5-467A-8D5B-DCC872B3A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43C946-E362-44E2-B98F-694C06DD2C58}"/>
              </a:ext>
            </a:extLst>
          </p:cNvPr>
          <p:cNvSpPr>
            <a:spLocks noGrp="1"/>
          </p:cNvSpPr>
          <p:nvPr>
            <p:ph type="sldNum" sz="quarter" idx="12"/>
          </p:nvPr>
        </p:nvSpPr>
        <p:spPr/>
        <p:txBody>
          <a:bodyPr/>
          <a:lstStyle/>
          <a:p>
            <a:fld id="{FEAFB3BD-35E3-48A4-A86E-43A3FBE15B21}" type="slidenum">
              <a:rPr lang="en-US" smtClean="0"/>
              <a:t>‹#›</a:t>
            </a:fld>
            <a:endParaRPr lang="en-US"/>
          </a:p>
        </p:txBody>
      </p:sp>
    </p:spTree>
    <p:extLst>
      <p:ext uri="{BB962C8B-B14F-4D97-AF65-F5344CB8AC3E}">
        <p14:creationId xmlns:p14="http://schemas.microsoft.com/office/powerpoint/2010/main" val="401567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CFC9-2A97-49B4-B34E-BB5E0C4FC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5427D8-F866-4879-A631-CB403BBB45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BA693F-190B-43CE-9051-E7515BBD4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97E26E-33CB-4F1A-97B6-54849ADD3462}"/>
              </a:ext>
            </a:extLst>
          </p:cNvPr>
          <p:cNvSpPr>
            <a:spLocks noGrp="1"/>
          </p:cNvSpPr>
          <p:nvPr>
            <p:ph type="dt" sz="half" idx="10"/>
          </p:nvPr>
        </p:nvSpPr>
        <p:spPr/>
        <p:txBody>
          <a:bodyPr/>
          <a:lstStyle/>
          <a:p>
            <a:fld id="{805078B5-9941-4F24-A7FF-F57B51D2E5B9}" type="datetimeFigureOut">
              <a:rPr lang="en-US" smtClean="0"/>
              <a:t>10/11/2020</a:t>
            </a:fld>
            <a:endParaRPr lang="en-US"/>
          </a:p>
        </p:txBody>
      </p:sp>
      <p:sp>
        <p:nvSpPr>
          <p:cNvPr id="6" name="Footer Placeholder 5">
            <a:extLst>
              <a:ext uri="{FF2B5EF4-FFF2-40B4-BE49-F238E27FC236}">
                <a16:creationId xmlns:a16="http://schemas.microsoft.com/office/drawing/2014/main" id="{A8D13D89-4392-4349-BB09-E20CDCBB0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E8B02-C345-4BDF-BC1D-5D49AFCA14F9}"/>
              </a:ext>
            </a:extLst>
          </p:cNvPr>
          <p:cNvSpPr>
            <a:spLocks noGrp="1"/>
          </p:cNvSpPr>
          <p:nvPr>
            <p:ph type="sldNum" sz="quarter" idx="12"/>
          </p:nvPr>
        </p:nvSpPr>
        <p:spPr/>
        <p:txBody>
          <a:bodyPr/>
          <a:lstStyle/>
          <a:p>
            <a:fld id="{FEAFB3BD-35E3-48A4-A86E-43A3FBE15B21}" type="slidenum">
              <a:rPr lang="en-US" smtClean="0"/>
              <a:t>‹#›</a:t>
            </a:fld>
            <a:endParaRPr lang="en-US"/>
          </a:p>
        </p:txBody>
      </p:sp>
    </p:spTree>
    <p:extLst>
      <p:ext uri="{BB962C8B-B14F-4D97-AF65-F5344CB8AC3E}">
        <p14:creationId xmlns:p14="http://schemas.microsoft.com/office/powerpoint/2010/main" val="13781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C43377-4CB4-4848-BCA2-EED4006241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DA4FBF-746D-4A90-A2E1-D6BE76C998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9BBE2-1367-46C6-8DE3-0E2DFE9D5B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078B5-9941-4F24-A7FF-F57B51D2E5B9}" type="datetimeFigureOut">
              <a:rPr lang="en-US" smtClean="0"/>
              <a:t>10/11/2020</a:t>
            </a:fld>
            <a:endParaRPr lang="en-US"/>
          </a:p>
        </p:txBody>
      </p:sp>
      <p:sp>
        <p:nvSpPr>
          <p:cNvPr id="5" name="Footer Placeholder 4">
            <a:extLst>
              <a:ext uri="{FF2B5EF4-FFF2-40B4-BE49-F238E27FC236}">
                <a16:creationId xmlns:a16="http://schemas.microsoft.com/office/drawing/2014/main" id="{AB37EF31-DCB7-4159-AF3A-B96B07953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284E6F-88F7-4BED-BFA9-C94EBEE85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FB3BD-35E3-48A4-A86E-43A3FBE15B21}" type="slidenum">
              <a:rPr lang="en-US" smtClean="0"/>
              <a:t>‹#›</a:t>
            </a:fld>
            <a:endParaRPr lang="en-US"/>
          </a:p>
        </p:txBody>
      </p:sp>
    </p:spTree>
    <p:extLst>
      <p:ext uri="{BB962C8B-B14F-4D97-AF65-F5344CB8AC3E}">
        <p14:creationId xmlns:p14="http://schemas.microsoft.com/office/powerpoint/2010/main" val="88605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4894241" y="3911363"/>
            <a:ext cx="5802800" cy="956000"/>
          </a:xfrm>
          <a:prstGeom prst="rect">
            <a:avLst/>
          </a:prstGeom>
        </p:spPr>
        <p:txBody>
          <a:bodyPr spcFirstLastPara="1" vert="horz" wrap="square" lIns="121900" tIns="121900" rIns="121900" bIns="121900" rtlCol="0" anchor="b" anchorCtr="0">
            <a:noAutofit/>
          </a:bodyPr>
          <a:lstStyle/>
          <a:p>
            <a:pPr marL="0" indent="0"/>
            <a:r>
              <a:rPr lang="en-US" dirty="0"/>
              <a:t>Alex Palencia</a:t>
            </a:r>
            <a:endParaRPr dirty="0"/>
          </a:p>
        </p:txBody>
      </p:sp>
      <p:sp>
        <p:nvSpPr>
          <p:cNvPr id="137" name="Google Shape;137;p28"/>
          <p:cNvSpPr txBox="1">
            <a:spLocks noGrp="1"/>
          </p:cNvSpPr>
          <p:nvPr>
            <p:ph type="ctrTitle"/>
          </p:nvPr>
        </p:nvSpPr>
        <p:spPr>
          <a:xfrm>
            <a:off x="3533941" y="1858267"/>
            <a:ext cx="7819859" cy="2376400"/>
          </a:xfrm>
          <a:prstGeom prst="rect">
            <a:avLst/>
          </a:prstGeom>
        </p:spPr>
        <p:txBody>
          <a:bodyPr spcFirstLastPara="1" vert="horz" wrap="square" lIns="121900" tIns="121900" rIns="121900" bIns="121900" rtlCol="0" anchor="b" anchorCtr="0">
            <a:noAutofit/>
          </a:bodyPr>
          <a:lstStyle/>
          <a:p>
            <a:pPr lvl="0"/>
            <a:r>
              <a:rPr lang="es-ES" dirty="0"/>
              <a:t>ANÁLISIS ENERGÍA, S.A. 2017</a:t>
            </a:r>
            <a:endParaRPr lang="es-ES" dirty="0">
              <a:solidFill>
                <a:srgbClr val="434343"/>
              </a:solidFill>
            </a:endParaRPr>
          </a:p>
        </p:txBody>
      </p:sp>
      <p:cxnSp>
        <p:nvCxnSpPr>
          <p:cNvPr id="138" name="Google Shape;138;p28"/>
          <p:cNvCxnSpPr/>
          <p:nvPr/>
        </p:nvCxnSpPr>
        <p:spPr>
          <a:xfrm>
            <a:off x="9527567" y="4234667"/>
            <a:ext cx="2782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9"/>
          <p:cNvSpPr txBox="1">
            <a:spLocks noGrp="1"/>
          </p:cNvSpPr>
          <p:nvPr>
            <p:ph type="ctrTitle"/>
          </p:nvPr>
        </p:nvSpPr>
        <p:spPr>
          <a:xfrm>
            <a:off x="2619801" y="470467"/>
            <a:ext cx="6952400" cy="1261600"/>
          </a:xfrm>
          <a:prstGeom prst="rect">
            <a:avLst/>
          </a:prstGeom>
        </p:spPr>
        <p:txBody>
          <a:bodyPr spcFirstLastPara="1" vert="horz" wrap="square" lIns="121900" tIns="121900" rIns="121900" bIns="121900" rtlCol="0" anchor="t" anchorCtr="0">
            <a:noAutofit/>
          </a:bodyPr>
          <a:lstStyle/>
          <a:p>
            <a:pPr lvl="0"/>
            <a:r>
              <a:rPr lang="es-GT" dirty="0"/>
              <a:t>Postes</a:t>
            </a:r>
            <a:endParaRPr dirty="0"/>
          </a:p>
          <a:p>
            <a:endParaRPr dirty="0"/>
          </a:p>
        </p:txBody>
      </p:sp>
      <p:sp>
        <p:nvSpPr>
          <p:cNvPr id="145" name="Google Shape;145;p29"/>
          <p:cNvSpPr txBox="1"/>
          <p:nvPr/>
        </p:nvSpPr>
        <p:spPr>
          <a:xfrm>
            <a:off x="1953200" y="1101267"/>
            <a:ext cx="8285600" cy="699200"/>
          </a:xfrm>
          <a:prstGeom prst="rect">
            <a:avLst/>
          </a:prstGeom>
          <a:noFill/>
          <a:ln>
            <a:noFill/>
          </a:ln>
        </p:spPr>
        <p:txBody>
          <a:bodyPr spcFirstLastPara="1" wrap="square" lIns="121900" tIns="121900" rIns="121900" bIns="121900" anchor="t" anchorCtr="0">
            <a:noAutofit/>
          </a:bodyPr>
          <a:lstStyle/>
          <a:p>
            <a:pPr algn="ctr"/>
            <a:r>
              <a:rPr lang="es-ES" sz="1400">
                <a:latin typeface="Roboto Condensed Light"/>
                <a:ea typeface="Roboto Condensed Light"/>
                <a:cs typeface="Roboto Condensed Light"/>
                <a:sym typeface="Roboto Condensed Light"/>
              </a:rPr>
              <a:t>El poste con más ingresos es el 863979 con ganancias de 14,799.00, el poste con más servicios es el 477971.</a:t>
            </a:r>
            <a:r>
              <a:rPr lang="es-GT" sz="1400">
                <a:latin typeface="Roboto Condensed Light"/>
                <a:ea typeface="Roboto Condensed Light"/>
                <a:cs typeface="Roboto Condensed Light"/>
                <a:sym typeface="Roboto Condensed Light"/>
              </a:rPr>
              <a:t>.</a:t>
            </a:r>
            <a:endParaRPr lang="es-GT" sz="1400" dirty="0">
              <a:latin typeface="Roboto Condensed Light"/>
              <a:ea typeface="Roboto Condensed Light"/>
              <a:cs typeface="Roboto Condensed Light"/>
              <a:sym typeface="Roboto Condensed Light"/>
            </a:endParaRPr>
          </a:p>
        </p:txBody>
      </p:sp>
      <p:graphicFrame>
        <p:nvGraphicFramePr>
          <p:cNvPr id="4" name="Table 3">
            <a:extLst>
              <a:ext uri="{FF2B5EF4-FFF2-40B4-BE49-F238E27FC236}">
                <a16:creationId xmlns:a16="http://schemas.microsoft.com/office/drawing/2014/main" id="{F225FEED-3B24-4DC1-AACD-3F9637598D37}"/>
              </a:ext>
            </a:extLst>
          </p:cNvPr>
          <p:cNvGraphicFramePr>
            <a:graphicFrameLocks noGrp="1"/>
          </p:cNvGraphicFramePr>
          <p:nvPr>
            <p:extLst>
              <p:ext uri="{D42A27DB-BD31-4B8C-83A1-F6EECF244321}">
                <p14:modId xmlns:p14="http://schemas.microsoft.com/office/powerpoint/2010/main" val="4218718431"/>
              </p:ext>
            </p:extLst>
          </p:nvPr>
        </p:nvGraphicFramePr>
        <p:xfrm>
          <a:off x="2104009" y="2035049"/>
          <a:ext cx="8472141" cy="4352484"/>
        </p:xfrm>
        <a:graphic>
          <a:graphicData uri="http://schemas.openxmlformats.org/drawingml/2006/table">
            <a:tbl>
              <a:tblPr>
                <a:tableStyleId>{69C7853C-536D-4A76-A0AE-DD22124D55A5}</a:tableStyleId>
              </a:tblPr>
              <a:tblGrid>
                <a:gridCol w="941349">
                  <a:extLst>
                    <a:ext uri="{9D8B030D-6E8A-4147-A177-3AD203B41FA5}">
                      <a16:colId xmlns:a16="http://schemas.microsoft.com/office/drawing/2014/main" val="2351149561"/>
                    </a:ext>
                  </a:extLst>
                </a:gridCol>
                <a:gridCol w="941349">
                  <a:extLst>
                    <a:ext uri="{9D8B030D-6E8A-4147-A177-3AD203B41FA5}">
                      <a16:colId xmlns:a16="http://schemas.microsoft.com/office/drawing/2014/main" val="2819744589"/>
                    </a:ext>
                  </a:extLst>
                </a:gridCol>
                <a:gridCol w="941349">
                  <a:extLst>
                    <a:ext uri="{9D8B030D-6E8A-4147-A177-3AD203B41FA5}">
                      <a16:colId xmlns:a16="http://schemas.microsoft.com/office/drawing/2014/main" val="3595929838"/>
                    </a:ext>
                  </a:extLst>
                </a:gridCol>
                <a:gridCol w="941349">
                  <a:extLst>
                    <a:ext uri="{9D8B030D-6E8A-4147-A177-3AD203B41FA5}">
                      <a16:colId xmlns:a16="http://schemas.microsoft.com/office/drawing/2014/main" val="1371967236"/>
                    </a:ext>
                  </a:extLst>
                </a:gridCol>
                <a:gridCol w="941349">
                  <a:extLst>
                    <a:ext uri="{9D8B030D-6E8A-4147-A177-3AD203B41FA5}">
                      <a16:colId xmlns:a16="http://schemas.microsoft.com/office/drawing/2014/main" val="2663241899"/>
                    </a:ext>
                  </a:extLst>
                </a:gridCol>
                <a:gridCol w="941349">
                  <a:extLst>
                    <a:ext uri="{9D8B030D-6E8A-4147-A177-3AD203B41FA5}">
                      <a16:colId xmlns:a16="http://schemas.microsoft.com/office/drawing/2014/main" val="2623959747"/>
                    </a:ext>
                  </a:extLst>
                </a:gridCol>
                <a:gridCol w="941349">
                  <a:extLst>
                    <a:ext uri="{9D8B030D-6E8A-4147-A177-3AD203B41FA5}">
                      <a16:colId xmlns:a16="http://schemas.microsoft.com/office/drawing/2014/main" val="1981360829"/>
                    </a:ext>
                  </a:extLst>
                </a:gridCol>
                <a:gridCol w="941349">
                  <a:extLst>
                    <a:ext uri="{9D8B030D-6E8A-4147-A177-3AD203B41FA5}">
                      <a16:colId xmlns:a16="http://schemas.microsoft.com/office/drawing/2014/main" val="1819195763"/>
                    </a:ext>
                  </a:extLst>
                </a:gridCol>
                <a:gridCol w="941349">
                  <a:extLst>
                    <a:ext uri="{9D8B030D-6E8A-4147-A177-3AD203B41FA5}">
                      <a16:colId xmlns:a16="http://schemas.microsoft.com/office/drawing/2014/main" val="2823176772"/>
                    </a:ext>
                  </a:extLst>
                </a:gridCol>
              </a:tblGrid>
              <a:tr h="341728">
                <a:tc>
                  <a:txBody>
                    <a:bodyPr/>
                    <a:lstStyle/>
                    <a:p>
                      <a:pPr algn="ctr" fontAlgn="b"/>
                      <a:r>
                        <a:rPr lang="en-US" sz="1100" u="none" strike="noStrike">
                          <a:effectLst/>
                        </a:rPr>
                        <a:t>ID</a:t>
                      </a:r>
                      <a:endParaRPr lang="en-US" sz="1100" b="1" i="0" u="none" strike="noStrike">
                        <a:solidFill>
                          <a:srgbClr val="000000"/>
                        </a:solidFill>
                        <a:effectLst/>
                        <a:latin typeface="Calibri" panose="020F0502020204030204" pitchFamily="34" charset="0"/>
                      </a:endParaRPr>
                    </a:p>
                  </a:txBody>
                  <a:tcPr marL="7594" marR="7594" marT="7594" marB="0" anchor="b"/>
                </a:tc>
                <a:tc>
                  <a:txBody>
                    <a:bodyPr/>
                    <a:lstStyle/>
                    <a:p>
                      <a:pPr algn="ctr" fontAlgn="b"/>
                      <a:r>
                        <a:rPr lang="en-US" sz="1100" u="none" strike="noStrike">
                          <a:effectLst/>
                        </a:rPr>
                        <a:t>cantidad_servicios</a:t>
                      </a:r>
                      <a:endParaRPr lang="en-US" sz="1100" b="1" i="0" u="none" strike="noStrike">
                        <a:solidFill>
                          <a:srgbClr val="000000"/>
                        </a:solidFill>
                        <a:effectLst/>
                        <a:latin typeface="Calibri" panose="020F0502020204030204" pitchFamily="34" charset="0"/>
                      </a:endParaRPr>
                    </a:p>
                  </a:txBody>
                  <a:tcPr marL="7594" marR="7594" marT="7594" marB="0" anchor="b"/>
                </a:tc>
                <a:tc>
                  <a:txBody>
                    <a:bodyPr/>
                    <a:lstStyle/>
                    <a:p>
                      <a:pPr algn="ctr" fontAlgn="b"/>
                      <a:r>
                        <a:rPr lang="en-US" sz="1100" u="none" strike="noStrike">
                          <a:effectLst/>
                        </a:rPr>
                        <a:t>costo</a:t>
                      </a:r>
                      <a:endParaRPr lang="en-US" sz="1100" b="1" i="0" u="none" strike="noStrike">
                        <a:solidFill>
                          <a:srgbClr val="000000"/>
                        </a:solidFill>
                        <a:effectLst/>
                        <a:latin typeface="Calibri" panose="020F0502020204030204" pitchFamily="34" charset="0"/>
                      </a:endParaRPr>
                    </a:p>
                  </a:txBody>
                  <a:tcPr marL="7594" marR="7594" marT="7594" marB="0" anchor="b"/>
                </a:tc>
                <a:tc>
                  <a:txBody>
                    <a:bodyPr/>
                    <a:lstStyle/>
                    <a:p>
                      <a:pPr algn="ctr" fontAlgn="b"/>
                      <a:r>
                        <a:rPr lang="en-US" sz="1100" u="none" strike="noStrike">
                          <a:effectLst/>
                        </a:rPr>
                        <a:t>ingreso</a:t>
                      </a:r>
                      <a:endParaRPr lang="en-US" sz="1100" b="1" i="0" u="none" strike="noStrike">
                        <a:solidFill>
                          <a:srgbClr val="000000"/>
                        </a:solidFill>
                        <a:effectLst/>
                        <a:latin typeface="Calibri" panose="020F0502020204030204" pitchFamily="34" charset="0"/>
                      </a:endParaRPr>
                    </a:p>
                  </a:txBody>
                  <a:tcPr marL="7594" marR="7594" marT="7594" marB="0" anchor="b"/>
                </a:tc>
                <a:tc>
                  <a:txBody>
                    <a:bodyPr/>
                    <a:lstStyle/>
                    <a:p>
                      <a:pPr algn="ctr" fontAlgn="b"/>
                      <a:r>
                        <a:rPr lang="en-US" sz="1100" u="none" strike="noStrike">
                          <a:effectLst/>
                        </a:rPr>
                        <a:t>ganancias</a:t>
                      </a:r>
                      <a:endParaRPr lang="en-US" sz="1100" b="1" i="0" u="none" strike="noStrike">
                        <a:solidFill>
                          <a:srgbClr val="000000"/>
                        </a:solidFill>
                        <a:effectLst/>
                        <a:latin typeface="Calibri" panose="020F0502020204030204" pitchFamily="34" charset="0"/>
                      </a:endParaRPr>
                    </a:p>
                  </a:txBody>
                  <a:tcPr marL="7594" marR="7594" marT="7594" marB="0" anchor="b"/>
                </a:tc>
                <a:tc>
                  <a:txBody>
                    <a:bodyPr/>
                    <a:lstStyle/>
                    <a:p>
                      <a:pPr algn="ctr" fontAlgn="b"/>
                      <a:r>
                        <a:rPr lang="en-US" sz="1100" u="none" strike="noStrike">
                          <a:effectLst/>
                        </a:rPr>
                        <a:t>rentabilidad</a:t>
                      </a:r>
                      <a:endParaRPr lang="en-US" sz="1100" b="1" i="0" u="none" strike="noStrike">
                        <a:solidFill>
                          <a:srgbClr val="000000"/>
                        </a:solidFill>
                        <a:effectLst/>
                        <a:latin typeface="Calibri" panose="020F0502020204030204" pitchFamily="34" charset="0"/>
                      </a:endParaRPr>
                    </a:p>
                  </a:txBody>
                  <a:tcPr marL="7594" marR="7594" marT="7594" marB="0" anchor="b"/>
                </a:tc>
                <a:tc>
                  <a:txBody>
                    <a:bodyPr/>
                    <a:lstStyle/>
                    <a:p>
                      <a:pPr algn="ctr" fontAlgn="b"/>
                      <a:r>
                        <a:rPr lang="en-US" sz="1100" u="none" strike="noStrike">
                          <a:effectLst/>
                        </a:rPr>
                        <a:t>promedio_costos</a:t>
                      </a:r>
                      <a:endParaRPr lang="en-US" sz="1100" b="1" i="0" u="none" strike="noStrike">
                        <a:solidFill>
                          <a:srgbClr val="000000"/>
                        </a:solidFill>
                        <a:effectLst/>
                        <a:latin typeface="Calibri" panose="020F0502020204030204" pitchFamily="34" charset="0"/>
                      </a:endParaRPr>
                    </a:p>
                  </a:txBody>
                  <a:tcPr marL="7594" marR="7594" marT="7594" marB="0" anchor="b"/>
                </a:tc>
                <a:tc>
                  <a:txBody>
                    <a:bodyPr/>
                    <a:lstStyle/>
                    <a:p>
                      <a:pPr algn="ctr" fontAlgn="b"/>
                      <a:r>
                        <a:rPr lang="en-US" sz="1100" u="none" strike="noStrike">
                          <a:effectLst/>
                        </a:rPr>
                        <a:t>promedio_ingresos</a:t>
                      </a:r>
                      <a:endParaRPr lang="en-US" sz="1100" b="1" i="0" u="none" strike="noStrike">
                        <a:solidFill>
                          <a:srgbClr val="000000"/>
                        </a:solidFill>
                        <a:effectLst/>
                        <a:latin typeface="Calibri" panose="020F0502020204030204" pitchFamily="34" charset="0"/>
                      </a:endParaRPr>
                    </a:p>
                  </a:txBody>
                  <a:tcPr marL="7594" marR="7594" marT="7594" marB="0" anchor="b"/>
                </a:tc>
                <a:tc>
                  <a:txBody>
                    <a:bodyPr/>
                    <a:lstStyle/>
                    <a:p>
                      <a:pPr algn="ctr" fontAlgn="b"/>
                      <a:r>
                        <a:rPr lang="en-US" sz="1100" u="none" strike="noStrike">
                          <a:effectLst/>
                        </a:rPr>
                        <a:t>promedio_ganacia</a:t>
                      </a:r>
                      <a:endParaRPr lang="en-US" sz="1100" b="1"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813761986"/>
                  </a:ext>
                </a:extLst>
              </a:tr>
              <a:tr h="182255">
                <a:tc>
                  <a:txBody>
                    <a:bodyPr/>
                    <a:lstStyle/>
                    <a:p>
                      <a:pPr algn="r" fontAlgn="b"/>
                      <a:r>
                        <a:rPr lang="en-US" sz="1100" u="none" strike="noStrike">
                          <a:effectLst/>
                        </a:rPr>
                        <a:t>863979</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338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35695.31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50494.31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14799.00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29.31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105.61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149.39</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43.78</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3163564112"/>
                  </a:ext>
                </a:extLst>
              </a:tr>
              <a:tr h="182255">
                <a:tc>
                  <a:txBody>
                    <a:bodyPr/>
                    <a:lstStyle/>
                    <a:p>
                      <a:pPr algn="r" fontAlgn="b"/>
                      <a:r>
                        <a:rPr lang="en-US" sz="1100" u="none" strike="noStrike">
                          <a:effectLst/>
                        </a:rPr>
                        <a:t>773607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293</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40751.36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54202.36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13451.00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24.82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139.08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184.99</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45.91</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1390434854"/>
                  </a:ext>
                </a:extLst>
              </a:tr>
              <a:tr h="182255">
                <a:tc>
                  <a:txBody>
                    <a:bodyPr/>
                    <a:lstStyle/>
                    <a:p>
                      <a:pPr algn="r" fontAlgn="b"/>
                      <a:r>
                        <a:rPr lang="en-US" sz="1100" u="none" strike="noStrike">
                          <a:effectLst/>
                        </a:rPr>
                        <a:t>477971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417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28976.92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41223.92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12247.00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29.71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69.49</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98.86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29.37</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937953723"/>
                  </a:ext>
                </a:extLst>
              </a:tr>
              <a:tr h="182255">
                <a:tc>
                  <a:txBody>
                    <a:bodyPr/>
                    <a:lstStyle/>
                    <a:p>
                      <a:pPr algn="r" fontAlgn="b"/>
                      <a:r>
                        <a:rPr lang="en-US" sz="1100" u="none" strike="noStrike">
                          <a:effectLst/>
                        </a:rPr>
                        <a:t>969156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271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32162.31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44404.31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12242.00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27.57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118.68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163.85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45.17</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919084498"/>
                  </a:ext>
                </a:extLst>
              </a:tr>
              <a:tr h="182255">
                <a:tc>
                  <a:txBody>
                    <a:bodyPr/>
                    <a:lstStyle/>
                    <a:p>
                      <a:pPr algn="r" fontAlgn="b"/>
                      <a:r>
                        <a:rPr lang="en-US" sz="1100" u="none" strike="noStrike">
                          <a:effectLst/>
                        </a:rPr>
                        <a:t>337161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257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23348.70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34990.70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11642.00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33.27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90.85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136.15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45.30</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2733068904"/>
                  </a:ext>
                </a:extLst>
              </a:tr>
              <a:tr h="182255">
                <a:tc>
                  <a:txBody>
                    <a:bodyPr/>
                    <a:lstStyle/>
                    <a:p>
                      <a:pPr algn="r" fontAlgn="b"/>
                      <a:r>
                        <a:rPr lang="en-US" sz="1100" u="none" strike="noStrike">
                          <a:effectLst/>
                        </a:rPr>
                        <a:t>507880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225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20598.67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31122.67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10524.00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33.81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91.55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138.32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46.77</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305154167"/>
                  </a:ext>
                </a:extLst>
              </a:tr>
              <a:tr h="182255">
                <a:tc>
                  <a:txBody>
                    <a:bodyPr/>
                    <a:lstStyle/>
                    <a:p>
                      <a:pPr algn="r" fontAlgn="b"/>
                      <a:r>
                        <a:rPr lang="en-US" sz="1100" u="none" strike="noStrike">
                          <a:effectLst/>
                        </a:rPr>
                        <a:t>353203</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192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19735.60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28457.60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8722.00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30.65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102.79</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148.22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45.43</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1841084141"/>
                  </a:ext>
                </a:extLst>
              </a:tr>
              <a:tr h="182255">
                <a:tc>
                  <a:txBody>
                    <a:bodyPr/>
                    <a:lstStyle/>
                    <a:p>
                      <a:pPr algn="r" fontAlgn="b"/>
                      <a:r>
                        <a:rPr lang="en-US" sz="1100" u="none" strike="noStrike">
                          <a:effectLst/>
                        </a:rPr>
                        <a:t>519948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24453.96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32007.96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7554.00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23.60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95.52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125.03</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29.51</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1090880869"/>
                  </a:ext>
                </a:extLst>
              </a:tr>
              <a:tr h="182255">
                <a:tc>
                  <a:txBody>
                    <a:bodyPr/>
                    <a:lstStyle/>
                    <a:p>
                      <a:pPr algn="r" fontAlgn="b"/>
                      <a:r>
                        <a:rPr lang="en-US" sz="1100" u="none" strike="noStrike">
                          <a:effectLst/>
                        </a:rPr>
                        <a:t>452252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163</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8273.94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15104.94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6831.00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45.22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50.76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92.67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41.91</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2203801383"/>
                  </a:ext>
                </a:extLst>
              </a:tr>
              <a:tr h="182255">
                <a:tc>
                  <a:txBody>
                    <a:bodyPr/>
                    <a:lstStyle/>
                    <a:p>
                      <a:pPr algn="r" fontAlgn="b"/>
                      <a:r>
                        <a:rPr lang="en-US" sz="1100" u="none" strike="noStrike">
                          <a:effectLst/>
                        </a:rPr>
                        <a:t>873141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15463.62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22111.62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6648.00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30.07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103.09</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147.41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44.32</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1908444364"/>
                  </a:ext>
                </a:extLst>
              </a:tr>
              <a:tr h="182255">
                <a:tc>
                  <a:txBody>
                    <a:bodyPr/>
                    <a:lstStyle/>
                    <a:p>
                      <a:pPr algn="r" fontAlgn="b"/>
                      <a:r>
                        <a:rPr lang="en-US" sz="1100" u="none" strike="noStrike">
                          <a:effectLst/>
                        </a:rPr>
                        <a:t>303615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138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9473.36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15752.36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6279.00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39.86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68.65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114.15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45.50</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1677287386"/>
                  </a:ext>
                </a:extLst>
              </a:tr>
              <a:tr h="182255">
                <a:tc>
                  <a:txBody>
                    <a:bodyPr/>
                    <a:lstStyle/>
                    <a:p>
                      <a:pPr algn="r" fontAlgn="b"/>
                      <a:r>
                        <a:rPr lang="en-US" sz="1100" u="none" strike="noStrike">
                          <a:effectLst/>
                        </a:rPr>
                        <a:t>479116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126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19197.00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24938.00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5741.00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23.02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152.36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197.92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45.56</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1455243864"/>
                  </a:ext>
                </a:extLst>
              </a:tr>
              <a:tr h="182255">
                <a:tc>
                  <a:txBody>
                    <a:bodyPr/>
                    <a:lstStyle/>
                    <a:p>
                      <a:pPr algn="r" fontAlgn="b"/>
                      <a:r>
                        <a:rPr lang="en-US" sz="1100" u="none" strike="noStrike">
                          <a:effectLst/>
                        </a:rPr>
                        <a:t>314401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12388.67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17993.67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5605.00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31.15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94.57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137.36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42.79</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2448265973"/>
                  </a:ext>
                </a:extLst>
              </a:tr>
              <a:tr h="182255">
                <a:tc>
                  <a:txBody>
                    <a:bodyPr/>
                    <a:lstStyle/>
                    <a:p>
                      <a:pPr algn="r" fontAlgn="b"/>
                      <a:r>
                        <a:rPr lang="en-US" sz="1100" u="none" strike="noStrike">
                          <a:effectLst/>
                        </a:rPr>
                        <a:t>426121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11578.76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17172.76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5594.00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32.57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92.63</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137.38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44.75</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1936967763"/>
                  </a:ext>
                </a:extLst>
              </a:tr>
              <a:tr h="182255">
                <a:tc>
                  <a:txBody>
                    <a:bodyPr/>
                    <a:lstStyle/>
                    <a:p>
                      <a:pPr algn="r" fontAlgn="b"/>
                      <a:r>
                        <a:rPr lang="en-US" sz="1100" u="none" strike="noStrike">
                          <a:effectLst/>
                        </a:rPr>
                        <a:t>571114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109</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9722.57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14863.57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5141.00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34.59</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89.20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136.36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47.17</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3760729706"/>
                  </a:ext>
                </a:extLst>
              </a:tr>
              <a:tr h="182255">
                <a:tc>
                  <a:txBody>
                    <a:bodyPr/>
                    <a:lstStyle/>
                    <a:p>
                      <a:pPr algn="r" fontAlgn="b"/>
                      <a:r>
                        <a:rPr lang="en-US" sz="1100" u="none" strike="noStrike">
                          <a:effectLst/>
                        </a:rPr>
                        <a:t>440033</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117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17076.64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22113.64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5037.00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22.78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145.95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189.01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43.05</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1159599821"/>
                  </a:ext>
                </a:extLst>
              </a:tr>
              <a:tr h="182255">
                <a:tc>
                  <a:txBody>
                    <a:bodyPr/>
                    <a:lstStyle/>
                    <a:p>
                      <a:pPr algn="r" fontAlgn="b"/>
                      <a:r>
                        <a:rPr lang="en-US" sz="1100" u="none" strike="noStrike">
                          <a:effectLst/>
                        </a:rPr>
                        <a:t>265306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110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14773.29</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19702.29</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4929.00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25.02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134.30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179.11</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44.81</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1199356088"/>
                  </a:ext>
                </a:extLst>
              </a:tr>
              <a:tr h="182255">
                <a:tc>
                  <a:txBody>
                    <a:bodyPr/>
                    <a:lstStyle/>
                    <a:p>
                      <a:pPr algn="r" fontAlgn="b"/>
                      <a:r>
                        <a:rPr lang="en-US" sz="1100" u="none" strike="noStrike">
                          <a:effectLst/>
                        </a:rPr>
                        <a:t>279823</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113</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8009.35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12787.35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4778.00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37.37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70.88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113.16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42.28</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3967655600"/>
                  </a:ext>
                </a:extLst>
              </a:tr>
              <a:tr h="182255">
                <a:tc>
                  <a:txBody>
                    <a:bodyPr/>
                    <a:lstStyle/>
                    <a:p>
                      <a:pPr algn="r" fontAlgn="b"/>
                      <a:r>
                        <a:rPr lang="en-US" sz="1100" u="none" strike="noStrike">
                          <a:effectLst/>
                        </a:rPr>
                        <a:t>423648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110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14364.04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19121.04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4757.00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24.88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130.58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173.83</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43.25</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4110377289"/>
                  </a:ext>
                </a:extLst>
              </a:tr>
              <a:tr h="182255">
                <a:tc>
                  <a:txBody>
                    <a:bodyPr/>
                    <a:lstStyle/>
                    <a:p>
                      <a:pPr algn="r" fontAlgn="b"/>
                      <a:r>
                        <a:rPr lang="en-US" sz="1100" u="none" strike="noStrike">
                          <a:effectLst/>
                        </a:rPr>
                        <a:t>420056</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20477.42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24744.42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4267.00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17.24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217.84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263.24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45.39</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4098823627"/>
                  </a:ext>
                </a:extLst>
              </a:tr>
              <a:tr h="182255">
                <a:tc>
                  <a:txBody>
                    <a:bodyPr/>
                    <a:lstStyle/>
                    <a:p>
                      <a:pPr algn="r" fontAlgn="b"/>
                      <a:r>
                        <a:rPr lang="en-US" sz="1100" u="none" strike="noStrike">
                          <a:effectLst/>
                        </a:rPr>
                        <a:t>974308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25930.38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30087.38</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4157.00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13.82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281.85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327.04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45.18</a:t>
                      </a:r>
                      <a:endParaRPr lang="en-US" sz="1100" b="0" i="0" u="none" strike="noStrike">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3051719734"/>
                  </a:ext>
                </a:extLst>
              </a:tr>
              <a:tr h="182255">
                <a:tc>
                  <a:txBody>
                    <a:bodyPr/>
                    <a:lstStyle/>
                    <a:p>
                      <a:pPr algn="r" fontAlgn="b"/>
                      <a:r>
                        <a:rPr lang="en-US" sz="1100" u="none" strike="noStrike">
                          <a:effectLst/>
                        </a:rPr>
                        <a:t>328733</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r" fontAlgn="b"/>
                      <a:r>
                        <a:rPr lang="en-US" sz="1100" u="none" strike="noStrike">
                          <a:effectLst/>
                        </a:rPr>
                        <a:t>155</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9430.37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13518.37</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4088.00</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30.24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60.84</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a:effectLst/>
                        </a:rPr>
                        <a:t> 87.22</a:t>
                      </a:r>
                      <a:endParaRPr lang="en-US" sz="1100" b="0" i="0" u="none" strike="noStrike">
                        <a:solidFill>
                          <a:srgbClr val="000000"/>
                        </a:solidFill>
                        <a:effectLst/>
                        <a:latin typeface="Calibri" panose="020F0502020204030204" pitchFamily="34" charset="0"/>
                      </a:endParaRPr>
                    </a:p>
                  </a:txBody>
                  <a:tcPr marL="7594" marR="7594" marT="7594" marB="0" anchor="b"/>
                </a:tc>
                <a:tc>
                  <a:txBody>
                    <a:bodyPr/>
                    <a:lstStyle/>
                    <a:p>
                      <a:pPr algn="l" fontAlgn="b"/>
                      <a:r>
                        <a:rPr lang="en-US" sz="1100" u="none" strike="noStrike" dirty="0">
                          <a:effectLst/>
                        </a:rPr>
                        <a:t> 26.37</a:t>
                      </a:r>
                      <a:endParaRPr lang="en-US" sz="1100" b="0" i="0" u="none" strike="noStrike" dirty="0">
                        <a:solidFill>
                          <a:srgbClr val="000000"/>
                        </a:solidFill>
                        <a:effectLst/>
                        <a:latin typeface="Calibri" panose="020F0502020204030204" pitchFamily="34" charset="0"/>
                      </a:endParaRPr>
                    </a:p>
                  </a:txBody>
                  <a:tcPr marL="7594" marR="7594" marT="7594" marB="0" anchor="b"/>
                </a:tc>
                <a:extLst>
                  <a:ext uri="{0D108BD9-81ED-4DB2-BD59-A6C34878D82A}">
                    <a16:rowId xmlns:a16="http://schemas.microsoft.com/office/drawing/2014/main" val="2018769097"/>
                  </a:ext>
                </a:extLst>
              </a:tr>
            </a:tbl>
          </a:graphicData>
        </a:graphic>
      </p:graphicFrame>
    </p:spTree>
    <p:extLst>
      <p:ext uri="{BB962C8B-B14F-4D97-AF65-F5344CB8AC3E}">
        <p14:creationId xmlns:p14="http://schemas.microsoft.com/office/powerpoint/2010/main" val="35404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9"/>
          <p:cNvSpPr txBox="1">
            <a:spLocks noGrp="1"/>
          </p:cNvSpPr>
          <p:nvPr>
            <p:ph type="ctrTitle"/>
          </p:nvPr>
        </p:nvSpPr>
        <p:spPr>
          <a:xfrm>
            <a:off x="2619801" y="470467"/>
            <a:ext cx="6952400" cy="1261600"/>
          </a:xfrm>
          <a:prstGeom prst="rect">
            <a:avLst/>
          </a:prstGeom>
        </p:spPr>
        <p:txBody>
          <a:bodyPr spcFirstLastPara="1" vert="horz" wrap="square" lIns="121900" tIns="121900" rIns="121900" bIns="121900" rtlCol="0" anchor="t" anchorCtr="0">
            <a:noAutofit/>
          </a:bodyPr>
          <a:lstStyle/>
          <a:p>
            <a:pPr lvl="0"/>
            <a:r>
              <a:rPr lang="es-GT" dirty="0"/>
              <a:t>Postes mas rentables</a:t>
            </a:r>
            <a:endParaRPr dirty="0"/>
          </a:p>
          <a:p>
            <a:endParaRPr dirty="0"/>
          </a:p>
        </p:txBody>
      </p:sp>
      <p:graphicFrame>
        <p:nvGraphicFramePr>
          <p:cNvPr id="2" name="Table 1">
            <a:extLst>
              <a:ext uri="{FF2B5EF4-FFF2-40B4-BE49-F238E27FC236}">
                <a16:creationId xmlns:a16="http://schemas.microsoft.com/office/drawing/2014/main" id="{3FEC36FF-B430-480B-92DB-C56CE7E03072}"/>
              </a:ext>
            </a:extLst>
          </p:cNvPr>
          <p:cNvGraphicFramePr>
            <a:graphicFrameLocks noGrp="1"/>
          </p:cNvGraphicFramePr>
          <p:nvPr>
            <p:extLst>
              <p:ext uri="{D42A27DB-BD31-4B8C-83A1-F6EECF244321}">
                <p14:modId xmlns:p14="http://schemas.microsoft.com/office/powerpoint/2010/main" val="2250676254"/>
              </p:ext>
            </p:extLst>
          </p:nvPr>
        </p:nvGraphicFramePr>
        <p:xfrm>
          <a:off x="2286498" y="1536922"/>
          <a:ext cx="7619004" cy="3784156"/>
        </p:xfrm>
        <a:graphic>
          <a:graphicData uri="http://schemas.openxmlformats.org/drawingml/2006/table">
            <a:tbl>
              <a:tblPr>
                <a:tableStyleId>{69C7853C-536D-4A76-A0AE-DD22124D55A5}</a:tableStyleId>
              </a:tblPr>
              <a:tblGrid>
                <a:gridCol w="846556">
                  <a:extLst>
                    <a:ext uri="{9D8B030D-6E8A-4147-A177-3AD203B41FA5}">
                      <a16:colId xmlns:a16="http://schemas.microsoft.com/office/drawing/2014/main" val="82270514"/>
                    </a:ext>
                  </a:extLst>
                </a:gridCol>
                <a:gridCol w="846556">
                  <a:extLst>
                    <a:ext uri="{9D8B030D-6E8A-4147-A177-3AD203B41FA5}">
                      <a16:colId xmlns:a16="http://schemas.microsoft.com/office/drawing/2014/main" val="2972100921"/>
                    </a:ext>
                  </a:extLst>
                </a:gridCol>
                <a:gridCol w="846556">
                  <a:extLst>
                    <a:ext uri="{9D8B030D-6E8A-4147-A177-3AD203B41FA5}">
                      <a16:colId xmlns:a16="http://schemas.microsoft.com/office/drawing/2014/main" val="1673530705"/>
                    </a:ext>
                  </a:extLst>
                </a:gridCol>
                <a:gridCol w="846556">
                  <a:extLst>
                    <a:ext uri="{9D8B030D-6E8A-4147-A177-3AD203B41FA5}">
                      <a16:colId xmlns:a16="http://schemas.microsoft.com/office/drawing/2014/main" val="2096708442"/>
                    </a:ext>
                  </a:extLst>
                </a:gridCol>
                <a:gridCol w="846556">
                  <a:extLst>
                    <a:ext uri="{9D8B030D-6E8A-4147-A177-3AD203B41FA5}">
                      <a16:colId xmlns:a16="http://schemas.microsoft.com/office/drawing/2014/main" val="317683175"/>
                    </a:ext>
                  </a:extLst>
                </a:gridCol>
                <a:gridCol w="846556">
                  <a:extLst>
                    <a:ext uri="{9D8B030D-6E8A-4147-A177-3AD203B41FA5}">
                      <a16:colId xmlns:a16="http://schemas.microsoft.com/office/drawing/2014/main" val="3191569805"/>
                    </a:ext>
                  </a:extLst>
                </a:gridCol>
                <a:gridCol w="846556">
                  <a:extLst>
                    <a:ext uri="{9D8B030D-6E8A-4147-A177-3AD203B41FA5}">
                      <a16:colId xmlns:a16="http://schemas.microsoft.com/office/drawing/2014/main" val="2124285975"/>
                    </a:ext>
                  </a:extLst>
                </a:gridCol>
                <a:gridCol w="846556">
                  <a:extLst>
                    <a:ext uri="{9D8B030D-6E8A-4147-A177-3AD203B41FA5}">
                      <a16:colId xmlns:a16="http://schemas.microsoft.com/office/drawing/2014/main" val="2548300624"/>
                    </a:ext>
                  </a:extLst>
                </a:gridCol>
                <a:gridCol w="846556">
                  <a:extLst>
                    <a:ext uri="{9D8B030D-6E8A-4147-A177-3AD203B41FA5}">
                      <a16:colId xmlns:a16="http://schemas.microsoft.com/office/drawing/2014/main" val="3826721429"/>
                    </a:ext>
                  </a:extLst>
                </a:gridCol>
              </a:tblGrid>
              <a:tr h="551091">
                <a:tc>
                  <a:txBody>
                    <a:bodyPr/>
                    <a:lstStyle/>
                    <a:p>
                      <a:pPr algn="ctr" fontAlgn="b"/>
                      <a:r>
                        <a:rPr lang="en-US" sz="1100" u="none" strike="noStrike">
                          <a:effectLst/>
                        </a:rPr>
                        <a:t>ID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cantidad_servicios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err="1">
                          <a:effectLst/>
                        </a:rPr>
                        <a:t>costo</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ingreso</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ganancias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rentabilidad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promedio_costos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promedio_ingresos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promedio_ganacia</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58944"/>
                  </a:ext>
                </a:extLst>
              </a:tr>
              <a:tr h="293915">
                <a:tc>
                  <a:txBody>
                    <a:bodyPr/>
                    <a:lstStyle/>
                    <a:p>
                      <a:pPr algn="r" fontAlgn="b"/>
                      <a:r>
                        <a:rPr lang="en-US" sz="1100" u="none" strike="noStrike">
                          <a:effectLst/>
                        </a:rPr>
                        <a:t>390203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48.89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92.04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48.89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8670998"/>
                  </a:ext>
                </a:extLst>
              </a:tr>
              <a:tr h="293915">
                <a:tc>
                  <a:txBody>
                    <a:bodyPr/>
                    <a:lstStyle/>
                    <a:p>
                      <a:pPr algn="r" fontAlgn="b"/>
                      <a:r>
                        <a:rPr lang="en-US" sz="1100" u="none" strike="noStrike">
                          <a:effectLst/>
                        </a:rPr>
                        <a:t>629466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36.00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89.64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36.00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5240344"/>
                  </a:ext>
                </a:extLst>
              </a:tr>
              <a:tr h="293915">
                <a:tc>
                  <a:txBody>
                    <a:bodyPr/>
                    <a:lstStyle/>
                    <a:p>
                      <a:pPr algn="r" fontAlgn="b"/>
                      <a:r>
                        <a:rPr lang="en-US" sz="1100" u="none" strike="noStrike">
                          <a:effectLst/>
                        </a:rPr>
                        <a:t>806231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54.68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49.00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89.61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54.68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49.00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30808453"/>
                  </a:ext>
                </a:extLst>
              </a:tr>
              <a:tr h="293915">
                <a:tc>
                  <a:txBody>
                    <a:bodyPr/>
                    <a:lstStyle/>
                    <a:p>
                      <a:pPr algn="r" fontAlgn="b"/>
                      <a:r>
                        <a:rPr lang="en-US" sz="1100" u="none" strike="noStrike">
                          <a:effectLst/>
                        </a:rPr>
                        <a:t>827412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7.05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61.05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54.00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88.45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7.05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61.05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54.00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17701616"/>
                  </a:ext>
                </a:extLst>
              </a:tr>
              <a:tr h="293915">
                <a:tc>
                  <a:txBody>
                    <a:bodyPr/>
                    <a:lstStyle/>
                    <a:p>
                      <a:pPr algn="r" fontAlgn="b"/>
                      <a:r>
                        <a:rPr lang="en-US" sz="1100" u="none" strike="noStrike">
                          <a:effectLst/>
                        </a:rPr>
                        <a:t>291094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83.67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74.00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88.44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83.67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74.00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2062568"/>
                  </a:ext>
                </a:extLst>
              </a:tr>
              <a:tr h="293915">
                <a:tc>
                  <a:txBody>
                    <a:bodyPr/>
                    <a:lstStyle/>
                    <a:p>
                      <a:pPr algn="r" fontAlgn="b"/>
                      <a:r>
                        <a:rPr lang="en-US" sz="1100" u="none" strike="noStrike">
                          <a:effectLst/>
                        </a:rPr>
                        <a:t>530842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11.36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93.36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82.00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87.83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11.36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93.36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82.00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4657095"/>
                  </a:ext>
                </a:extLst>
              </a:tr>
              <a:tr h="293915">
                <a:tc>
                  <a:txBody>
                    <a:bodyPr/>
                    <a:lstStyle/>
                    <a:p>
                      <a:pPr algn="r" fontAlgn="b"/>
                      <a:r>
                        <a:rPr lang="en-US" sz="1100" u="none" strike="noStrike">
                          <a:effectLst/>
                        </a:rPr>
                        <a:t>895458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7.33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56.33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49.00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86.99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7.33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56.33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49.00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0496553"/>
                  </a:ext>
                </a:extLst>
              </a:tr>
              <a:tr h="293915">
                <a:tc>
                  <a:txBody>
                    <a:bodyPr/>
                    <a:lstStyle/>
                    <a:p>
                      <a:pPr algn="r" fontAlgn="b"/>
                      <a:r>
                        <a:rPr lang="en-US" sz="1100" u="none" strike="noStrike">
                          <a:effectLst/>
                        </a:rPr>
                        <a:t>339720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6.87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51.87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86.76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6.87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51.87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1792671"/>
                  </a:ext>
                </a:extLst>
              </a:tr>
              <a:tr h="293915">
                <a:tc>
                  <a:txBody>
                    <a:bodyPr/>
                    <a:lstStyle/>
                    <a:p>
                      <a:pPr algn="r" fontAlgn="b"/>
                      <a:r>
                        <a:rPr lang="en-US" sz="1100" u="none" strike="noStrike">
                          <a:effectLst/>
                        </a:rPr>
                        <a:t>758752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31.21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27.00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86.51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31.21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27.00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7447529"/>
                  </a:ext>
                </a:extLst>
              </a:tr>
              <a:tr h="293915">
                <a:tc>
                  <a:txBody>
                    <a:bodyPr/>
                    <a:lstStyle/>
                    <a:p>
                      <a:pPr algn="r" fontAlgn="b"/>
                      <a:r>
                        <a:rPr lang="en-US" sz="1100" u="none" strike="noStrike">
                          <a:effectLst/>
                        </a:rPr>
                        <a:t>260779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23.13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86.47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23.13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6049420"/>
                  </a:ext>
                </a:extLst>
              </a:tr>
              <a:tr h="293915">
                <a:tc>
                  <a:txBody>
                    <a:bodyPr/>
                    <a:lstStyle/>
                    <a:p>
                      <a:pPr algn="r" fontAlgn="b"/>
                      <a:r>
                        <a:rPr lang="en-US" sz="1100" u="none" strike="noStrike">
                          <a:effectLst/>
                        </a:rPr>
                        <a:t>801775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13.06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86.06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73.00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84.82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13.06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86.06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73.00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5741229"/>
                  </a:ext>
                </a:extLst>
              </a:tr>
            </a:tbl>
          </a:graphicData>
        </a:graphic>
      </p:graphicFrame>
    </p:spTree>
    <p:extLst>
      <p:ext uri="{BB962C8B-B14F-4D97-AF65-F5344CB8AC3E}">
        <p14:creationId xmlns:p14="http://schemas.microsoft.com/office/powerpoint/2010/main" val="66465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9"/>
          <p:cNvSpPr txBox="1">
            <a:spLocks noGrp="1"/>
          </p:cNvSpPr>
          <p:nvPr>
            <p:ph type="ctrTitle"/>
          </p:nvPr>
        </p:nvSpPr>
        <p:spPr>
          <a:xfrm>
            <a:off x="2619801" y="470467"/>
            <a:ext cx="6952400" cy="1261600"/>
          </a:xfrm>
          <a:prstGeom prst="rect">
            <a:avLst/>
          </a:prstGeom>
        </p:spPr>
        <p:txBody>
          <a:bodyPr spcFirstLastPara="1" vert="horz" wrap="square" lIns="121900" tIns="121900" rIns="121900" bIns="121900" rtlCol="0" anchor="t" anchorCtr="0">
            <a:noAutofit/>
          </a:bodyPr>
          <a:lstStyle/>
          <a:p>
            <a:pPr lvl="0"/>
            <a:r>
              <a:rPr lang="en-US" dirty="0"/>
              <a:t>Ley de Pareto</a:t>
            </a:r>
            <a:endParaRPr dirty="0"/>
          </a:p>
          <a:p>
            <a:endParaRPr dirty="0"/>
          </a:p>
        </p:txBody>
      </p:sp>
      <p:sp>
        <p:nvSpPr>
          <p:cNvPr id="145" name="Google Shape;145;p29"/>
          <p:cNvSpPr txBox="1"/>
          <p:nvPr/>
        </p:nvSpPr>
        <p:spPr>
          <a:xfrm>
            <a:off x="1835796" y="1101267"/>
            <a:ext cx="8285600" cy="699200"/>
          </a:xfrm>
          <a:prstGeom prst="rect">
            <a:avLst/>
          </a:prstGeom>
          <a:noFill/>
          <a:ln>
            <a:noFill/>
          </a:ln>
        </p:spPr>
        <p:txBody>
          <a:bodyPr spcFirstLastPara="1" wrap="square" lIns="121900" tIns="121900" rIns="121900" bIns="121900" anchor="t" anchorCtr="0">
            <a:noAutofit/>
          </a:bodyPr>
          <a:lstStyle/>
          <a:p>
            <a:pPr algn="ctr"/>
            <a:r>
              <a:rPr lang="es-GT" sz="1400" dirty="0">
                <a:latin typeface="Roboto Condensed Light"/>
                <a:ea typeface="Roboto Condensed Light"/>
                <a:cs typeface="Roboto Condensed Light"/>
                <a:sym typeface="Roboto Condensed Light"/>
              </a:rPr>
              <a:t>El </a:t>
            </a:r>
            <a:r>
              <a:rPr lang="es-ES" sz="1400" dirty="0">
                <a:latin typeface="Roboto Condensed Light"/>
                <a:ea typeface="Roboto Condensed Light"/>
                <a:cs typeface="Roboto Condensed Light"/>
                <a:sym typeface="Roboto Condensed Light"/>
              </a:rPr>
              <a:t>20% de mis clientes (postes) representa el 54.39% de mis ganancias</a:t>
            </a:r>
            <a:r>
              <a:rPr lang="es-GT" sz="1400" dirty="0">
                <a:latin typeface="Roboto Condensed Light"/>
                <a:ea typeface="Roboto Condensed Light"/>
                <a:cs typeface="Roboto Condensed Light"/>
                <a:sym typeface="Roboto Condensed Light"/>
              </a:rPr>
              <a:t>.</a:t>
            </a:r>
          </a:p>
        </p:txBody>
      </p:sp>
      <p:graphicFrame>
        <p:nvGraphicFramePr>
          <p:cNvPr id="2" name="Table 1">
            <a:extLst>
              <a:ext uri="{FF2B5EF4-FFF2-40B4-BE49-F238E27FC236}">
                <a16:creationId xmlns:a16="http://schemas.microsoft.com/office/drawing/2014/main" id="{4931B65C-2799-4564-AEB3-F1A8CA95016C}"/>
              </a:ext>
            </a:extLst>
          </p:cNvPr>
          <p:cNvGraphicFramePr>
            <a:graphicFrameLocks noGrp="1"/>
          </p:cNvGraphicFramePr>
          <p:nvPr/>
        </p:nvGraphicFramePr>
        <p:xfrm>
          <a:off x="4488463" y="1735343"/>
          <a:ext cx="2980267" cy="1026269"/>
        </p:xfrm>
        <a:graphic>
          <a:graphicData uri="http://schemas.openxmlformats.org/drawingml/2006/table">
            <a:tbl>
              <a:tblPr/>
              <a:tblGrid>
                <a:gridCol w="993423">
                  <a:extLst>
                    <a:ext uri="{9D8B030D-6E8A-4147-A177-3AD203B41FA5}">
                      <a16:colId xmlns:a16="http://schemas.microsoft.com/office/drawing/2014/main" val="628994310"/>
                    </a:ext>
                  </a:extLst>
                </a:gridCol>
                <a:gridCol w="844409">
                  <a:extLst>
                    <a:ext uri="{9D8B030D-6E8A-4147-A177-3AD203B41FA5}">
                      <a16:colId xmlns:a16="http://schemas.microsoft.com/office/drawing/2014/main" val="3959380600"/>
                    </a:ext>
                  </a:extLst>
                </a:gridCol>
                <a:gridCol w="1142435">
                  <a:extLst>
                    <a:ext uri="{9D8B030D-6E8A-4147-A177-3AD203B41FA5}">
                      <a16:colId xmlns:a16="http://schemas.microsoft.com/office/drawing/2014/main" val="92253130"/>
                    </a:ext>
                  </a:extLst>
                </a:gridCol>
              </a:tblGrid>
              <a:tr h="496581">
                <a:tc>
                  <a:txBody>
                    <a:bodyPr/>
                    <a:lstStyle/>
                    <a:p>
                      <a:pPr algn="l" fontAlgn="b"/>
                      <a:r>
                        <a:rPr lang="en-US" sz="1500" u="none" strike="noStrike">
                          <a:effectLst/>
                        </a:rPr>
                        <a:t>N_postes</a:t>
                      </a:r>
                      <a:endParaRPr lang="en-US" sz="1500" b="0" i="0" u="none" strike="noStrike">
                        <a:solidFill>
                          <a:srgbClr val="000000"/>
                        </a:solidFill>
                        <a:effectLst/>
                        <a:latin typeface="Calibri" panose="020F0502020204030204" pitchFamily="34" charset="0"/>
                      </a:endParaRPr>
                    </a:p>
                  </a:txBody>
                  <a:tcPr marL="10160" marR="10160" marT="10160" marB="0" anchor="b"/>
                </a:tc>
                <a:tc>
                  <a:txBody>
                    <a:bodyPr/>
                    <a:lstStyle/>
                    <a:p>
                      <a:pPr algn="l" fontAlgn="b"/>
                      <a:r>
                        <a:rPr lang="en-US" sz="1500" u="none" strike="noStrike" dirty="0" err="1">
                          <a:effectLst/>
                        </a:rPr>
                        <a:t>Ganancia</a:t>
                      </a:r>
                      <a:endParaRPr lang="en-US" sz="1500" b="0" i="0" u="none" strike="noStrike" dirty="0">
                        <a:solidFill>
                          <a:srgbClr val="000000"/>
                        </a:solidFill>
                        <a:effectLst/>
                        <a:latin typeface="Calibri" panose="020F0502020204030204" pitchFamily="34" charset="0"/>
                      </a:endParaRPr>
                    </a:p>
                  </a:txBody>
                  <a:tcPr marL="10160" marR="10160" marT="10160" marB="0" anchor="b"/>
                </a:tc>
                <a:tc>
                  <a:txBody>
                    <a:bodyPr/>
                    <a:lstStyle/>
                    <a:p>
                      <a:pPr algn="l" fontAlgn="b"/>
                      <a:r>
                        <a:rPr lang="en-US" sz="1500" u="none" strike="noStrike">
                          <a:effectLst/>
                        </a:rPr>
                        <a:t>Porcentaje</a:t>
                      </a:r>
                      <a:endParaRPr lang="en-US" sz="1500" b="0" i="0" u="none" strike="noStrike">
                        <a:solidFill>
                          <a:srgbClr val="000000"/>
                        </a:solidFill>
                        <a:effectLst/>
                        <a:latin typeface="Calibri" panose="020F0502020204030204" pitchFamily="34" charset="0"/>
                      </a:endParaRPr>
                    </a:p>
                  </a:txBody>
                  <a:tcPr marL="10160" marR="10160" marT="10160" marB="0" anchor="b"/>
                </a:tc>
                <a:extLst>
                  <a:ext uri="{0D108BD9-81ED-4DB2-BD59-A6C34878D82A}">
                    <a16:rowId xmlns:a16="http://schemas.microsoft.com/office/drawing/2014/main" val="4244110602"/>
                  </a:ext>
                </a:extLst>
              </a:tr>
              <a:tr h="264844">
                <a:tc>
                  <a:txBody>
                    <a:bodyPr/>
                    <a:lstStyle/>
                    <a:p>
                      <a:pPr algn="r" fontAlgn="b"/>
                      <a:r>
                        <a:rPr lang="en-US" sz="1500" u="none" strike="noStrike">
                          <a:effectLst/>
                        </a:rPr>
                        <a:t>74239</a:t>
                      </a:r>
                      <a:endParaRPr lang="en-US" sz="1500" b="0" i="0" u="none" strike="noStrike">
                        <a:solidFill>
                          <a:srgbClr val="000000"/>
                        </a:solidFill>
                        <a:effectLst/>
                        <a:latin typeface="Calibri" panose="020F0502020204030204" pitchFamily="34" charset="0"/>
                      </a:endParaRPr>
                    </a:p>
                  </a:txBody>
                  <a:tcPr marL="10160" marR="10160" marT="10160" marB="0" anchor="b"/>
                </a:tc>
                <a:tc>
                  <a:txBody>
                    <a:bodyPr/>
                    <a:lstStyle/>
                    <a:p>
                      <a:pPr algn="r" fontAlgn="b"/>
                      <a:r>
                        <a:rPr lang="en-US" sz="1500" u="none" strike="noStrike">
                          <a:effectLst/>
                        </a:rPr>
                        <a:t>8514077</a:t>
                      </a:r>
                      <a:endParaRPr lang="en-US" sz="1500" b="0" i="0" u="none" strike="noStrike">
                        <a:solidFill>
                          <a:srgbClr val="000000"/>
                        </a:solidFill>
                        <a:effectLst/>
                        <a:latin typeface="Calibri" panose="020F0502020204030204" pitchFamily="34" charset="0"/>
                      </a:endParaRPr>
                    </a:p>
                  </a:txBody>
                  <a:tcPr marL="10160" marR="10160" marT="10160" marB="0" anchor="b"/>
                </a:tc>
                <a:tc>
                  <a:txBody>
                    <a:bodyPr/>
                    <a:lstStyle/>
                    <a:p>
                      <a:pPr algn="r" fontAlgn="b"/>
                      <a:r>
                        <a:rPr lang="en-US" sz="1500" u="none" strike="noStrike">
                          <a:effectLst/>
                        </a:rPr>
                        <a:t>100%</a:t>
                      </a:r>
                      <a:endParaRPr lang="en-US" sz="1500" b="0" i="0" u="none" strike="noStrike">
                        <a:solidFill>
                          <a:srgbClr val="000000"/>
                        </a:solidFill>
                        <a:effectLst/>
                        <a:latin typeface="Calibri" panose="020F0502020204030204" pitchFamily="34" charset="0"/>
                      </a:endParaRPr>
                    </a:p>
                  </a:txBody>
                  <a:tcPr marL="10160" marR="10160" marT="10160" marB="0" anchor="b"/>
                </a:tc>
                <a:extLst>
                  <a:ext uri="{0D108BD9-81ED-4DB2-BD59-A6C34878D82A}">
                    <a16:rowId xmlns:a16="http://schemas.microsoft.com/office/drawing/2014/main" val="2950748936"/>
                  </a:ext>
                </a:extLst>
              </a:tr>
              <a:tr h="264844">
                <a:tc>
                  <a:txBody>
                    <a:bodyPr/>
                    <a:lstStyle/>
                    <a:p>
                      <a:pPr algn="r" fontAlgn="b"/>
                      <a:r>
                        <a:rPr lang="en-US" sz="1500" u="none" strike="noStrike">
                          <a:effectLst/>
                        </a:rPr>
                        <a:t>14848</a:t>
                      </a:r>
                      <a:endParaRPr lang="en-US" sz="1500" b="0" i="0" u="none" strike="noStrike">
                        <a:solidFill>
                          <a:srgbClr val="000000"/>
                        </a:solidFill>
                        <a:effectLst/>
                        <a:latin typeface="Calibri" panose="020F0502020204030204" pitchFamily="34" charset="0"/>
                      </a:endParaRPr>
                    </a:p>
                  </a:txBody>
                  <a:tcPr marL="10160" marR="10160" marT="10160" marB="0" anchor="b"/>
                </a:tc>
                <a:tc>
                  <a:txBody>
                    <a:bodyPr/>
                    <a:lstStyle/>
                    <a:p>
                      <a:pPr algn="r" fontAlgn="b"/>
                      <a:r>
                        <a:rPr lang="en-US" sz="1500" u="none" strike="noStrike">
                          <a:effectLst/>
                        </a:rPr>
                        <a:t>4631539</a:t>
                      </a:r>
                      <a:endParaRPr lang="en-US" sz="1500" b="0" i="0" u="none" strike="noStrike">
                        <a:solidFill>
                          <a:srgbClr val="000000"/>
                        </a:solidFill>
                        <a:effectLst/>
                        <a:latin typeface="Calibri" panose="020F0502020204030204" pitchFamily="34" charset="0"/>
                      </a:endParaRPr>
                    </a:p>
                  </a:txBody>
                  <a:tcPr marL="10160" marR="10160" marT="10160" marB="0" anchor="b"/>
                </a:tc>
                <a:tc>
                  <a:txBody>
                    <a:bodyPr/>
                    <a:lstStyle/>
                    <a:p>
                      <a:pPr algn="r" fontAlgn="b"/>
                      <a:r>
                        <a:rPr lang="en-US" sz="1500" u="none" strike="noStrike" dirty="0">
                          <a:effectLst/>
                        </a:rPr>
                        <a:t>54.39%</a:t>
                      </a:r>
                      <a:endParaRPr lang="en-US" sz="1500" b="0" i="0" u="none" strike="noStrike" dirty="0">
                        <a:solidFill>
                          <a:srgbClr val="000000"/>
                        </a:solidFill>
                        <a:effectLst/>
                        <a:latin typeface="Calibri" panose="020F0502020204030204" pitchFamily="34" charset="0"/>
                      </a:endParaRPr>
                    </a:p>
                  </a:txBody>
                  <a:tcPr marL="10160" marR="10160" marT="10160" marB="0" anchor="b"/>
                </a:tc>
                <a:extLst>
                  <a:ext uri="{0D108BD9-81ED-4DB2-BD59-A6C34878D82A}">
                    <a16:rowId xmlns:a16="http://schemas.microsoft.com/office/drawing/2014/main" val="337174441"/>
                  </a:ext>
                </a:extLst>
              </a:tr>
            </a:tbl>
          </a:graphicData>
        </a:graphic>
      </p:graphicFrame>
      <p:graphicFrame>
        <p:nvGraphicFramePr>
          <p:cNvPr id="6" name="Chart 5">
            <a:extLst>
              <a:ext uri="{FF2B5EF4-FFF2-40B4-BE49-F238E27FC236}">
                <a16:creationId xmlns:a16="http://schemas.microsoft.com/office/drawing/2014/main" id="{2C82C84A-5836-4281-A7EA-EBA9F40FA467}"/>
              </a:ext>
            </a:extLst>
          </p:cNvPr>
          <p:cNvGraphicFramePr>
            <a:graphicFrameLocks/>
          </p:cNvGraphicFramePr>
          <p:nvPr/>
        </p:nvGraphicFramePr>
        <p:xfrm>
          <a:off x="3048000" y="2945835"/>
          <a:ext cx="6096000" cy="3657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051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9"/>
          <p:cNvSpPr txBox="1">
            <a:spLocks noGrp="1"/>
          </p:cNvSpPr>
          <p:nvPr>
            <p:ph type="ctrTitle"/>
          </p:nvPr>
        </p:nvSpPr>
        <p:spPr>
          <a:xfrm>
            <a:off x="2619800" y="253720"/>
            <a:ext cx="6952400" cy="1261600"/>
          </a:xfrm>
          <a:prstGeom prst="rect">
            <a:avLst/>
          </a:prstGeom>
        </p:spPr>
        <p:txBody>
          <a:bodyPr spcFirstLastPara="1" vert="horz" wrap="square" lIns="121900" tIns="121900" rIns="121900" bIns="121900" rtlCol="0" anchor="t" anchorCtr="0">
            <a:noAutofit/>
          </a:bodyPr>
          <a:lstStyle/>
          <a:p>
            <a:pPr lvl="0"/>
            <a:r>
              <a:rPr lang="es-GT" dirty="0"/>
              <a:t>Sedes</a:t>
            </a:r>
            <a:endParaRPr dirty="0"/>
          </a:p>
          <a:p>
            <a:endParaRPr dirty="0"/>
          </a:p>
        </p:txBody>
      </p:sp>
      <p:sp>
        <p:nvSpPr>
          <p:cNvPr id="145" name="Google Shape;145;p29"/>
          <p:cNvSpPr txBox="1"/>
          <p:nvPr/>
        </p:nvSpPr>
        <p:spPr>
          <a:xfrm>
            <a:off x="1953200" y="1032867"/>
            <a:ext cx="8285600" cy="778178"/>
          </a:xfrm>
          <a:prstGeom prst="rect">
            <a:avLst/>
          </a:prstGeom>
          <a:noFill/>
          <a:ln>
            <a:noFill/>
          </a:ln>
        </p:spPr>
        <p:txBody>
          <a:bodyPr spcFirstLastPara="1" wrap="square" lIns="121900" tIns="121900" rIns="121900" bIns="121900" anchor="t" anchorCtr="0">
            <a:noAutofit/>
          </a:bodyPr>
          <a:lstStyle/>
          <a:p>
            <a:pPr algn="ctr"/>
            <a:r>
              <a:rPr lang="es-ES" sz="1400" dirty="0">
                <a:latin typeface="Roboto Condensed Light"/>
                <a:ea typeface="Roboto Condensed Light"/>
                <a:cs typeface="Roboto Condensed Light"/>
                <a:sym typeface="Roboto Condensed Light"/>
              </a:rPr>
              <a:t>Existen dos distribuidoras que tienen mucha demanda y cuentan con los mayores ingresos pero podemos ver que la rentabilidad de todas las sedes son muy parecidas.</a:t>
            </a:r>
            <a:endParaRPr lang="es-GT" sz="1400" dirty="0">
              <a:latin typeface="Roboto Condensed Light"/>
              <a:ea typeface="Roboto Condensed Light"/>
              <a:cs typeface="Roboto Condensed Light"/>
              <a:sym typeface="Roboto Condensed Light"/>
            </a:endParaRPr>
          </a:p>
        </p:txBody>
      </p:sp>
      <p:graphicFrame>
        <p:nvGraphicFramePr>
          <p:cNvPr id="3" name="Table 2">
            <a:extLst>
              <a:ext uri="{FF2B5EF4-FFF2-40B4-BE49-F238E27FC236}">
                <a16:creationId xmlns:a16="http://schemas.microsoft.com/office/drawing/2014/main" id="{763369B1-A017-4E36-B9B9-578F0C17D20E}"/>
              </a:ext>
            </a:extLst>
          </p:cNvPr>
          <p:cNvGraphicFramePr>
            <a:graphicFrameLocks noGrp="1"/>
          </p:cNvGraphicFramePr>
          <p:nvPr>
            <p:extLst>
              <p:ext uri="{D42A27DB-BD31-4B8C-83A1-F6EECF244321}">
                <p14:modId xmlns:p14="http://schemas.microsoft.com/office/powerpoint/2010/main" val="3593191166"/>
              </p:ext>
            </p:extLst>
          </p:nvPr>
        </p:nvGraphicFramePr>
        <p:xfrm>
          <a:off x="2104008" y="1991770"/>
          <a:ext cx="8590626" cy="4612510"/>
        </p:xfrm>
        <a:graphic>
          <a:graphicData uri="http://schemas.openxmlformats.org/drawingml/2006/table">
            <a:tbl>
              <a:tblPr>
                <a:tableStyleId>{69C7853C-536D-4A76-A0AE-DD22124D55A5}</a:tableStyleId>
              </a:tblPr>
              <a:tblGrid>
                <a:gridCol w="954514">
                  <a:extLst>
                    <a:ext uri="{9D8B030D-6E8A-4147-A177-3AD203B41FA5}">
                      <a16:colId xmlns:a16="http://schemas.microsoft.com/office/drawing/2014/main" val="2809768236"/>
                    </a:ext>
                  </a:extLst>
                </a:gridCol>
                <a:gridCol w="954514">
                  <a:extLst>
                    <a:ext uri="{9D8B030D-6E8A-4147-A177-3AD203B41FA5}">
                      <a16:colId xmlns:a16="http://schemas.microsoft.com/office/drawing/2014/main" val="433576023"/>
                    </a:ext>
                  </a:extLst>
                </a:gridCol>
                <a:gridCol w="954514">
                  <a:extLst>
                    <a:ext uri="{9D8B030D-6E8A-4147-A177-3AD203B41FA5}">
                      <a16:colId xmlns:a16="http://schemas.microsoft.com/office/drawing/2014/main" val="1005597071"/>
                    </a:ext>
                  </a:extLst>
                </a:gridCol>
                <a:gridCol w="954514">
                  <a:extLst>
                    <a:ext uri="{9D8B030D-6E8A-4147-A177-3AD203B41FA5}">
                      <a16:colId xmlns:a16="http://schemas.microsoft.com/office/drawing/2014/main" val="2489809277"/>
                    </a:ext>
                  </a:extLst>
                </a:gridCol>
                <a:gridCol w="954514">
                  <a:extLst>
                    <a:ext uri="{9D8B030D-6E8A-4147-A177-3AD203B41FA5}">
                      <a16:colId xmlns:a16="http://schemas.microsoft.com/office/drawing/2014/main" val="2967431094"/>
                    </a:ext>
                  </a:extLst>
                </a:gridCol>
                <a:gridCol w="954514">
                  <a:extLst>
                    <a:ext uri="{9D8B030D-6E8A-4147-A177-3AD203B41FA5}">
                      <a16:colId xmlns:a16="http://schemas.microsoft.com/office/drawing/2014/main" val="1890492553"/>
                    </a:ext>
                  </a:extLst>
                </a:gridCol>
                <a:gridCol w="954514">
                  <a:extLst>
                    <a:ext uri="{9D8B030D-6E8A-4147-A177-3AD203B41FA5}">
                      <a16:colId xmlns:a16="http://schemas.microsoft.com/office/drawing/2014/main" val="1567423871"/>
                    </a:ext>
                  </a:extLst>
                </a:gridCol>
                <a:gridCol w="954514">
                  <a:extLst>
                    <a:ext uri="{9D8B030D-6E8A-4147-A177-3AD203B41FA5}">
                      <a16:colId xmlns:a16="http://schemas.microsoft.com/office/drawing/2014/main" val="4159390989"/>
                    </a:ext>
                  </a:extLst>
                </a:gridCol>
                <a:gridCol w="954514">
                  <a:extLst>
                    <a:ext uri="{9D8B030D-6E8A-4147-A177-3AD203B41FA5}">
                      <a16:colId xmlns:a16="http://schemas.microsoft.com/office/drawing/2014/main" val="3941430648"/>
                    </a:ext>
                  </a:extLst>
                </a:gridCol>
              </a:tblGrid>
              <a:tr h="512500">
                <a:tc>
                  <a:txBody>
                    <a:bodyPr/>
                    <a:lstStyle/>
                    <a:p>
                      <a:pPr algn="ctr" fontAlgn="b"/>
                      <a:r>
                        <a:rPr lang="en-US" sz="1100" u="none" strike="noStrike">
                          <a:effectLst/>
                        </a:rPr>
                        <a:t>ID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cantidad_servicios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costo</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ingreso</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ganancias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rentabilidad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promedio_costos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promedio_ingresos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promedio_ganacia</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7326291"/>
                  </a:ext>
                </a:extLst>
              </a:tr>
              <a:tr h="273334">
                <a:tc>
                  <a:txBody>
                    <a:bodyPr/>
                    <a:lstStyle/>
                    <a:p>
                      <a:pPr algn="r" fontAlgn="b"/>
                      <a:r>
                        <a:rPr lang="en-US" sz="1100" u="none" strike="noStrike">
                          <a:effectLst/>
                        </a:rPr>
                        <a:t>863979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35695.31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50494.31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14799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29.31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105.61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149.39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43.78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8956540"/>
                  </a:ext>
                </a:extLst>
              </a:tr>
              <a:tr h="273334">
                <a:tc>
                  <a:txBody>
                    <a:bodyPr/>
                    <a:lstStyle/>
                    <a:p>
                      <a:pPr algn="r" fontAlgn="b"/>
                      <a:r>
                        <a:rPr lang="en-US" sz="1100" u="none" strike="noStrike">
                          <a:effectLst/>
                        </a:rPr>
                        <a:t>773607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293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40751.36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54202.36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13451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24.82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139.08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184.99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45.91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918419"/>
                  </a:ext>
                </a:extLst>
              </a:tr>
              <a:tr h="273334">
                <a:tc>
                  <a:txBody>
                    <a:bodyPr/>
                    <a:lstStyle/>
                    <a:p>
                      <a:pPr algn="r" fontAlgn="b"/>
                      <a:r>
                        <a:rPr lang="en-US" sz="1100" u="none" strike="noStrike">
                          <a:effectLst/>
                        </a:rPr>
                        <a:t>477971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28976.92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41223.92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12247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29.71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69.49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98.86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29.37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1140620"/>
                  </a:ext>
                </a:extLst>
              </a:tr>
              <a:tr h="273334">
                <a:tc>
                  <a:txBody>
                    <a:bodyPr/>
                    <a:lstStyle/>
                    <a:p>
                      <a:pPr algn="r" fontAlgn="b"/>
                      <a:r>
                        <a:rPr lang="en-US" sz="1100" u="none" strike="noStrike">
                          <a:effectLst/>
                        </a:rPr>
                        <a:t>969156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32162.31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44404.31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12242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27.57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118.68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163.85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45.17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94774280"/>
                  </a:ext>
                </a:extLst>
              </a:tr>
              <a:tr h="273334">
                <a:tc>
                  <a:txBody>
                    <a:bodyPr/>
                    <a:lstStyle/>
                    <a:p>
                      <a:pPr algn="r" fontAlgn="b"/>
                      <a:r>
                        <a:rPr lang="en-US" sz="1100" u="none" strike="noStrike">
                          <a:effectLst/>
                        </a:rPr>
                        <a:t>337161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23348.70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34990.70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11642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33.27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90.85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136.15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45.30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8569578"/>
                  </a:ext>
                </a:extLst>
              </a:tr>
              <a:tr h="273334">
                <a:tc>
                  <a:txBody>
                    <a:bodyPr/>
                    <a:lstStyle/>
                    <a:p>
                      <a:pPr algn="r" fontAlgn="b"/>
                      <a:r>
                        <a:rPr lang="en-US" sz="1100" u="none" strike="noStrike">
                          <a:effectLst/>
                        </a:rPr>
                        <a:t>507880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20598.67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31122.67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10524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33.81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91.55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138.32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46.77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3704723"/>
                  </a:ext>
                </a:extLst>
              </a:tr>
              <a:tr h="273334">
                <a:tc>
                  <a:txBody>
                    <a:bodyPr/>
                    <a:lstStyle/>
                    <a:p>
                      <a:pPr algn="r" fontAlgn="b"/>
                      <a:r>
                        <a:rPr lang="en-US" sz="1100" u="none" strike="noStrike">
                          <a:effectLst/>
                        </a:rPr>
                        <a:t>353203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19735.60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28457.60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8722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30.65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102.79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45.43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6463695"/>
                  </a:ext>
                </a:extLst>
              </a:tr>
              <a:tr h="273334">
                <a:tc>
                  <a:txBody>
                    <a:bodyPr/>
                    <a:lstStyle/>
                    <a:p>
                      <a:pPr algn="r" fontAlgn="b"/>
                      <a:r>
                        <a:rPr lang="en-US" sz="1100" u="none" strike="noStrike">
                          <a:effectLst/>
                        </a:rPr>
                        <a:t>519948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24453.96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32007.96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23.60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95.52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125.03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29.51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1892600"/>
                  </a:ext>
                </a:extLst>
              </a:tr>
              <a:tr h="273334">
                <a:tc>
                  <a:txBody>
                    <a:bodyPr/>
                    <a:lstStyle/>
                    <a:p>
                      <a:pPr algn="r" fontAlgn="b"/>
                      <a:r>
                        <a:rPr lang="en-US" sz="1100" u="none" strike="noStrike">
                          <a:effectLst/>
                        </a:rPr>
                        <a:t>452252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8273.94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15104.94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6831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45.22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50.76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92.67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41.91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1673064"/>
                  </a:ext>
                </a:extLst>
              </a:tr>
              <a:tr h="273334">
                <a:tc>
                  <a:txBody>
                    <a:bodyPr/>
                    <a:lstStyle/>
                    <a:p>
                      <a:pPr algn="r" fontAlgn="b"/>
                      <a:r>
                        <a:rPr lang="en-US" sz="1100" u="none" strike="noStrike">
                          <a:effectLst/>
                        </a:rPr>
                        <a:t>873141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15463.62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22111.62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6648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30.07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103.09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147.41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44.32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8453352"/>
                  </a:ext>
                </a:extLst>
              </a:tr>
              <a:tr h="273334">
                <a:tc>
                  <a:txBody>
                    <a:bodyPr/>
                    <a:lstStyle/>
                    <a:p>
                      <a:pPr algn="r" fontAlgn="b"/>
                      <a:r>
                        <a:rPr lang="en-US" sz="1100" u="none" strike="noStrike">
                          <a:effectLst/>
                        </a:rPr>
                        <a:t>303615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9473.36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15752.36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6279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39.86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68.65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114.15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45.50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2413460"/>
                  </a:ext>
                </a:extLst>
              </a:tr>
              <a:tr h="273334">
                <a:tc>
                  <a:txBody>
                    <a:bodyPr/>
                    <a:lstStyle/>
                    <a:p>
                      <a:pPr algn="r" fontAlgn="b"/>
                      <a:r>
                        <a:rPr lang="en-US" sz="1100" u="none" strike="noStrike">
                          <a:effectLst/>
                        </a:rPr>
                        <a:t>479116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19197.00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24938.00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5741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23.02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152.36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197.92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45.56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3920059"/>
                  </a:ext>
                </a:extLst>
              </a:tr>
              <a:tr h="273334">
                <a:tc>
                  <a:txBody>
                    <a:bodyPr/>
                    <a:lstStyle/>
                    <a:p>
                      <a:pPr algn="r" fontAlgn="b"/>
                      <a:r>
                        <a:rPr lang="en-US" sz="1100" u="none" strike="noStrike">
                          <a:effectLst/>
                        </a:rPr>
                        <a:t>314401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12388.67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17993.67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5605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31.15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94.57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137.36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42.79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2710857"/>
                  </a:ext>
                </a:extLst>
              </a:tr>
              <a:tr h="273334">
                <a:tc>
                  <a:txBody>
                    <a:bodyPr/>
                    <a:lstStyle/>
                    <a:p>
                      <a:pPr algn="r" fontAlgn="b"/>
                      <a:r>
                        <a:rPr lang="en-US" sz="1100" u="none" strike="noStrike">
                          <a:effectLst/>
                        </a:rPr>
                        <a:t>426121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11578.76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17172.76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32.57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92.63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137.38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44.75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7029104"/>
                  </a:ext>
                </a:extLst>
              </a:tr>
              <a:tr h="273334">
                <a:tc>
                  <a:txBody>
                    <a:bodyPr/>
                    <a:lstStyle/>
                    <a:p>
                      <a:pPr algn="r" fontAlgn="b"/>
                      <a:r>
                        <a:rPr lang="en-US" sz="1100" u="none" strike="noStrike">
                          <a:effectLst/>
                        </a:rPr>
                        <a:t>571114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9722.57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14863.57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5141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34.59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89.20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136.36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47.17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1090467"/>
                  </a:ext>
                </a:extLst>
              </a:tr>
            </a:tbl>
          </a:graphicData>
        </a:graphic>
      </p:graphicFrame>
    </p:spTree>
    <p:extLst>
      <p:ext uri="{BB962C8B-B14F-4D97-AF65-F5344CB8AC3E}">
        <p14:creationId xmlns:p14="http://schemas.microsoft.com/office/powerpoint/2010/main" val="1004233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9"/>
          <p:cNvSpPr txBox="1">
            <a:spLocks noGrp="1"/>
          </p:cNvSpPr>
          <p:nvPr>
            <p:ph type="ctrTitle"/>
          </p:nvPr>
        </p:nvSpPr>
        <p:spPr>
          <a:xfrm>
            <a:off x="2619800" y="253720"/>
            <a:ext cx="6952400" cy="1261600"/>
          </a:xfrm>
          <a:prstGeom prst="rect">
            <a:avLst/>
          </a:prstGeom>
        </p:spPr>
        <p:txBody>
          <a:bodyPr spcFirstLastPara="1" vert="horz" wrap="square" lIns="121900" tIns="121900" rIns="121900" bIns="121900" rtlCol="0" anchor="t" anchorCtr="0">
            <a:noAutofit/>
          </a:bodyPr>
          <a:lstStyle/>
          <a:p>
            <a:pPr lvl="0"/>
            <a:r>
              <a:rPr lang="es-GT" dirty="0"/>
              <a:t>Servicios</a:t>
            </a:r>
            <a:endParaRPr dirty="0"/>
          </a:p>
          <a:p>
            <a:endParaRPr dirty="0"/>
          </a:p>
        </p:txBody>
      </p:sp>
      <p:sp>
        <p:nvSpPr>
          <p:cNvPr id="145" name="Google Shape;145;p29"/>
          <p:cNvSpPr txBox="1"/>
          <p:nvPr/>
        </p:nvSpPr>
        <p:spPr>
          <a:xfrm>
            <a:off x="1953200" y="1032867"/>
            <a:ext cx="8285600" cy="778178"/>
          </a:xfrm>
          <a:prstGeom prst="rect">
            <a:avLst/>
          </a:prstGeom>
          <a:noFill/>
          <a:ln>
            <a:noFill/>
          </a:ln>
        </p:spPr>
        <p:txBody>
          <a:bodyPr spcFirstLastPara="1" wrap="square" lIns="121900" tIns="121900" rIns="121900" bIns="121900" anchor="t" anchorCtr="0">
            <a:noAutofit/>
          </a:bodyPr>
          <a:lstStyle/>
          <a:p>
            <a:pPr algn="ctr"/>
            <a:r>
              <a:rPr lang="es-ES" sz="1400" dirty="0">
                <a:latin typeface="Roboto Condensed Light"/>
                <a:ea typeface="Roboto Condensed Light"/>
                <a:cs typeface="Roboto Condensed Light"/>
                <a:sym typeface="Roboto Condensed Light"/>
              </a:rPr>
              <a:t>El servicio con más ganancias es el de revisión sin embargo podemos notar que no es el más </a:t>
            </a:r>
            <a:r>
              <a:rPr lang="es-ES" sz="1400" dirty="0" err="1">
                <a:latin typeface="Roboto Condensed Light"/>
                <a:ea typeface="Roboto Condensed Light"/>
                <a:cs typeface="Roboto Condensed Light"/>
                <a:sym typeface="Roboto Condensed Light"/>
              </a:rPr>
              <a:t>rentabe</a:t>
            </a:r>
            <a:r>
              <a:rPr lang="es-ES" sz="1400" dirty="0">
                <a:latin typeface="Roboto Condensed Light"/>
                <a:ea typeface="Roboto Condensed Light"/>
                <a:cs typeface="Roboto Condensed Light"/>
                <a:sym typeface="Roboto Condensed Light"/>
              </a:rPr>
              <a:t>.</a:t>
            </a:r>
            <a:endParaRPr lang="es-GT" sz="1400" dirty="0">
              <a:latin typeface="Roboto Condensed Light"/>
              <a:ea typeface="Roboto Condensed Light"/>
              <a:cs typeface="Roboto Condensed Light"/>
              <a:sym typeface="Roboto Condensed Light"/>
            </a:endParaRPr>
          </a:p>
        </p:txBody>
      </p:sp>
      <p:graphicFrame>
        <p:nvGraphicFramePr>
          <p:cNvPr id="2" name="Table 1">
            <a:extLst>
              <a:ext uri="{FF2B5EF4-FFF2-40B4-BE49-F238E27FC236}">
                <a16:creationId xmlns:a16="http://schemas.microsoft.com/office/drawing/2014/main" id="{28161D7E-9106-42E0-A1CD-9A8431CCCC8C}"/>
              </a:ext>
            </a:extLst>
          </p:cNvPr>
          <p:cNvGraphicFramePr>
            <a:graphicFrameLocks noGrp="1"/>
          </p:cNvGraphicFramePr>
          <p:nvPr>
            <p:extLst>
              <p:ext uri="{D42A27DB-BD31-4B8C-83A1-F6EECF244321}">
                <p14:modId xmlns:p14="http://schemas.microsoft.com/office/powerpoint/2010/main" val="2567854849"/>
              </p:ext>
            </p:extLst>
          </p:nvPr>
        </p:nvGraphicFramePr>
        <p:xfrm>
          <a:off x="1530804" y="1811045"/>
          <a:ext cx="9130392" cy="4867688"/>
        </p:xfrm>
        <a:graphic>
          <a:graphicData uri="http://schemas.openxmlformats.org/drawingml/2006/table">
            <a:tbl>
              <a:tblPr>
                <a:tableStyleId>{69C7853C-536D-4A76-A0AE-DD22124D55A5}</a:tableStyleId>
              </a:tblPr>
              <a:tblGrid>
                <a:gridCol w="1014488">
                  <a:extLst>
                    <a:ext uri="{9D8B030D-6E8A-4147-A177-3AD203B41FA5}">
                      <a16:colId xmlns:a16="http://schemas.microsoft.com/office/drawing/2014/main" val="2081827153"/>
                    </a:ext>
                  </a:extLst>
                </a:gridCol>
                <a:gridCol w="1014488">
                  <a:extLst>
                    <a:ext uri="{9D8B030D-6E8A-4147-A177-3AD203B41FA5}">
                      <a16:colId xmlns:a16="http://schemas.microsoft.com/office/drawing/2014/main" val="3250277370"/>
                    </a:ext>
                  </a:extLst>
                </a:gridCol>
                <a:gridCol w="1014488">
                  <a:extLst>
                    <a:ext uri="{9D8B030D-6E8A-4147-A177-3AD203B41FA5}">
                      <a16:colId xmlns:a16="http://schemas.microsoft.com/office/drawing/2014/main" val="1642922528"/>
                    </a:ext>
                  </a:extLst>
                </a:gridCol>
                <a:gridCol w="1014488">
                  <a:extLst>
                    <a:ext uri="{9D8B030D-6E8A-4147-A177-3AD203B41FA5}">
                      <a16:colId xmlns:a16="http://schemas.microsoft.com/office/drawing/2014/main" val="243238260"/>
                    </a:ext>
                  </a:extLst>
                </a:gridCol>
                <a:gridCol w="1014488">
                  <a:extLst>
                    <a:ext uri="{9D8B030D-6E8A-4147-A177-3AD203B41FA5}">
                      <a16:colId xmlns:a16="http://schemas.microsoft.com/office/drawing/2014/main" val="3494015636"/>
                    </a:ext>
                  </a:extLst>
                </a:gridCol>
                <a:gridCol w="1014488">
                  <a:extLst>
                    <a:ext uri="{9D8B030D-6E8A-4147-A177-3AD203B41FA5}">
                      <a16:colId xmlns:a16="http://schemas.microsoft.com/office/drawing/2014/main" val="2351365275"/>
                    </a:ext>
                  </a:extLst>
                </a:gridCol>
                <a:gridCol w="1014488">
                  <a:extLst>
                    <a:ext uri="{9D8B030D-6E8A-4147-A177-3AD203B41FA5}">
                      <a16:colId xmlns:a16="http://schemas.microsoft.com/office/drawing/2014/main" val="4017265244"/>
                    </a:ext>
                  </a:extLst>
                </a:gridCol>
                <a:gridCol w="1014488">
                  <a:extLst>
                    <a:ext uri="{9D8B030D-6E8A-4147-A177-3AD203B41FA5}">
                      <a16:colId xmlns:a16="http://schemas.microsoft.com/office/drawing/2014/main" val="588069409"/>
                    </a:ext>
                  </a:extLst>
                </a:gridCol>
                <a:gridCol w="1014488">
                  <a:extLst>
                    <a:ext uri="{9D8B030D-6E8A-4147-A177-3AD203B41FA5}">
                      <a16:colId xmlns:a16="http://schemas.microsoft.com/office/drawing/2014/main" val="1606980569"/>
                    </a:ext>
                  </a:extLst>
                </a:gridCol>
              </a:tblGrid>
              <a:tr h="306308">
                <a:tc>
                  <a:txBody>
                    <a:bodyPr/>
                    <a:lstStyle/>
                    <a:p>
                      <a:pPr algn="ctr" fontAlgn="b"/>
                      <a:r>
                        <a:rPr lang="en-US" sz="900" u="none" strike="noStrike">
                          <a:effectLst/>
                        </a:rPr>
                        <a:t>Cod</a:t>
                      </a:r>
                      <a:endParaRPr lang="en-US" sz="900" b="1" i="0" u="none" strike="noStrike">
                        <a:solidFill>
                          <a:srgbClr val="000000"/>
                        </a:solidFill>
                        <a:effectLst/>
                        <a:latin typeface="Calibri" panose="020F0502020204030204" pitchFamily="34" charset="0"/>
                      </a:endParaRPr>
                    </a:p>
                  </a:txBody>
                  <a:tcPr marL="6086" marR="6086" marT="6086" marB="0" anchor="b"/>
                </a:tc>
                <a:tc>
                  <a:txBody>
                    <a:bodyPr/>
                    <a:lstStyle/>
                    <a:p>
                      <a:pPr algn="ctr" fontAlgn="b"/>
                      <a:r>
                        <a:rPr lang="en-US" sz="900" u="none" strike="noStrike">
                          <a:effectLst/>
                        </a:rPr>
                        <a:t>cantidad_servicios</a:t>
                      </a:r>
                      <a:endParaRPr lang="en-US" sz="900" b="1" i="0" u="none" strike="noStrike">
                        <a:solidFill>
                          <a:srgbClr val="000000"/>
                        </a:solidFill>
                        <a:effectLst/>
                        <a:latin typeface="Calibri" panose="020F0502020204030204" pitchFamily="34" charset="0"/>
                      </a:endParaRPr>
                    </a:p>
                  </a:txBody>
                  <a:tcPr marL="6086" marR="6086" marT="6086" marB="0" anchor="b"/>
                </a:tc>
                <a:tc>
                  <a:txBody>
                    <a:bodyPr/>
                    <a:lstStyle/>
                    <a:p>
                      <a:pPr algn="ctr" fontAlgn="b"/>
                      <a:r>
                        <a:rPr lang="en-US" sz="900" u="none" strike="noStrike">
                          <a:effectLst/>
                        </a:rPr>
                        <a:t>costo</a:t>
                      </a:r>
                      <a:endParaRPr lang="en-US" sz="900" b="1" i="0" u="none" strike="noStrike">
                        <a:solidFill>
                          <a:srgbClr val="000000"/>
                        </a:solidFill>
                        <a:effectLst/>
                        <a:latin typeface="Calibri" panose="020F0502020204030204" pitchFamily="34" charset="0"/>
                      </a:endParaRPr>
                    </a:p>
                  </a:txBody>
                  <a:tcPr marL="6086" marR="6086" marT="6086" marB="0" anchor="b"/>
                </a:tc>
                <a:tc>
                  <a:txBody>
                    <a:bodyPr/>
                    <a:lstStyle/>
                    <a:p>
                      <a:pPr algn="ctr" fontAlgn="b"/>
                      <a:r>
                        <a:rPr lang="en-US" sz="900" u="none" strike="noStrike">
                          <a:effectLst/>
                        </a:rPr>
                        <a:t>ingreso</a:t>
                      </a:r>
                      <a:endParaRPr lang="en-US" sz="900" b="1" i="0" u="none" strike="noStrike">
                        <a:solidFill>
                          <a:srgbClr val="000000"/>
                        </a:solidFill>
                        <a:effectLst/>
                        <a:latin typeface="Calibri" panose="020F0502020204030204" pitchFamily="34" charset="0"/>
                      </a:endParaRPr>
                    </a:p>
                  </a:txBody>
                  <a:tcPr marL="6086" marR="6086" marT="6086" marB="0" anchor="b"/>
                </a:tc>
                <a:tc>
                  <a:txBody>
                    <a:bodyPr/>
                    <a:lstStyle/>
                    <a:p>
                      <a:pPr algn="ctr" fontAlgn="b"/>
                      <a:r>
                        <a:rPr lang="en-US" sz="900" u="none" strike="noStrike">
                          <a:effectLst/>
                        </a:rPr>
                        <a:t>ganancias</a:t>
                      </a:r>
                      <a:endParaRPr lang="en-US" sz="900" b="1" i="0" u="none" strike="noStrike">
                        <a:solidFill>
                          <a:srgbClr val="000000"/>
                        </a:solidFill>
                        <a:effectLst/>
                        <a:latin typeface="Calibri" panose="020F0502020204030204" pitchFamily="34" charset="0"/>
                      </a:endParaRPr>
                    </a:p>
                  </a:txBody>
                  <a:tcPr marL="6086" marR="6086" marT="6086" marB="0" anchor="b"/>
                </a:tc>
                <a:tc>
                  <a:txBody>
                    <a:bodyPr/>
                    <a:lstStyle/>
                    <a:p>
                      <a:pPr algn="ctr" fontAlgn="b"/>
                      <a:r>
                        <a:rPr lang="en-US" sz="900" u="none" strike="noStrike">
                          <a:effectLst/>
                        </a:rPr>
                        <a:t>rentabilidad</a:t>
                      </a:r>
                      <a:endParaRPr lang="en-US" sz="900" b="1" i="0" u="none" strike="noStrike">
                        <a:solidFill>
                          <a:srgbClr val="000000"/>
                        </a:solidFill>
                        <a:effectLst/>
                        <a:latin typeface="Calibri" panose="020F0502020204030204" pitchFamily="34" charset="0"/>
                      </a:endParaRPr>
                    </a:p>
                  </a:txBody>
                  <a:tcPr marL="6086" marR="6086" marT="6086" marB="0" anchor="b"/>
                </a:tc>
                <a:tc>
                  <a:txBody>
                    <a:bodyPr/>
                    <a:lstStyle/>
                    <a:p>
                      <a:pPr algn="ctr" fontAlgn="b"/>
                      <a:r>
                        <a:rPr lang="en-US" sz="900" u="none" strike="noStrike">
                          <a:effectLst/>
                        </a:rPr>
                        <a:t>promedio_costos</a:t>
                      </a:r>
                      <a:endParaRPr lang="en-US" sz="900" b="1" i="0" u="none" strike="noStrike">
                        <a:solidFill>
                          <a:srgbClr val="000000"/>
                        </a:solidFill>
                        <a:effectLst/>
                        <a:latin typeface="Calibri" panose="020F0502020204030204" pitchFamily="34" charset="0"/>
                      </a:endParaRPr>
                    </a:p>
                  </a:txBody>
                  <a:tcPr marL="6086" marR="6086" marT="6086" marB="0" anchor="b"/>
                </a:tc>
                <a:tc>
                  <a:txBody>
                    <a:bodyPr/>
                    <a:lstStyle/>
                    <a:p>
                      <a:pPr algn="ctr" fontAlgn="b"/>
                      <a:r>
                        <a:rPr lang="en-US" sz="900" u="none" strike="noStrike">
                          <a:effectLst/>
                        </a:rPr>
                        <a:t>promedio_ingresos</a:t>
                      </a:r>
                      <a:endParaRPr lang="en-US" sz="900" b="1" i="0" u="none" strike="noStrike">
                        <a:solidFill>
                          <a:srgbClr val="000000"/>
                        </a:solidFill>
                        <a:effectLst/>
                        <a:latin typeface="Calibri" panose="020F0502020204030204" pitchFamily="34" charset="0"/>
                      </a:endParaRPr>
                    </a:p>
                  </a:txBody>
                  <a:tcPr marL="6086" marR="6086" marT="6086" marB="0" anchor="b"/>
                </a:tc>
                <a:tc>
                  <a:txBody>
                    <a:bodyPr/>
                    <a:lstStyle/>
                    <a:p>
                      <a:pPr algn="ctr" fontAlgn="b"/>
                      <a:r>
                        <a:rPr lang="en-US" sz="900" u="none" strike="noStrike">
                          <a:effectLst/>
                        </a:rPr>
                        <a:t>promedio_ganacia</a:t>
                      </a:r>
                      <a:endParaRPr lang="en-US" sz="900" b="1" i="0" u="none" strike="noStrike">
                        <a:solidFill>
                          <a:srgbClr val="000000"/>
                        </a:solidFill>
                        <a:effectLst/>
                        <a:latin typeface="Calibri" panose="020F0502020204030204" pitchFamily="34" charset="0"/>
                      </a:endParaRPr>
                    </a:p>
                  </a:txBody>
                  <a:tcPr marL="6086" marR="6086" marT="6086" marB="0" anchor="b"/>
                </a:tc>
                <a:extLst>
                  <a:ext uri="{0D108BD9-81ED-4DB2-BD59-A6C34878D82A}">
                    <a16:rowId xmlns:a16="http://schemas.microsoft.com/office/drawing/2014/main" val="644154135"/>
                  </a:ext>
                </a:extLst>
              </a:tr>
              <a:tr h="306308">
                <a:tc>
                  <a:txBody>
                    <a:bodyPr/>
                    <a:lstStyle/>
                    <a:p>
                      <a:pPr algn="l" fontAlgn="b"/>
                      <a:r>
                        <a:rPr lang="en-US" sz="900" u="none" strike="noStrike">
                          <a:effectLst/>
                        </a:rPr>
                        <a:t>REVISION</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r" fontAlgn="b"/>
                      <a:r>
                        <a:rPr lang="en-US" sz="900" u="none" strike="noStrike">
                          <a:effectLst/>
                        </a:rPr>
                        <a:t>90288</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9316398.31</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11968468.31</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2652070.00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22.16</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103.19</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132.56</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29.37</a:t>
                      </a:r>
                      <a:endParaRPr lang="en-US" sz="900" b="0" i="0" u="none" strike="noStrike">
                        <a:solidFill>
                          <a:srgbClr val="000000"/>
                        </a:solidFill>
                        <a:effectLst/>
                        <a:latin typeface="Calibri" panose="020F0502020204030204" pitchFamily="34" charset="0"/>
                      </a:endParaRPr>
                    </a:p>
                  </a:txBody>
                  <a:tcPr marL="6086" marR="6086" marT="6086" marB="0" anchor="b"/>
                </a:tc>
                <a:extLst>
                  <a:ext uri="{0D108BD9-81ED-4DB2-BD59-A6C34878D82A}">
                    <a16:rowId xmlns:a16="http://schemas.microsoft.com/office/drawing/2014/main" val="2312973250"/>
                  </a:ext>
                </a:extLst>
              </a:tr>
              <a:tr h="456138">
                <a:tc>
                  <a:txBody>
                    <a:bodyPr/>
                    <a:lstStyle/>
                    <a:p>
                      <a:pPr algn="l" fontAlgn="b"/>
                      <a:r>
                        <a:rPr lang="en-US" sz="900" u="none" strike="noStrike">
                          <a:effectLst/>
                        </a:rPr>
                        <a:t>VERIFICACION_MEDIDORES</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r" fontAlgn="b"/>
                      <a:r>
                        <a:rPr lang="en-US" sz="900" u="none" strike="noStrike">
                          <a:effectLst/>
                        </a:rPr>
                        <a:t>47393</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4871796.69</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6236957.69</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1365161.00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21.89</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102.80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131.60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28.81</a:t>
                      </a:r>
                      <a:endParaRPr lang="en-US" sz="900" b="0" i="0" u="none" strike="noStrike">
                        <a:solidFill>
                          <a:srgbClr val="000000"/>
                        </a:solidFill>
                        <a:effectLst/>
                        <a:latin typeface="Calibri" panose="020F0502020204030204" pitchFamily="34" charset="0"/>
                      </a:endParaRPr>
                    </a:p>
                  </a:txBody>
                  <a:tcPr marL="6086" marR="6086" marT="6086" marB="0" anchor="b"/>
                </a:tc>
                <a:extLst>
                  <a:ext uri="{0D108BD9-81ED-4DB2-BD59-A6C34878D82A}">
                    <a16:rowId xmlns:a16="http://schemas.microsoft.com/office/drawing/2014/main" val="3518340472"/>
                  </a:ext>
                </a:extLst>
              </a:tr>
              <a:tr h="456138">
                <a:tc>
                  <a:txBody>
                    <a:bodyPr/>
                    <a:lstStyle/>
                    <a:p>
                      <a:pPr algn="l" fontAlgn="b"/>
                      <a:r>
                        <a:rPr lang="en-US" sz="900" u="none" strike="noStrike">
                          <a:effectLst/>
                        </a:rPr>
                        <a:t>VERIFICACION_INDICADORES</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r" fontAlgn="b"/>
                      <a:r>
                        <a:rPr lang="en-US" sz="900" u="none" strike="noStrike">
                          <a:effectLst/>
                        </a:rPr>
                        <a:t>31920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3485922.04</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4530103.04</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1044181.00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23.05</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109.21</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141.92</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32.71</a:t>
                      </a:r>
                      <a:endParaRPr lang="en-US" sz="900" b="0" i="0" u="none" strike="noStrike">
                        <a:solidFill>
                          <a:srgbClr val="000000"/>
                        </a:solidFill>
                        <a:effectLst/>
                        <a:latin typeface="Calibri" panose="020F0502020204030204" pitchFamily="34" charset="0"/>
                      </a:endParaRPr>
                    </a:p>
                  </a:txBody>
                  <a:tcPr marL="6086" marR="6086" marT="6086" marB="0" anchor="b"/>
                </a:tc>
                <a:extLst>
                  <a:ext uri="{0D108BD9-81ED-4DB2-BD59-A6C34878D82A}">
                    <a16:rowId xmlns:a16="http://schemas.microsoft.com/office/drawing/2014/main" val="1289331499"/>
                  </a:ext>
                </a:extLst>
              </a:tr>
              <a:tr h="456138">
                <a:tc>
                  <a:txBody>
                    <a:bodyPr/>
                    <a:lstStyle/>
                    <a:p>
                      <a:pPr algn="l" fontAlgn="b"/>
                      <a:r>
                        <a:rPr lang="en-US" sz="900" u="none" strike="noStrike">
                          <a:effectLst/>
                        </a:rPr>
                        <a:t>CAMBIO_CORRECTIVO</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r" fontAlgn="b"/>
                      <a:r>
                        <a:rPr lang="en-US" sz="900" u="none" strike="noStrike">
                          <a:effectLst/>
                        </a:rPr>
                        <a:t>35869</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3454820.76</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4465829.76</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1011009.00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22.64</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96.32</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124.50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28.19</a:t>
                      </a:r>
                      <a:endParaRPr lang="en-US" sz="900" b="0" i="0" u="none" strike="noStrike">
                        <a:solidFill>
                          <a:srgbClr val="000000"/>
                        </a:solidFill>
                        <a:effectLst/>
                        <a:latin typeface="Calibri" panose="020F0502020204030204" pitchFamily="34" charset="0"/>
                      </a:endParaRPr>
                    </a:p>
                  </a:txBody>
                  <a:tcPr marL="6086" marR="6086" marT="6086" marB="0" anchor="b"/>
                </a:tc>
                <a:extLst>
                  <a:ext uri="{0D108BD9-81ED-4DB2-BD59-A6C34878D82A}">
                    <a16:rowId xmlns:a16="http://schemas.microsoft.com/office/drawing/2014/main" val="4075155460"/>
                  </a:ext>
                </a:extLst>
              </a:tr>
              <a:tr h="456138">
                <a:tc>
                  <a:txBody>
                    <a:bodyPr/>
                    <a:lstStyle/>
                    <a:p>
                      <a:pPr algn="l" fontAlgn="b"/>
                      <a:r>
                        <a:rPr lang="en-US" sz="900" u="none" strike="noStrike">
                          <a:effectLst/>
                        </a:rPr>
                        <a:t>CAMBIO_FUSIBLE</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r" fontAlgn="b"/>
                      <a:r>
                        <a:rPr lang="en-US" sz="900" u="none" strike="noStrike">
                          <a:effectLst/>
                        </a:rPr>
                        <a:t>19144</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2082330.72</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2936607.72</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854277.00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29.09</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108.77</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153.40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44.62</a:t>
                      </a:r>
                      <a:endParaRPr lang="en-US" sz="900" b="0" i="0" u="none" strike="noStrike">
                        <a:solidFill>
                          <a:srgbClr val="000000"/>
                        </a:solidFill>
                        <a:effectLst/>
                        <a:latin typeface="Calibri" panose="020F0502020204030204" pitchFamily="34" charset="0"/>
                      </a:endParaRPr>
                    </a:p>
                  </a:txBody>
                  <a:tcPr marL="6086" marR="6086" marT="6086" marB="0" anchor="b"/>
                </a:tc>
                <a:extLst>
                  <a:ext uri="{0D108BD9-81ED-4DB2-BD59-A6C34878D82A}">
                    <a16:rowId xmlns:a16="http://schemas.microsoft.com/office/drawing/2014/main" val="4265197151"/>
                  </a:ext>
                </a:extLst>
              </a:tr>
              <a:tr h="456138">
                <a:tc>
                  <a:txBody>
                    <a:bodyPr/>
                    <a:lstStyle/>
                    <a:p>
                      <a:pPr algn="l" fontAlgn="b"/>
                      <a:r>
                        <a:rPr lang="en-US" sz="900" u="none" strike="noStrike">
                          <a:effectLst/>
                        </a:rPr>
                        <a:t>VISITA_POR_CORRECCION</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r" fontAlgn="b"/>
                      <a:r>
                        <a:rPr lang="en-US" sz="900" u="none" strike="noStrike">
                          <a:effectLst/>
                        </a:rPr>
                        <a:t>16498</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2170255.76</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2912253.76</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741998.00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25.48</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131.55</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176.52</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44.98</a:t>
                      </a:r>
                      <a:endParaRPr lang="en-US" sz="900" b="0" i="0" u="none" strike="noStrike">
                        <a:solidFill>
                          <a:srgbClr val="000000"/>
                        </a:solidFill>
                        <a:effectLst/>
                        <a:latin typeface="Calibri" panose="020F0502020204030204" pitchFamily="34" charset="0"/>
                      </a:endParaRPr>
                    </a:p>
                  </a:txBody>
                  <a:tcPr marL="6086" marR="6086" marT="6086" marB="0" anchor="b"/>
                </a:tc>
                <a:extLst>
                  <a:ext uri="{0D108BD9-81ED-4DB2-BD59-A6C34878D82A}">
                    <a16:rowId xmlns:a16="http://schemas.microsoft.com/office/drawing/2014/main" val="3114429557"/>
                  </a:ext>
                </a:extLst>
              </a:tr>
              <a:tr h="605968">
                <a:tc>
                  <a:txBody>
                    <a:bodyPr/>
                    <a:lstStyle/>
                    <a:p>
                      <a:pPr algn="l" fontAlgn="b"/>
                      <a:r>
                        <a:rPr lang="en-US" sz="900" u="none" strike="noStrike">
                          <a:effectLst/>
                        </a:rPr>
                        <a:t>REVISION_TRANSFORMADOR</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r" fontAlgn="b"/>
                      <a:r>
                        <a:rPr lang="en-US" sz="900" u="none" strike="noStrike">
                          <a:effectLst/>
                        </a:rPr>
                        <a:t>12532</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1527696.62</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1970485.62</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442789.00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22.47</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121.90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157.24</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35.33</a:t>
                      </a:r>
                      <a:endParaRPr lang="en-US" sz="900" b="0" i="0" u="none" strike="noStrike">
                        <a:solidFill>
                          <a:srgbClr val="000000"/>
                        </a:solidFill>
                        <a:effectLst/>
                        <a:latin typeface="Calibri" panose="020F0502020204030204" pitchFamily="34" charset="0"/>
                      </a:endParaRPr>
                    </a:p>
                  </a:txBody>
                  <a:tcPr marL="6086" marR="6086" marT="6086" marB="0" anchor="b"/>
                </a:tc>
                <a:extLst>
                  <a:ext uri="{0D108BD9-81ED-4DB2-BD59-A6C34878D82A}">
                    <a16:rowId xmlns:a16="http://schemas.microsoft.com/office/drawing/2014/main" val="1465395527"/>
                  </a:ext>
                </a:extLst>
              </a:tr>
              <a:tr h="456138">
                <a:tc>
                  <a:txBody>
                    <a:bodyPr/>
                    <a:lstStyle/>
                    <a:p>
                      <a:pPr algn="l" fontAlgn="b"/>
                      <a:r>
                        <a:rPr lang="en-US" sz="900" u="none" strike="noStrike">
                          <a:effectLst/>
                        </a:rPr>
                        <a:t>OTRO</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r" fontAlgn="b"/>
                      <a:r>
                        <a:rPr lang="en-US" sz="900" u="none" strike="noStrike">
                          <a:effectLst/>
                        </a:rPr>
                        <a:t>5871</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778511.37</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1037758.37</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259247.00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24.98</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132.60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176.76</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44.16</a:t>
                      </a:r>
                      <a:endParaRPr lang="en-US" sz="900" b="0" i="0" u="none" strike="noStrike">
                        <a:solidFill>
                          <a:srgbClr val="000000"/>
                        </a:solidFill>
                        <a:effectLst/>
                        <a:latin typeface="Calibri" panose="020F0502020204030204" pitchFamily="34" charset="0"/>
                      </a:endParaRPr>
                    </a:p>
                  </a:txBody>
                  <a:tcPr marL="6086" marR="6086" marT="6086" marB="0" anchor="b"/>
                </a:tc>
                <a:extLst>
                  <a:ext uri="{0D108BD9-81ED-4DB2-BD59-A6C34878D82A}">
                    <a16:rowId xmlns:a16="http://schemas.microsoft.com/office/drawing/2014/main" val="1666783023"/>
                  </a:ext>
                </a:extLst>
              </a:tr>
              <a:tr h="456138">
                <a:tc>
                  <a:txBody>
                    <a:bodyPr/>
                    <a:lstStyle/>
                    <a:p>
                      <a:pPr algn="l" fontAlgn="b"/>
                      <a:r>
                        <a:rPr lang="en-US" sz="900" u="none" strike="noStrike">
                          <a:effectLst/>
                        </a:rPr>
                        <a:t>CAMBIO_PUENTES</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r" fontAlgn="b"/>
                      <a:r>
                        <a:rPr lang="en-US" sz="900" u="none" strike="noStrike">
                          <a:effectLst/>
                        </a:rPr>
                        <a:t>1839</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250407.38</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325281.38</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74874.00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23.02</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136.16</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176.88</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40.71</a:t>
                      </a:r>
                      <a:endParaRPr lang="en-US" sz="900" b="0" i="0" u="none" strike="noStrike">
                        <a:solidFill>
                          <a:srgbClr val="000000"/>
                        </a:solidFill>
                        <a:effectLst/>
                        <a:latin typeface="Calibri" panose="020F0502020204030204" pitchFamily="34" charset="0"/>
                      </a:endParaRPr>
                    </a:p>
                  </a:txBody>
                  <a:tcPr marL="6086" marR="6086" marT="6086" marB="0" anchor="b"/>
                </a:tc>
                <a:extLst>
                  <a:ext uri="{0D108BD9-81ED-4DB2-BD59-A6C34878D82A}">
                    <a16:rowId xmlns:a16="http://schemas.microsoft.com/office/drawing/2014/main" val="601293121"/>
                  </a:ext>
                </a:extLst>
              </a:tr>
              <a:tr h="456138">
                <a:tc>
                  <a:txBody>
                    <a:bodyPr/>
                    <a:lstStyle/>
                    <a:p>
                      <a:pPr algn="l" fontAlgn="b"/>
                      <a:r>
                        <a:rPr lang="en-US" sz="900" u="none" strike="noStrike">
                          <a:effectLst/>
                        </a:rPr>
                        <a:t>VISITA</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r" fontAlgn="b"/>
                      <a:r>
                        <a:rPr lang="en-US" sz="900" u="none" strike="noStrike">
                          <a:effectLst/>
                        </a:rPr>
                        <a:t>2371</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235879.66</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304350.66</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68471.00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22.50</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 99.49</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a:effectLst/>
                        </a:rPr>
                        <a:t>128.36</a:t>
                      </a:r>
                      <a:endParaRPr lang="en-US" sz="900" b="0" i="0" u="none" strike="noStrike">
                        <a:solidFill>
                          <a:srgbClr val="000000"/>
                        </a:solidFill>
                        <a:effectLst/>
                        <a:latin typeface="Calibri" panose="020F0502020204030204" pitchFamily="34" charset="0"/>
                      </a:endParaRPr>
                    </a:p>
                  </a:txBody>
                  <a:tcPr marL="6086" marR="6086" marT="6086" marB="0" anchor="b"/>
                </a:tc>
                <a:tc>
                  <a:txBody>
                    <a:bodyPr/>
                    <a:lstStyle/>
                    <a:p>
                      <a:pPr algn="l" fontAlgn="b"/>
                      <a:r>
                        <a:rPr lang="en-US" sz="900" u="none" strike="noStrike" dirty="0">
                          <a:effectLst/>
                        </a:rPr>
                        <a:t>28.88</a:t>
                      </a:r>
                      <a:endParaRPr lang="en-US" sz="900" b="0" i="0" u="none" strike="noStrike" dirty="0">
                        <a:solidFill>
                          <a:srgbClr val="000000"/>
                        </a:solidFill>
                        <a:effectLst/>
                        <a:latin typeface="Calibri" panose="020F0502020204030204" pitchFamily="34" charset="0"/>
                      </a:endParaRPr>
                    </a:p>
                  </a:txBody>
                  <a:tcPr marL="6086" marR="6086" marT="6086" marB="0" anchor="b"/>
                </a:tc>
                <a:extLst>
                  <a:ext uri="{0D108BD9-81ED-4DB2-BD59-A6C34878D82A}">
                    <a16:rowId xmlns:a16="http://schemas.microsoft.com/office/drawing/2014/main" val="3116265770"/>
                  </a:ext>
                </a:extLst>
              </a:tr>
            </a:tbl>
          </a:graphicData>
        </a:graphic>
      </p:graphicFrame>
    </p:spTree>
    <p:extLst>
      <p:ext uri="{BB962C8B-B14F-4D97-AF65-F5344CB8AC3E}">
        <p14:creationId xmlns:p14="http://schemas.microsoft.com/office/powerpoint/2010/main" val="327564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9"/>
          <p:cNvSpPr txBox="1">
            <a:spLocks noGrp="1"/>
          </p:cNvSpPr>
          <p:nvPr>
            <p:ph type="ctrTitle"/>
          </p:nvPr>
        </p:nvSpPr>
        <p:spPr>
          <a:xfrm>
            <a:off x="2619800" y="253720"/>
            <a:ext cx="6952400" cy="1261600"/>
          </a:xfrm>
          <a:prstGeom prst="rect">
            <a:avLst/>
          </a:prstGeom>
        </p:spPr>
        <p:txBody>
          <a:bodyPr spcFirstLastPara="1" vert="horz" wrap="square" lIns="121900" tIns="121900" rIns="121900" bIns="121900" rtlCol="0" anchor="t" anchorCtr="0">
            <a:noAutofit/>
          </a:bodyPr>
          <a:lstStyle/>
          <a:p>
            <a:pPr lvl="0"/>
            <a:r>
              <a:rPr lang="es-GT" dirty="0"/>
              <a:t>Servicios más rentables</a:t>
            </a:r>
            <a:endParaRPr dirty="0"/>
          </a:p>
          <a:p>
            <a:endParaRPr dirty="0"/>
          </a:p>
        </p:txBody>
      </p:sp>
      <p:pic>
        <p:nvPicPr>
          <p:cNvPr id="3" name="Picture 2">
            <a:extLst>
              <a:ext uri="{FF2B5EF4-FFF2-40B4-BE49-F238E27FC236}">
                <a16:creationId xmlns:a16="http://schemas.microsoft.com/office/drawing/2014/main" id="{D9F970FE-909A-4350-B2C0-573A76C6922B}"/>
              </a:ext>
            </a:extLst>
          </p:cNvPr>
          <p:cNvPicPr>
            <a:picLocks noChangeAspect="1"/>
          </p:cNvPicPr>
          <p:nvPr/>
        </p:nvPicPr>
        <p:blipFill>
          <a:blip r:embed="rId3"/>
          <a:stretch>
            <a:fillRect/>
          </a:stretch>
        </p:blipFill>
        <p:spPr>
          <a:xfrm>
            <a:off x="3017051" y="1515320"/>
            <a:ext cx="6157897" cy="4228500"/>
          </a:xfrm>
          <a:prstGeom prst="rect">
            <a:avLst/>
          </a:prstGeom>
        </p:spPr>
      </p:pic>
    </p:spTree>
    <p:extLst>
      <p:ext uri="{BB962C8B-B14F-4D97-AF65-F5344CB8AC3E}">
        <p14:creationId xmlns:p14="http://schemas.microsoft.com/office/powerpoint/2010/main" val="3218364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9"/>
          <p:cNvSpPr txBox="1">
            <a:spLocks noGrp="1"/>
          </p:cNvSpPr>
          <p:nvPr>
            <p:ph type="ctrTitle"/>
          </p:nvPr>
        </p:nvSpPr>
        <p:spPr>
          <a:xfrm>
            <a:off x="2619800" y="253720"/>
            <a:ext cx="6952400" cy="1261600"/>
          </a:xfrm>
          <a:prstGeom prst="rect">
            <a:avLst/>
          </a:prstGeom>
        </p:spPr>
        <p:txBody>
          <a:bodyPr spcFirstLastPara="1" vert="horz" wrap="square" lIns="121900" tIns="121900" rIns="121900" bIns="121900" rtlCol="0" anchor="t" anchorCtr="0">
            <a:noAutofit/>
          </a:bodyPr>
          <a:lstStyle/>
          <a:p>
            <a:pPr lvl="0"/>
            <a:r>
              <a:rPr lang="es-GT" dirty="0"/>
              <a:t>Transporte Utilizado</a:t>
            </a:r>
            <a:endParaRPr dirty="0"/>
          </a:p>
          <a:p>
            <a:endParaRPr dirty="0"/>
          </a:p>
        </p:txBody>
      </p:sp>
      <p:sp>
        <p:nvSpPr>
          <p:cNvPr id="145" name="Google Shape;145;p29"/>
          <p:cNvSpPr txBox="1"/>
          <p:nvPr/>
        </p:nvSpPr>
        <p:spPr>
          <a:xfrm>
            <a:off x="1953200" y="1032867"/>
            <a:ext cx="8285600" cy="778178"/>
          </a:xfrm>
          <a:prstGeom prst="rect">
            <a:avLst/>
          </a:prstGeom>
          <a:noFill/>
          <a:ln>
            <a:noFill/>
          </a:ln>
        </p:spPr>
        <p:txBody>
          <a:bodyPr spcFirstLastPara="1" wrap="square" lIns="121900" tIns="121900" rIns="121900" bIns="121900" anchor="t" anchorCtr="0">
            <a:noAutofit/>
          </a:bodyPr>
          <a:lstStyle/>
          <a:p>
            <a:pPr algn="ctr"/>
            <a:r>
              <a:rPr lang="es-ES" sz="1400" dirty="0">
                <a:latin typeface="Roboto Condensed Light"/>
                <a:ea typeface="Roboto Condensed Light"/>
                <a:cs typeface="Roboto Condensed Light"/>
                <a:sym typeface="Roboto Condensed Light"/>
              </a:rPr>
              <a:t>El transporte con más </a:t>
            </a:r>
            <a:r>
              <a:rPr lang="es-ES" sz="1400" dirty="0" err="1">
                <a:latin typeface="Roboto Condensed Light"/>
                <a:ea typeface="Roboto Condensed Light"/>
                <a:cs typeface="Roboto Condensed Light"/>
                <a:sym typeface="Roboto Condensed Light"/>
              </a:rPr>
              <a:t>ganacias</a:t>
            </a:r>
            <a:r>
              <a:rPr lang="es-ES" sz="1400" dirty="0">
                <a:latin typeface="Roboto Condensed Light"/>
                <a:ea typeface="Roboto Condensed Light"/>
                <a:cs typeface="Roboto Condensed Light"/>
                <a:sym typeface="Roboto Condensed Light"/>
              </a:rPr>
              <a:t> es el Pickup sin embargo la moto es más rentable debido a sus costos bajos.</a:t>
            </a:r>
            <a:endParaRPr lang="es-GT" sz="1400" dirty="0">
              <a:latin typeface="Roboto Condensed Light"/>
              <a:ea typeface="Roboto Condensed Light"/>
              <a:cs typeface="Roboto Condensed Light"/>
              <a:sym typeface="Roboto Condensed Light"/>
            </a:endParaRPr>
          </a:p>
        </p:txBody>
      </p:sp>
      <p:graphicFrame>
        <p:nvGraphicFramePr>
          <p:cNvPr id="3" name="Table 2">
            <a:extLst>
              <a:ext uri="{FF2B5EF4-FFF2-40B4-BE49-F238E27FC236}">
                <a16:creationId xmlns:a16="http://schemas.microsoft.com/office/drawing/2014/main" id="{4643B323-875C-4DE9-BA9D-4AB21D8174D2}"/>
              </a:ext>
            </a:extLst>
          </p:cNvPr>
          <p:cNvGraphicFramePr>
            <a:graphicFrameLocks noGrp="1"/>
          </p:cNvGraphicFramePr>
          <p:nvPr>
            <p:extLst>
              <p:ext uri="{D42A27DB-BD31-4B8C-83A1-F6EECF244321}">
                <p14:modId xmlns:p14="http://schemas.microsoft.com/office/powerpoint/2010/main" val="3392762896"/>
              </p:ext>
            </p:extLst>
          </p:nvPr>
        </p:nvGraphicFramePr>
        <p:xfrm>
          <a:off x="495299" y="2878440"/>
          <a:ext cx="5743575" cy="2409824"/>
        </p:xfrm>
        <a:graphic>
          <a:graphicData uri="http://schemas.openxmlformats.org/drawingml/2006/table">
            <a:tbl>
              <a:tblPr>
                <a:tableStyleId>{5C22544A-7EE6-4342-B048-85BDC9FD1C3A}</a:tableStyleId>
              </a:tblPr>
              <a:tblGrid>
                <a:gridCol w="638175">
                  <a:extLst>
                    <a:ext uri="{9D8B030D-6E8A-4147-A177-3AD203B41FA5}">
                      <a16:colId xmlns:a16="http://schemas.microsoft.com/office/drawing/2014/main" val="123927788"/>
                    </a:ext>
                  </a:extLst>
                </a:gridCol>
                <a:gridCol w="638175">
                  <a:extLst>
                    <a:ext uri="{9D8B030D-6E8A-4147-A177-3AD203B41FA5}">
                      <a16:colId xmlns:a16="http://schemas.microsoft.com/office/drawing/2014/main" val="3570189673"/>
                    </a:ext>
                  </a:extLst>
                </a:gridCol>
                <a:gridCol w="638175">
                  <a:extLst>
                    <a:ext uri="{9D8B030D-6E8A-4147-A177-3AD203B41FA5}">
                      <a16:colId xmlns:a16="http://schemas.microsoft.com/office/drawing/2014/main" val="1360340684"/>
                    </a:ext>
                  </a:extLst>
                </a:gridCol>
                <a:gridCol w="638175">
                  <a:extLst>
                    <a:ext uri="{9D8B030D-6E8A-4147-A177-3AD203B41FA5}">
                      <a16:colId xmlns:a16="http://schemas.microsoft.com/office/drawing/2014/main" val="1063894406"/>
                    </a:ext>
                  </a:extLst>
                </a:gridCol>
                <a:gridCol w="638175">
                  <a:extLst>
                    <a:ext uri="{9D8B030D-6E8A-4147-A177-3AD203B41FA5}">
                      <a16:colId xmlns:a16="http://schemas.microsoft.com/office/drawing/2014/main" val="871243762"/>
                    </a:ext>
                  </a:extLst>
                </a:gridCol>
                <a:gridCol w="638175">
                  <a:extLst>
                    <a:ext uri="{9D8B030D-6E8A-4147-A177-3AD203B41FA5}">
                      <a16:colId xmlns:a16="http://schemas.microsoft.com/office/drawing/2014/main" val="3351536603"/>
                    </a:ext>
                  </a:extLst>
                </a:gridCol>
                <a:gridCol w="638175">
                  <a:extLst>
                    <a:ext uri="{9D8B030D-6E8A-4147-A177-3AD203B41FA5}">
                      <a16:colId xmlns:a16="http://schemas.microsoft.com/office/drawing/2014/main" val="1843909625"/>
                    </a:ext>
                  </a:extLst>
                </a:gridCol>
                <a:gridCol w="638175">
                  <a:extLst>
                    <a:ext uri="{9D8B030D-6E8A-4147-A177-3AD203B41FA5}">
                      <a16:colId xmlns:a16="http://schemas.microsoft.com/office/drawing/2014/main" val="693625781"/>
                    </a:ext>
                  </a:extLst>
                </a:gridCol>
                <a:gridCol w="638175">
                  <a:extLst>
                    <a:ext uri="{9D8B030D-6E8A-4147-A177-3AD203B41FA5}">
                      <a16:colId xmlns:a16="http://schemas.microsoft.com/office/drawing/2014/main" val="3007458626"/>
                    </a:ext>
                  </a:extLst>
                </a:gridCol>
              </a:tblGrid>
              <a:tr h="656334">
                <a:tc>
                  <a:txBody>
                    <a:bodyPr/>
                    <a:lstStyle/>
                    <a:p>
                      <a:pPr algn="ctr" fontAlgn="b"/>
                      <a:r>
                        <a:rPr lang="en-US" sz="1100" u="none" strike="noStrike">
                          <a:effectLst/>
                        </a:rPr>
                        <a:t>transporte_utilizado</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cantidad_servicios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costo</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ingreso</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ganancias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rentabilidad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promedio_costos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promedio_ingresos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promedio_ganacia</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2592386"/>
                  </a:ext>
                </a:extLst>
              </a:tr>
              <a:tr h="440822">
                <a:tc>
                  <a:txBody>
                    <a:bodyPr/>
                    <a:lstStyle/>
                    <a:p>
                      <a:pPr algn="l" fontAlgn="b"/>
                      <a:r>
                        <a:rPr lang="en-US" sz="1100" u="none" strike="noStrike">
                          <a:effectLst/>
                        </a:rPr>
                        <a:t>Pickup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195733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19121908.21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24502084.21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5380176.00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21.96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97.69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125.18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27.49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8634841"/>
                  </a:ext>
                </a:extLst>
              </a:tr>
              <a:tr h="656334">
                <a:tc>
                  <a:txBody>
                    <a:bodyPr/>
                    <a:lstStyle/>
                    <a:p>
                      <a:pPr algn="l" fontAlgn="b"/>
                      <a:r>
                        <a:rPr lang="en-US" sz="1100" u="none" strike="noStrike">
                          <a:effectLst/>
                        </a:rPr>
                        <a:t>Camion_5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62267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8658363.20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11461980.20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2803617.00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24.46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139.05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184.08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45.03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5620477"/>
                  </a:ext>
                </a:extLst>
              </a:tr>
              <a:tr h="656334">
                <a:tc>
                  <a:txBody>
                    <a:bodyPr/>
                    <a:lstStyle/>
                    <a:p>
                      <a:pPr algn="l" fontAlgn="b"/>
                      <a:r>
                        <a:rPr lang="en-US" sz="1100" u="none" strike="noStrike">
                          <a:effectLst/>
                        </a:rPr>
                        <a:t>Moto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393747.90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724031.90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330284.00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45.62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68.78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126.47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57.69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5116394"/>
                  </a:ext>
                </a:extLst>
              </a:tr>
            </a:tbl>
          </a:graphicData>
        </a:graphic>
      </p:graphicFrame>
      <p:pic>
        <p:nvPicPr>
          <p:cNvPr id="4" name="Picture 3">
            <a:extLst>
              <a:ext uri="{FF2B5EF4-FFF2-40B4-BE49-F238E27FC236}">
                <a16:creationId xmlns:a16="http://schemas.microsoft.com/office/drawing/2014/main" id="{8FD9615E-9CF8-4B46-A6E2-C13858116B15}"/>
              </a:ext>
            </a:extLst>
          </p:cNvPr>
          <p:cNvPicPr>
            <a:picLocks noChangeAspect="1"/>
          </p:cNvPicPr>
          <p:nvPr/>
        </p:nvPicPr>
        <p:blipFill>
          <a:blip r:embed="rId3"/>
          <a:stretch>
            <a:fillRect/>
          </a:stretch>
        </p:blipFill>
        <p:spPr>
          <a:xfrm>
            <a:off x="7278063" y="2723542"/>
            <a:ext cx="4588274" cy="3022960"/>
          </a:xfrm>
          <a:prstGeom prst="rect">
            <a:avLst/>
          </a:prstGeom>
        </p:spPr>
      </p:pic>
    </p:spTree>
    <p:extLst>
      <p:ext uri="{BB962C8B-B14F-4D97-AF65-F5344CB8AC3E}">
        <p14:creationId xmlns:p14="http://schemas.microsoft.com/office/powerpoint/2010/main" val="98898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9"/>
          <p:cNvSpPr txBox="1">
            <a:spLocks noGrp="1"/>
          </p:cNvSpPr>
          <p:nvPr>
            <p:ph type="ctrTitle"/>
          </p:nvPr>
        </p:nvSpPr>
        <p:spPr>
          <a:xfrm>
            <a:off x="2619800" y="253720"/>
            <a:ext cx="6952400" cy="1261600"/>
          </a:xfrm>
          <a:prstGeom prst="rect">
            <a:avLst/>
          </a:prstGeom>
        </p:spPr>
        <p:txBody>
          <a:bodyPr spcFirstLastPara="1" vert="horz" wrap="square" lIns="121900" tIns="121900" rIns="121900" bIns="121900" rtlCol="0" anchor="t" anchorCtr="0">
            <a:noAutofit/>
          </a:bodyPr>
          <a:lstStyle/>
          <a:p>
            <a:pPr lvl="0"/>
            <a:r>
              <a:rPr lang="es-GT" dirty="0"/>
              <a:t>Transporte Utilizado en cada servicio</a:t>
            </a:r>
            <a:endParaRPr dirty="0"/>
          </a:p>
          <a:p>
            <a:endParaRPr dirty="0"/>
          </a:p>
        </p:txBody>
      </p:sp>
      <p:sp>
        <p:nvSpPr>
          <p:cNvPr id="145" name="Google Shape;145;p29"/>
          <p:cNvSpPr txBox="1"/>
          <p:nvPr/>
        </p:nvSpPr>
        <p:spPr>
          <a:xfrm>
            <a:off x="1953200" y="1032867"/>
            <a:ext cx="8285600" cy="778178"/>
          </a:xfrm>
          <a:prstGeom prst="rect">
            <a:avLst/>
          </a:prstGeom>
          <a:noFill/>
          <a:ln>
            <a:noFill/>
          </a:ln>
        </p:spPr>
        <p:txBody>
          <a:bodyPr spcFirstLastPara="1" wrap="square" lIns="121900" tIns="121900" rIns="121900" bIns="121900" anchor="t" anchorCtr="0">
            <a:noAutofit/>
          </a:bodyPr>
          <a:lstStyle/>
          <a:p>
            <a:pPr algn="ctr"/>
            <a:r>
              <a:rPr lang="es-ES" sz="1400" dirty="0">
                <a:latin typeface="Roboto Condensed Light"/>
                <a:ea typeface="Roboto Condensed Light"/>
                <a:cs typeface="Roboto Condensed Light"/>
                <a:sym typeface="Roboto Condensed Light"/>
              </a:rPr>
              <a:t>El Servicio Revisión en pickup es el que más ganancias reporta. Notar que las motos solo se utilizan para cambio de fusible.</a:t>
            </a:r>
            <a:endParaRPr lang="es-GT" sz="1400" dirty="0">
              <a:latin typeface="Roboto Condensed Light"/>
              <a:ea typeface="Roboto Condensed Light"/>
              <a:cs typeface="Roboto Condensed Light"/>
              <a:sym typeface="Roboto Condensed Light"/>
            </a:endParaRPr>
          </a:p>
        </p:txBody>
      </p:sp>
      <p:graphicFrame>
        <p:nvGraphicFramePr>
          <p:cNvPr id="2" name="Table 1">
            <a:extLst>
              <a:ext uri="{FF2B5EF4-FFF2-40B4-BE49-F238E27FC236}">
                <a16:creationId xmlns:a16="http://schemas.microsoft.com/office/drawing/2014/main" id="{FF6C35FF-EF0D-48C1-BC69-0664D23FB211}"/>
              </a:ext>
            </a:extLst>
          </p:cNvPr>
          <p:cNvGraphicFramePr>
            <a:graphicFrameLocks noGrp="1"/>
          </p:cNvGraphicFramePr>
          <p:nvPr>
            <p:extLst>
              <p:ext uri="{D42A27DB-BD31-4B8C-83A1-F6EECF244321}">
                <p14:modId xmlns:p14="http://schemas.microsoft.com/office/powerpoint/2010/main" val="3704131244"/>
              </p:ext>
            </p:extLst>
          </p:nvPr>
        </p:nvGraphicFramePr>
        <p:xfrm>
          <a:off x="2424500" y="1815212"/>
          <a:ext cx="7814300" cy="4309694"/>
        </p:xfrm>
        <a:graphic>
          <a:graphicData uri="http://schemas.openxmlformats.org/drawingml/2006/table">
            <a:tbl>
              <a:tblPr>
                <a:tableStyleId>{5C22544A-7EE6-4342-B048-85BDC9FD1C3A}</a:tableStyleId>
              </a:tblPr>
              <a:tblGrid>
                <a:gridCol w="781430">
                  <a:extLst>
                    <a:ext uri="{9D8B030D-6E8A-4147-A177-3AD203B41FA5}">
                      <a16:colId xmlns:a16="http://schemas.microsoft.com/office/drawing/2014/main" val="664903008"/>
                    </a:ext>
                  </a:extLst>
                </a:gridCol>
                <a:gridCol w="781430">
                  <a:extLst>
                    <a:ext uri="{9D8B030D-6E8A-4147-A177-3AD203B41FA5}">
                      <a16:colId xmlns:a16="http://schemas.microsoft.com/office/drawing/2014/main" val="2185066255"/>
                    </a:ext>
                  </a:extLst>
                </a:gridCol>
                <a:gridCol w="781430">
                  <a:extLst>
                    <a:ext uri="{9D8B030D-6E8A-4147-A177-3AD203B41FA5}">
                      <a16:colId xmlns:a16="http://schemas.microsoft.com/office/drawing/2014/main" val="2440438401"/>
                    </a:ext>
                  </a:extLst>
                </a:gridCol>
                <a:gridCol w="781430">
                  <a:extLst>
                    <a:ext uri="{9D8B030D-6E8A-4147-A177-3AD203B41FA5}">
                      <a16:colId xmlns:a16="http://schemas.microsoft.com/office/drawing/2014/main" val="4105154329"/>
                    </a:ext>
                  </a:extLst>
                </a:gridCol>
                <a:gridCol w="781430">
                  <a:extLst>
                    <a:ext uri="{9D8B030D-6E8A-4147-A177-3AD203B41FA5}">
                      <a16:colId xmlns:a16="http://schemas.microsoft.com/office/drawing/2014/main" val="1269150100"/>
                    </a:ext>
                  </a:extLst>
                </a:gridCol>
                <a:gridCol w="781430">
                  <a:extLst>
                    <a:ext uri="{9D8B030D-6E8A-4147-A177-3AD203B41FA5}">
                      <a16:colId xmlns:a16="http://schemas.microsoft.com/office/drawing/2014/main" val="1259699415"/>
                    </a:ext>
                  </a:extLst>
                </a:gridCol>
                <a:gridCol w="781430">
                  <a:extLst>
                    <a:ext uri="{9D8B030D-6E8A-4147-A177-3AD203B41FA5}">
                      <a16:colId xmlns:a16="http://schemas.microsoft.com/office/drawing/2014/main" val="91671858"/>
                    </a:ext>
                  </a:extLst>
                </a:gridCol>
                <a:gridCol w="781430">
                  <a:extLst>
                    <a:ext uri="{9D8B030D-6E8A-4147-A177-3AD203B41FA5}">
                      <a16:colId xmlns:a16="http://schemas.microsoft.com/office/drawing/2014/main" val="4153308421"/>
                    </a:ext>
                  </a:extLst>
                </a:gridCol>
                <a:gridCol w="781430">
                  <a:extLst>
                    <a:ext uri="{9D8B030D-6E8A-4147-A177-3AD203B41FA5}">
                      <a16:colId xmlns:a16="http://schemas.microsoft.com/office/drawing/2014/main" val="1730787011"/>
                    </a:ext>
                  </a:extLst>
                </a:gridCol>
                <a:gridCol w="781430">
                  <a:extLst>
                    <a:ext uri="{9D8B030D-6E8A-4147-A177-3AD203B41FA5}">
                      <a16:colId xmlns:a16="http://schemas.microsoft.com/office/drawing/2014/main" val="4098656451"/>
                    </a:ext>
                  </a:extLst>
                </a:gridCol>
              </a:tblGrid>
              <a:tr h="417262">
                <a:tc>
                  <a:txBody>
                    <a:bodyPr/>
                    <a:lstStyle/>
                    <a:p>
                      <a:pPr algn="ctr" fontAlgn="b"/>
                      <a:r>
                        <a:rPr lang="en-US" sz="1000" u="none" strike="noStrike">
                          <a:effectLst/>
                        </a:rPr>
                        <a:t>transporte_utilizado</a:t>
                      </a:r>
                      <a:endParaRPr lang="en-US" sz="1000" b="1" i="0" u="none" strike="noStrike">
                        <a:solidFill>
                          <a:srgbClr val="000000"/>
                        </a:solidFill>
                        <a:effectLst/>
                        <a:latin typeface="Calibri" panose="020F0502020204030204" pitchFamily="34" charset="0"/>
                      </a:endParaRPr>
                    </a:p>
                  </a:txBody>
                  <a:tcPr marL="6715" marR="6715" marT="6715" marB="0" anchor="b"/>
                </a:tc>
                <a:tc>
                  <a:txBody>
                    <a:bodyPr/>
                    <a:lstStyle/>
                    <a:p>
                      <a:pPr algn="ctr" fontAlgn="b"/>
                      <a:r>
                        <a:rPr lang="en-US" sz="1000" u="none" strike="noStrike">
                          <a:effectLst/>
                        </a:rPr>
                        <a:t>Cod</a:t>
                      </a:r>
                      <a:endParaRPr lang="en-US" sz="1000" b="1" i="0" u="none" strike="noStrike">
                        <a:solidFill>
                          <a:srgbClr val="000000"/>
                        </a:solidFill>
                        <a:effectLst/>
                        <a:latin typeface="Calibri" panose="020F0502020204030204" pitchFamily="34" charset="0"/>
                      </a:endParaRPr>
                    </a:p>
                  </a:txBody>
                  <a:tcPr marL="6715" marR="6715" marT="6715" marB="0" anchor="b"/>
                </a:tc>
                <a:tc>
                  <a:txBody>
                    <a:bodyPr/>
                    <a:lstStyle/>
                    <a:p>
                      <a:pPr algn="ctr" fontAlgn="b"/>
                      <a:r>
                        <a:rPr lang="en-US" sz="1000" u="none" strike="noStrike">
                          <a:effectLst/>
                        </a:rPr>
                        <a:t>cantidad_servicios</a:t>
                      </a:r>
                      <a:endParaRPr lang="en-US" sz="1000" b="1" i="0" u="none" strike="noStrike">
                        <a:solidFill>
                          <a:srgbClr val="000000"/>
                        </a:solidFill>
                        <a:effectLst/>
                        <a:latin typeface="Calibri" panose="020F0502020204030204" pitchFamily="34" charset="0"/>
                      </a:endParaRPr>
                    </a:p>
                  </a:txBody>
                  <a:tcPr marL="6715" marR="6715" marT="6715" marB="0" anchor="b"/>
                </a:tc>
                <a:tc>
                  <a:txBody>
                    <a:bodyPr/>
                    <a:lstStyle/>
                    <a:p>
                      <a:pPr algn="ctr" fontAlgn="b"/>
                      <a:r>
                        <a:rPr lang="en-US" sz="1000" u="none" strike="noStrike">
                          <a:effectLst/>
                        </a:rPr>
                        <a:t>costo</a:t>
                      </a:r>
                      <a:endParaRPr lang="en-US" sz="1000" b="1" i="0" u="none" strike="noStrike">
                        <a:solidFill>
                          <a:srgbClr val="000000"/>
                        </a:solidFill>
                        <a:effectLst/>
                        <a:latin typeface="Calibri" panose="020F0502020204030204" pitchFamily="34" charset="0"/>
                      </a:endParaRPr>
                    </a:p>
                  </a:txBody>
                  <a:tcPr marL="6715" marR="6715" marT="6715" marB="0" anchor="b"/>
                </a:tc>
                <a:tc>
                  <a:txBody>
                    <a:bodyPr/>
                    <a:lstStyle/>
                    <a:p>
                      <a:pPr algn="ctr" fontAlgn="b"/>
                      <a:r>
                        <a:rPr lang="en-US" sz="1000" u="none" strike="noStrike">
                          <a:effectLst/>
                        </a:rPr>
                        <a:t>ingreso</a:t>
                      </a:r>
                      <a:endParaRPr lang="en-US" sz="1000" b="1" i="0" u="none" strike="noStrike">
                        <a:solidFill>
                          <a:srgbClr val="000000"/>
                        </a:solidFill>
                        <a:effectLst/>
                        <a:latin typeface="Calibri" panose="020F0502020204030204" pitchFamily="34" charset="0"/>
                      </a:endParaRPr>
                    </a:p>
                  </a:txBody>
                  <a:tcPr marL="6715" marR="6715" marT="6715" marB="0" anchor="b"/>
                </a:tc>
                <a:tc>
                  <a:txBody>
                    <a:bodyPr/>
                    <a:lstStyle/>
                    <a:p>
                      <a:pPr algn="ctr" fontAlgn="b"/>
                      <a:r>
                        <a:rPr lang="en-US" sz="1000" u="none" strike="noStrike">
                          <a:effectLst/>
                        </a:rPr>
                        <a:t>ganancias</a:t>
                      </a:r>
                      <a:endParaRPr lang="en-US" sz="1000" b="1" i="0" u="none" strike="noStrike">
                        <a:solidFill>
                          <a:srgbClr val="000000"/>
                        </a:solidFill>
                        <a:effectLst/>
                        <a:latin typeface="Calibri" panose="020F0502020204030204" pitchFamily="34" charset="0"/>
                      </a:endParaRPr>
                    </a:p>
                  </a:txBody>
                  <a:tcPr marL="6715" marR="6715" marT="6715" marB="0" anchor="b"/>
                </a:tc>
                <a:tc>
                  <a:txBody>
                    <a:bodyPr/>
                    <a:lstStyle/>
                    <a:p>
                      <a:pPr algn="ctr" fontAlgn="b"/>
                      <a:r>
                        <a:rPr lang="en-US" sz="1000" u="none" strike="noStrike">
                          <a:effectLst/>
                        </a:rPr>
                        <a:t>rentabilidad</a:t>
                      </a:r>
                      <a:endParaRPr lang="en-US" sz="1000" b="1" i="0" u="none" strike="noStrike">
                        <a:solidFill>
                          <a:srgbClr val="000000"/>
                        </a:solidFill>
                        <a:effectLst/>
                        <a:latin typeface="Calibri" panose="020F0502020204030204" pitchFamily="34" charset="0"/>
                      </a:endParaRPr>
                    </a:p>
                  </a:txBody>
                  <a:tcPr marL="6715" marR="6715" marT="6715" marB="0" anchor="b"/>
                </a:tc>
                <a:tc>
                  <a:txBody>
                    <a:bodyPr/>
                    <a:lstStyle/>
                    <a:p>
                      <a:pPr algn="ctr" fontAlgn="b"/>
                      <a:r>
                        <a:rPr lang="en-US" sz="1000" u="none" strike="noStrike">
                          <a:effectLst/>
                        </a:rPr>
                        <a:t>promedio_costos</a:t>
                      </a:r>
                      <a:endParaRPr lang="en-US" sz="1000" b="1" i="0" u="none" strike="noStrike">
                        <a:solidFill>
                          <a:srgbClr val="000000"/>
                        </a:solidFill>
                        <a:effectLst/>
                        <a:latin typeface="Calibri" panose="020F0502020204030204" pitchFamily="34" charset="0"/>
                      </a:endParaRPr>
                    </a:p>
                  </a:txBody>
                  <a:tcPr marL="6715" marR="6715" marT="6715" marB="0" anchor="b"/>
                </a:tc>
                <a:tc>
                  <a:txBody>
                    <a:bodyPr/>
                    <a:lstStyle/>
                    <a:p>
                      <a:pPr algn="ctr" fontAlgn="b"/>
                      <a:r>
                        <a:rPr lang="en-US" sz="1000" u="none" strike="noStrike">
                          <a:effectLst/>
                        </a:rPr>
                        <a:t>promedio_ingresos</a:t>
                      </a:r>
                      <a:endParaRPr lang="en-US" sz="1000" b="1" i="0" u="none" strike="noStrike">
                        <a:solidFill>
                          <a:srgbClr val="000000"/>
                        </a:solidFill>
                        <a:effectLst/>
                        <a:latin typeface="Calibri" panose="020F0502020204030204" pitchFamily="34" charset="0"/>
                      </a:endParaRPr>
                    </a:p>
                  </a:txBody>
                  <a:tcPr marL="6715" marR="6715" marT="6715" marB="0" anchor="b"/>
                </a:tc>
                <a:tc>
                  <a:txBody>
                    <a:bodyPr/>
                    <a:lstStyle/>
                    <a:p>
                      <a:pPr algn="ctr" fontAlgn="b"/>
                      <a:r>
                        <a:rPr lang="en-US" sz="1000" u="none" strike="noStrike">
                          <a:effectLst/>
                        </a:rPr>
                        <a:t>promedio_ganacia</a:t>
                      </a:r>
                      <a:endParaRPr lang="en-US" sz="1000" b="1" i="0" u="none" strike="noStrike">
                        <a:solidFill>
                          <a:srgbClr val="000000"/>
                        </a:solidFill>
                        <a:effectLst/>
                        <a:latin typeface="Calibri" panose="020F0502020204030204" pitchFamily="34" charset="0"/>
                      </a:endParaRPr>
                    </a:p>
                  </a:txBody>
                  <a:tcPr marL="6715" marR="6715" marT="6715" marB="0" anchor="b"/>
                </a:tc>
                <a:extLst>
                  <a:ext uri="{0D108BD9-81ED-4DB2-BD59-A6C34878D82A}">
                    <a16:rowId xmlns:a16="http://schemas.microsoft.com/office/drawing/2014/main" val="1342188862"/>
                  </a:ext>
                </a:extLst>
              </a:tr>
              <a:tr h="280188">
                <a:tc>
                  <a:txBody>
                    <a:bodyPr/>
                    <a:lstStyle/>
                    <a:p>
                      <a:pPr algn="l" fontAlgn="b"/>
                      <a:r>
                        <a:rPr lang="en-US" sz="1000" u="none" strike="noStrike">
                          <a:effectLst/>
                        </a:rPr>
                        <a:t>Pickup</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REVISION</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r" fontAlgn="b"/>
                      <a:r>
                        <a:rPr lang="en-US" sz="1000" u="none" strike="noStrike">
                          <a:effectLst/>
                        </a:rPr>
                        <a:t>80427</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7938835.83</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10147797.83</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2208962.00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21.77</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98.71</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126.17</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27.47</a:t>
                      </a:r>
                      <a:endParaRPr lang="en-US" sz="1000" b="0" i="0" u="none" strike="noStrike">
                        <a:solidFill>
                          <a:srgbClr val="000000"/>
                        </a:solidFill>
                        <a:effectLst/>
                        <a:latin typeface="Calibri" panose="020F0502020204030204" pitchFamily="34" charset="0"/>
                      </a:endParaRPr>
                    </a:p>
                  </a:txBody>
                  <a:tcPr marL="6715" marR="6715" marT="6715" marB="0" anchor="b"/>
                </a:tc>
                <a:extLst>
                  <a:ext uri="{0D108BD9-81ED-4DB2-BD59-A6C34878D82A}">
                    <a16:rowId xmlns:a16="http://schemas.microsoft.com/office/drawing/2014/main" val="1847896800"/>
                  </a:ext>
                </a:extLst>
              </a:tr>
              <a:tr h="417262">
                <a:tc>
                  <a:txBody>
                    <a:bodyPr/>
                    <a:lstStyle/>
                    <a:p>
                      <a:pPr algn="l" fontAlgn="b"/>
                      <a:r>
                        <a:rPr lang="en-US" sz="1000" u="none" strike="noStrike">
                          <a:effectLst/>
                        </a:rPr>
                        <a:t>Pickup</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VERIFICACION_MEDIDORES</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r" fontAlgn="b"/>
                      <a:r>
                        <a:rPr lang="en-US" sz="1000" u="none" strike="noStrike">
                          <a:effectLst/>
                        </a:rPr>
                        <a:t>43889</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4377747.83</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5584963.83</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1207216.00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21.62</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99.75</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127.25</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27.51</a:t>
                      </a:r>
                      <a:endParaRPr lang="en-US" sz="1000" b="0" i="0" u="none" strike="noStrike">
                        <a:solidFill>
                          <a:srgbClr val="000000"/>
                        </a:solidFill>
                        <a:effectLst/>
                        <a:latin typeface="Calibri" panose="020F0502020204030204" pitchFamily="34" charset="0"/>
                      </a:endParaRPr>
                    </a:p>
                  </a:txBody>
                  <a:tcPr marL="6715" marR="6715" marT="6715" marB="0" anchor="b"/>
                </a:tc>
                <a:extLst>
                  <a:ext uri="{0D108BD9-81ED-4DB2-BD59-A6C34878D82A}">
                    <a16:rowId xmlns:a16="http://schemas.microsoft.com/office/drawing/2014/main" val="2578789543"/>
                  </a:ext>
                </a:extLst>
              </a:tr>
              <a:tr h="417262">
                <a:tc>
                  <a:txBody>
                    <a:bodyPr/>
                    <a:lstStyle/>
                    <a:p>
                      <a:pPr algn="l" fontAlgn="b"/>
                      <a:r>
                        <a:rPr lang="en-US" sz="1000" u="none" strike="noStrike">
                          <a:effectLst/>
                        </a:rPr>
                        <a:t>Pickup</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CAMBIO_CORRECTIVO</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r" fontAlgn="b"/>
                      <a:r>
                        <a:rPr lang="en-US" sz="1000" u="none" strike="noStrike">
                          <a:effectLst/>
                        </a:rPr>
                        <a:t>34544</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3265290.23</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4217493.23</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952203.00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22.58</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94.53</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122.09</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27.56</a:t>
                      </a:r>
                      <a:endParaRPr lang="en-US" sz="1000" b="0" i="0" u="none" strike="noStrike">
                        <a:solidFill>
                          <a:srgbClr val="000000"/>
                        </a:solidFill>
                        <a:effectLst/>
                        <a:latin typeface="Calibri" panose="020F0502020204030204" pitchFamily="34" charset="0"/>
                      </a:endParaRPr>
                    </a:p>
                  </a:txBody>
                  <a:tcPr marL="6715" marR="6715" marT="6715" marB="0" anchor="b"/>
                </a:tc>
                <a:extLst>
                  <a:ext uri="{0D108BD9-81ED-4DB2-BD59-A6C34878D82A}">
                    <a16:rowId xmlns:a16="http://schemas.microsoft.com/office/drawing/2014/main" val="3239485600"/>
                  </a:ext>
                </a:extLst>
              </a:tr>
              <a:tr h="417262">
                <a:tc>
                  <a:txBody>
                    <a:bodyPr/>
                    <a:lstStyle/>
                    <a:p>
                      <a:pPr algn="l" fontAlgn="b"/>
                      <a:r>
                        <a:rPr lang="en-US" sz="1000" u="none" strike="noStrike">
                          <a:effectLst/>
                        </a:rPr>
                        <a:t>Camion_5</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VISITA_POR_CORRECCION</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r" fontAlgn="b"/>
                      <a:r>
                        <a:rPr lang="en-US" sz="1000" u="none" strike="noStrike">
                          <a:effectLst/>
                        </a:rPr>
                        <a:t>16318</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2152570.72</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2889601.72</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737031.00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25.51</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131.91</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177.08</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45.17</a:t>
                      </a:r>
                      <a:endParaRPr lang="en-US" sz="1000" b="0" i="0" u="none" strike="noStrike">
                        <a:solidFill>
                          <a:srgbClr val="000000"/>
                        </a:solidFill>
                        <a:effectLst/>
                        <a:latin typeface="Calibri" panose="020F0502020204030204" pitchFamily="34" charset="0"/>
                      </a:endParaRPr>
                    </a:p>
                  </a:txBody>
                  <a:tcPr marL="6715" marR="6715" marT="6715" marB="0" anchor="b"/>
                </a:tc>
                <a:extLst>
                  <a:ext uri="{0D108BD9-81ED-4DB2-BD59-A6C34878D82A}">
                    <a16:rowId xmlns:a16="http://schemas.microsoft.com/office/drawing/2014/main" val="683172014"/>
                  </a:ext>
                </a:extLst>
              </a:tr>
              <a:tr h="554336">
                <a:tc>
                  <a:txBody>
                    <a:bodyPr/>
                    <a:lstStyle/>
                    <a:p>
                      <a:pPr algn="l" fontAlgn="b"/>
                      <a:r>
                        <a:rPr lang="en-US" sz="1000" u="none" strike="noStrike">
                          <a:effectLst/>
                        </a:rPr>
                        <a:t>Pickup</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VERIFICACION_INDICADORES</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r" fontAlgn="b"/>
                      <a:r>
                        <a:rPr lang="en-US" sz="1000" u="none" strike="noStrike">
                          <a:effectLst/>
                        </a:rPr>
                        <a:t>22255</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2069181.76</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2680305.76</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611124.00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22.80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92.98</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120.44</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27.46</a:t>
                      </a:r>
                      <a:endParaRPr lang="en-US" sz="1000" b="0" i="0" u="none" strike="noStrike">
                        <a:solidFill>
                          <a:srgbClr val="000000"/>
                        </a:solidFill>
                        <a:effectLst/>
                        <a:latin typeface="Calibri" panose="020F0502020204030204" pitchFamily="34" charset="0"/>
                      </a:endParaRPr>
                    </a:p>
                  </a:txBody>
                  <a:tcPr marL="6715" marR="6715" marT="6715" marB="0" anchor="b"/>
                </a:tc>
                <a:extLst>
                  <a:ext uri="{0D108BD9-81ED-4DB2-BD59-A6C34878D82A}">
                    <a16:rowId xmlns:a16="http://schemas.microsoft.com/office/drawing/2014/main" val="3361132886"/>
                  </a:ext>
                </a:extLst>
              </a:tr>
              <a:tr h="417262">
                <a:tc>
                  <a:txBody>
                    <a:bodyPr/>
                    <a:lstStyle/>
                    <a:p>
                      <a:pPr algn="l" fontAlgn="b"/>
                      <a:r>
                        <a:rPr lang="en-US" sz="1000" u="none" strike="noStrike">
                          <a:effectLst/>
                        </a:rPr>
                        <a:t>Camion_5</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REVISION</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r" fontAlgn="b"/>
                      <a:r>
                        <a:rPr lang="en-US" sz="1000" u="none" strike="noStrike">
                          <a:effectLst/>
                        </a:rPr>
                        <a:t>9861</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1377562.48</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1820670.48</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443108.00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24.34</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139.70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184.63</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44.94</a:t>
                      </a:r>
                      <a:endParaRPr lang="en-US" sz="1000" b="0" i="0" u="none" strike="noStrike">
                        <a:solidFill>
                          <a:srgbClr val="000000"/>
                        </a:solidFill>
                        <a:effectLst/>
                        <a:latin typeface="Calibri" panose="020F0502020204030204" pitchFamily="34" charset="0"/>
                      </a:endParaRPr>
                    </a:p>
                  </a:txBody>
                  <a:tcPr marL="6715" marR="6715" marT="6715" marB="0" anchor="b"/>
                </a:tc>
                <a:extLst>
                  <a:ext uri="{0D108BD9-81ED-4DB2-BD59-A6C34878D82A}">
                    <a16:rowId xmlns:a16="http://schemas.microsoft.com/office/drawing/2014/main" val="2006405584"/>
                  </a:ext>
                </a:extLst>
              </a:tr>
              <a:tr h="554336">
                <a:tc>
                  <a:txBody>
                    <a:bodyPr/>
                    <a:lstStyle/>
                    <a:p>
                      <a:pPr algn="l" fontAlgn="b"/>
                      <a:r>
                        <a:rPr lang="en-US" sz="1000" u="none" strike="noStrike">
                          <a:effectLst/>
                        </a:rPr>
                        <a:t>Camion_5</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VERIFICACION_INDICADORES</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r" fontAlgn="b"/>
                      <a:r>
                        <a:rPr lang="en-US" sz="1000" u="none" strike="noStrike">
                          <a:effectLst/>
                        </a:rPr>
                        <a:t>9665</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1416740.28</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1849797.28</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433057.00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23.41</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146.58</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191.39</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44.81</a:t>
                      </a:r>
                      <a:endParaRPr lang="en-US" sz="1000" b="0" i="0" u="none" strike="noStrike">
                        <a:solidFill>
                          <a:srgbClr val="000000"/>
                        </a:solidFill>
                        <a:effectLst/>
                        <a:latin typeface="Calibri" panose="020F0502020204030204" pitchFamily="34" charset="0"/>
                      </a:endParaRPr>
                    </a:p>
                  </a:txBody>
                  <a:tcPr marL="6715" marR="6715" marT="6715" marB="0" anchor="b"/>
                </a:tc>
                <a:extLst>
                  <a:ext uri="{0D108BD9-81ED-4DB2-BD59-A6C34878D82A}">
                    <a16:rowId xmlns:a16="http://schemas.microsoft.com/office/drawing/2014/main" val="1892203814"/>
                  </a:ext>
                </a:extLst>
              </a:tr>
              <a:tr h="417262">
                <a:tc>
                  <a:txBody>
                    <a:bodyPr/>
                    <a:lstStyle/>
                    <a:p>
                      <a:pPr algn="l" fontAlgn="b"/>
                      <a:r>
                        <a:rPr lang="en-US" sz="1000" u="none" strike="noStrike">
                          <a:effectLst/>
                        </a:rPr>
                        <a:t>Camion_5</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CAMBIO_FUSIBLE</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r" fontAlgn="b"/>
                      <a:r>
                        <a:rPr lang="en-US" sz="1000" u="none" strike="noStrike">
                          <a:effectLst/>
                        </a:rPr>
                        <a:t>8815</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1226249.00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1625143.00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398894.00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24.55</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139.11</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184.36</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45.25</a:t>
                      </a:r>
                      <a:endParaRPr lang="en-US" sz="1000" b="0" i="0" u="none" strike="noStrike">
                        <a:solidFill>
                          <a:srgbClr val="000000"/>
                        </a:solidFill>
                        <a:effectLst/>
                        <a:latin typeface="Calibri" panose="020F0502020204030204" pitchFamily="34" charset="0"/>
                      </a:endParaRPr>
                    </a:p>
                  </a:txBody>
                  <a:tcPr marL="6715" marR="6715" marT="6715" marB="0" anchor="b"/>
                </a:tc>
                <a:extLst>
                  <a:ext uri="{0D108BD9-81ED-4DB2-BD59-A6C34878D82A}">
                    <a16:rowId xmlns:a16="http://schemas.microsoft.com/office/drawing/2014/main" val="3301412515"/>
                  </a:ext>
                </a:extLst>
              </a:tr>
              <a:tr h="417262">
                <a:tc>
                  <a:txBody>
                    <a:bodyPr/>
                    <a:lstStyle/>
                    <a:p>
                      <a:pPr algn="l" fontAlgn="b"/>
                      <a:r>
                        <a:rPr lang="en-US" sz="1000" u="none" strike="noStrike">
                          <a:effectLst/>
                        </a:rPr>
                        <a:t>Moto</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CAMBIO_FUSIBLE</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r" fontAlgn="b"/>
                      <a:r>
                        <a:rPr lang="en-US" sz="1000" u="none" strike="noStrike">
                          <a:effectLst/>
                        </a:rPr>
                        <a:t>5725</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393747.90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724031.90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330284.00</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45.62</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 68.78</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a:effectLst/>
                        </a:rPr>
                        <a:t>126.47</a:t>
                      </a:r>
                      <a:endParaRPr lang="en-US" sz="1000" b="0" i="0" u="none" strike="noStrike">
                        <a:solidFill>
                          <a:srgbClr val="000000"/>
                        </a:solidFill>
                        <a:effectLst/>
                        <a:latin typeface="Calibri" panose="020F0502020204030204" pitchFamily="34" charset="0"/>
                      </a:endParaRPr>
                    </a:p>
                  </a:txBody>
                  <a:tcPr marL="6715" marR="6715" marT="6715" marB="0" anchor="b"/>
                </a:tc>
                <a:tc>
                  <a:txBody>
                    <a:bodyPr/>
                    <a:lstStyle/>
                    <a:p>
                      <a:pPr algn="l" fontAlgn="b"/>
                      <a:r>
                        <a:rPr lang="en-US" sz="1000" u="none" strike="noStrike" dirty="0">
                          <a:effectLst/>
                        </a:rPr>
                        <a:t>57.69</a:t>
                      </a:r>
                      <a:endParaRPr lang="en-US" sz="1000" b="0" i="0" u="none" strike="noStrike" dirty="0">
                        <a:solidFill>
                          <a:srgbClr val="000000"/>
                        </a:solidFill>
                        <a:effectLst/>
                        <a:latin typeface="Calibri" panose="020F0502020204030204" pitchFamily="34" charset="0"/>
                      </a:endParaRPr>
                    </a:p>
                  </a:txBody>
                  <a:tcPr marL="6715" marR="6715" marT="6715" marB="0" anchor="b"/>
                </a:tc>
                <a:extLst>
                  <a:ext uri="{0D108BD9-81ED-4DB2-BD59-A6C34878D82A}">
                    <a16:rowId xmlns:a16="http://schemas.microsoft.com/office/drawing/2014/main" val="60211455"/>
                  </a:ext>
                </a:extLst>
              </a:tr>
            </a:tbl>
          </a:graphicData>
        </a:graphic>
      </p:graphicFrame>
    </p:spTree>
    <p:extLst>
      <p:ext uri="{BB962C8B-B14F-4D97-AF65-F5344CB8AC3E}">
        <p14:creationId xmlns:p14="http://schemas.microsoft.com/office/powerpoint/2010/main" val="24522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9"/>
          <p:cNvSpPr txBox="1">
            <a:spLocks noGrp="1"/>
          </p:cNvSpPr>
          <p:nvPr>
            <p:ph type="ctrTitle"/>
          </p:nvPr>
        </p:nvSpPr>
        <p:spPr>
          <a:xfrm>
            <a:off x="2619800" y="253720"/>
            <a:ext cx="6952400" cy="1261600"/>
          </a:xfrm>
          <a:prstGeom prst="rect">
            <a:avLst/>
          </a:prstGeom>
        </p:spPr>
        <p:txBody>
          <a:bodyPr spcFirstLastPara="1" vert="horz" wrap="square" lIns="121900" tIns="121900" rIns="121900" bIns="121900" rtlCol="0" anchor="t" anchorCtr="0">
            <a:noAutofit/>
          </a:bodyPr>
          <a:lstStyle/>
          <a:p>
            <a:pPr lvl="0"/>
            <a:r>
              <a:rPr lang="es-GT" dirty="0"/>
              <a:t>Tiempos</a:t>
            </a:r>
            <a:endParaRPr dirty="0"/>
          </a:p>
        </p:txBody>
      </p:sp>
      <p:sp>
        <p:nvSpPr>
          <p:cNvPr id="145" name="Google Shape;145;p29"/>
          <p:cNvSpPr txBox="1"/>
          <p:nvPr/>
        </p:nvSpPr>
        <p:spPr>
          <a:xfrm>
            <a:off x="1953200" y="1032867"/>
            <a:ext cx="8285600" cy="778178"/>
          </a:xfrm>
          <a:prstGeom prst="rect">
            <a:avLst/>
          </a:prstGeom>
          <a:noFill/>
          <a:ln>
            <a:noFill/>
          </a:ln>
        </p:spPr>
        <p:txBody>
          <a:bodyPr spcFirstLastPara="1" wrap="square" lIns="121900" tIns="121900" rIns="121900" bIns="121900" anchor="t" anchorCtr="0">
            <a:noAutofit/>
          </a:bodyPr>
          <a:lstStyle/>
          <a:p>
            <a:pPr algn="ctr"/>
            <a:r>
              <a:rPr lang="es-ES" sz="1400" dirty="0">
                <a:latin typeface="Roboto Condensed Light"/>
                <a:ea typeface="Roboto Condensed Light"/>
                <a:cs typeface="Roboto Condensed Light"/>
                <a:sym typeface="Roboto Condensed Light"/>
              </a:rPr>
              <a:t>Los servicios que tienen una duración de 75 a 120 min son los que mayor ingreso reportan pero los más rentables son los servicios de 5 a 30 min</a:t>
            </a:r>
            <a:endParaRPr lang="es-GT" sz="1400" dirty="0">
              <a:latin typeface="Roboto Condensed Light"/>
              <a:ea typeface="Roboto Condensed Light"/>
              <a:cs typeface="Roboto Condensed Light"/>
              <a:sym typeface="Roboto Condensed Light"/>
            </a:endParaRPr>
          </a:p>
        </p:txBody>
      </p:sp>
      <p:graphicFrame>
        <p:nvGraphicFramePr>
          <p:cNvPr id="3" name="Table 2">
            <a:extLst>
              <a:ext uri="{FF2B5EF4-FFF2-40B4-BE49-F238E27FC236}">
                <a16:creationId xmlns:a16="http://schemas.microsoft.com/office/drawing/2014/main" id="{0A9ACE15-0242-4EC4-AB5D-86B909201825}"/>
              </a:ext>
            </a:extLst>
          </p:cNvPr>
          <p:cNvGraphicFramePr>
            <a:graphicFrameLocks noGrp="1"/>
          </p:cNvGraphicFramePr>
          <p:nvPr>
            <p:extLst>
              <p:ext uri="{D42A27DB-BD31-4B8C-83A1-F6EECF244321}">
                <p14:modId xmlns:p14="http://schemas.microsoft.com/office/powerpoint/2010/main" val="2600807504"/>
              </p:ext>
            </p:extLst>
          </p:nvPr>
        </p:nvGraphicFramePr>
        <p:xfrm>
          <a:off x="476250" y="2751136"/>
          <a:ext cx="5772150" cy="3192462"/>
        </p:xfrm>
        <a:graphic>
          <a:graphicData uri="http://schemas.openxmlformats.org/drawingml/2006/table">
            <a:tbl>
              <a:tblPr>
                <a:tableStyleId>{69C7853C-536D-4A76-A0AE-DD22124D55A5}</a:tableStyleId>
              </a:tblPr>
              <a:tblGrid>
                <a:gridCol w="641350">
                  <a:extLst>
                    <a:ext uri="{9D8B030D-6E8A-4147-A177-3AD203B41FA5}">
                      <a16:colId xmlns:a16="http://schemas.microsoft.com/office/drawing/2014/main" val="1526315974"/>
                    </a:ext>
                  </a:extLst>
                </a:gridCol>
                <a:gridCol w="641350">
                  <a:extLst>
                    <a:ext uri="{9D8B030D-6E8A-4147-A177-3AD203B41FA5}">
                      <a16:colId xmlns:a16="http://schemas.microsoft.com/office/drawing/2014/main" val="2890218733"/>
                    </a:ext>
                  </a:extLst>
                </a:gridCol>
                <a:gridCol w="641350">
                  <a:extLst>
                    <a:ext uri="{9D8B030D-6E8A-4147-A177-3AD203B41FA5}">
                      <a16:colId xmlns:a16="http://schemas.microsoft.com/office/drawing/2014/main" val="718791108"/>
                    </a:ext>
                  </a:extLst>
                </a:gridCol>
                <a:gridCol w="641350">
                  <a:extLst>
                    <a:ext uri="{9D8B030D-6E8A-4147-A177-3AD203B41FA5}">
                      <a16:colId xmlns:a16="http://schemas.microsoft.com/office/drawing/2014/main" val="731265066"/>
                    </a:ext>
                  </a:extLst>
                </a:gridCol>
                <a:gridCol w="641350">
                  <a:extLst>
                    <a:ext uri="{9D8B030D-6E8A-4147-A177-3AD203B41FA5}">
                      <a16:colId xmlns:a16="http://schemas.microsoft.com/office/drawing/2014/main" val="891209912"/>
                    </a:ext>
                  </a:extLst>
                </a:gridCol>
                <a:gridCol w="641350">
                  <a:extLst>
                    <a:ext uri="{9D8B030D-6E8A-4147-A177-3AD203B41FA5}">
                      <a16:colId xmlns:a16="http://schemas.microsoft.com/office/drawing/2014/main" val="2404447554"/>
                    </a:ext>
                  </a:extLst>
                </a:gridCol>
                <a:gridCol w="641350">
                  <a:extLst>
                    <a:ext uri="{9D8B030D-6E8A-4147-A177-3AD203B41FA5}">
                      <a16:colId xmlns:a16="http://schemas.microsoft.com/office/drawing/2014/main" val="1937809842"/>
                    </a:ext>
                  </a:extLst>
                </a:gridCol>
                <a:gridCol w="641350">
                  <a:extLst>
                    <a:ext uri="{9D8B030D-6E8A-4147-A177-3AD203B41FA5}">
                      <a16:colId xmlns:a16="http://schemas.microsoft.com/office/drawing/2014/main" val="3689865722"/>
                    </a:ext>
                  </a:extLst>
                </a:gridCol>
                <a:gridCol w="641350">
                  <a:extLst>
                    <a:ext uri="{9D8B030D-6E8A-4147-A177-3AD203B41FA5}">
                      <a16:colId xmlns:a16="http://schemas.microsoft.com/office/drawing/2014/main" val="2720526710"/>
                    </a:ext>
                  </a:extLst>
                </a:gridCol>
              </a:tblGrid>
              <a:tr h="401287">
                <a:tc>
                  <a:txBody>
                    <a:bodyPr/>
                    <a:lstStyle/>
                    <a:p>
                      <a:pPr algn="ctr" fontAlgn="b"/>
                      <a:r>
                        <a:rPr lang="en-US" sz="1100" u="none" strike="noStrike">
                          <a:effectLst/>
                        </a:rPr>
                        <a:t>time_duration</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cantidad_servicios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costo</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ingreso</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ganancias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rentabilidad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promedio_costos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promedio_ingresos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promedio_ganacia</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3670868"/>
                  </a:ext>
                </a:extLst>
              </a:tr>
              <a:tr h="401287">
                <a:tc>
                  <a:txBody>
                    <a:bodyPr/>
                    <a:lstStyle/>
                    <a:p>
                      <a:pPr algn="l" fontAlgn="b"/>
                      <a:r>
                        <a:rPr lang="en-US" sz="1100" u="none" strike="noStrike">
                          <a:effectLst/>
                        </a:rPr>
                        <a:t>X75.120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110764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13971118.94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17577214.94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3606096.00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126.13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158.69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32.56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4612396"/>
                  </a:ext>
                </a:extLst>
              </a:tr>
              <a:tr h="597472">
                <a:tc>
                  <a:txBody>
                    <a:bodyPr/>
                    <a:lstStyle/>
                    <a:p>
                      <a:pPr algn="l" fontAlgn="b"/>
                      <a:r>
                        <a:rPr lang="en-US" sz="1100" u="none" strike="noStrike">
                          <a:effectLst/>
                        </a:rPr>
                        <a:t>X30.45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52745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3616012.25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5257839.25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1641827.00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31.23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68.56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99.68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31.13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27546899"/>
                  </a:ext>
                </a:extLst>
              </a:tr>
              <a:tr h="597472">
                <a:tc>
                  <a:txBody>
                    <a:bodyPr/>
                    <a:lstStyle/>
                    <a:p>
                      <a:pPr algn="l" fontAlgn="b"/>
                      <a:r>
                        <a:rPr lang="en-US" sz="1100" u="none" strike="noStrike">
                          <a:effectLst/>
                        </a:rPr>
                        <a:t>X5.30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39559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1630675.45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2841311.45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1210636.00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42.61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41.22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71.82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30.60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6205700"/>
                  </a:ext>
                </a:extLst>
              </a:tr>
              <a:tr h="597472">
                <a:tc>
                  <a:txBody>
                    <a:bodyPr/>
                    <a:lstStyle/>
                    <a:p>
                      <a:pPr algn="l" fontAlgn="b"/>
                      <a:r>
                        <a:rPr lang="en-US" sz="1100" u="none" strike="noStrike">
                          <a:effectLst/>
                        </a:rPr>
                        <a:t>X45.75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34284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2990822.91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4067008.91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1076186.00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26.46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87.24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118.63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31.39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5057114"/>
                  </a:ext>
                </a:extLst>
              </a:tr>
              <a:tr h="597472">
                <a:tc>
                  <a:txBody>
                    <a:bodyPr/>
                    <a:lstStyle/>
                    <a:p>
                      <a:pPr algn="l" fontAlgn="b"/>
                      <a:r>
                        <a:rPr lang="en-US" sz="1100" u="none" strike="noStrike">
                          <a:effectLst/>
                        </a:rPr>
                        <a:t>X120.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26373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5965389.76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6944721.76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979332.00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226.19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263.33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37.13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7181290"/>
                  </a:ext>
                </a:extLst>
              </a:tr>
            </a:tbl>
          </a:graphicData>
        </a:graphic>
      </p:graphicFrame>
      <p:pic>
        <p:nvPicPr>
          <p:cNvPr id="4" name="Picture 3">
            <a:extLst>
              <a:ext uri="{FF2B5EF4-FFF2-40B4-BE49-F238E27FC236}">
                <a16:creationId xmlns:a16="http://schemas.microsoft.com/office/drawing/2014/main" id="{BC53051C-C144-4AB9-B12A-F433A6575788}"/>
              </a:ext>
            </a:extLst>
          </p:cNvPr>
          <p:cNvPicPr>
            <a:picLocks noChangeAspect="1"/>
          </p:cNvPicPr>
          <p:nvPr/>
        </p:nvPicPr>
        <p:blipFill>
          <a:blip r:embed="rId3"/>
          <a:stretch>
            <a:fillRect/>
          </a:stretch>
        </p:blipFill>
        <p:spPr>
          <a:xfrm>
            <a:off x="6726784" y="2813628"/>
            <a:ext cx="5201376" cy="3067478"/>
          </a:xfrm>
          <a:prstGeom prst="rect">
            <a:avLst/>
          </a:prstGeom>
        </p:spPr>
      </p:pic>
    </p:spTree>
    <p:extLst>
      <p:ext uri="{BB962C8B-B14F-4D97-AF65-F5344CB8AC3E}">
        <p14:creationId xmlns:p14="http://schemas.microsoft.com/office/powerpoint/2010/main" val="246730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9"/>
          <p:cNvSpPr txBox="1">
            <a:spLocks noGrp="1"/>
          </p:cNvSpPr>
          <p:nvPr>
            <p:ph type="ctrTitle"/>
          </p:nvPr>
        </p:nvSpPr>
        <p:spPr>
          <a:xfrm>
            <a:off x="2619800" y="253720"/>
            <a:ext cx="6952400" cy="1261600"/>
          </a:xfrm>
          <a:prstGeom prst="rect">
            <a:avLst/>
          </a:prstGeom>
        </p:spPr>
        <p:txBody>
          <a:bodyPr spcFirstLastPara="1" vert="horz" wrap="square" lIns="121900" tIns="121900" rIns="121900" bIns="121900" rtlCol="0" anchor="t" anchorCtr="0">
            <a:noAutofit/>
          </a:bodyPr>
          <a:lstStyle/>
          <a:p>
            <a:pPr lvl="0"/>
            <a:r>
              <a:rPr lang="es-GT" dirty="0"/>
              <a:t>Tiempo por servicio. </a:t>
            </a:r>
            <a:endParaRPr dirty="0"/>
          </a:p>
          <a:p>
            <a:endParaRPr dirty="0"/>
          </a:p>
        </p:txBody>
      </p:sp>
      <p:sp>
        <p:nvSpPr>
          <p:cNvPr id="145" name="Google Shape;145;p29"/>
          <p:cNvSpPr txBox="1"/>
          <p:nvPr/>
        </p:nvSpPr>
        <p:spPr>
          <a:xfrm>
            <a:off x="1953200" y="1032867"/>
            <a:ext cx="8285600" cy="778178"/>
          </a:xfrm>
          <a:prstGeom prst="rect">
            <a:avLst/>
          </a:prstGeom>
          <a:noFill/>
          <a:ln>
            <a:noFill/>
          </a:ln>
        </p:spPr>
        <p:txBody>
          <a:bodyPr spcFirstLastPara="1" wrap="square" lIns="121900" tIns="121900" rIns="121900" bIns="121900" anchor="t" anchorCtr="0">
            <a:noAutofit/>
          </a:bodyPr>
          <a:lstStyle/>
          <a:p>
            <a:pPr algn="ctr"/>
            <a:r>
              <a:rPr lang="es-ES" sz="1400" dirty="0">
                <a:latin typeface="Roboto Condensed Light"/>
                <a:ea typeface="Roboto Condensed Light"/>
                <a:cs typeface="Roboto Condensed Light"/>
                <a:sym typeface="Roboto Condensed Light"/>
              </a:rPr>
              <a:t>El Servicio mas rentables son aquellos que tienen una duración de 5 a 30 min.</a:t>
            </a:r>
            <a:endParaRPr lang="es-GT" sz="1400" dirty="0">
              <a:latin typeface="Roboto Condensed Light"/>
              <a:ea typeface="Roboto Condensed Light"/>
              <a:cs typeface="Roboto Condensed Light"/>
              <a:sym typeface="Roboto Condensed Light"/>
            </a:endParaRPr>
          </a:p>
        </p:txBody>
      </p:sp>
      <p:graphicFrame>
        <p:nvGraphicFramePr>
          <p:cNvPr id="4" name="Table 3">
            <a:extLst>
              <a:ext uri="{FF2B5EF4-FFF2-40B4-BE49-F238E27FC236}">
                <a16:creationId xmlns:a16="http://schemas.microsoft.com/office/drawing/2014/main" id="{8D2BAD5B-7426-4A6F-B797-E8D1FCFAE8F0}"/>
              </a:ext>
            </a:extLst>
          </p:cNvPr>
          <p:cNvGraphicFramePr>
            <a:graphicFrameLocks noGrp="1"/>
          </p:cNvGraphicFramePr>
          <p:nvPr>
            <p:extLst>
              <p:ext uri="{D42A27DB-BD31-4B8C-83A1-F6EECF244321}">
                <p14:modId xmlns:p14="http://schemas.microsoft.com/office/powerpoint/2010/main" val="1527816638"/>
              </p:ext>
            </p:extLst>
          </p:nvPr>
        </p:nvGraphicFramePr>
        <p:xfrm>
          <a:off x="2105024" y="1635127"/>
          <a:ext cx="8629650" cy="4969154"/>
        </p:xfrm>
        <a:graphic>
          <a:graphicData uri="http://schemas.openxmlformats.org/drawingml/2006/table">
            <a:tbl>
              <a:tblPr>
                <a:tableStyleId>{5C22544A-7EE6-4342-B048-85BDC9FD1C3A}</a:tableStyleId>
              </a:tblPr>
              <a:tblGrid>
                <a:gridCol w="862965">
                  <a:extLst>
                    <a:ext uri="{9D8B030D-6E8A-4147-A177-3AD203B41FA5}">
                      <a16:colId xmlns:a16="http://schemas.microsoft.com/office/drawing/2014/main" val="3100606754"/>
                    </a:ext>
                  </a:extLst>
                </a:gridCol>
                <a:gridCol w="862965">
                  <a:extLst>
                    <a:ext uri="{9D8B030D-6E8A-4147-A177-3AD203B41FA5}">
                      <a16:colId xmlns:a16="http://schemas.microsoft.com/office/drawing/2014/main" val="191008803"/>
                    </a:ext>
                  </a:extLst>
                </a:gridCol>
                <a:gridCol w="862965">
                  <a:extLst>
                    <a:ext uri="{9D8B030D-6E8A-4147-A177-3AD203B41FA5}">
                      <a16:colId xmlns:a16="http://schemas.microsoft.com/office/drawing/2014/main" val="1728565687"/>
                    </a:ext>
                  </a:extLst>
                </a:gridCol>
                <a:gridCol w="862965">
                  <a:extLst>
                    <a:ext uri="{9D8B030D-6E8A-4147-A177-3AD203B41FA5}">
                      <a16:colId xmlns:a16="http://schemas.microsoft.com/office/drawing/2014/main" val="416003227"/>
                    </a:ext>
                  </a:extLst>
                </a:gridCol>
                <a:gridCol w="862965">
                  <a:extLst>
                    <a:ext uri="{9D8B030D-6E8A-4147-A177-3AD203B41FA5}">
                      <a16:colId xmlns:a16="http://schemas.microsoft.com/office/drawing/2014/main" val="760075604"/>
                    </a:ext>
                  </a:extLst>
                </a:gridCol>
                <a:gridCol w="862965">
                  <a:extLst>
                    <a:ext uri="{9D8B030D-6E8A-4147-A177-3AD203B41FA5}">
                      <a16:colId xmlns:a16="http://schemas.microsoft.com/office/drawing/2014/main" val="1745708138"/>
                    </a:ext>
                  </a:extLst>
                </a:gridCol>
                <a:gridCol w="862965">
                  <a:extLst>
                    <a:ext uri="{9D8B030D-6E8A-4147-A177-3AD203B41FA5}">
                      <a16:colId xmlns:a16="http://schemas.microsoft.com/office/drawing/2014/main" val="2274699604"/>
                    </a:ext>
                  </a:extLst>
                </a:gridCol>
                <a:gridCol w="862965">
                  <a:extLst>
                    <a:ext uri="{9D8B030D-6E8A-4147-A177-3AD203B41FA5}">
                      <a16:colId xmlns:a16="http://schemas.microsoft.com/office/drawing/2014/main" val="1450775928"/>
                    </a:ext>
                  </a:extLst>
                </a:gridCol>
                <a:gridCol w="862965">
                  <a:extLst>
                    <a:ext uri="{9D8B030D-6E8A-4147-A177-3AD203B41FA5}">
                      <a16:colId xmlns:a16="http://schemas.microsoft.com/office/drawing/2014/main" val="4115248801"/>
                    </a:ext>
                  </a:extLst>
                </a:gridCol>
                <a:gridCol w="862965">
                  <a:extLst>
                    <a:ext uri="{9D8B030D-6E8A-4147-A177-3AD203B41FA5}">
                      <a16:colId xmlns:a16="http://schemas.microsoft.com/office/drawing/2014/main" val="2091670284"/>
                    </a:ext>
                  </a:extLst>
                </a:gridCol>
              </a:tblGrid>
              <a:tr h="357208">
                <a:tc>
                  <a:txBody>
                    <a:bodyPr/>
                    <a:lstStyle/>
                    <a:p>
                      <a:pPr algn="ctr" fontAlgn="b"/>
                      <a:r>
                        <a:rPr lang="en-US" sz="1000" u="none" strike="noStrike">
                          <a:effectLst/>
                        </a:rPr>
                        <a:t>time_duration</a:t>
                      </a:r>
                      <a:endParaRPr lang="en-US" sz="1000" b="1" i="0" u="none" strike="noStrike">
                        <a:solidFill>
                          <a:srgbClr val="000000"/>
                        </a:solidFill>
                        <a:effectLst/>
                        <a:latin typeface="Calibri" panose="020F0502020204030204" pitchFamily="34" charset="0"/>
                      </a:endParaRPr>
                    </a:p>
                  </a:txBody>
                  <a:tcPr marL="6951" marR="6951" marT="6951" marB="0" anchor="b"/>
                </a:tc>
                <a:tc>
                  <a:txBody>
                    <a:bodyPr/>
                    <a:lstStyle/>
                    <a:p>
                      <a:pPr algn="ctr" fontAlgn="b"/>
                      <a:r>
                        <a:rPr lang="en-US" sz="1000" u="none" strike="noStrike">
                          <a:effectLst/>
                        </a:rPr>
                        <a:t>Cod</a:t>
                      </a:r>
                      <a:endParaRPr lang="en-US" sz="1000" b="1" i="0" u="none" strike="noStrike">
                        <a:solidFill>
                          <a:srgbClr val="000000"/>
                        </a:solidFill>
                        <a:effectLst/>
                        <a:latin typeface="Calibri" panose="020F0502020204030204" pitchFamily="34" charset="0"/>
                      </a:endParaRPr>
                    </a:p>
                  </a:txBody>
                  <a:tcPr marL="6951" marR="6951" marT="6951" marB="0" anchor="b"/>
                </a:tc>
                <a:tc>
                  <a:txBody>
                    <a:bodyPr/>
                    <a:lstStyle/>
                    <a:p>
                      <a:pPr algn="ctr" fontAlgn="b"/>
                      <a:r>
                        <a:rPr lang="en-US" sz="1000" u="none" strike="noStrike">
                          <a:effectLst/>
                        </a:rPr>
                        <a:t>cantidad_servicios</a:t>
                      </a:r>
                      <a:endParaRPr lang="en-US" sz="1000" b="1" i="0" u="none" strike="noStrike">
                        <a:solidFill>
                          <a:srgbClr val="000000"/>
                        </a:solidFill>
                        <a:effectLst/>
                        <a:latin typeface="Calibri" panose="020F0502020204030204" pitchFamily="34" charset="0"/>
                      </a:endParaRPr>
                    </a:p>
                  </a:txBody>
                  <a:tcPr marL="6951" marR="6951" marT="6951" marB="0" anchor="b"/>
                </a:tc>
                <a:tc>
                  <a:txBody>
                    <a:bodyPr/>
                    <a:lstStyle/>
                    <a:p>
                      <a:pPr algn="ctr" fontAlgn="b"/>
                      <a:r>
                        <a:rPr lang="en-US" sz="1000" u="none" strike="noStrike">
                          <a:effectLst/>
                        </a:rPr>
                        <a:t>costo</a:t>
                      </a:r>
                      <a:endParaRPr lang="en-US" sz="1000" b="1" i="0" u="none" strike="noStrike">
                        <a:solidFill>
                          <a:srgbClr val="000000"/>
                        </a:solidFill>
                        <a:effectLst/>
                        <a:latin typeface="Calibri" panose="020F0502020204030204" pitchFamily="34" charset="0"/>
                      </a:endParaRPr>
                    </a:p>
                  </a:txBody>
                  <a:tcPr marL="6951" marR="6951" marT="6951" marB="0" anchor="b"/>
                </a:tc>
                <a:tc>
                  <a:txBody>
                    <a:bodyPr/>
                    <a:lstStyle/>
                    <a:p>
                      <a:pPr algn="ctr" fontAlgn="b"/>
                      <a:r>
                        <a:rPr lang="en-US" sz="1000" u="none" strike="noStrike">
                          <a:effectLst/>
                        </a:rPr>
                        <a:t>ingreso</a:t>
                      </a:r>
                      <a:endParaRPr lang="en-US" sz="1000" b="1" i="0" u="none" strike="noStrike">
                        <a:solidFill>
                          <a:srgbClr val="000000"/>
                        </a:solidFill>
                        <a:effectLst/>
                        <a:latin typeface="Calibri" panose="020F0502020204030204" pitchFamily="34" charset="0"/>
                      </a:endParaRPr>
                    </a:p>
                  </a:txBody>
                  <a:tcPr marL="6951" marR="6951" marT="6951" marB="0" anchor="b"/>
                </a:tc>
                <a:tc>
                  <a:txBody>
                    <a:bodyPr/>
                    <a:lstStyle/>
                    <a:p>
                      <a:pPr algn="ctr" fontAlgn="b"/>
                      <a:r>
                        <a:rPr lang="en-US" sz="1000" u="none" strike="noStrike">
                          <a:effectLst/>
                        </a:rPr>
                        <a:t>ganancias</a:t>
                      </a:r>
                      <a:endParaRPr lang="en-US" sz="1000" b="1" i="0" u="none" strike="noStrike">
                        <a:solidFill>
                          <a:srgbClr val="000000"/>
                        </a:solidFill>
                        <a:effectLst/>
                        <a:latin typeface="Calibri" panose="020F0502020204030204" pitchFamily="34" charset="0"/>
                      </a:endParaRPr>
                    </a:p>
                  </a:txBody>
                  <a:tcPr marL="6951" marR="6951" marT="6951" marB="0" anchor="b"/>
                </a:tc>
                <a:tc>
                  <a:txBody>
                    <a:bodyPr/>
                    <a:lstStyle/>
                    <a:p>
                      <a:pPr algn="ctr" fontAlgn="b"/>
                      <a:r>
                        <a:rPr lang="en-US" sz="1000" u="none" strike="noStrike">
                          <a:effectLst/>
                        </a:rPr>
                        <a:t>rentabilidad</a:t>
                      </a:r>
                      <a:endParaRPr lang="en-US" sz="1000" b="1" i="0" u="none" strike="noStrike">
                        <a:solidFill>
                          <a:srgbClr val="000000"/>
                        </a:solidFill>
                        <a:effectLst/>
                        <a:latin typeface="Calibri" panose="020F0502020204030204" pitchFamily="34" charset="0"/>
                      </a:endParaRPr>
                    </a:p>
                  </a:txBody>
                  <a:tcPr marL="6951" marR="6951" marT="6951" marB="0" anchor="b"/>
                </a:tc>
                <a:tc>
                  <a:txBody>
                    <a:bodyPr/>
                    <a:lstStyle/>
                    <a:p>
                      <a:pPr algn="ctr" fontAlgn="b"/>
                      <a:r>
                        <a:rPr lang="en-US" sz="1000" u="none" strike="noStrike">
                          <a:effectLst/>
                        </a:rPr>
                        <a:t>promedio_costos</a:t>
                      </a:r>
                      <a:endParaRPr lang="en-US" sz="1000" b="1" i="0" u="none" strike="noStrike">
                        <a:solidFill>
                          <a:srgbClr val="000000"/>
                        </a:solidFill>
                        <a:effectLst/>
                        <a:latin typeface="Calibri" panose="020F0502020204030204" pitchFamily="34" charset="0"/>
                      </a:endParaRPr>
                    </a:p>
                  </a:txBody>
                  <a:tcPr marL="6951" marR="6951" marT="6951" marB="0" anchor="b"/>
                </a:tc>
                <a:tc>
                  <a:txBody>
                    <a:bodyPr/>
                    <a:lstStyle/>
                    <a:p>
                      <a:pPr algn="ctr" fontAlgn="b"/>
                      <a:r>
                        <a:rPr lang="en-US" sz="1000" u="none" strike="noStrike">
                          <a:effectLst/>
                        </a:rPr>
                        <a:t>promedio_ingresos</a:t>
                      </a:r>
                      <a:endParaRPr lang="en-US" sz="1000" b="1" i="0" u="none" strike="noStrike">
                        <a:solidFill>
                          <a:srgbClr val="000000"/>
                        </a:solidFill>
                        <a:effectLst/>
                        <a:latin typeface="Calibri" panose="020F0502020204030204" pitchFamily="34" charset="0"/>
                      </a:endParaRPr>
                    </a:p>
                  </a:txBody>
                  <a:tcPr marL="6951" marR="6951" marT="6951" marB="0" anchor="b"/>
                </a:tc>
                <a:tc>
                  <a:txBody>
                    <a:bodyPr/>
                    <a:lstStyle/>
                    <a:p>
                      <a:pPr algn="ctr" fontAlgn="b"/>
                      <a:r>
                        <a:rPr lang="en-US" sz="1000" u="none" strike="noStrike">
                          <a:effectLst/>
                        </a:rPr>
                        <a:t>promedio_ganacia</a:t>
                      </a:r>
                      <a:endParaRPr lang="en-US" sz="1000" b="1" i="0" u="none" strike="noStrike">
                        <a:solidFill>
                          <a:srgbClr val="000000"/>
                        </a:solidFill>
                        <a:effectLst/>
                        <a:latin typeface="Calibri" panose="020F0502020204030204" pitchFamily="34" charset="0"/>
                      </a:endParaRPr>
                    </a:p>
                  </a:txBody>
                  <a:tcPr marL="6951" marR="6951" marT="6951" marB="0" anchor="b"/>
                </a:tc>
                <a:extLst>
                  <a:ext uri="{0D108BD9-81ED-4DB2-BD59-A6C34878D82A}">
                    <a16:rowId xmlns:a16="http://schemas.microsoft.com/office/drawing/2014/main" val="604591710"/>
                  </a:ext>
                </a:extLst>
              </a:tr>
              <a:tr h="531842">
                <a:tc>
                  <a:txBody>
                    <a:bodyPr/>
                    <a:lstStyle/>
                    <a:p>
                      <a:pPr algn="l" fontAlgn="b"/>
                      <a:r>
                        <a:rPr lang="en-US" sz="1000" u="none" strike="noStrike">
                          <a:effectLst/>
                        </a:rPr>
                        <a:t>X5.30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CAMBIO_FUSIBLE</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r" fontAlgn="b"/>
                      <a:r>
                        <a:rPr lang="en-US" sz="1000" u="none" strike="noStrike">
                          <a:effectLst/>
                        </a:rPr>
                        <a:t>3341</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130335.42</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292834.42</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162499.00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55.49</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39.01</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87.65</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48.64</a:t>
                      </a:r>
                      <a:endParaRPr lang="en-US" sz="1000" b="0" i="0" u="none" strike="noStrike">
                        <a:solidFill>
                          <a:srgbClr val="000000"/>
                        </a:solidFill>
                        <a:effectLst/>
                        <a:latin typeface="Calibri" panose="020F0502020204030204" pitchFamily="34" charset="0"/>
                      </a:endParaRPr>
                    </a:p>
                  </a:txBody>
                  <a:tcPr marL="6951" marR="6951" marT="6951" marB="0" anchor="b"/>
                </a:tc>
                <a:extLst>
                  <a:ext uri="{0D108BD9-81ED-4DB2-BD59-A6C34878D82A}">
                    <a16:rowId xmlns:a16="http://schemas.microsoft.com/office/drawing/2014/main" val="2358747886"/>
                  </a:ext>
                </a:extLst>
              </a:tr>
              <a:tr h="531842">
                <a:tc>
                  <a:txBody>
                    <a:bodyPr/>
                    <a:lstStyle/>
                    <a:p>
                      <a:pPr algn="l" fontAlgn="b"/>
                      <a:r>
                        <a:rPr lang="en-US" sz="1000" u="none" strike="noStrike">
                          <a:effectLst/>
                        </a:rPr>
                        <a:t>X5.30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VISITA_POR_CORRECCION</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r" fontAlgn="b"/>
                      <a:r>
                        <a:rPr lang="en-US" sz="1000" u="none" strike="noStrike">
                          <a:effectLst/>
                        </a:rPr>
                        <a:t>1182</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49968.58</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101403.58</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51435.00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50.72</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42.27</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85.79</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43.52</a:t>
                      </a:r>
                      <a:endParaRPr lang="en-US" sz="1000" b="0" i="0" u="none" strike="noStrike">
                        <a:solidFill>
                          <a:srgbClr val="000000"/>
                        </a:solidFill>
                        <a:effectLst/>
                        <a:latin typeface="Calibri" panose="020F0502020204030204" pitchFamily="34" charset="0"/>
                      </a:endParaRPr>
                    </a:p>
                  </a:txBody>
                  <a:tcPr marL="6951" marR="6951" marT="6951" marB="0" anchor="b"/>
                </a:tc>
                <a:extLst>
                  <a:ext uri="{0D108BD9-81ED-4DB2-BD59-A6C34878D82A}">
                    <a16:rowId xmlns:a16="http://schemas.microsoft.com/office/drawing/2014/main" val="2352044880"/>
                  </a:ext>
                </a:extLst>
              </a:tr>
              <a:tr h="357208">
                <a:tc>
                  <a:txBody>
                    <a:bodyPr/>
                    <a:lstStyle/>
                    <a:p>
                      <a:pPr algn="l" fontAlgn="b"/>
                      <a:r>
                        <a:rPr lang="en-US" sz="1000" u="none" strike="noStrike">
                          <a:effectLst/>
                        </a:rPr>
                        <a:t>X5.30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OTRO</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r" fontAlgn="b"/>
                      <a:r>
                        <a:rPr lang="en-US" sz="1000" u="none" strike="noStrike">
                          <a:effectLst/>
                        </a:rPr>
                        <a:t>295</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13249.89</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26121.89</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12872.00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49.28</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44.91</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88.55</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43.63</a:t>
                      </a:r>
                      <a:endParaRPr lang="en-US" sz="1000" b="0" i="0" u="none" strike="noStrike">
                        <a:solidFill>
                          <a:srgbClr val="000000"/>
                        </a:solidFill>
                        <a:effectLst/>
                        <a:latin typeface="Calibri" panose="020F0502020204030204" pitchFamily="34" charset="0"/>
                      </a:endParaRPr>
                    </a:p>
                  </a:txBody>
                  <a:tcPr marL="6951" marR="6951" marT="6951" marB="0" anchor="b"/>
                </a:tc>
                <a:extLst>
                  <a:ext uri="{0D108BD9-81ED-4DB2-BD59-A6C34878D82A}">
                    <a16:rowId xmlns:a16="http://schemas.microsoft.com/office/drawing/2014/main" val="3187191749"/>
                  </a:ext>
                </a:extLst>
              </a:tr>
              <a:tr h="357208">
                <a:tc>
                  <a:txBody>
                    <a:bodyPr/>
                    <a:lstStyle/>
                    <a:p>
                      <a:pPr algn="l" fontAlgn="b"/>
                      <a:r>
                        <a:rPr lang="en-US" sz="1000" u="none" strike="noStrike">
                          <a:effectLst/>
                        </a:rPr>
                        <a:t>X5.30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CAMBIO_PUENTES</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r" fontAlgn="b"/>
                      <a:r>
                        <a:rPr lang="en-US" sz="1000" u="none" strike="noStrike">
                          <a:effectLst/>
                        </a:rPr>
                        <a:t>144</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6125.49</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11209.49</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5084.00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45.35</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42.54</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77.84</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35.31</a:t>
                      </a:r>
                      <a:endParaRPr lang="en-US" sz="1000" b="0" i="0" u="none" strike="noStrike">
                        <a:solidFill>
                          <a:srgbClr val="000000"/>
                        </a:solidFill>
                        <a:effectLst/>
                        <a:latin typeface="Calibri" panose="020F0502020204030204" pitchFamily="34" charset="0"/>
                      </a:endParaRPr>
                    </a:p>
                  </a:txBody>
                  <a:tcPr marL="6951" marR="6951" marT="6951" marB="0" anchor="b"/>
                </a:tc>
                <a:extLst>
                  <a:ext uri="{0D108BD9-81ED-4DB2-BD59-A6C34878D82A}">
                    <a16:rowId xmlns:a16="http://schemas.microsoft.com/office/drawing/2014/main" val="3466102038"/>
                  </a:ext>
                </a:extLst>
              </a:tr>
              <a:tr h="706478">
                <a:tc>
                  <a:txBody>
                    <a:bodyPr/>
                    <a:lstStyle/>
                    <a:p>
                      <a:pPr algn="l" fontAlgn="b"/>
                      <a:r>
                        <a:rPr lang="en-US" sz="1000" u="none" strike="noStrike">
                          <a:effectLst/>
                        </a:rPr>
                        <a:t>X5.30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REVISION_TRANSFORMADOR</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r" fontAlgn="b"/>
                      <a:r>
                        <a:rPr lang="en-US" sz="1000" u="none" strike="noStrike">
                          <a:effectLst/>
                        </a:rPr>
                        <a:t>1373</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56814.96</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99901.96</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43087.00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43.13</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41.38</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72.76</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31.38</a:t>
                      </a:r>
                      <a:endParaRPr lang="en-US" sz="1000" b="0" i="0" u="none" strike="noStrike">
                        <a:solidFill>
                          <a:srgbClr val="000000"/>
                        </a:solidFill>
                        <a:effectLst/>
                        <a:latin typeface="Calibri" panose="020F0502020204030204" pitchFamily="34" charset="0"/>
                      </a:endParaRPr>
                    </a:p>
                  </a:txBody>
                  <a:tcPr marL="6951" marR="6951" marT="6951" marB="0" anchor="b"/>
                </a:tc>
                <a:extLst>
                  <a:ext uri="{0D108BD9-81ED-4DB2-BD59-A6C34878D82A}">
                    <a16:rowId xmlns:a16="http://schemas.microsoft.com/office/drawing/2014/main" val="3694559942"/>
                  </a:ext>
                </a:extLst>
              </a:tr>
              <a:tr h="531842">
                <a:tc>
                  <a:txBody>
                    <a:bodyPr/>
                    <a:lstStyle/>
                    <a:p>
                      <a:pPr algn="l" fontAlgn="b"/>
                      <a:r>
                        <a:rPr lang="en-US" sz="1000" u="none" strike="noStrike">
                          <a:effectLst/>
                        </a:rPr>
                        <a:t>X5.30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VERIFICACION_INDICADORES</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r" fontAlgn="b"/>
                      <a:r>
                        <a:rPr lang="en-US" sz="1000" u="none" strike="noStrike">
                          <a:effectLst/>
                        </a:rPr>
                        <a:t>4683</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193130.81</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330944.81</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137814.00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41.64</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41.24</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70.67</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29.43</a:t>
                      </a:r>
                      <a:endParaRPr lang="en-US" sz="1000" b="0" i="0" u="none" strike="noStrike">
                        <a:solidFill>
                          <a:srgbClr val="000000"/>
                        </a:solidFill>
                        <a:effectLst/>
                        <a:latin typeface="Calibri" panose="020F0502020204030204" pitchFamily="34" charset="0"/>
                      </a:endParaRPr>
                    </a:p>
                  </a:txBody>
                  <a:tcPr marL="6951" marR="6951" marT="6951" marB="0" anchor="b"/>
                </a:tc>
                <a:extLst>
                  <a:ext uri="{0D108BD9-81ED-4DB2-BD59-A6C34878D82A}">
                    <a16:rowId xmlns:a16="http://schemas.microsoft.com/office/drawing/2014/main" val="1903469976"/>
                  </a:ext>
                </a:extLst>
              </a:tr>
              <a:tr h="531842">
                <a:tc>
                  <a:txBody>
                    <a:bodyPr/>
                    <a:lstStyle/>
                    <a:p>
                      <a:pPr algn="l" fontAlgn="b"/>
                      <a:r>
                        <a:rPr lang="en-US" sz="1000" u="none" strike="noStrike">
                          <a:effectLst/>
                        </a:rPr>
                        <a:t>X5.30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REVISION</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r" fontAlgn="b"/>
                      <a:r>
                        <a:rPr lang="en-US" sz="1000" u="none" strike="noStrike">
                          <a:effectLst/>
                        </a:rPr>
                        <a:t>14362</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594162.41</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996543.41</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402381.00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40.38</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41.37</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69.39</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28.02</a:t>
                      </a:r>
                      <a:endParaRPr lang="en-US" sz="1000" b="0" i="0" u="none" strike="noStrike">
                        <a:solidFill>
                          <a:srgbClr val="000000"/>
                        </a:solidFill>
                        <a:effectLst/>
                        <a:latin typeface="Calibri" panose="020F0502020204030204" pitchFamily="34" charset="0"/>
                      </a:endParaRPr>
                    </a:p>
                  </a:txBody>
                  <a:tcPr marL="6951" marR="6951" marT="6951" marB="0" anchor="b"/>
                </a:tc>
                <a:extLst>
                  <a:ext uri="{0D108BD9-81ED-4DB2-BD59-A6C34878D82A}">
                    <a16:rowId xmlns:a16="http://schemas.microsoft.com/office/drawing/2014/main" val="2208442101"/>
                  </a:ext>
                </a:extLst>
              </a:tr>
              <a:tr h="531842">
                <a:tc>
                  <a:txBody>
                    <a:bodyPr/>
                    <a:lstStyle/>
                    <a:p>
                      <a:pPr algn="l" fontAlgn="b"/>
                      <a:r>
                        <a:rPr lang="en-US" sz="1000" u="none" strike="noStrike">
                          <a:effectLst/>
                        </a:rPr>
                        <a:t>X5.30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VERIFICACION_MEDIDORES</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r" fontAlgn="b"/>
                      <a:r>
                        <a:rPr lang="en-US" sz="1000" u="none" strike="noStrike">
                          <a:effectLst/>
                        </a:rPr>
                        <a:t>7451</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309162.82</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518050.82</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208888.00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40.32</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41.49</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69.53</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28.03</a:t>
                      </a:r>
                      <a:endParaRPr lang="en-US" sz="1000" b="0" i="0" u="none" strike="noStrike">
                        <a:solidFill>
                          <a:srgbClr val="000000"/>
                        </a:solidFill>
                        <a:effectLst/>
                        <a:latin typeface="Calibri" panose="020F0502020204030204" pitchFamily="34" charset="0"/>
                      </a:endParaRPr>
                    </a:p>
                  </a:txBody>
                  <a:tcPr marL="6951" marR="6951" marT="6951" marB="0" anchor="b"/>
                </a:tc>
                <a:extLst>
                  <a:ext uri="{0D108BD9-81ED-4DB2-BD59-A6C34878D82A}">
                    <a16:rowId xmlns:a16="http://schemas.microsoft.com/office/drawing/2014/main" val="3668476576"/>
                  </a:ext>
                </a:extLst>
              </a:tr>
              <a:tr h="531842">
                <a:tc>
                  <a:txBody>
                    <a:bodyPr/>
                    <a:lstStyle/>
                    <a:p>
                      <a:pPr algn="l" fontAlgn="b"/>
                      <a:r>
                        <a:rPr lang="en-US" sz="1000" u="none" strike="noStrike">
                          <a:effectLst/>
                        </a:rPr>
                        <a:t>X30.45</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CAMBIO_FUSIBLE</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r" fontAlgn="b"/>
                      <a:r>
                        <a:rPr lang="en-US" sz="1000" u="none" strike="noStrike">
                          <a:effectLst/>
                        </a:rPr>
                        <a:t>3694</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253699.17</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424626.17</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170927.00</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40.25</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 68.68</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a:effectLst/>
                        </a:rPr>
                        <a:t>114.95</a:t>
                      </a:r>
                      <a:endParaRPr lang="en-US" sz="1000" b="0" i="0" u="none" strike="noStrike">
                        <a:solidFill>
                          <a:srgbClr val="000000"/>
                        </a:solidFill>
                        <a:effectLst/>
                        <a:latin typeface="Calibri" panose="020F0502020204030204" pitchFamily="34" charset="0"/>
                      </a:endParaRPr>
                    </a:p>
                  </a:txBody>
                  <a:tcPr marL="6951" marR="6951" marT="6951" marB="0" anchor="b"/>
                </a:tc>
                <a:tc>
                  <a:txBody>
                    <a:bodyPr/>
                    <a:lstStyle/>
                    <a:p>
                      <a:pPr algn="l" fontAlgn="b"/>
                      <a:r>
                        <a:rPr lang="en-US" sz="1000" u="none" strike="noStrike" dirty="0">
                          <a:effectLst/>
                        </a:rPr>
                        <a:t>46.27</a:t>
                      </a:r>
                      <a:endParaRPr lang="en-US" sz="1000" b="0" i="0" u="none" strike="noStrike" dirty="0">
                        <a:solidFill>
                          <a:srgbClr val="000000"/>
                        </a:solidFill>
                        <a:effectLst/>
                        <a:latin typeface="Calibri" panose="020F0502020204030204" pitchFamily="34" charset="0"/>
                      </a:endParaRPr>
                    </a:p>
                  </a:txBody>
                  <a:tcPr marL="6951" marR="6951" marT="6951" marB="0" anchor="b"/>
                </a:tc>
                <a:extLst>
                  <a:ext uri="{0D108BD9-81ED-4DB2-BD59-A6C34878D82A}">
                    <a16:rowId xmlns:a16="http://schemas.microsoft.com/office/drawing/2014/main" val="829731563"/>
                  </a:ext>
                </a:extLst>
              </a:tr>
            </a:tbl>
          </a:graphicData>
        </a:graphic>
      </p:graphicFrame>
    </p:spTree>
    <p:extLst>
      <p:ext uri="{BB962C8B-B14F-4D97-AF65-F5344CB8AC3E}">
        <p14:creationId xmlns:p14="http://schemas.microsoft.com/office/powerpoint/2010/main" val="95826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D5C5ED-C20A-4944-9C77-5F32B5637C37}"/>
              </a:ext>
            </a:extLst>
          </p:cNvPr>
          <p:cNvSpPr>
            <a:spLocks noGrp="1"/>
          </p:cNvSpPr>
          <p:nvPr>
            <p:ph type="ctrTitle"/>
          </p:nvPr>
        </p:nvSpPr>
        <p:spPr>
          <a:xfrm>
            <a:off x="2295525" y="501997"/>
            <a:ext cx="6378675" cy="1155353"/>
          </a:xfrm>
        </p:spPr>
        <p:txBody>
          <a:bodyPr/>
          <a:lstStyle/>
          <a:p>
            <a:r>
              <a:rPr lang="es-GT" dirty="0"/>
              <a:t>Índice</a:t>
            </a:r>
            <a:endParaRPr lang="en-US" dirty="0"/>
          </a:p>
        </p:txBody>
      </p:sp>
      <p:sp>
        <p:nvSpPr>
          <p:cNvPr id="5" name="Subtitle 4">
            <a:extLst>
              <a:ext uri="{FF2B5EF4-FFF2-40B4-BE49-F238E27FC236}">
                <a16:creationId xmlns:a16="http://schemas.microsoft.com/office/drawing/2014/main" id="{793105FF-2C28-4130-A8EF-473B9D37F9A9}"/>
              </a:ext>
            </a:extLst>
          </p:cNvPr>
          <p:cNvSpPr>
            <a:spLocks noGrp="1"/>
          </p:cNvSpPr>
          <p:nvPr>
            <p:ph type="subTitle" idx="1"/>
          </p:nvPr>
        </p:nvSpPr>
        <p:spPr>
          <a:xfrm>
            <a:off x="2668262" y="2085508"/>
            <a:ext cx="5633200" cy="2379200"/>
          </a:xfrm>
        </p:spPr>
        <p:txBody>
          <a:bodyPr/>
          <a:lstStyle/>
          <a:p>
            <a:pPr marL="285750" indent="-285750" algn="l">
              <a:buFont typeface="Wingdings" panose="05000000000000000000" pitchFamily="2" charset="2"/>
              <a:buChar char="q"/>
            </a:pPr>
            <a:r>
              <a:rPr lang="es-GT" dirty="0"/>
              <a:t>Objetivos</a:t>
            </a:r>
          </a:p>
          <a:p>
            <a:pPr marL="285750" indent="-285750" algn="l">
              <a:buFont typeface="Wingdings" panose="05000000000000000000" pitchFamily="2" charset="2"/>
              <a:buChar char="q"/>
            </a:pPr>
            <a:r>
              <a:rPr lang="es-GT" dirty="0"/>
              <a:t>Suposiciones</a:t>
            </a:r>
          </a:p>
          <a:p>
            <a:pPr marL="285750" indent="-285750" algn="l">
              <a:buFont typeface="Wingdings" panose="05000000000000000000" pitchFamily="2" charset="2"/>
              <a:buChar char="q"/>
            </a:pPr>
            <a:r>
              <a:rPr lang="es-GT" dirty="0"/>
              <a:t>Estado de resultados 2017</a:t>
            </a:r>
          </a:p>
          <a:p>
            <a:pPr marL="285750" indent="-285750" algn="l">
              <a:buFont typeface="Wingdings" panose="05000000000000000000" pitchFamily="2" charset="2"/>
              <a:buChar char="q"/>
            </a:pPr>
            <a:r>
              <a:rPr lang="es-GT" dirty="0"/>
              <a:t>Meta año 2018 y 2019</a:t>
            </a:r>
          </a:p>
          <a:p>
            <a:pPr marL="285750" indent="-285750" algn="l">
              <a:buFont typeface="Wingdings" panose="05000000000000000000" pitchFamily="2" charset="2"/>
              <a:buChar char="q"/>
            </a:pPr>
            <a:r>
              <a:rPr lang="es-GT" dirty="0"/>
              <a:t>Entendiendo la Data</a:t>
            </a:r>
          </a:p>
          <a:p>
            <a:pPr marL="285750" indent="-285750" algn="l">
              <a:buFont typeface="Wingdings" panose="05000000000000000000" pitchFamily="2" charset="2"/>
              <a:buChar char="q"/>
            </a:pPr>
            <a:r>
              <a:rPr lang="es-GT" dirty="0"/>
              <a:t>Análisis de la data</a:t>
            </a:r>
          </a:p>
          <a:p>
            <a:pPr marL="285750" indent="-285750" algn="l">
              <a:buFont typeface="Wingdings" panose="05000000000000000000" pitchFamily="2" charset="2"/>
              <a:buChar char="q"/>
            </a:pPr>
            <a:r>
              <a:rPr lang="es-GT" dirty="0"/>
              <a:t>Estrategias y conclusiones</a:t>
            </a:r>
          </a:p>
          <a:p>
            <a:pPr marL="285750" indent="-285750" algn="l">
              <a:buFont typeface="Wingdings" panose="05000000000000000000" pitchFamily="2" charset="2"/>
              <a:buChar char="q"/>
            </a:pPr>
            <a:endParaRPr lang="es-GT" dirty="0"/>
          </a:p>
          <a:p>
            <a:pPr marL="285750" indent="-285750" algn="l">
              <a:buFont typeface="Wingdings" panose="05000000000000000000" pitchFamily="2" charset="2"/>
              <a:buChar char="q"/>
            </a:pPr>
            <a:endParaRPr lang="es-GT" dirty="0"/>
          </a:p>
          <a:p>
            <a:pPr marL="285750" indent="-285750" algn="l">
              <a:buFont typeface="Wingdings" panose="05000000000000000000" pitchFamily="2" charset="2"/>
              <a:buChar char="q"/>
            </a:pPr>
            <a:endParaRPr lang="en-US" dirty="0"/>
          </a:p>
        </p:txBody>
      </p:sp>
    </p:spTree>
    <p:extLst>
      <p:ext uri="{BB962C8B-B14F-4D97-AF65-F5344CB8AC3E}">
        <p14:creationId xmlns:p14="http://schemas.microsoft.com/office/powerpoint/2010/main" val="1135250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1AE2EF-313D-4FA2-A9D8-8143F86F45F0}"/>
              </a:ext>
            </a:extLst>
          </p:cNvPr>
          <p:cNvSpPr>
            <a:spLocks noGrp="1"/>
          </p:cNvSpPr>
          <p:nvPr>
            <p:ph type="body" idx="1"/>
          </p:nvPr>
        </p:nvSpPr>
        <p:spPr>
          <a:xfrm>
            <a:off x="793924" y="875558"/>
            <a:ext cx="7077600" cy="1968000"/>
          </a:xfrm>
        </p:spPr>
        <p:txBody>
          <a:bodyPr/>
          <a:lstStyle/>
          <a:p>
            <a:endParaRPr lang="es-ES" dirty="0"/>
          </a:p>
          <a:p>
            <a:r>
              <a:rPr lang="es-ES" sz="1600" dirty="0"/>
              <a:t>Las tarifas del año 2017 son aceptables pues se están dando múltiples viajes por otro lado nunca hubieron servicios que representaran perdidas sin embargo existen ganancias de 5 quetzales por lo que se recomienda reevaluar estas transacciones para disminuir el costo y maximizar las ganancias.</a:t>
            </a:r>
          </a:p>
          <a:p>
            <a:pPr marL="203195" indent="0">
              <a:buNone/>
            </a:pPr>
            <a:endParaRPr lang="es-ES" sz="1600" dirty="0"/>
          </a:p>
          <a:p>
            <a:r>
              <a:rPr lang="es-ES" sz="1600" dirty="0"/>
              <a:t>La cantidad de transacciones que tiene el origen 1 y 2  son mayores a 104,800 y en alrededor de 43,800 transacciones el tiempo de reparación fue mayor a 75.120 minutos, por lo cual sería conveniente </a:t>
            </a:r>
            <a:r>
              <a:rPr lang="es-ES" sz="1600" dirty="0" err="1"/>
              <a:t>aperturar</a:t>
            </a:r>
            <a:r>
              <a:rPr lang="es-ES" sz="1600" dirty="0"/>
              <a:t>  pequeños centros de distribución cercanos a estos puntos para  disminuir el costo de operación.</a:t>
            </a:r>
          </a:p>
          <a:p>
            <a:endParaRPr lang="es-ES" sz="1600" dirty="0"/>
          </a:p>
          <a:p>
            <a:r>
              <a:rPr lang="es-ES" sz="1600" dirty="0"/>
              <a:t>Las motos son el transporte más rentables pero solo se utilizan para el servicio de cambio de fusible, se deberían utilizar en visitas u otro servicio que no requiera llevar un camión o pickup.</a:t>
            </a:r>
          </a:p>
          <a:p>
            <a:endParaRPr lang="es-ES" sz="1600" dirty="0"/>
          </a:p>
          <a:p>
            <a:r>
              <a:rPr lang="es-ES" sz="1600" dirty="0"/>
              <a:t>Para cumplir la meta establecida para el año del 2019 se tiene que contemplar que clientes se han perdido y que se ha cambiando respecto al año 2017.</a:t>
            </a:r>
          </a:p>
          <a:p>
            <a:endParaRPr lang="es-ES" sz="1600" dirty="0"/>
          </a:p>
          <a:p>
            <a:r>
              <a:rPr lang="es-ES" sz="1600" dirty="0"/>
              <a:t>Otro factor importante para cumplir la meta del 2019 es contemplar si hubo un aumento en los costos que este generando servicios con perdidas</a:t>
            </a:r>
          </a:p>
          <a:p>
            <a:endParaRPr lang="es-ES" dirty="0"/>
          </a:p>
          <a:p>
            <a:endParaRPr lang="en-US" dirty="0"/>
          </a:p>
        </p:txBody>
      </p:sp>
      <p:sp>
        <p:nvSpPr>
          <p:cNvPr id="3" name="Title 2">
            <a:extLst>
              <a:ext uri="{FF2B5EF4-FFF2-40B4-BE49-F238E27FC236}">
                <a16:creationId xmlns:a16="http://schemas.microsoft.com/office/drawing/2014/main" id="{37F6F3C9-EFB9-48DD-AF04-6A9DD4C70DA7}"/>
              </a:ext>
            </a:extLst>
          </p:cNvPr>
          <p:cNvSpPr>
            <a:spLocks noGrp="1"/>
          </p:cNvSpPr>
          <p:nvPr>
            <p:ph type="ctrTitle"/>
          </p:nvPr>
        </p:nvSpPr>
        <p:spPr/>
        <p:txBody>
          <a:bodyPr/>
          <a:lstStyle/>
          <a:p>
            <a:r>
              <a:rPr lang="es-GT" dirty="0"/>
              <a:t>Conclusiones</a:t>
            </a:r>
            <a:endParaRPr lang="en-US" dirty="0"/>
          </a:p>
        </p:txBody>
      </p:sp>
    </p:spTree>
    <p:extLst>
      <p:ext uri="{BB962C8B-B14F-4D97-AF65-F5344CB8AC3E}">
        <p14:creationId xmlns:p14="http://schemas.microsoft.com/office/powerpoint/2010/main" val="302616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p:nvPr/>
        </p:nvSpPr>
        <p:spPr>
          <a:xfrm>
            <a:off x="2214016" y="4898100"/>
            <a:ext cx="1981600" cy="1261600"/>
          </a:xfrm>
          <a:prstGeom prst="snip2DiagRect">
            <a:avLst>
              <a:gd name="adj1" fmla="val 0"/>
              <a:gd name="adj2" fmla="val 16667"/>
            </a:avLst>
          </a:prstGeom>
          <a:solidFill>
            <a:schemeClr val="dk1"/>
          </a:solidFill>
          <a:ln>
            <a:noFill/>
          </a:ln>
        </p:spPr>
        <p:txBody>
          <a:bodyPr spcFirstLastPara="1" wrap="square" lIns="121900" tIns="121900" rIns="121900" bIns="121900" anchor="ctr" anchorCtr="0">
            <a:noAutofit/>
          </a:bodyPr>
          <a:lstStyle/>
          <a:p>
            <a:endParaRPr sz="2400"/>
          </a:p>
        </p:txBody>
      </p:sp>
      <p:sp>
        <p:nvSpPr>
          <p:cNvPr id="193" name="Google Shape;193;p33"/>
          <p:cNvSpPr txBox="1"/>
          <p:nvPr/>
        </p:nvSpPr>
        <p:spPr>
          <a:xfrm>
            <a:off x="2388067" y="5218465"/>
            <a:ext cx="1718000" cy="828400"/>
          </a:xfrm>
          <a:prstGeom prst="rect">
            <a:avLst/>
          </a:prstGeom>
          <a:noFill/>
          <a:ln>
            <a:noFill/>
          </a:ln>
        </p:spPr>
        <p:txBody>
          <a:bodyPr spcFirstLastPara="1" wrap="square" lIns="121900" tIns="121900" rIns="121900" bIns="121900" anchor="t" anchorCtr="0">
            <a:noAutofit/>
          </a:bodyPr>
          <a:lstStyle/>
          <a:p>
            <a:pPr lvl="0" algn="ctr"/>
            <a:r>
              <a:rPr lang="es-ES" sz="1400" dirty="0">
                <a:solidFill>
                  <a:schemeClr val="lt1"/>
                </a:solidFill>
                <a:latin typeface="Roboto Condensed Light"/>
                <a:ea typeface="Roboto Condensed Light"/>
                <a:cs typeface="Roboto Condensed Light"/>
                <a:sym typeface="Roboto Condensed Light"/>
              </a:rPr>
              <a:t>Competir en base a los costos.</a:t>
            </a:r>
            <a:endParaRPr sz="1400" dirty="0">
              <a:solidFill>
                <a:schemeClr val="lt1"/>
              </a:solidFill>
              <a:latin typeface="Roboto Condensed Light"/>
              <a:ea typeface="Roboto Condensed Light"/>
              <a:cs typeface="Roboto Condensed Light"/>
              <a:sym typeface="Roboto Condensed Light"/>
            </a:endParaRPr>
          </a:p>
        </p:txBody>
      </p:sp>
      <p:sp>
        <p:nvSpPr>
          <p:cNvPr id="194" name="Google Shape;194;p33"/>
          <p:cNvSpPr/>
          <p:nvPr/>
        </p:nvSpPr>
        <p:spPr>
          <a:xfrm>
            <a:off x="8061933" y="4898100"/>
            <a:ext cx="1981600" cy="1261600"/>
          </a:xfrm>
          <a:prstGeom prst="snip2DiagRect">
            <a:avLst>
              <a:gd name="adj1" fmla="val 0"/>
              <a:gd name="adj2" fmla="val 16667"/>
            </a:avLst>
          </a:prstGeom>
          <a:solidFill>
            <a:schemeClr val="dk1"/>
          </a:solidFill>
          <a:ln>
            <a:noFill/>
          </a:ln>
        </p:spPr>
        <p:txBody>
          <a:bodyPr spcFirstLastPara="1" wrap="square" lIns="121900" tIns="121900" rIns="121900" bIns="121900" anchor="ctr" anchorCtr="0">
            <a:noAutofit/>
          </a:bodyPr>
          <a:lstStyle/>
          <a:p>
            <a:endParaRPr sz="2400"/>
          </a:p>
        </p:txBody>
      </p:sp>
      <p:sp>
        <p:nvSpPr>
          <p:cNvPr id="196" name="Google Shape;196;p33"/>
          <p:cNvSpPr txBox="1"/>
          <p:nvPr/>
        </p:nvSpPr>
        <p:spPr>
          <a:xfrm>
            <a:off x="8259984" y="5043679"/>
            <a:ext cx="1718000" cy="828400"/>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US" sz="1333" dirty="0" err="1">
                <a:solidFill>
                  <a:schemeClr val="lt1"/>
                </a:solidFill>
                <a:latin typeface="Roboto Condensed Light"/>
                <a:ea typeface="Roboto Condensed Light"/>
                <a:cs typeface="Roboto Condensed Light"/>
                <a:sym typeface="Roboto Condensed Light"/>
              </a:rPr>
              <a:t>Utilizar</a:t>
            </a:r>
            <a:r>
              <a:rPr lang="en-US" sz="1333" dirty="0">
                <a:solidFill>
                  <a:schemeClr val="lt1"/>
                </a:solidFill>
                <a:latin typeface="Roboto Condensed Light"/>
                <a:ea typeface="Roboto Condensed Light"/>
                <a:cs typeface="Roboto Condensed Light"/>
                <a:sym typeface="Roboto Condensed Light"/>
              </a:rPr>
              <a:t> y </a:t>
            </a:r>
            <a:r>
              <a:rPr lang="en-US" sz="1333" dirty="0" err="1">
                <a:solidFill>
                  <a:schemeClr val="lt1"/>
                </a:solidFill>
                <a:latin typeface="Roboto Condensed Light"/>
                <a:ea typeface="Roboto Condensed Light"/>
                <a:cs typeface="Roboto Condensed Light"/>
                <a:sym typeface="Roboto Condensed Light"/>
              </a:rPr>
              <a:t>comprar</a:t>
            </a:r>
            <a:r>
              <a:rPr lang="en-US" sz="1333" dirty="0">
                <a:solidFill>
                  <a:schemeClr val="lt1"/>
                </a:solidFill>
                <a:latin typeface="Roboto Condensed Light"/>
                <a:ea typeface="Roboto Condensed Light"/>
                <a:cs typeface="Roboto Condensed Light"/>
                <a:sym typeface="Roboto Condensed Light"/>
              </a:rPr>
              <a:t> </a:t>
            </a:r>
            <a:r>
              <a:rPr lang="en-US" sz="1333" dirty="0" err="1">
                <a:solidFill>
                  <a:schemeClr val="lt1"/>
                </a:solidFill>
                <a:latin typeface="Roboto Condensed Light"/>
                <a:ea typeface="Roboto Condensed Light"/>
                <a:cs typeface="Roboto Condensed Light"/>
                <a:sym typeface="Roboto Condensed Light"/>
              </a:rPr>
              <a:t>más</a:t>
            </a:r>
            <a:r>
              <a:rPr lang="en-US" sz="1333" dirty="0">
                <a:solidFill>
                  <a:schemeClr val="lt1"/>
                </a:solidFill>
                <a:latin typeface="Roboto Condensed Light"/>
                <a:ea typeface="Roboto Condensed Light"/>
                <a:cs typeface="Roboto Condensed Light"/>
                <a:sym typeface="Roboto Condensed Light"/>
              </a:rPr>
              <a:t> </a:t>
            </a:r>
            <a:r>
              <a:rPr lang="en-US" sz="1333" dirty="0" err="1">
                <a:solidFill>
                  <a:schemeClr val="lt1"/>
                </a:solidFill>
                <a:latin typeface="Roboto Condensed Light"/>
                <a:ea typeface="Roboto Condensed Light"/>
                <a:cs typeface="Roboto Condensed Light"/>
                <a:sym typeface="Roboto Condensed Light"/>
              </a:rPr>
              <a:t>motos</a:t>
            </a:r>
            <a:r>
              <a:rPr lang="en-US" sz="1333" dirty="0">
                <a:solidFill>
                  <a:schemeClr val="lt1"/>
                </a:solidFill>
                <a:latin typeface="Roboto Condensed Light"/>
                <a:ea typeface="Roboto Condensed Light"/>
                <a:cs typeface="Roboto Condensed Light"/>
                <a:sym typeface="Roboto Condensed Light"/>
              </a:rPr>
              <a:t> para </a:t>
            </a:r>
            <a:r>
              <a:rPr lang="en-US" sz="1333" dirty="0" err="1">
                <a:solidFill>
                  <a:schemeClr val="lt1"/>
                </a:solidFill>
                <a:latin typeface="Roboto Condensed Light"/>
                <a:ea typeface="Roboto Condensed Light"/>
                <a:cs typeface="Roboto Condensed Light"/>
                <a:sym typeface="Roboto Condensed Light"/>
              </a:rPr>
              <a:t>hacer</a:t>
            </a:r>
            <a:r>
              <a:rPr lang="en-US" sz="1333" dirty="0">
                <a:solidFill>
                  <a:schemeClr val="lt1"/>
                </a:solidFill>
                <a:latin typeface="Roboto Condensed Light"/>
                <a:ea typeface="Roboto Condensed Light"/>
                <a:cs typeface="Roboto Condensed Light"/>
                <a:sym typeface="Roboto Condensed Light"/>
              </a:rPr>
              <a:t> </a:t>
            </a:r>
            <a:r>
              <a:rPr lang="en-US" sz="1333" dirty="0" err="1">
                <a:solidFill>
                  <a:schemeClr val="lt1"/>
                </a:solidFill>
                <a:latin typeface="Roboto Condensed Light"/>
                <a:ea typeface="Roboto Condensed Light"/>
                <a:cs typeface="Roboto Condensed Light"/>
                <a:sym typeface="Roboto Condensed Light"/>
              </a:rPr>
              <a:t>más</a:t>
            </a:r>
            <a:r>
              <a:rPr lang="en-US" sz="1333" dirty="0">
                <a:solidFill>
                  <a:schemeClr val="lt1"/>
                </a:solidFill>
                <a:latin typeface="Roboto Condensed Light"/>
                <a:ea typeface="Roboto Condensed Light"/>
                <a:cs typeface="Roboto Condensed Light"/>
                <a:sym typeface="Roboto Condensed Light"/>
              </a:rPr>
              <a:t> </a:t>
            </a:r>
            <a:r>
              <a:rPr lang="en-US" sz="1333" dirty="0" err="1">
                <a:solidFill>
                  <a:schemeClr val="lt1"/>
                </a:solidFill>
                <a:latin typeface="Roboto Condensed Light"/>
                <a:ea typeface="Roboto Condensed Light"/>
                <a:cs typeface="Roboto Condensed Light"/>
                <a:sym typeface="Roboto Condensed Light"/>
              </a:rPr>
              <a:t>servicios</a:t>
            </a:r>
            <a:r>
              <a:rPr lang="en-US" sz="1333" dirty="0">
                <a:solidFill>
                  <a:schemeClr val="lt1"/>
                </a:solidFill>
                <a:latin typeface="Roboto Condensed Light"/>
                <a:ea typeface="Roboto Condensed Light"/>
                <a:cs typeface="Roboto Condensed Light"/>
                <a:sym typeface="Roboto Condensed Light"/>
              </a:rPr>
              <a:t> </a:t>
            </a:r>
            <a:r>
              <a:rPr lang="en-US" sz="1333" dirty="0" err="1">
                <a:solidFill>
                  <a:schemeClr val="lt1"/>
                </a:solidFill>
                <a:latin typeface="Roboto Condensed Light"/>
                <a:ea typeface="Roboto Condensed Light"/>
                <a:cs typeface="Roboto Condensed Light"/>
                <a:sym typeface="Roboto Condensed Light"/>
              </a:rPr>
              <a:t>como</a:t>
            </a:r>
            <a:r>
              <a:rPr lang="en-US" sz="1333" dirty="0">
                <a:solidFill>
                  <a:schemeClr val="lt1"/>
                </a:solidFill>
                <a:latin typeface="Roboto Condensed Light"/>
                <a:ea typeface="Roboto Condensed Light"/>
                <a:cs typeface="Roboto Condensed Light"/>
                <a:sym typeface="Roboto Condensed Light"/>
              </a:rPr>
              <a:t> </a:t>
            </a:r>
            <a:r>
              <a:rPr lang="en-US" sz="1333" dirty="0" err="1">
                <a:solidFill>
                  <a:schemeClr val="lt1"/>
                </a:solidFill>
                <a:latin typeface="Roboto Condensed Light"/>
                <a:ea typeface="Roboto Condensed Light"/>
                <a:cs typeface="Roboto Condensed Light"/>
                <a:sym typeface="Roboto Condensed Light"/>
              </a:rPr>
              <a:t>visitas</a:t>
            </a:r>
            <a:r>
              <a:rPr lang="en-US" sz="1333" dirty="0">
                <a:solidFill>
                  <a:schemeClr val="lt1"/>
                </a:solidFill>
                <a:latin typeface="Roboto Condensed Light"/>
                <a:ea typeface="Roboto Condensed Light"/>
                <a:cs typeface="Roboto Condensed Light"/>
                <a:sym typeface="Roboto Condensed Light"/>
              </a:rPr>
              <a:t>.</a:t>
            </a:r>
            <a:endParaRPr sz="1333" dirty="0">
              <a:solidFill>
                <a:schemeClr val="lt1"/>
              </a:solidFill>
              <a:latin typeface="Roboto Condensed Light"/>
              <a:ea typeface="Roboto Condensed Light"/>
              <a:cs typeface="Roboto Condensed Light"/>
              <a:sym typeface="Roboto Condensed Light"/>
            </a:endParaRPr>
          </a:p>
        </p:txBody>
      </p:sp>
      <p:cxnSp>
        <p:nvCxnSpPr>
          <p:cNvPr id="198" name="Google Shape;198;p33"/>
          <p:cNvCxnSpPr/>
          <p:nvPr/>
        </p:nvCxnSpPr>
        <p:spPr>
          <a:xfrm rot="-5400000" flipH="1">
            <a:off x="5862573" y="3086033"/>
            <a:ext cx="481200" cy="800"/>
          </a:xfrm>
          <a:prstGeom prst="curvedConnector3">
            <a:avLst>
              <a:gd name="adj1" fmla="val 50000"/>
            </a:avLst>
          </a:prstGeom>
          <a:noFill/>
          <a:ln w="9525" cap="flat" cmpd="sng">
            <a:solidFill>
              <a:schemeClr val="dk1"/>
            </a:solidFill>
            <a:prstDash val="solid"/>
            <a:round/>
            <a:headEnd type="none" w="med" len="med"/>
            <a:tailEnd type="none" w="med" len="med"/>
          </a:ln>
        </p:spPr>
      </p:cxnSp>
      <p:sp>
        <p:nvSpPr>
          <p:cNvPr id="199" name="Google Shape;199;p33"/>
          <p:cNvSpPr/>
          <p:nvPr/>
        </p:nvSpPr>
        <p:spPr>
          <a:xfrm>
            <a:off x="4106067" y="3429800"/>
            <a:ext cx="4074000" cy="1111600"/>
          </a:xfrm>
          <a:prstGeom prst="snip2DiagRect">
            <a:avLst>
              <a:gd name="adj1" fmla="val 0"/>
              <a:gd name="adj2"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0" name="Google Shape;200;p33"/>
          <p:cNvSpPr/>
          <p:nvPr/>
        </p:nvSpPr>
        <p:spPr>
          <a:xfrm>
            <a:off x="5112467" y="1481500"/>
            <a:ext cx="1981600" cy="1261600"/>
          </a:xfrm>
          <a:prstGeom prst="snip2DiagRect">
            <a:avLst>
              <a:gd name="adj1" fmla="val 0"/>
              <a:gd name="adj2" fmla="val 16667"/>
            </a:avLst>
          </a:prstGeom>
          <a:solidFill>
            <a:schemeClr val="dk1"/>
          </a:solidFill>
          <a:ln>
            <a:noFill/>
          </a:ln>
        </p:spPr>
        <p:txBody>
          <a:bodyPr spcFirstLastPara="1" wrap="square" lIns="121900" tIns="121900" rIns="121900" bIns="121900" anchor="ctr" anchorCtr="0">
            <a:noAutofit/>
          </a:bodyPr>
          <a:lstStyle/>
          <a:p>
            <a:endParaRPr sz="2400"/>
          </a:p>
        </p:txBody>
      </p:sp>
      <p:cxnSp>
        <p:nvCxnSpPr>
          <p:cNvPr id="201" name="Google Shape;201;p33"/>
          <p:cNvCxnSpPr>
            <a:stCxn id="202" idx="0"/>
            <a:endCxn id="203" idx="0"/>
          </p:cNvCxnSpPr>
          <p:nvPr/>
        </p:nvCxnSpPr>
        <p:spPr>
          <a:xfrm rot="5400000">
            <a:off x="3211200" y="4003300"/>
            <a:ext cx="814800" cy="779600"/>
          </a:xfrm>
          <a:prstGeom prst="bentConnector3">
            <a:avLst>
              <a:gd name="adj1" fmla="val -691"/>
            </a:avLst>
          </a:prstGeom>
          <a:noFill/>
          <a:ln w="9525" cap="flat" cmpd="sng">
            <a:solidFill>
              <a:schemeClr val="dk2"/>
            </a:solidFill>
            <a:prstDash val="solid"/>
            <a:round/>
            <a:headEnd type="none" w="med" len="med"/>
            <a:tailEnd type="none" w="med" len="med"/>
          </a:ln>
        </p:spPr>
      </p:cxnSp>
      <p:cxnSp>
        <p:nvCxnSpPr>
          <p:cNvPr id="204" name="Google Shape;204;p33"/>
          <p:cNvCxnSpPr>
            <a:stCxn id="205" idx="2"/>
            <a:endCxn id="206" idx="0"/>
          </p:cNvCxnSpPr>
          <p:nvPr/>
        </p:nvCxnSpPr>
        <p:spPr>
          <a:xfrm>
            <a:off x="8282333" y="4053700"/>
            <a:ext cx="770400" cy="746800"/>
          </a:xfrm>
          <a:prstGeom prst="bentConnector3">
            <a:avLst>
              <a:gd name="adj1" fmla="val 99749"/>
            </a:avLst>
          </a:prstGeom>
          <a:noFill/>
          <a:ln w="9525" cap="flat" cmpd="sng">
            <a:solidFill>
              <a:schemeClr val="dk2"/>
            </a:solidFill>
            <a:prstDash val="solid"/>
            <a:round/>
            <a:headEnd type="none" w="med" len="med"/>
            <a:tailEnd type="none" w="med" len="med"/>
          </a:ln>
        </p:spPr>
      </p:cxnSp>
      <p:sp>
        <p:nvSpPr>
          <p:cNvPr id="207" name="Google Shape;207;p33"/>
          <p:cNvSpPr txBox="1"/>
          <p:nvPr/>
        </p:nvSpPr>
        <p:spPr>
          <a:xfrm>
            <a:off x="5142200" y="3903500"/>
            <a:ext cx="1907600" cy="523600"/>
          </a:xfrm>
          <a:prstGeom prst="rect">
            <a:avLst/>
          </a:prstGeom>
          <a:noFill/>
          <a:ln>
            <a:noFill/>
          </a:ln>
        </p:spPr>
        <p:txBody>
          <a:bodyPr spcFirstLastPara="1" wrap="square" lIns="121900" tIns="121900" rIns="121900" bIns="121900" anchor="b" anchorCtr="0">
            <a:noAutofit/>
          </a:bodyPr>
          <a:lstStyle/>
          <a:p>
            <a:pPr lvl="0" algn="ctr"/>
            <a:r>
              <a:rPr lang="en-US" sz="2133" b="1" dirty="0" err="1">
                <a:solidFill>
                  <a:schemeClr val="dk1"/>
                </a:solidFill>
                <a:latin typeface="Exo 2"/>
                <a:ea typeface="Exo 2"/>
                <a:cs typeface="Exo 2"/>
                <a:sym typeface="Exo 2"/>
              </a:rPr>
              <a:t>Estrategias</a:t>
            </a:r>
            <a:r>
              <a:rPr lang="en-US" sz="2133" b="1" dirty="0">
                <a:solidFill>
                  <a:schemeClr val="dk1"/>
                </a:solidFill>
                <a:latin typeface="Exo 2"/>
                <a:ea typeface="Exo 2"/>
                <a:cs typeface="Exo 2"/>
                <a:sym typeface="Exo 2"/>
              </a:rPr>
              <a:t> a </a:t>
            </a:r>
            <a:r>
              <a:rPr lang="en-US" sz="2133" b="1" dirty="0" err="1">
                <a:solidFill>
                  <a:schemeClr val="dk1"/>
                </a:solidFill>
                <a:latin typeface="Exo 2"/>
                <a:ea typeface="Exo 2"/>
                <a:cs typeface="Exo 2"/>
                <a:sym typeface="Exo 2"/>
              </a:rPr>
              <a:t>seguir</a:t>
            </a:r>
            <a:endParaRPr sz="2133" b="1" dirty="0">
              <a:solidFill>
                <a:schemeClr val="dk1"/>
              </a:solidFill>
              <a:latin typeface="Exo 2"/>
              <a:ea typeface="Exo 2"/>
              <a:cs typeface="Exo 2"/>
              <a:sym typeface="Exo 2"/>
            </a:endParaRPr>
          </a:p>
        </p:txBody>
      </p:sp>
      <p:sp>
        <p:nvSpPr>
          <p:cNvPr id="210" name="Google Shape;210;p33"/>
          <p:cNvSpPr txBox="1"/>
          <p:nvPr/>
        </p:nvSpPr>
        <p:spPr>
          <a:xfrm>
            <a:off x="5237000" y="1551850"/>
            <a:ext cx="1849867" cy="1293983"/>
          </a:xfrm>
          <a:prstGeom prst="rect">
            <a:avLst/>
          </a:prstGeom>
          <a:noFill/>
          <a:ln>
            <a:noFill/>
          </a:ln>
        </p:spPr>
        <p:txBody>
          <a:bodyPr spcFirstLastPara="1" wrap="square" lIns="121900" tIns="121900" rIns="121900" bIns="121900" anchor="t" anchorCtr="0">
            <a:noAutofit/>
          </a:bodyPr>
          <a:lstStyle/>
          <a:p>
            <a:pPr lvl="0" algn="ctr">
              <a:buClr>
                <a:schemeClr val="dk1"/>
              </a:buClr>
              <a:buSzPts val="1100"/>
            </a:pPr>
            <a:r>
              <a:rPr lang="es-ES" sz="1333" dirty="0" err="1">
                <a:solidFill>
                  <a:schemeClr val="lt1"/>
                </a:solidFill>
                <a:latin typeface="Roboto Condensed Light"/>
                <a:ea typeface="Roboto Condensed Light"/>
                <a:cs typeface="Roboto Condensed Light"/>
                <a:sym typeface="Roboto Condensed Light"/>
              </a:rPr>
              <a:t>Aperturar</a:t>
            </a:r>
            <a:r>
              <a:rPr lang="es-ES" sz="1333" dirty="0">
                <a:solidFill>
                  <a:schemeClr val="lt1"/>
                </a:solidFill>
                <a:latin typeface="Roboto Condensed Light"/>
                <a:ea typeface="Roboto Condensed Light"/>
                <a:cs typeface="Roboto Condensed Light"/>
                <a:sym typeface="Roboto Condensed Light"/>
              </a:rPr>
              <a:t> centros de distribución en ubicaciones estratégicas  para disminuir costos</a:t>
            </a:r>
            <a:endParaRPr sz="1333" dirty="0">
              <a:solidFill>
                <a:schemeClr val="lt1"/>
              </a:solidFill>
              <a:latin typeface="Roboto Condensed Light"/>
              <a:ea typeface="Roboto Condensed Light"/>
              <a:cs typeface="Roboto Condensed Light"/>
              <a:sym typeface="Roboto Condensed Light"/>
            </a:endParaRPr>
          </a:p>
        </p:txBody>
      </p:sp>
      <p:sp>
        <p:nvSpPr>
          <p:cNvPr id="13" name="Google Shape;200;p33">
            <a:extLst>
              <a:ext uri="{FF2B5EF4-FFF2-40B4-BE49-F238E27FC236}">
                <a16:creationId xmlns:a16="http://schemas.microsoft.com/office/drawing/2014/main" id="{C8C9A2D7-A957-4C19-807D-1616BCA9E988}"/>
              </a:ext>
            </a:extLst>
          </p:cNvPr>
          <p:cNvSpPr/>
          <p:nvPr/>
        </p:nvSpPr>
        <p:spPr>
          <a:xfrm>
            <a:off x="1458041" y="1411151"/>
            <a:ext cx="1981600" cy="1261600"/>
          </a:xfrm>
          <a:prstGeom prst="snip2DiagRect">
            <a:avLst>
              <a:gd name="adj1" fmla="val 0"/>
              <a:gd name="adj2" fmla="val 16667"/>
            </a:avLst>
          </a:prstGeom>
          <a:solidFill>
            <a:schemeClr val="dk1"/>
          </a:solidFill>
          <a:ln>
            <a:noFill/>
          </a:ln>
        </p:spPr>
        <p:txBody>
          <a:bodyPr spcFirstLastPara="1" wrap="square" lIns="121900" tIns="121900" rIns="121900" bIns="121900" anchor="ctr" anchorCtr="0">
            <a:noAutofit/>
          </a:bodyPr>
          <a:lstStyle/>
          <a:p>
            <a:endParaRPr sz="2400"/>
          </a:p>
        </p:txBody>
      </p:sp>
      <p:sp>
        <p:nvSpPr>
          <p:cNvPr id="14" name="Google Shape;210;p33">
            <a:extLst>
              <a:ext uri="{FF2B5EF4-FFF2-40B4-BE49-F238E27FC236}">
                <a16:creationId xmlns:a16="http://schemas.microsoft.com/office/drawing/2014/main" id="{35DE6853-850A-400A-A440-CEC632B32631}"/>
              </a:ext>
            </a:extLst>
          </p:cNvPr>
          <p:cNvSpPr txBox="1"/>
          <p:nvPr/>
        </p:nvSpPr>
        <p:spPr>
          <a:xfrm>
            <a:off x="1582575" y="1481501"/>
            <a:ext cx="1849867" cy="1293983"/>
          </a:xfrm>
          <a:prstGeom prst="rect">
            <a:avLst/>
          </a:prstGeom>
          <a:noFill/>
          <a:ln>
            <a:noFill/>
          </a:ln>
        </p:spPr>
        <p:txBody>
          <a:bodyPr spcFirstLastPara="1" wrap="square" lIns="121900" tIns="121900" rIns="121900" bIns="121900" anchor="t" anchorCtr="0">
            <a:noAutofit/>
          </a:bodyPr>
          <a:lstStyle/>
          <a:p>
            <a:pPr lvl="0" algn="ctr">
              <a:buClr>
                <a:schemeClr val="dk1"/>
              </a:buClr>
              <a:buSzPts val="1100"/>
            </a:pPr>
            <a:r>
              <a:rPr lang="es-ES" sz="1333" dirty="0">
                <a:solidFill>
                  <a:schemeClr val="lt1"/>
                </a:solidFill>
                <a:latin typeface="Roboto Condensed Light"/>
                <a:ea typeface="Roboto Condensed Light"/>
                <a:cs typeface="Roboto Condensed Light"/>
                <a:sym typeface="Roboto Condensed Light"/>
              </a:rPr>
              <a:t>Recolectar datos y poner estos en formato TIDY para un mejor y eficiente análisis.</a:t>
            </a:r>
            <a:endParaRPr sz="1333" dirty="0">
              <a:solidFill>
                <a:schemeClr val="lt1"/>
              </a:solidFill>
              <a:latin typeface="Roboto Condensed Light"/>
              <a:ea typeface="Roboto Condensed Light"/>
              <a:cs typeface="Roboto Condensed Light"/>
              <a:sym typeface="Roboto Condensed Light"/>
            </a:endParaRPr>
          </a:p>
        </p:txBody>
      </p:sp>
      <p:cxnSp>
        <p:nvCxnSpPr>
          <p:cNvPr id="18" name="Google Shape;201;p33">
            <a:extLst>
              <a:ext uri="{FF2B5EF4-FFF2-40B4-BE49-F238E27FC236}">
                <a16:creationId xmlns:a16="http://schemas.microsoft.com/office/drawing/2014/main" id="{38DC7F9B-0547-45C7-8F6D-9B2E73EC4713}"/>
              </a:ext>
            </a:extLst>
          </p:cNvPr>
          <p:cNvCxnSpPr>
            <a:cxnSpLocks/>
          </p:cNvCxnSpPr>
          <p:nvPr/>
        </p:nvCxnSpPr>
        <p:spPr>
          <a:xfrm rot="10800000">
            <a:off x="3392707" y="2141080"/>
            <a:ext cx="1472932" cy="1287121"/>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51"/>
          <p:cNvSpPr txBox="1">
            <a:spLocks noGrp="1"/>
          </p:cNvSpPr>
          <p:nvPr>
            <p:ph type="ctrTitle"/>
          </p:nvPr>
        </p:nvSpPr>
        <p:spPr>
          <a:xfrm flipH="1">
            <a:off x="2632200" y="1548000"/>
            <a:ext cx="6927600" cy="1820400"/>
          </a:xfrm>
          <a:prstGeom prst="rect">
            <a:avLst/>
          </a:prstGeom>
        </p:spPr>
        <p:txBody>
          <a:bodyPr spcFirstLastPara="1" vert="horz" wrap="square" lIns="121900" tIns="121900" rIns="121900" bIns="121900" rtlCol="0" anchor="b" anchorCtr="0">
            <a:noAutofit/>
          </a:bodyPr>
          <a:lstStyle/>
          <a:p>
            <a:r>
              <a:rPr lang="en-US" dirty="0"/>
              <a:t>Gracias</a:t>
            </a:r>
            <a:endParaRPr dirty="0"/>
          </a:p>
        </p:txBody>
      </p:sp>
      <p:cxnSp>
        <p:nvCxnSpPr>
          <p:cNvPr id="599" name="Google Shape;599;p51"/>
          <p:cNvCxnSpPr/>
          <p:nvPr/>
        </p:nvCxnSpPr>
        <p:spPr>
          <a:xfrm rot="10800000">
            <a:off x="10875200" y="840117"/>
            <a:ext cx="1648400" cy="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51"/>
          <p:cNvCxnSpPr/>
          <p:nvPr/>
        </p:nvCxnSpPr>
        <p:spPr>
          <a:xfrm rot="10800000">
            <a:off x="-167" y="6354467"/>
            <a:ext cx="1278000" cy="0"/>
          </a:xfrm>
          <a:prstGeom prst="straightConnector1">
            <a:avLst/>
          </a:prstGeom>
          <a:noFill/>
          <a:ln w="9525" cap="flat" cmpd="sng">
            <a:solidFill>
              <a:schemeClr val="dk2"/>
            </a:solidFill>
            <a:prstDash val="solid"/>
            <a:round/>
            <a:headEnd type="none" w="med" len="med"/>
            <a:tailEnd type="none" w="med" len="med"/>
          </a:ln>
        </p:spPr>
      </p:cxnSp>
      <p:sp>
        <p:nvSpPr>
          <p:cNvPr id="3" name="Subtítulo 2">
            <a:extLst>
              <a:ext uri="{FF2B5EF4-FFF2-40B4-BE49-F238E27FC236}">
                <a16:creationId xmlns:a16="http://schemas.microsoft.com/office/drawing/2014/main" id="{35AB4597-DEC6-4B10-9A6E-EFD1516B75C9}"/>
              </a:ext>
            </a:extLst>
          </p:cNvPr>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D5C5ED-C20A-4944-9C77-5F32B5637C37}"/>
              </a:ext>
            </a:extLst>
          </p:cNvPr>
          <p:cNvSpPr>
            <a:spLocks noGrp="1"/>
          </p:cNvSpPr>
          <p:nvPr>
            <p:ph type="ctrTitle"/>
          </p:nvPr>
        </p:nvSpPr>
        <p:spPr>
          <a:xfrm>
            <a:off x="2295525" y="501997"/>
            <a:ext cx="6378675" cy="1155353"/>
          </a:xfrm>
        </p:spPr>
        <p:txBody>
          <a:bodyPr/>
          <a:lstStyle/>
          <a:p>
            <a:r>
              <a:rPr lang="es-GT" dirty="0"/>
              <a:t>Objetivos</a:t>
            </a:r>
            <a:endParaRPr lang="en-US" dirty="0"/>
          </a:p>
        </p:txBody>
      </p:sp>
      <p:sp>
        <p:nvSpPr>
          <p:cNvPr id="5" name="Subtitle 4">
            <a:extLst>
              <a:ext uri="{FF2B5EF4-FFF2-40B4-BE49-F238E27FC236}">
                <a16:creationId xmlns:a16="http://schemas.microsoft.com/office/drawing/2014/main" id="{793105FF-2C28-4130-A8EF-473B9D37F9A9}"/>
              </a:ext>
            </a:extLst>
          </p:cNvPr>
          <p:cNvSpPr>
            <a:spLocks noGrp="1"/>
          </p:cNvSpPr>
          <p:nvPr>
            <p:ph type="subTitle" idx="1"/>
          </p:nvPr>
        </p:nvSpPr>
        <p:spPr>
          <a:xfrm>
            <a:off x="2668262" y="2085508"/>
            <a:ext cx="5633200" cy="2379200"/>
          </a:xfrm>
        </p:spPr>
        <p:txBody>
          <a:bodyPr/>
          <a:lstStyle/>
          <a:p>
            <a:pPr marL="285750" indent="-285750" algn="l">
              <a:buFont typeface="Wingdings" panose="05000000000000000000" pitchFamily="2" charset="2"/>
              <a:buChar char="q"/>
            </a:pPr>
            <a:r>
              <a:rPr lang="es-GT" dirty="0"/>
              <a:t>Entender el éxito del año del 2017.</a:t>
            </a:r>
          </a:p>
          <a:p>
            <a:pPr marL="285750" indent="-285750" algn="l">
              <a:buFont typeface="Wingdings" panose="05000000000000000000" pitchFamily="2" charset="2"/>
              <a:buChar char="q"/>
            </a:pPr>
            <a:r>
              <a:rPr lang="es-GT" dirty="0"/>
              <a:t>Tomar decisiones en base a la data para lograr la meta propuesta en el 2019.</a:t>
            </a:r>
          </a:p>
          <a:p>
            <a:pPr marL="285750" indent="-285750" algn="l">
              <a:buFont typeface="Wingdings" panose="05000000000000000000" pitchFamily="2" charset="2"/>
              <a:buChar char="q"/>
            </a:pPr>
            <a:r>
              <a:rPr lang="es-GT" dirty="0"/>
              <a:t>Analizar la data del 2017.</a:t>
            </a:r>
          </a:p>
          <a:p>
            <a:pPr marL="285750" indent="-285750" algn="l">
              <a:buFont typeface="Wingdings" panose="05000000000000000000" pitchFamily="2" charset="2"/>
              <a:buChar char="q"/>
            </a:pPr>
            <a:endParaRPr lang="es-GT" dirty="0"/>
          </a:p>
          <a:p>
            <a:pPr marL="285750" indent="-285750" algn="l">
              <a:buFont typeface="Wingdings" panose="05000000000000000000" pitchFamily="2" charset="2"/>
              <a:buChar char="q"/>
            </a:pPr>
            <a:endParaRPr lang="es-GT" dirty="0"/>
          </a:p>
          <a:p>
            <a:pPr marL="285750" indent="-285750" algn="l">
              <a:buFont typeface="Wingdings" panose="05000000000000000000" pitchFamily="2" charset="2"/>
              <a:buChar char="q"/>
            </a:pPr>
            <a:endParaRPr lang="en-US" dirty="0"/>
          </a:p>
        </p:txBody>
      </p:sp>
    </p:spTree>
    <p:extLst>
      <p:ext uri="{BB962C8B-B14F-4D97-AF65-F5344CB8AC3E}">
        <p14:creationId xmlns:p14="http://schemas.microsoft.com/office/powerpoint/2010/main" val="230523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ctrTitle"/>
          </p:nvPr>
        </p:nvSpPr>
        <p:spPr>
          <a:xfrm>
            <a:off x="2619801" y="470467"/>
            <a:ext cx="6952400" cy="1261600"/>
          </a:xfrm>
          <a:prstGeom prst="rect">
            <a:avLst/>
          </a:prstGeom>
        </p:spPr>
        <p:txBody>
          <a:bodyPr spcFirstLastPara="1" vert="horz" wrap="square" lIns="121900" tIns="121900" rIns="121900" bIns="121900" rtlCol="0" anchor="t" anchorCtr="0">
            <a:noAutofit/>
          </a:bodyPr>
          <a:lstStyle/>
          <a:p>
            <a:pPr lvl="0"/>
            <a:r>
              <a:rPr lang="en-US" dirty="0"/>
              <a:t>SUPOSICIONES</a:t>
            </a:r>
            <a:endParaRPr dirty="0"/>
          </a:p>
        </p:txBody>
      </p:sp>
      <p:sp>
        <p:nvSpPr>
          <p:cNvPr id="321" name="Google Shape;321;p40"/>
          <p:cNvSpPr txBox="1">
            <a:spLocks noGrp="1"/>
          </p:cNvSpPr>
          <p:nvPr>
            <p:ph type="ctrTitle" idx="2"/>
          </p:nvPr>
        </p:nvSpPr>
        <p:spPr>
          <a:xfrm>
            <a:off x="619304" y="2408667"/>
            <a:ext cx="2374000" cy="570000"/>
          </a:xfrm>
          <a:prstGeom prst="rect">
            <a:avLst/>
          </a:prstGeom>
        </p:spPr>
        <p:txBody>
          <a:bodyPr spcFirstLastPara="1" vert="horz" wrap="square" lIns="121900" tIns="121900" rIns="121900" bIns="121900" rtlCol="0" anchor="b" anchorCtr="0">
            <a:noAutofit/>
          </a:bodyPr>
          <a:lstStyle/>
          <a:p>
            <a:r>
              <a:rPr lang="en-US" dirty="0" err="1"/>
              <a:t>Costos</a:t>
            </a:r>
            <a:endParaRPr dirty="0"/>
          </a:p>
        </p:txBody>
      </p:sp>
      <p:sp>
        <p:nvSpPr>
          <p:cNvPr id="322" name="Google Shape;322;p40"/>
          <p:cNvSpPr txBox="1">
            <a:spLocks noGrp="1"/>
          </p:cNvSpPr>
          <p:nvPr>
            <p:ph type="subTitle" idx="1"/>
          </p:nvPr>
        </p:nvSpPr>
        <p:spPr>
          <a:xfrm>
            <a:off x="821504" y="2800999"/>
            <a:ext cx="1969600" cy="1337600"/>
          </a:xfrm>
          <a:prstGeom prst="rect">
            <a:avLst/>
          </a:prstGeom>
        </p:spPr>
        <p:txBody>
          <a:bodyPr spcFirstLastPara="1" vert="horz" wrap="square" lIns="121900" tIns="121900" rIns="121900" bIns="121900" rtlCol="0" anchor="t" anchorCtr="0">
            <a:noAutofit/>
          </a:bodyPr>
          <a:lstStyle/>
          <a:p>
            <a:pPr marL="0" indent="0"/>
            <a:r>
              <a:rPr lang="es-ES" dirty="0"/>
              <a:t>Los únicos costos son los costos directos y fijos sin tomar en cuenta los costos administrativos.</a:t>
            </a:r>
            <a:endParaRPr lang="en-US" dirty="0"/>
          </a:p>
        </p:txBody>
      </p:sp>
      <p:sp>
        <p:nvSpPr>
          <p:cNvPr id="323" name="Google Shape;323;p40"/>
          <p:cNvSpPr txBox="1">
            <a:spLocks noGrp="1"/>
          </p:cNvSpPr>
          <p:nvPr>
            <p:ph type="ctrTitle" idx="3"/>
          </p:nvPr>
        </p:nvSpPr>
        <p:spPr>
          <a:xfrm>
            <a:off x="3315092" y="2400615"/>
            <a:ext cx="2374000" cy="570000"/>
          </a:xfrm>
          <a:prstGeom prst="rect">
            <a:avLst/>
          </a:prstGeom>
        </p:spPr>
        <p:txBody>
          <a:bodyPr spcFirstLastPara="1" vert="horz" wrap="square" lIns="121900" tIns="121900" rIns="121900" bIns="121900" rtlCol="0" anchor="b" anchorCtr="0">
            <a:noAutofit/>
          </a:bodyPr>
          <a:lstStyle/>
          <a:p>
            <a:r>
              <a:rPr lang="en-US" dirty="0" err="1"/>
              <a:t>Tiempo</a:t>
            </a:r>
            <a:endParaRPr dirty="0"/>
          </a:p>
        </p:txBody>
      </p:sp>
      <p:sp>
        <p:nvSpPr>
          <p:cNvPr id="324" name="Google Shape;324;p40"/>
          <p:cNvSpPr txBox="1">
            <a:spLocks noGrp="1"/>
          </p:cNvSpPr>
          <p:nvPr>
            <p:ph type="subTitle" idx="4"/>
          </p:nvPr>
        </p:nvSpPr>
        <p:spPr>
          <a:xfrm>
            <a:off x="3517292" y="2768847"/>
            <a:ext cx="1969600" cy="1337600"/>
          </a:xfrm>
          <a:prstGeom prst="rect">
            <a:avLst/>
          </a:prstGeom>
        </p:spPr>
        <p:txBody>
          <a:bodyPr spcFirstLastPara="1" vert="horz" wrap="square" lIns="121900" tIns="121900" rIns="121900" bIns="121900" rtlCol="0" anchor="t" anchorCtr="0">
            <a:noAutofit/>
          </a:bodyPr>
          <a:lstStyle/>
          <a:p>
            <a:pPr marL="0" indent="0"/>
            <a:r>
              <a:rPr lang="en-US" dirty="0"/>
              <a:t>La variable X5.30, X30.45 </a:t>
            </a:r>
            <a:r>
              <a:rPr lang="en-US" dirty="0" err="1"/>
              <a:t>representa</a:t>
            </a:r>
            <a:r>
              <a:rPr lang="en-US" dirty="0"/>
              <a:t> </a:t>
            </a:r>
            <a:r>
              <a:rPr lang="en-US" dirty="0" err="1"/>
              <a:t>todo</a:t>
            </a:r>
            <a:r>
              <a:rPr lang="en-US" dirty="0"/>
              <a:t> el </a:t>
            </a:r>
            <a:r>
              <a:rPr lang="en-US" dirty="0" err="1"/>
              <a:t>tiempo</a:t>
            </a:r>
            <a:r>
              <a:rPr lang="en-US" dirty="0"/>
              <a:t> del </a:t>
            </a:r>
            <a:r>
              <a:rPr lang="en-US" dirty="0" err="1"/>
              <a:t>trabajo</a:t>
            </a:r>
            <a:r>
              <a:rPr lang="en-US" dirty="0"/>
              <a:t> tanto del </a:t>
            </a:r>
            <a:r>
              <a:rPr lang="en-US" dirty="0" err="1"/>
              <a:t>transporte</a:t>
            </a:r>
            <a:r>
              <a:rPr lang="en-US" dirty="0"/>
              <a:t> </a:t>
            </a:r>
            <a:r>
              <a:rPr lang="en-US" dirty="0" err="1"/>
              <a:t>como</a:t>
            </a:r>
            <a:r>
              <a:rPr lang="en-US" dirty="0"/>
              <a:t> la </a:t>
            </a:r>
            <a:r>
              <a:rPr lang="en-US" dirty="0" err="1"/>
              <a:t>elaboraci</a:t>
            </a:r>
            <a:r>
              <a:rPr lang="es-GT" dirty="0" err="1"/>
              <a:t>ón</a:t>
            </a:r>
            <a:r>
              <a:rPr lang="es-GT" dirty="0"/>
              <a:t> de mantenimiento.</a:t>
            </a:r>
            <a:endParaRPr dirty="0"/>
          </a:p>
          <a:p>
            <a:pPr marL="0" indent="0"/>
            <a:endParaRPr dirty="0"/>
          </a:p>
        </p:txBody>
      </p:sp>
      <p:sp>
        <p:nvSpPr>
          <p:cNvPr id="325" name="Google Shape;325;p40"/>
          <p:cNvSpPr txBox="1">
            <a:spLocks noGrp="1"/>
          </p:cNvSpPr>
          <p:nvPr>
            <p:ph type="ctrTitle" idx="5"/>
          </p:nvPr>
        </p:nvSpPr>
        <p:spPr>
          <a:xfrm>
            <a:off x="7821563" y="4616935"/>
            <a:ext cx="2374000" cy="570000"/>
          </a:xfrm>
          <a:prstGeom prst="rect">
            <a:avLst/>
          </a:prstGeom>
        </p:spPr>
        <p:txBody>
          <a:bodyPr spcFirstLastPara="1" vert="horz" wrap="square" lIns="121900" tIns="121900" rIns="121900" bIns="121900" rtlCol="0" anchor="b" anchorCtr="0">
            <a:noAutofit/>
          </a:bodyPr>
          <a:lstStyle/>
          <a:p>
            <a:r>
              <a:rPr lang="en-US" dirty="0" err="1"/>
              <a:t>Utilidad</a:t>
            </a:r>
            <a:r>
              <a:rPr lang="en-US" dirty="0"/>
              <a:t> Bruta</a:t>
            </a:r>
            <a:endParaRPr dirty="0"/>
          </a:p>
        </p:txBody>
      </p:sp>
      <p:sp>
        <p:nvSpPr>
          <p:cNvPr id="326" name="Google Shape;326;p40"/>
          <p:cNvSpPr txBox="1">
            <a:spLocks noGrp="1"/>
          </p:cNvSpPr>
          <p:nvPr>
            <p:ph type="subTitle" idx="6"/>
          </p:nvPr>
        </p:nvSpPr>
        <p:spPr>
          <a:xfrm>
            <a:off x="8079527" y="5193001"/>
            <a:ext cx="1969600" cy="1337600"/>
          </a:xfrm>
          <a:prstGeom prst="rect">
            <a:avLst/>
          </a:prstGeom>
        </p:spPr>
        <p:txBody>
          <a:bodyPr spcFirstLastPara="1" vert="horz" wrap="square" lIns="121900" tIns="121900" rIns="121900" bIns="121900" rtlCol="0" anchor="t" anchorCtr="0">
            <a:noAutofit/>
          </a:bodyPr>
          <a:lstStyle/>
          <a:p>
            <a:pPr marL="0" indent="0"/>
            <a:r>
              <a:rPr lang="en" dirty="0"/>
              <a:t>I</a:t>
            </a:r>
            <a:r>
              <a:rPr lang="en-US" dirty="0" err="1"/>
              <a:t>ngresos</a:t>
            </a:r>
            <a:r>
              <a:rPr lang="en-US" dirty="0"/>
              <a:t> </a:t>
            </a:r>
            <a:r>
              <a:rPr lang="en-US" dirty="0" err="1"/>
              <a:t>menos</a:t>
            </a:r>
            <a:r>
              <a:rPr lang="en-US" dirty="0"/>
              <a:t> </a:t>
            </a:r>
            <a:r>
              <a:rPr lang="en-US" dirty="0" err="1"/>
              <a:t>costos</a:t>
            </a:r>
            <a:r>
              <a:rPr lang="en-US" dirty="0"/>
              <a:t> </a:t>
            </a:r>
            <a:r>
              <a:rPr lang="en-US" dirty="0" err="1"/>
              <a:t>totales</a:t>
            </a:r>
            <a:r>
              <a:rPr lang="en-US" dirty="0"/>
              <a:t>.</a:t>
            </a:r>
            <a:endParaRPr dirty="0"/>
          </a:p>
        </p:txBody>
      </p:sp>
      <p:sp>
        <p:nvSpPr>
          <p:cNvPr id="327" name="Google Shape;327;p40"/>
          <p:cNvSpPr txBox="1">
            <a:spLocks noGrp="1"/>
          </p:cNvSpPr>
          <p:nvPr>
            <p:ph type="ctrTitle" idx="7"/>
          </p:nvPr>
        </p:nvSpPr>
        <p:spPr>
          <a:xfrm>
            <a:off x="4942823" y="4733149"/>
            <a:ext cx="2374000" cy="570000"/>
          </a:xfrm>
          <a:prstGeom prst="rect">
            <a:avLst/>
          </a:prstGeom>
        </p:spPr>
        <p:txBody>
          <a:bodyPr spcFirstLastPara="1" vert="horz" wrap="square" lIns="121900" tIns="121900" rIns="121900" bIns="121900" rtlCol="0" anchor="b" anchorCtr="0">
            <a:noAutofit/>
          </a:bodyPr>
          <a:lstStyle/>
          <a:p>
            <a:r>
              <a:rPr lang="en" dirty="0"/>
              <a:t>ID</a:t>
            </a:r>
            <a:endParaRPr dirty="0"/>
          </a:p>
        </p:txBody>
      </p:sp>
      <p:sp>
        <p:nvSpPr>
          <p:cNvPr id="328" name="Google Shape;328;p40"/>
          <p:cNvSpPr txBox="1">
            <a:spLocks noGrp="1"/>
          </p:cNvSpPr>
          <p:nvPr>
            <p:ph type="subTitle" idx="8"/>
          </p:nvPr>
        </p:nvSpPr>
        <p:spPr>
          <a:xfrm>
            <a:off x="5145029" y="5186935"/>
            <a:ext cx="1969600" cy="1337600"/>
          </a:xfrm>
          <a:prstGeom prst="rect">
            <a:avLst/>
          </a:prstGeom>
        </p:spPr>
        <p:txBody>
          <a:bodyPr spcFirstLastPara="1" vert="horz" wrap="square" lIns="121900" tIns="121900" rIns="121900" bIns="121900" rtlCol="0" anchor="t" anchorCtr="0">
            <a:noAutofit/>
          </a:bodyPr>
          <a:lstStyle/>
          <a:p>
            <a:pPr marL="0" indent="0">
              <a:buClr>
                <a:srgbClr val="000000"/>
              </a:buClr>
            </a:pPr>
            <a:r>
              <a:rPr lang="es-GT" dirty="0"/>
              <a:t>Representa un identificador único para cada poste.</a:t>
            </a:r>
            <a:endParaRPr dirty="0"/>
          </a:p>
          <a:p>
            <a:pPr marL="0" indent="0"/>
            <a:endParaRPr dirty="0"/>
          </a:p>
        </p:txBody>
      </p:sp>
      <p:cxnSp>
        <p:nvCxnSpPr>
          <p:cNvPr id="333" name="Google Shape;333;p40"/>
          <p:cNvCxnSpPr/>
          <p:nvPr/>
        </p:nvCxnSpPr>
        <p:spPr>
          <a:xfrm rot="10800000">
            <a:off x="358647" y="2347261"/>
            <a:ext cx="7112800" cy="0"/>
          </a:xfrm>
          <a:prstGeom prst="straightConnector1">
            <a:avLst/>
          </a:prstGeom>
          <a:noFill/>
          <a:ln w="9525" cap="flat" cmpd="sng">
            <a:solidFill>
              <a:schemeClr val="dk2"/>
            </a:solidFill>
            <a:prstDash val="solid"/>
            <a:round/>
            <a:headEnd type="none" w="med" len="med"/>
            <a:tailEnd type="none" w="med" len="med"/>
          </a:ln>
        </p:spPr>
      </p:cxnSp>
      <p:cxnSp>
        <p:nvCxnSpPr>
          <p:cNvPr id="334" name="Google Shape;334;p40"/>
          <p:cNvCxnSpPr/>
          <p:nvPr/>
        </p:nvCxnSpPr>
        <p:spPr>
          <a:xfrm rot="10800000">
            <a:off x="5181667" y="4615367"/>
            <a:ext cx="7058400" cy="0"/>
          </a:xfrm>
          <a:prstGeom prst="straightConnector1">
            <a:avLst/>
          </a:prstGeom>
          <a:noFill/>
          <a:ln w="9525" cap="flat" cmpd="sng">
            <a:solidFill>
              <a:schemeClr val="dk2"/>
            </a:solidFill>
            <a:prstDash val="solid"/>
            <a:round/>
            <a:headEnd type="none" w="med" len="med"/>
            <a:tailEnd type="none" w="med" len="med"/>
          </a:ln>
        </p:spPr>
      </p:cxnSp>
      <p:grpSp>
        <p:nvGrpSpPr>
          <p:cNvPr id="335" name="Google Shape;335;p40"/>
          <p:cNvGrpSpPr/>
          <p:nvPr/>
        </p:nvGrpSpPr>
        <p:grpSpPr>
          <a:xfrm>
            <a:off x="5965700" y="4031564"/>
            <a:ext cx="371589" cy="441507"/>
            <a:chOff x="-48233050" y="3569725"/>
            <a:chExt cx="252050" cy="299475"/>
          </a:xfrm>
        </p:grpSpPr>
        <p:sp>
          <p:nvSpPr>
            <p:cNvPr id="336" name="Google Shape;336;p40"/>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7" name="Google Shape;337;p40"/>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8" name="Google Shape;338;p40"/>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339" name="Google Shape;339;p40"/>
          <p:cNvGrpSpPr/>
          <p:nvPr/>
        </p:nvGrpSpPr>
        <p:grpSpPr>
          <a:xfrm>
            <a:off x="1585680" y="1744287"/>
            <a:ext cx="441248" cy="440991"/>
            <a:chOff x="-49764975" y="3183375"/>
            <a:chExt cx="299300" cy="299125"/>
          </a:xfrm>
        </p:grpSpPr>
        <p:sp>
          <p:nvSpPr>
            <p:cNvPr id="340" name="Google Shape;340;p40"/>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1" name="Google Shape;341;p40"/>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2" name="Google Shape;342;p40"/>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3" name="Google Shape;343;p40"/>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4" name="Google Shape;344;p40"/>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5" name="Google Shape;345;p40"/>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6" name="Google Shape;346;p40"/>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7" name="Google Shape;347;p40"/>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8" name="Google Shape;348;p40"/>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349" name="Google Shape;349;p40"/>
          <p:cNvGrpSpPr/>
          <p:nvPr/>
        </p:nvGrpSpPr>
        <p:grpSpPr>
          <a:xfrm>
            <a:off x="8776330" y="3935698"/>
            <a:ext cx="443569" cy="441285"/>
            <a:chOff x="-47155575" y="3200500"/>
            <a:chExt cx="300875" cy="299325"/>
          </a:xfrm>
        </p:grpSpPr>
        <p:sp>
          <p:nvSpPr>
            <p:cNvPr id="350" name="Google Shape;350;p40"/>
            <p:cNvSpPr/>
            <p:nvPr/>
          </p:nvSpPr>
          <p:spPr>
            <a:xfrm>
              <a:off x="-46943725" y="3206000"/>
              <a:ext cx="47300" cy="48075"/>
            </a:xfrm>
            <a:custGeom>
              <a:avLst/>
              <a:gdLst/>
              <a:ahLst/>
              <a:cxnLst/>
              <a:rect l="l" t="t" r="r" b="b"/>
              <a:pathLst>
                <a:path w="1892" h="1923" extrusionOk="0">
                  <a:moveTo>
                    <a:pt x="1" y="1"/>
                  </a:moveTo>
                  <a:lnTo>
                    <a:pt x="1" y="1923"/>
                  </a:lnTo>
                  <a:lnTo>
                    <a:pt x="1891" y="1923"/>
                  </a:lnTo>
                  <a:lnTo>
                    <a:pt x="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1" name="Google Shape;351;p40"/>
            <p:cNvSpPr/>
            <p:nvPr/>
          </p:nvSpPr>
          <p:spPr>
            <a:xfrm>
              <a:off x="-47118575" y="3200500"/>
              <a:ext cx="228450" cy="89025"/>
            </a:xfrm>
            <a:custGeom>
              <a:avLst/>
              <a:gdLst/>
              <a:ahLst/>
              <a:cxnLst/>
              <a:rect l="l" t="t" r="r" b="b"/>
              <a:pathLst>
                <a:path w="9138" h="3561" extrusionOk="0">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2" name="Google Shape;352;p40"/>
            <p:cNvSpPr/>
            <p:nvPr/>
          </p:nvSpPr>
          <p:spPr>
            <a:xfrm>
              <a:off x="-47013825" y="3395050"/>
              <a:ext cx="15775" cy="15775"/>
            </a:xfrm>
            <a:custGeom>
              <a:avLst/>
              <a:gdLst/>
              <a:ahLst/>
              <a:cxnLst/>
              <a:rect l="l" t="t" r="r" b="b"/>
              <a:pathLst>
                <a:path w="631" h="631" extrusionOk="0">
                  <a:moveTo>
                    <a:pt x="1" y="0"/>
                  </a:moveTo>
                  <a:lnTo>
                    <a:pt x="1" y="630"/>
                  </a:lnTo>
                  <a:cubicBezTo>
                    <a:pt x="284" y="504"/>
                    <a:pt x="536" y="252"/>
                    <a:pt x="63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3" name="Google Shape;353;p40"/>
            <p:cNvSpPr/>
            <p:nvPr/>
          </p:nvSpPr>
          <p:spPr>
            <a:xfrm>
              <a:off x="-47049250" y="3359600"/>
              <a:ext cx="51200" cy="51225"/>
            </a:xfrm>
            <a:custGeom>
              <a:avLst/>
              <a:gdLst/>
              <a:ahLst/>
              <a:cxnLst/>
              <a:rect l="l" t="t" r="r" b="b"/>
              <a:pathLst>
                <a:path w="2048" h="2049" extrusionOk="0">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4" name="Google Shape;354;p40"/>
            <p:cNvSpPr/>
            <p:nvPr/>
          </p:nvSpPr>
          <p:spPr>
            <a:xfrm>
              <a:off x="-47013025" y="3393475"/>
              <a:ext cx="52800" cy="53575"/>
            </a:xfrm>
            <a:custGeom>
              <a:avLst/>
              <a:gdLst/>
              <a:ahLst/>
              <a:cxnLst/>
              <a:rect l="l" t="t" r="r" b="b"/>
              <a:pathLst>
                <a:path w="2112" h="2143" extrusionOk="0">
                  <a:moveTo>
                    <a:pt x="1355" y="0"/>
                  </a:moveTo>
                  <a:cubicBezTo>
                    <a:pt x="1198" y="725"/>
                    <a:pt x="662" y="1260"/>
                    <a:pt x="0" y="1386"/>
                  </a:cubicBezTo>
                  <a:lnTo>
                    <a:pt x="0" y="2142"/>
                  </a:lnTo>
                  <a:lnTo>
                    <a:pt x="2111" y="2142"/>
                  </a:lnTo>
                  <a:lnTo>
                    <a:pt x="211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5" name="Google Shape;355;p40"/>
            <p:cNvSpPr/>
            <p:nvPr/>
          </p:nvSpPr>
          <p:spPr>
            <a:xfrm>
              <a:off x="-47155575" y="3270600"/>
              <a:ext cx="300875" cy="229225"/>
            </a:xfrm>
            <a:custGeom>
              <a:avLst/>
              <a:gdLst/>
              <a:ahLst/>
              <a:cxnLst/>
              <a:rect l="l" t="t" r="r" b="b"/>
              <a:pathLst>
                <a:path w="12035" h="9169" extrusionOk="0">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361" name="Google Shape;361;p40"/>
          <p:cNvGrpSpPr/>
          <p:nvPr/>
        </p:nvGrpSpPr>
        <p:grpSpPr>
          <a:xfrm>
            <a:off x="4142138" y="1713557"/>
            <a:ext cx="448676" cy="448676"/>
            <a:chOff x="3271200" y="1435075"/>
            <a:chExt cx="481825" cy="481825"/>
          </a:xfrm>
        </p:grpSpPr>
        <p:sp>
          <p:nvSpPr>
            <p:cNvPr id="362" name="Google Shape;362;p40"/>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363" name="Google Shape;363;p40"/>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3517800" y="501997"/>
            <a:ext cx="5156400" cy="2738800"/>
          </a:xfrm>
          <a:prstGeom prst="rect">
            <a:avLst/>
          </a:prstGeom>
        </p:spPr>
        <p:txBody>
          <a:bodyPr spcFirstLastPara="1" vert="horz" wrap="square" lIns="121900" tIns="121900" rIns="121900" bIns="121900" rtlCol="0" anchor="b" anchorCtr="0">
            <a:noAutofit/>
          </a:bodyPr>
          <a:lstStyle/>
          <a:p>
            <a:r>
              <a:rPr lang="en-US" dirty="0"/>
              <a:t>Estado de </a:t>
            </a:r>
            <a:r>
              <a:rPr lang="en-US" dirty="0" err="1"/>
              <a:t>resultados</a:t>
            </a:r>
            <a:r>
              <a:rPr lang="en-US" dirty="0"/>
              <a:t> 2017</a:t>
            </a:r>
            <a:endParaRPr sz="3733" dirty="0"/>
          </a:p>
        </p:txBody>
      </p:sp>
      <p:sp>
        <p:nvSpPr>
          <p:cNvPr id="184" name="Google Shape;184;p32"/>
          <p:cNvSpPr txBox="1">
            <a:spLocks noGrp="1"/>
          </p:cNvSpPr>
          <p:nvPr>
            <p:ph type="subTitle" idx="1"/>
          </p:nvPr>
        </p:nvSpPr>
        <p:spPr>
          <a:xfrm>
            <a:off x="4189200" y="3240798"/>
            <a:ext cx="3807200" cy="2350159"/>
          </a:xfrm>
          <a:prstGeom prst="rect">
            <a:avLst/>
          </a:prstGeom>
        </p:spPr>
        <p:txBody>
          <a:bodyPr spcFirstLastPara="1" vert="horz" wrap="square" lIns="121900" tIns="121900" rIns="121900" bIns="121900" rtlCol="0" anchor="t" anchorCtr="0">
            <a:noAutofit/>
          </a:bodyPr>
          <a:lstStyle/>
          <a:p>
            <a:pPr lvl="0" algn="l"/>
            <a:r>
              <a:rPr lang="en-US" sz="1867" dirty="0" err="1"/>
              <a:t>Costos</a:t>
            </a:r>
            <a:r>
              <a:rPr lang="en-US" sz="1867" dirty="0"/>
              <a:t> </a:t>
            </a:r>
            <a:r>
              <a:rPr lang="en-US" sz="1867" dirty="0" err="1"/>
              <a:t>totales</a:t>
            </a:r>
            <a:r>
              <a:rPr lang="en-US" sz="1867" dirty="0"/>
              <a:t> = Q28,174,019.31</a:t>
            </a:r>
          </a:p>
          <a:p>
            <a:pPr lvl="0" algn="l"/>
            <a:r>
              <a:rPr lang="en-US" sz="1867" dirty="0"/>
              <a:t>	</a:t>
            </a:r>
            <a:r>
              <a:rPr lang="en-US" sz="1867" dirty="0" err="1"/>
              <a:t>Costos</a:t>
            </a:r>
            <a:r>
              <a:rPr lang="en-US" sz="1867" dirty="0"/>
              <a:t> </a:t>
            </a:r>
            <a:r>
              <a:rPr lang="en-US" sz="1867" dirty="0" err="1"/>
              <a:t>Directos</a:t>
            </a:r>
            <a:r>
              <a:rPr lang="en-US" sz="1867" dirty="0"/>
              <a:t> = 10,280,412</a:t>
            </a:r>
          </a:p>
          <a:p>
            <a:pPr lvl="0" algn="l"/>
            <a:r>
              <a:rPr lang="en-US" sz="1867" dirty="0"/>
              <a:t>	</a:t>
            </a:r>
            <a:r>
              <a:rPr lang="en-US" sz="1867" dirty="0" err="1"/>
              <a:t>Costos</a:t>
            </a:r>
            <a:r>
              <a:rPr lang="en-US" sz="1867" dirty="0"/>
              <a:t> </a:t>
            </a:r>
            <a:r>
              <a:rPr lang="en-US" sz="1867" dirty="0" err="1"/>
              <a:t>fijos</a:t>
            </a:r>
            <a:r>
              <a:rPr lang="en-US" sz="1867" dirty="0"/>
              <a:t> = 17,893,607</a:t>
            </a:r>
          </a:p>
          <a:p>
            <a:pPr lvl="0" algn="l"/>
            <a:r>
              <a:rPr lang="en-US" sz="1867" dirty="0" err="1"/>
              <a:t>Ingresos</a:t>
            </a:r>
            <a:r>
              <a:rPr lang="en-US" sz="1867" dirty="0"/>
              <a:t> = Q36,688,096.31</a:t>
            </a:r>
          </a:p>
          <a:p>
            <a:pPr lvl="0" algn="l"/>
            <a:r>
              <a:rPr lang="en-US" sz="1867" b="1" dirty="0" err="1"/>
              <a:t>Utilidad</a:t>
            </a:r>
            <a:r>
              <a:rPr lang="en-US" sz="1867" b="1" dirty="0"/>
              <a:t> Bruta</a:t>
            </a:r>
            <a:r>
              <a:rPr lang="es-GT" sz="1867" b="1" dirty="0"/>
              <a:t> = Q8,514,077</a:t>
            </a:r>
            <a:endParaRPr lang="en-US" sz="1867" b="1" dirty="0"/>
          </a:p>
          <a:p>
            <a:pPr marL="0" indent="0"/>
            <a:endParaRPr dirty="0"/>
          </a:p>
        </p:txBody>
      </p:sp>
      <p:cxnSp>
        <p:nvCxnSpPr>
          <p:cNvPr id="185" name="Google Shape;185;p32"/>
          <p:cNvCxnSpPr/>
          <p:nvPr/>
        </p:nvCxnSpPr>
        <p:spPr>
          <a:xfrm>
            <a:off x="6092800" y="1992667"/>
            <a:ext cx="60992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p:nvPr/>
        </p:nvCxnSpPr>
        <p:spPr>
          <a:xfrm>
            <a:off x="3066924" y="4528965"/>
            <a:ext cx="6099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D5C5ED-C20A-4944-9C77-5F32B5637C37}"/>
              </a:ext>
            </a:extLst>
          </p:cNvPr>
          <p:cNvSpPr>
            <a:spLocks noGrp="1"/>
          </p:cNvSpPr>
          <p:nvPr>
            <p:ph type="ctrTitle"/>
          </p:nvPr>
        </p:nvSpPr>
        <p:spPr>
          <a:xfrm>
            <a:off x="2295525" y="501997"/>
            <a:ext cx="6378675" cy="1155353"/>
          </a:xfrm>
        </p:spPr>
        <p:txBody>
          <a:bodyPr/>
          <a:lstStyle/>
          <a:p>
            <a:r>
              <a:rPr lang="es-GT" dirty="0"/>
              <a:t>Año 2018 </a:t>
            </a:r>
            <a:r>
              <a:rPr lang="en-US" dirty="0"/>
              <a:t>&amp;</a:t>
            </a:r>
            <a:r>
              <a:rPr lang="es-GT" dirty="0"/>
              <a:t> 209</a:t>
            </a:r>
            <a:endParaRPr lang="en-US" dirty="0"/>
          </a:p>
        </p:txBody>
      </p:sp>
      <p:sp>
        <p:nvSpPr>
          <p:cNvPr id="5" name="Subtitle 4">
            <a:extLst>
              <a:ext uri="{FF2B5EF4-FFF2-40B4-BE49-F238E27FC236}">
                <a16:creationId xmlns:a16="http://schemas.microsoft.com/office/drawing/2014/main" id="{793105FF-2C28-4130-A8EF-473B9D37F9A9}"/>
              </a:ext>
            </a:extLst>
          </p:cNvPr>
          <p:cNvSpPr>
            <a:spLocks noGrp="1"/>
          </p:cNvSpPr>
          <p:nvPr>
            <p:ph type="subTitle" idx="1"/>
          </p:nvPr>
        </p:nvSpPr>
        <p:spPr>
          <a:xfrm>
            <a:off x="874973" y="2094386"/>
            <a:ext cx="3617128" cy="2379200"/>
          </a:xfrm>
        </p:spPr>
        <p:txBody>
          <a:bodyPr/>
          <a:lstStyle/>
          <a:p>
            <a:pPr marL="0" indent="0"/>
            <a:r>
              <a:rPr lang="es-GT" sz="2000" dirty="0"/>
              <a:t>2018</a:t>
            </a:r>
          </a:p>
          <a:p>
            <a:pPr marL="285750" indent="-285750" algn="l">
              <a:buFont typeface="Wingdings" panose="05000000000000000000" pitchFamily="2" charset="2"/>
              <a:buChar char="q"/>
            </a:pPr>
            <a:r>
              <a:rPr lang="es-GT" dirty="0"/>
              <a:t>Disminuyo sus ganancias en un 25% respecto al 2017</a:t>
            </a:r>
          </a:p>
          <a:p>
            <a:pPr marL="285750" indent="-285750" algn="l">
              <a:buFont typeface="Wingdings" panose="05000000000000000000" pitchFamily="2" charset="2"/>
              <a:buChar char="q"/>
            </a:pPr>
            <a:r>
              <a:rPr lang="es-GT" dirty="0"/>
              <a:t>Utilidad de 6,385,557.75</a:t>
            </a:r>
          </a:p>
          <a:p>
            <a:pPr marL="285750" indent="-285750" algn="l">
              <a:buFont typeface="Wingdings" panose="05000000000000000000" pitchFamily="2" charset="2"/>
              <a:buChar char="q"/>
            </a:pPr>
            <a:r>
              <a:rPr lang="es-ES" dirty="0"/>
              <a:t>Perdida respecto al 2017 de 2,128,519.25</a:t>
            </a:r>
          </a:p>
          <a:p>
            <a:pPr marL="285750" indent="-285750" algn="l">
              <a:buFont typeface="Wingdings" panose="05000000000000000000" pitchFamily="2" charset="2"/>
              <a:buChar char="q"/>
            </a:pPr>
            <a:endParaRPr lang="es-GT" dirty="0"/>
          </a:p>
          <a:p>
            <a:pPr marL="285750" indent="-285750" algn="l">
              <a:buFont typeface="Wingdings" panose="05000000000000000000" pitchFamily="2" charset="2"/>
              <a:buChar char="q"/>
            </a:pPr>
            <a:endParaRPr lang="es-GT" dirty="0"/>
          </a:p>
          <a:p>
            <a:pPr marL="285750" indent="-285750" algn="l">
              <a:buFont typeface="Wingdings" panose="05000000000000000000" pitchFamily="2" charset="2"/>
              <a:buChar char="q"/>
            </a:pPr>
            <a:endParaRPr lang="en-US" dirty="0"/>
          </a:p>
        </p:txBody>
      </p:sp>
      <p:sp>
        <p:nvSpPr>
          <p:cNvPr id="7" name="Subtitle 4">
            <a:extLst>
              <a:ext uri="{FF2B5EF4-FFF2-40B4-BE49-F238E27FC236}">
                <a16:creationId xmlns:a16="http://schemas.microsoft.com/office/drawing/2014/main" id="{193F7EAC-F4FD-4DA7-87DD-545679BE8F5E}"/>
              </a:ext>
            </a:extLst>
          </p:cNvPr>
          <p:cNvSpPr txBox="1">
            <a:spLocks/>
          </p:cNvSpPr>
          <p:nvPr/>
        </p:nvSpPr>
        <p:spPr>
          <a:xfrm>
            <a:off x="5368554" y="2094386"/>
            <a:ext cx="3617128" cy="2379200"/>
          </a:xfrm>
          <a:prstGeom prst="rect">
            <a:avLst/>
          </a:prstGeom>
        </p:spPr>
        <p:txBody>
          <a:bodyPr spcFirstLastPara="1" vert="horz" wrap="square" lIns="91425" tIns="91425" rIns="91425" bIns="91425" rtlCol="0" anchor="t" anchorCtr="0">
            <a:noAutofit/>
          </a:bodyPr>
          <a:lstStyle>
            <a:lvl1pPr marL="228600" lvl="0" indent="-228600" algn="ctr" defTabSz="914400" rtl="0" eaLnBrk="1" latinLnBrk="0" hangingPunct="1">
              <a:lnSpc>
                <a:spcPct val="100000"/>
              </a:lnSpc>
              <a:spcBef>
                <a:spcPts val="0"/>
              </a:spcBef>
              <a:spcAft>
                <a:spcPts val="0"/>
              </a:spcAft>
              <a:buSzPts val="1200"/>
              <a:buFont typeface="Arial" panose="020B0604020202020204" pitchFamily="34" charset="0"/>
              <a:buNone/>
              <a:defRPr sz="14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2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2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2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2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2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2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2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200"/>
              <a:buFont typeface="Arial" panose="020B0604020202020204" pitchFamily="34" charset="0"/>
              <a:buNone/>
              <a:defRPr sz="1800" kern="1200">
                <a:solidFill>
                  <a:schemeClr val="tx1"/>
                </a:solidFill>
                <a:latin typeface="+mn-lt"/>
                <a:ea typeface="+mn-ea"/>
                <a:cs typeface="+mn-cs"/>
              </a:defRPr>
            </a:lvl9pPr>
          </a:lstStyle>
          <a:p>
            <a:pPr marL="0" indent="0"/>
            <a:r>
              <a:rPr lang="es-GT" sz="2000" dirty="0"/>
              <a:t>2019</a:t>
            </a:r>
          </a:p>
          <a:p>
            <a:pPr marL="285750" indent="-285750" algn="l">
              <a:buFont typeface="Wingdings" panose="05000000000000000000" pitchFamily="2" charset="2"/>
              <a:buChar char="q"/>
            </a:pPr>
            <a:r>
              <a:rPr lang="es-GT" dirty="0"/>
              <a:t>Meta aumentar un 10% respecto al 2018</a:t>
            </a:r>
          </a:p>
          <a:p>
            <a:pPr marL="285750" indent="-285750" algn="l">
              <a:buFont typeface="Wingdings" panose="05000000000000000000" pitchFamily="2" charset="2"/>
              <a:buChar char="q"/>
            </a:pPr>
            <a:r>
              <a:rPr lang="es-GT" dirty="0"/>
              <a:t>Utilidad de 7,024,113.52</a:t>
            </a:r>
          </a:p>
          <a:p>
            <a:pPr marL="285750" indent="-285750" algn="l">
              <a:buFont typeface="Wingdings" panose="05000000000000000000" pitchFamily="2" charset="2"/>
              <a:buChar char="q"/>
            </a:pPr>
            <a:endParaRPr lang="es-GT" dirty="0"/>
          </a:p>
          <a:p>
            <a:pPr marL="285750" indent="-285750" algn="l">
              <a:buFont typeface="Wingdings" panose="05000000000000000000" pitchFamily="2" charset="2"/>
              <a:buChar char="q"/>
            </a:pPr>
            <a:endParaRPr lang="es-GT" dirty="0"/>
          </a:p>
          <a:p>
            <a:pPr marL="285750" indent="-285750" algn="l">
              <a:buFont typeface="Wingdings" panose="05000000000000000000" pitchFamily="2" charset="2"/>
              <a:buChar char="q"/>
            </a:pPr>
            <a:endParaRPr lang="en-US" dirty="0"/>
          </a:p>
        </p:txBody>
      </p:sp>
    </p:spTree>
    <p:extLst>
      <p:ext uri="{BB962C8B-B14F-4D97-AF65-F5344CB8AC3E}">
        <p14:creationId xmlns:p14="http://schemas.microsoft.com/office/powerpoint/2010/main" val="145552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4514499" y="2798200"/>
            <a:ext cx="3493804" cy="1261600"/>
          </a:xfrm>
          <a:prstGeom prst="rect">
            <a:avLst/>
          </a:prstGeom>
        </p:spPr>
        <p:txBody>
          <a:bodyPr spcFirstLastPara="1" vert="horz" wrap="square" lIns="121900" tIns="121900" rIns="121900" bIns="121900" rtlCol="0" anchor="ctr" anchorCtr="0">
            <a:noAutofit/>
          </a:bodyPr>
          <a:lstStyle/>
          <a:p>
            <a:r>
              <a:rPr lang="en-US" dirty="0" err="1"/>
              <a:t>Entendiendo</a:t>
            </a:r>
            <a:r>
              <a:rPr lang="en-US" dirty="0"/>
              <a:t> la DATA</a:t>
            </a:r>
            <a:endParaRPr dirty="0"/>
          </a:p>
        </p:txBody>
      </p:sp>
      <p:sp>
        <p:nvSpPr>
          <p:cNvPr id="152" name="Google Shape;152;p30"/>
          <p:cNvSpPr txBox="1">
            <a:spLocks noGrp="1"/>
          </p:cNvSpPr>
          <p:nvPr>
            <p:ph type="subTitle" idx="1"/>
          </p:nvPr>
        </p:nvSpPr>
        <p:spPr>
          <a:xfrm>
            <a:off x="1069256" y="739581"/>
            <a:ext cx="2232400" cy="763200"/>
          </a:xfrm>
          <a:prstGeom prst="rect">
            <a:avLst/>
          </a:prstGeom>
        </p:spPr>
        <p:txBody>
          <a:bodyPr spcFirstLastPara="1" vert="horz" wrap="square" lIns="121900" tIns="121900" rIns="121900" bIns="121900" rtlCol="0" anchor="t" anchorCtr="0">
            <a:noAutofit/>
          </a:bodyPr>
          <a:lstStyle/>
          <a:p>
            <a:pPr marL="0" indent="0"/>
            <a:r>
              <a:rPr lang="en-US" sz="1467" dirty="0">
                <a:solidFill>
                  <a:schemeClr val="dk1"/>
                </a:solidFill>
                <a:latin typeface="Roboto Condensed Light"/>
                <a:ea typeface="Roboto Condensed Light"/>
                <a:sym typeface="Roboto Condensed Light"/>
              </a:rPr>
              <a:t>Un total de 236,725 </a:t>
            </a:r>
            <a:r>
              <a:rPr lang="en-US" sz="1467" dirty="0" err="1">
                <a:solidFill>
                  <a:schemeClr val="dk1"/>
                </a:solidFill>
                <a:latin typeface="Roboto Condensed Light"/>
                <a:ea typeface="Roboto Condensed Light"/>
                <a:sym typeface="Roboto Condensed Light"/>
              </a:rPr>
              <a:t>operaciones</a:t>
            </a:r>
            <a:r>
              <a:rPr lang="en-US" sz="1467" dirty="0">
                <a:solidFill>
                  <a:schemeClr val="dk1"/>
                </a:solidFill>
                <a:latin typeface="Roboto Condensed Light"/>
                <a:ea typeface="Roboto Condensed Light"/>
                <a:sym typeface="Roboto Condensed Light"/>
              </a:rPr>
              <a:t> </a:t>
            </a:r>
            <a:r>
              <a:rPr lang="en-US" sz="1467" dirty="0" err="1">
                <a:solidFill>
                  <a:schemeClr val="dk1"/>
                </a:solidFill>
                <a:latin typeface="Roboto Condensed Light"/>
                <a:ea typeface="Roboto Condensed Light"/>
                <a:sym typeface="Roboto Condensed Light"/>
              </a:rPr>
              <a:t>en</a:t>
            </a:r>
            <a:r>
              <a:rPr lang="en-US" sz="1467" dirty="0">
                <a:solidFill>
                  <a:schemeClr val="dk1"/>
                </a:solidFill>
                <a:latin typeface="Roboto Condensed Light"/>
                <a:ea typeface="Roboto Condensed Light"/>
                <a:sym typeface="Roboto Condensed Light"/>
              </a:rPr>
              <a:t> 2017</a:t>
            </a:r>
            <a:endParaRPr sz="1467" dirty="0">
              <a:solidFill>
                <a:schemeClr val="dk1"/>
              </a:solidFill>
              <a:latin typeface="Roboto Condensed Light"/>
              <a:ea typeface="Roboto Condensed Light"/>
              <a:sym typeface="Roboto Condensed Light"/>
            </a:endParaRPr>
          </a:p>
        </p:txBody>
      </p:sp>
      <p:sp>
        <p:nvSpPr>
          <p:cNvPr id="155" name="Google Shape;155;p30"/>
          <p:cNvSpPr txBox="1">
            <a:spLocks noGrp="1"/>
          </p:cNvSpPr>
          <p:nvPr>
            <p:ph type="title" idx="3"/>
          </p:nvPr>
        </p:nvSpPr>
        <p:spPr>
          <a:xfrm>
            <a:off x="2824597" y="725931"/>
            <a:ext cx="1476800" cy="770400"/>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156" name="Google Shape;156;p30"/>
          <p:cNvSpPr txBox="1">
            <a:spLocks noGrp="1"/>
          </p:cNvSpPr>
          <p:nvPr>
            <p:ph type="title" idx="5"/>
          </p:nvPr>
        </p:nvSpPr>
        <p:spPr>
          <a:xfrm>
            <a:off x="2807208" y="3316224"/>
            <a:ext cx="1476800" cy="770400"/>
          </a:xfrm>
          <a:prstGeom prst="rect">
            <a:avLst/>
          </a:prstGeom>
        </p:spPr>
        <p:txBody>
          <a:bodyPr spcFirstLastPara="1" vert="horz" wrap="square" lIns="121900" tIns="121900" rIns="121900" bIns="121900" rtlCol="0" anchor="ctr" anchorCtr="0">
            <a:noAutofit/>
          </a:bodyPr>
          <a:lstStyle/>
          <a:p>
            <a:r>
              <a:rPr lang="en"/>
              <a:t>03</a:t>
            </a:r>
            <a:endParaRPr/>
          </a:p>
        </p:txBody>
      </p:sp>
      <p:sp>
        <p:nvSpPr>
          <p:cNvPr id="157" name="Google Shape;157;p30"/>
          <p:cNvSpPr txBox="1">
            <a:spLocks noGrp="1"/>
          </p:cNvSpPr>
          <p:nvPr>
            <p:ph type="title" idx="4"/>
          </p:nvPr>
        </p:nvSpPr>
        <p:spPr>
          <a:xfrm>
            <a:off x="2807208" y="2021077"/>
            <a:ext cx="1476800" cy="770400"/>
          </a:xfrm>
          <a:prstGeom prst="rect">
            <a:avLst/>
          </a:prstGeom>
        </p:spPr>
        <p:txBody>
          <a:bodyPr spcFirstLastPara="1" vert="horz" wrap="square" lIns="121900" tIns="121900" rIns="121900" bIns="121900" rtlCol="0" anchor="ctr" anchorCtr="0">
            <a:noAutofit/>
          </a:bodyPr>
          <a:lstStyle/>
          <a:p>
            <a:r>
              <a:rPr lang="en"/>
              <a:t>02</a:t>
            </a:r>
            <a:endParaRPr/>
          </a:p>
        </p:txBody>
      </p:sp>
      <p:cxnSp>
        <p:nvCxnSpPr>
          <p:cNvPr id="158" name="Google Shape;158;p30"/>
          <p:cNvCxnSpPr/>
          <p:nvPr/>
        </p:nvCxnSpPr>
        <p:spPr>
          <a:xfrm>
            <a:off x="4396300" y="0"/>
            <a:ext cx="0" cy="31916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30"/>
          <p:cNvCxnSpPr/>
          <p:nvPr/>
        </p:nvCxnSpPr>
        <p:spPr>
          <a:xfrm>
            <a:off x="7815933" y="4175200"/>
            <a:ext cx="0" cy="2706800"/>
          </a:xfrm>
          <a:prstGeom prst="straightConnector1">
            <a:avLst/>
          </a:prstGeom>
          <a:noFill/>
          <a:ln w="9525" cap="flat" cmpd="sng">
            <a:solidFill>
              <a:schemeClr val="dk2"/>
            </a:solidFill>
            <a:prstDash val="solid"/>
            <a:round/>
            <a:headEnd type="none" w="med" len="med"/>
            <a:tailEnd type="none" w="med" len="med"/>
          </a:ln>
        </p:spPr>
      </p:cxnSp>
      <p:sp>
        <p:nvSpPr>
          <p:cNvPr id="160" name="Google Shape;160;p30"/>
          <p:cNvSpPr txBox="1">
            <a:spLocks noGrp="1"/>
          </p:cNvSpPr>
          <p:nvPr>
            <p:ph type="title" idx="6"/>
          </p:nvPr>
        </p:nvSpPr>
        <p:spPr>
          <a:xfrm>
            <a:off x="7896011" y="2790184"/>
            <a:ext cx="1429600" cy="770400"/>
          </a:xfrm>
          <a:prstGeom prst="rect">
            <a:avLst/>
          </a:prstGeom>
        </p:spPr>
        <p:txBody>
          <a:bodyPr spcFirstLastPara="1" vert="horz" wrap="square" lIns="121900" tIns="121900" rIns="121900" bIns="121900" rtlCol="0" anchor="ctr" anchorCtr="0">
            <a:noAutofit/>
          </a:bodyPr>
          <a:lstStyle/>
          <a:p>
            <a:r>
              <a:rPr lang="en" dirty="0"/>
              <a:t>04</a:t>
            </a:r>
            <a:endParaRPr dirty="0"/>
          </a:p>
        </p:txBody>
      </p:sp>
      <p:sp>
        <p:nvSpPr>
          <p:cNvPr id="161" name="Google Shape;161;p30"/>
          <p:cNvSpPr txBox="1">
            <a:spLocks noGrp="1"/>
          </p:cNvSpPr>
          <p:nvPr>
            <p:ph type="title" idx="7"/>
          </p:nvPr>
        </p:nvSpPr>
        <p:spPr>
          <a:xfrm>
            <a:off x="7896011" y="4149781"/>
            <a:ext cx="1429600" cy="770400"/>
          </a:xfrm>
          <a:prstGeom prst="rect">
            <a:avLst/>
          </a:prstGeom>
        </p:spPr>
        <p:txBody>
          <a:bodyPr spcFirstLastPara="1" vert="horz" wrap="square" lIns="121900" tIns="121900" rIns="121900" bIns="121900" rtlCol="0" anchor="ctr" anchorCtr="0">
            <a:noAutofit/>
          </a:bodyPr>
          <a:lstStyle/>
          <a:p>
            <a:r>
              <a:rPr lang="en" dirty="0"/>
              <a:t>05</a:t>
            </a:r>
            <a:endParaRPr dirty="0"/>
          </a:p>
        </p:txBody>
      </p:sp>
      <p:sp>
        <p:nvSpPr>
          <p:cNvPr id="166" name="Google Shape;166;p30"/>
          <p:cNvSpPr txBox="1">
            <a:spLocks noGrp="1"/>
          </p:cNvSpPr>
          <p:nvPr>
            <p:ph type="subTitle" idx="17"/>
          </p:nvPr>
        </p:nvSpPr>
        <p:spPr>
          <a:xfrm>
            <a:off x="9082077" y="2973340"/>
            <a:ext cx="2232400" cy="763200"/>
          </a:xfrm>
          <a:prstGeom prst="rect">
            <a:avLst/>
          </a:prstGeom>
        </p:spPr>
        <p:txBody>
          <a:bodyPr spcFirstLastPara="1" vert="horz" wrap="square" lIns="121900" tIns="121900" rIns="121900" bIns="121900" rtlCol="0" anchor="t" anchorCtr="0">
            <a:noAutofit/>
          </a:bodyPr>
          <a:lstStyle/>
          <a:p>
            <a:pPr marL="0" indent="0"/>
            <a:r>
              <a:rPr lang="es-GT" sz="1467" dirty="0">
                <a:solidFill>
                  <a:schemeClr val="dk1"/>
                </a:solidFill>
                <a:latin typeface="Roboto Condensed Light"/>
                <a:ea typeface="Roboto Condensed Light"/>
                <a:sym typeface="Roboto Condensed Light"/>
              </a:rPr>
              <a:t>Se le da servicio a 5 distintos postes por altura</a:t>
            </a:r>
            <a:endParaRPr sz="1467" dirty="0">
              <a:solidFill>
                <a:schemeClr val="dk1"/>
              </a:solidFill>
              <a:latin typeface="Roboto Condensed Light"/>
              <a:ea typeface="Roboto Condensed Light"/>
              <a:sym typeface="Roboto Condensed Light"/>
            </a:endParaRPr>
          </a:p>
        </p:txBody>
      </p:sp>
      <p:sp>
        <p:nvSpPr>
          <p:cNvPr id="168" name="Google Shape;168;p30"/>
          <p:cNvSpPr txBox="1">
            <a:spLocks noGrp="1"/>
          </p:cNvSpPr>
          <p:nvPr>
            <p:ph type="subTitle" idx="19"/>
          </p:nvPr>
        </p:nvSpPr>
        <p:spPr>
          <a:xfrm>
            <a:off x="9082077" y="4338556"/>
            <a:ext cx="2232400" cy="763200"/>
          </a:xfrm>
          <a:prstGeom prst="rect">
            <a:avLst/>
          </a:prstGeom>
        </p:spPr>
        <p:txBody>
          <a:bodyPr spcFirstLastPara="1" vert="horz" wrap="square" lIns="121900" tIns="121900" rIns="121900" bIns="121900" rtlCol="0" anchor="t" anchorCtr="0">
            <a:noAutofit/>
          </a:bodyPr>
          <a:lstStyle/>
          <a:p>
            <a:pPr marL="0" indent="0"/>
            <a:r>
              <a:rPr lang="en" sz="1467" dirty="0">
                <a:solidFill>
                  <a:schemeClr val="dk1"/>
                </a:solidFill>
                <a:latin typeface="Roboto Condensed Light"/>
                <a:ea typeface="Roboto Condensed Light"/>
                <a:sym typeface="Roboto Condensed Light"/>
              </a:rPr>
              <a:t>74,239 </a:t>
            </a:r>
            <a:r>
              <a:rPr lang="en-US" sz="1467" dirty="0" err="1">
                <a:solidFill>
                  <a:schemeClr val="dk1"/>
                </a:solidFill>
                <a:latin typeface="Roboto Condensed Light"/>
                <a:ea typeface="Roboto Condensed Light"/>
                <a:sym typeface="Roboto Condensed Light"/>
              </a:rPr>
              <a:t>postes</a:t>
            </a:r>
            <a:r>
              <a:rPr lang="en-US" sz="1467" dirty="0">
                <a:solidFill>
                  <a:schemeClr val="dk1"/>
                </a:solidFill>
                <a:latin typeface="Roboto Condensed Light"/>
                <a:ea typeface="Roboto Condensed Light"/>
                <a:sym typeface="Roboto Condensed Light"/>
              </a:rPr>
              <a:t> </a:t>
            </a:r>
            <a:r>
              <a:rPr lang="en-US" sz="1467" dirty="0" err="1">
                <a:solidFill>
                  <a:schemeClr val="dk1"/>
                </a:solidFill>
                <a:latin typeface="Roboto Condensed Light"/>
                <a:ea typeface="Roboto Condensed Light"/>
                <a:sym typeface="Roboto Condensed Light"/>
              </a:rPr>
              <a:t>atendidos</a:t>
            </a:r>
            <a:endParaRPr sz="1467" dirty="0">
              <a:solidFill>
                <a:schemeClr val="dk1"/>
              </a:solidFill>
              <a:latin typeface="Roboto Condensed Light"/>
              <a:ea typeface="Roboto Condensed Light"/>
              <a:sym typeface="Roboto Condensed Light"/>
            </a:endParaRPr>
          </a:p>
        </p:txBody>
      </p:sp>
      <p:sp>
        <p:nvSpPr>
          <p:cNvPr id="29" name="Google Shape;152;p30">
            <a:extLst>
              <a:ext uri="{FF2B5EF4-FFF2-40B4-BE49-F238E27FC236}">
                <a16:creationId xmlns:a16="http://schemas.microsoft.com/office/drawing/2014/main" id="{93E8836F-D625-4E61-8254-BEB6CD9E1036}"/>
              </a:ext>
            </a:extLst>
          </p:cNvPr>
          <p:cNvSpPr txBox="1">
            <a:spLocks/>
          </p:cNvSpPr>
          <p:nvPr/>
        </p:nvSpPr>
        <p:spPr>
          <a:xfrm>
            <a:off x="1069256" y="2021077"/>
            <a:ext cx="2232400" cy="763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9pPr>
          </a:lstStyle>
          <a:p>
            <a:pPr marL="0" indent="0"/>
            <a:r>
              <a:rPr lang="es-ES" sz="1467" dirty="0"/>
              <a:t>10 diferentes tipos de servicios y 3 distintos métodos de transporte</a:t>
            </a:r>
          </a:p>
        </p:txBody>
      </p:sp>
      <p:sp>
        <p:nvSpPr>
          <p:cNvPr id="36" name="Google Shape;152;p30">
            <a:extLst>
              <a:ext uri="{FF2B5EF4-FFF2-40B4-BE49-F238E27FC236}">
                <a16:creationId xmlns:a16="http://schemas.microsoft.com/office/drawing/2014/main" id="{06EE8CCA-40B6-4B11-9D3A-5F1248AF6365}"/>
              </a:ext>
            </a:extLst>
          </p:cNvPr>
          <p:cNvSpPr txBox="1">
            <a:spLocks/>
          </p:cNvSpPr>
          <p:nvPr/>
        </p:nvSpPr>
        <p:spPr>
          <a:xfrm>
            <a:off x="1069256" y="3310524"/>
            <a:ext cx="2232400" cy="763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9pPr>
          </a:lstStyle>
          <a:p>
            <a:pPr marL="0" indent="0"/>
            <a:r>
              <a:rPr lang="es-ES" sz="1467" dirty="0"/>
              <a:t>Se cuenta con 4 sedes</a:t>
            </a:r>
          </a:p>
        </p:txBody>
      </p:sp>
      <p:sp>
        <p:nvSpPr>
          <p:cNvPr id="15" name="Google Shape;161;p30">
            <a:extLst>
              <a:ext uri="{FF2B5EF4-FFF2-40B4-BE49-F238E27FC236}">
                <a16:creationId xmlns:a16="http://schemas.microsoft.com/office/drawing/2014/main" id="{FA68E44F-5D06-4FA5-AB3F-2F8E2E96BE35}"/>
              </a:ext>
            </a:extLst>
          </p:cNvPr>
          <p:cNvSpPr txBox="1">
            <a:spLocks/>
          </p:cNvSpPr>
          <p:nvPr/>
        </p:nvSpPr>
        <p:spPr>
          <a:xfrm>
            <a:off x="7896011" y="5436715"/>
            <a:ext cx="1429600" cy="770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4800" dirty="0">
                <a:solidFill>
                  <a:schemeClr val="tx1"/>
                </a:solidFill>
                <a:latin typeface="+mj-lt"/>
                <a:ea typeface="+mj-ea"/>
                <a:cs typeface="+mj-cs"/>
              </a:rPr>
              <a:t>06</a:t>
            </a:r>
          </a:p>
        </p:txBody>
      </p:sp>
      <p:sp>
        <p:nvSpPr>
          <p:cNvPr id="16" name="Google Shape;168;p30">
            <a:extLst>
              <a:ext uri="{FF2B5EF4-FFF2-40B4-BE49-F238E27FC236}">
                <a16:creationId xmlns:a16="http://schemas.microsoft.com/office/drawing/2014/main" id="{CF7F3579-0EC5-494B-AE97-E10295984808}"/>
              </a:ext>
            </a:extLst>
          </p:cNvPr>
          <p:cNvSpPr txBox="1">
            <a:spLocks/>
          </p:cNvSpPr>
          <p:nvPr/>
        </p:nvSpPr>
        <p:spPr>
          <a:xfrm>
            <a:off x="9082077" y="5509378"/>
            <a:ext cx="2232400" cy="763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9pPr>
          </a:lstStyle>
          <a:p>
            <a:pPr marL="0" indent="0"/>
            <a:r>
              <a:rPr lang="en-US" sz="1467" dirty="0"/>
              <a:t>I</a:t>
            </a:r>
            <a:r>
              <a:rPr lang="es-ES" sz="1467" dirty="0" err="1"/>
              <a:t>nconsitencia</a:t>
            </a:r>
            <a:r>
              <a:rPr lang="es-ES" sz="1467" dirty="0"/>
              <a:t> de 0.25 centavos en los costos</a:t>
            </a:r>
            <a:endParaRPr lang="en-US" sz="146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00B7C712-AB20-43D1-8A56-B90B0059DDC0}"/>
              </a:ext>
            </a:extLst>
          </p:cNvPr>
          <p:cNvSpPr>
            <a:spLocks noGrp="1"/>
          </p:cNvSpPr>
          <p:nvPr>
            <p:ph type="ctrTitle"/>
          </p:nvPr>
        </p:nvSpPr>
        <p:spPr/>
        <p:txBody>
          <a:bodyPr/>
          <a:lstStyle/>
          <a:p>
            <a:r>
              <a:rPr lang="es-GT" dirty="0"/>
              <a:t>Oscilación de variables</a:t>
            </a:r>
            <a:endParaRPr lang="en-US" dirty="0"/>
          </a:p>
        </p:txBody>
      </p:sp>
      <p:sp>
        <p:nvSpPr>
          <p:cNvPr id="31" name="Title 30">
            <a:extLst>
              <a:ext uri="{FF2B5EF4-FFF2-40B4-BE49-F238E27FC236}">
                <a16:creationId xmlns:a16="http://schemas.microsoft.com/office/drawing/2014/main" id="{9B6424DF-B0D5-4B89-A78F-3EEF66CEF1D0}"/>
              </a:ext>
            </a:extLst>
          </p:cNvPr>
          <p:cNvSpPr>
            <a:spLocks noGrp="1"/>
          </p:cNvSpPr>
          <p:nvPr>
            <p:ph type="ctrTitle" idx="2"/>
          </p:nvPr>
        </p:nvSpPr>
        <p:spPr>
          <a:xfrm>
            <a:off x="837401" y="3739617"/>
            <a:ext cx="3564800" cy="570000"/>
          </a:xfrm>
        </p:spPr>
        <p:txBody>
          <a:bodyPr/>
          <a:lstStyle/>
          <a:p>
            <a:r>
              <a:rPr lang="es-GT" dirty="0"/>
              <a:t>Precios</a:t>
            </a:r>
            <a:endParaRPr lang="en-US" dirty="0"/>
          </a:p>
        </p:txBody>
      </p:sp>
      <p:sp>
        <p:nvSpPr>
          <p:cNvPr id="30" name="Subtitle 29">
            <a:extLst>
              <a:ext uri="{FF2B5EF4-FFF2-40B4-BE49-F238E27FC236}">
                <a16:creationId xmlns:a16="http://schemas.microsoft.com/office/drawing/2014/main" id="{AA698FFE-4CAE-4AC9-A308-62E56C29F5BC}"/>
              </a:ext>
            </a:extLst>
          </p:cNvPr>
          <p:cNvSpPr>
            <a:spLocks noGrp="1"/>
          </p:cNvSpPr>
          <p:nvPr>
            <p:ph type="subTitle" idx="1"/>
          </p:nvPr>
        </p:nvSpPr>
        <p:spPr/>
        <p:txBody>
          <a:bodyPr/>
          <a:lstStyle/>
          <a:p>
            <a:r>
              <a:rPr lang="en-US" sz="2400" dirty="0"/>
              <a:t>Q7.3 - Q521.67</a:t>
            </a:r>
          </a:p>
        </p:txBody>
      </p:sp>
      <p:sp>
        <p:nvSpPr>
          <p:cNvPr id="32" name="Title 31">
            <a:extLst>
              <a:ext uri="{FF2B5EF4-FFF2-40B4-BE49-F238E27FC236}">
                <a16:creationId xmlns:a16="http://schemas.microsoft.com/office/drawing/2014/main" id="{5CA5B08A-7C41-4B57-9865-F937A4733781}"/>
              </a:ext>
            </a:extLst>
          </p:cNvPr>
          <p:cNvSpPr>
            <a:spLocks noGrp="1"/>
          </p:cNvSpPr>
          <p:nvPr>
            <p:ph type="ctrTitle" idx="3"/>
          </p:nvPr>
        </p:nvSpPr>
        <p:spPr/>
        <p:txBody>
          <a:bodyPr/>
          <a:lstStyle/>
          <a:p>
            <a:r>
              <a:rPr lang="es-GT" dirty="0"/>
              <a:t>Costos Totales</a:t>
            </a:r>
            <a:endParaRPr lang="en-US" dirty="0"/>
          </a:p>
        </p:txBody>
      </p:sp>
      <p:sp>
        <p:nvSpPr>
          <p:cNvPr id="33" name="Subtitle 32">
            <a:extLst>
              <a:ext uri="{FF2B5EF4-FFF2-40B4-BE49-F238E27FC236}">
                <a16:creationId xmlns:a16="http://schemas.microsoft.com/office/drawing/2014/main" id="{E984BDF4-8F8B-45D9-9BC4-F67FA6CE1C6B}"/>
              </a:ext>
            </a:extLst>
          </p:cNvPr>
          <p:cNvSpPr>
            <a:spLocks noGrp="1"/>
          </p:cNvSpPr>
          <p:nvPr>
            <p:ph type="subTitle" idx="4"/>
          </p:nvPr>
        </p:nvSpPr>
        <p:spPr>
          <a:xfrm>
            <a:off x="4617200" y="3203361"/>
            <a:ext cx="2957600" cy="1337600"/>
          </a:xfrm>
        </p:spPr>
        <p:txBody>
          <a:bodyPr/>
          <a:lstStyle/>
          <a:p>
            <a:r>
              <a:rPr lang="en-US" sz="2400" dirty="0"/>
              <a:t>Q0.96 - Q467.93</a:t>
            </a:r>
          </a:p>
        </p:txBody>
      </p:sp>
      <p:sp>
        <p:nvSpPr>
          <p:cNvPr id="34" name="Title 33">
            <a:extLst>
              <a:ext uri="{FF2B5EF4-FFF2-40B4-BE49-F238E27FC236}">
                <a16:creationId xmlns:a16="http://schemas.microsoft.com/office/drawing/2014/main" id="{B9AE351E-160B-4421-9207-888998622C0C}"/>
              </a:ext>
            </a:extLst>
          </p:cNvPr>
          <p:cNvSpPr>
            <a:spLocks noGrp="1"/>
          </p:cNvSpPr>
          <p:nvPr>
            <p:ph type="ctrTitle" idx="5"/>
          </p:nvPr>
        </p:nvSpPr>
        <p:spPr/>
        <p:txBody>
          <a:bodyPr/>
          <a:lstStyle/>
          <a:p>
            <a:r>
              <a:rPr lang="es-GT" dirty="0"/>
              <a:t>Utilidad</a:t>
            </a:r>
            <a:endParaRPr lang="en-US" dirty="0"/>
          </a:p>
        </p:txBody>
      </p:sp>
      <p:sp>
        <p:nvSpPr>
          <p:cNvPr id="35" name="Subtitle 34">
            <a:extLst>
              <a:ext uri="{FF2B5EF4-FFF2-40B4-BE49-F238E27FC236}">
                <a16:creationId xmlns:a16="http://schemas.microsoft.com/office/drawing/2014/main" id="{64C639C2-A9EA-4361-A493-95FA03952746}"/>
              </a:ext>
            </a:extLst>
          </p:cNvPr>
          <p:cNvSpPr>
            <a:spLocks noGrp="1"/>
          </p:cNvSpPr>
          <p:nvPr>
            <p:ph type="subTitle" idx="6"/>
          </p:nvPr>
        </p:nvSpPr>
        <p:spPr>
          <a:xfrm>
            <a:off x="8182000" y="4120633"/>
            <a:ext cx="2957600" cy="1337600"/>
          </a:xfrm>
        </p:spPr>
        <p:txBody>
          <a:bodyPr/>
          <a:lstStyle/>
          <a:p>
            <a:r>
              <a:rPr lang="en-US" sz="2400" dirty="0"/>
              <a:t>Q5 - Q100</a:t>
            </a:r>
          </a:p>
        </p:txBody>
      </p:sp>
    </p:spTree>
    <p:extLst>
      <p:ext uri="{BB962C8B-B14F-4D97-AF65-F5344CB8AC3E}">
        <p14:creationId xmlns:p14="http://schemas.microsoft.com/office/powerpoint/2010/main" val="404252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9"/>
          <p:cNvSpPr txBox="1">
            <a:spLocks noGrp="1"/>
          </p:cNvSpPr>
          <p:nvPr>
            <p:ph type="ctrTitle"/>
          </p:nvPr>
        </p:nvSpPr>
        <p:spPr>
          <a:xfrm>
            <a:off x="2619800" y="253720"/>
            <a:ext cx="6952400" cy="1261600"/>
          </a:xfrm>
          <a:prstGeom prst="rect">
            <a:avLst/>
          </a:prstGeom>
        </p:spPr>
        <p:txBody>
          <a:bodyPr spcFirstLastPara="1" vert="horz" wrap="square" lIns="121900" tIns="121900" rIns="121900" bIns="121900" rtlCol="0" anchor="t" anchorCtr="0">
            <a:noAutofit/>
          </a:bodyPr>
          <a:lstStyle/>
          <a:p>
            <a:pPr lvl="0"/>
            <a:r>
              <a:rPr lang="es-GT" dirty="0"/>
              <a:t>Carga laboral por mes </a:t>
            </a:r>
            <a:endParaRPr dirty="0"/>
          </a:p>
          <a:p>
            <a:endParaRPr dirty="0"/>
          </a:p>
        </p:txBody>
      </p:sp>
      <p:sp>
        <p:nvSpPr>
          <p:cNvPr id="145" name="Google Shape;145;p29"/>
          <p:cNvSpPr txBox="1"/>
          <p:nvPr/>
        </p:nvSpPr>
        <p:spPr>
          <a:xfrm>
            <a:off x="1953200" y="1032867"/>
            <a:ext cx="8285600" cy="778178"/>
          </a:xfrm>
          <a:prstGeom prst="rect">
            <a:avLst/>
          </a:prstGeom>
          <a:noFill/>
          <a:ln>
            <a:noFill/>
          </a:ln>
        </p:spPr>
        <p:txBody>
          <a:bodyPr spcFirstLastPara="1" wrap="square" lIns="121900" tIns="121900" rIns="121900" bIns="121900" anchor="t" anchorCtr="0">
            <a:noAutofit/>
          </a:bodyPr>
          <a:lstStyle/>
          <a:p>
            <a:pPr algn="ctr"/>
            <a:r>
              <a:rPr lang="es-ES" sz="1400" dirty="0">
                <a:latin typeface="Roboto Condensed Light"/>
                <a:ea typeface="Roboto Condensed Light"/>
                <a:cs typeface="Roboto Condensed Light"/>
                <a:sym typeface="Roboto Condensed Light"/>
              </a:rPr>
              <a:t>El mes que mas ganancia tuvo fue Julio con 733,610 pero el que más servicios tiene es octubre, como se puede ver la rentabilidad es prácticamente constante en todos los meses por lo que se puede concluir que los precios y tarifas son aceptables por el cliente.</a:t>
            </a:r>
            <a:endParaRPr lang="es-GT" sz="1400" dirty="0">
              <a:latin typeface="Roboto Condensed Light"/>
              <a:ea typeface="Roboto Condensed Light"/>
              <a:cs typeface="Roboto Condensed Light"/>
              <a:sym typeface="Roboto Condensed Light"/>
            </a:endParaRPr>
          </a:p>
        </p:txBody>
      </p:sp>
      <p:graphicFrame>
        <p:nvGraphicFramePr>
          <p:cNvPr id="2" name="Table 1">
            <a:extLst>
              <a:ext uri="{FF2B5EF4-FFF2-40B4-BE49-F238E27FC236}">
                <a16:creationId xmlns:a16="http://schemas.microsoft.com/office/drawing/2014/main" id="{73D83DC3-60D7-4911-8631-0C48CF93F901}"/>
              </a:ext>
            </a:extLst>
          </p:cNvPr>
          <p:cNvGraphicFramePr>
            <a:graphicFrameLocks noGrp="1"/>
          </p:cNvGraphicFramePr>
          <p:nvPr>
            <p:extLst>
              <p:ext uri="{D42A27DB-BD31-4B8C-83A1-F6EECF244321}">
                <p14:modId xmlns:p14="http://schemas.microsoft.com/office/powerpoint/2010/main" val="3419964877"/>
              </p:ext>
            </p:extLst>
          </p:nvPr>
        </p:nvGraphicFramePr>
        <p:xfrm>
          <a:off x="1808143" y="2104557"/>
          <a:ext cx="8575713" cy="4359334"/>
        </p:xfrm>
        <a:graphic>
          <a:graphicData uri="http://schemas.openxmlformats.org/drawingml/2006/table">
            <a:tbl>
              <a:tblPr>
                <a:tableStyleId>{69C7853C-536D-4A76-A0AE-DD22124D55A5}</a:tableStyleId>
              </a:tblPr>
              <a:tblGrid>
                <a:gridCol w="952857">
                  <a:extLst>
                    <a:ext uri="{9D8B030D-6E8A-4147-A177-3AD203B41FA5}">
                      <a16:colId xmlns:a16="http://schemas.microsoft.com/office/drawing/2014/main" val="1723361952"/>
                    </a:ext>
                  </a:extLst>
                </a:gridCol>
                <a:gridCol w="952857">
                  <a:extLst>
                    <a:ext uri="{9D8B030D-6E8A-4147-A177-3AD203B41FA5}">
                      <a16:colId xmlns:a16="http://schemas.microsoft.com/office/drawing/2014/main" val="4105753572"/>
                    </a:ext>
                  </a:extLst>
                </a:gridCol>
                <a:gridCol w="952857">
                  <a:extLst>
                    <a:ext uri="{9D8B030D-6E8A-4147-A177-3AD203B41FA5}">
                      <a16:colId xmlns:a16="http://schemas.microsoft.com/office/drawing/2014/main" val="1000228972"/>
                    </a:ext>
                  </a:extLst>
                </a:gridCol>
                <a:gridCol w="952857">
                  <a:extLst>
                    <a:ext uri="{9D8B030D-6E8A-4147-A177-3AD203B41FA5}">
                      <a16:colId xmlns:a16="http://schemas.microsoft.com/office/drawing/2014/main" val="1068898640"/>
                    </a:ext>
                  </a:extLst>
                </a:gridCol>
                <a:gridCol w="952857">
                  <a:extLst>
                    <a:ext uri="{9D8B030D-6E8A-4147-A177-3AD203B41FA5}">
                      <a16:colId xmlns:a16="http://schemas.microsoft.com/office/drawing/2014/main" val="1838236514"/>
                    </a:ext>
                  </a:extLst>
                </a:gridCol>
                <a:gridCol w="952857">
                  <a:extLst>
                    <a:ext uri="{9D8B030D-6E8A-4147-A177-3AD203B41FA5}">
                      <a16:colId xmlns:a16="http://schemas.microsoft.com/office/drawing/2014/main" val="2109686504"/>
                    </a:ext>
                  </a:extLst>
                </a:gridCol>
                <a:gridCol w="952857">
                  <a:extLst>
                    <a:ext uri="{9D8B030D-6E8A-4147-A177-3AD203B41FA5}">
                      <a16:colId xmlns:a16="http://schemas.microsoft.com/office/drawing/2014/main" val="343363255"/>
                    </a:ext>
                  </a:extLst>
                </a:gridCol>
                <a:gridCol w="952857">
                  <a:extLst>
                    <a:ext uri="{9D8B030D-6E8A-4147-A177-3AD203B41FA5}">
                      <a16:colId xmlns:a16="http://schemas.microsoft.com/office/drawing/2014/main" val="764081272"/>
                    </a:ext>
                  </a:extLst>
                </a:gridCol>
                <a:gridCol w="952857">
                  <a:extLst>
                    <a:ext uri="{9D8B030D-6E8A-4147-A177-3AD203B41FA5}">
                      <a16:colId xmlns:a16="http://schemas.microsoft.com/office/drawing/2014/main" val="470070267"/>
                    </a:ext>
                  </a:extLst>
                </a:gridCol>
              </a:tblGrid>
              <a:tr h="334718">
                <a:tc>
                  <a:txBody>
                    <a:bodyPr/>
                    <a:lstStyle/>
                    <a:p>
                      <a:pPr algn="ctr" fontAlgn="b"/>
                      <a:r>
                        <a:rPr lang="en-US" sz="1100" u="none" strike="noStrike" dirty="0">
                          <a:effectLst/>
                        </a:rPr>
                        <a:t>month(</a:t>
                      </a:r>
                      <a:r>
                        <a:rPr lang="en-US" sz="1100" u="none" strike="noStrike" dirty="0" err="1">
                          <a:effectLst/>
                        </a:rPr>
                        <a:t>Fecha</a:t>
                      </a:r>
                      <a:r>
                        <a:rPr lang="en-US" sz="1100" u="none" strike="noStrike" dirty="0">
                          <a:effectLst/>
                        </a:rPr>
                        <a:t>)</a:t>
                      </a:r>
                      <a:endParaRPr lang="en-US" sz="1100" b="1" i="0" u="none" strike="noStrike" dirty="0">
                        <a:solidFill>
                          <a:srgbClr val="000000"/>
                        </a:solidFill>
                        <a:effectLst/>
                        <a:latin typeface="Calibri" panose="020F0502020204030204" pitchFamily="34" charset="0"/>
                      </a:endParaRPr>
                    </a:p>
                  </a:txBody>
                  <a:tcPr marL="7438" marR="7438" marT="7438" marB="0" anchor="b"/>
                </a:tc>
                <a:tc>
                  <a:txBody>
                    <a:bodyPr/>
                    <a:lstStyle/>
                    <a:p>
                      <a:pPr algn="ctr" fontAlgn="b"/>
                      <a:r>
                        <a:rPr lang="en-US" sz="1100" u="none" strike="noStrike">
                          <a:effectLst/>
                        </a:rPr>
                        <a:t>cantidad_servicios</a:t>
                      </a:r>
                      <a:endParaRPr lang="en-US" sz="1100" b="1" i="0" u="none" strike="noStrike">
                        <a:solidFill>
                          <a:srgbClr val="000000"/>
                        </a:solidFill>
                        <a:effectLst/>
                        <a:latin typeface="Calibri" panose="020F0502020204030204" pitchFamily="34" charset="0"/>
                      </a:endParaRPr>
                    </a:p>
                  </a:txBody>
                  <a:tcPr marL="7438" marR="7438" marT="7438" marB="0" anchor="b"/>
                </a:tc>
                <a:tc>
                  <a:txBody>
                    <a:bodyPr/>
                    <a:lstStyle/>
                    <a:p>
                      <a:pPr algn="ctr" fontAlgn="b"/>
                      <a:r>
                        <a:rPr lang="en-US" sz="1100" u="none" strike="noStrike">
                          <a:effectLst/>
                        </a:rPr>
                        <a:t>costo</a:t>
                      </a:r>
                      <a:endParaRPr lang="en-US" sz="1100" b="1" i="0" u="none" strike="noStrike">
                        <a:solidFill>
                          <a:srgbClr val="000000"/>
                        </a:solidFill>
                        <a:effectLst/>
                        <a:latin typeface="Calibri" panose="020F0502020204030204" pitchFamily="34" charset="0"/>
                      </a:endParaRPr>
                    </a:p>
                  </a:txBody>
                  <a:tcPr marL="7438" marR="7438" marT="7438" marB="0" anchor="b"/>
                </a:tc>
                <a:tc>
                  <a:txBody>
                    <a:bodyPr/>
                    <a:lstStyle/>
                    <a:p>
                      <a:pPr algn="ctr" fontAlgn="b"/>
                      <a:r>
                        <a:rPr lang="en-US" sz="1100" u="none" strike="noStrike">
                          <a:effectLst/>
                        </a:rPr>
                        <a:t>ingreso</a:t>
                      </a:r>
                      <a:endParaRPr lang="en-US" sz="1100" b="1" i="0" u="none" strike="noStrike">
                        <a:solidFill>
                          <a:srgbClr val="000000"/>
                        </a:solidFill>
                        <a:effectLst/>
                        <a:latin typeface="Calibri" panose="020F0502020204030204" pitchFamily="34" charset="0"/>
                      </a:endParaRPr>
                    </a:p>
                  </a:txBody>
                  <a:tcPr marL="7438" marR="7438" marT="7438" marB="0" anchor="b"/>
                </a:tc>
                <a:tc>
                  <a:txBody>
                    <a:bodyPr/>
                    <a:lstStyle/>
                    <a:p>
                      <a:pPr algn="ctr" fontAlgn="b"/>
                      <a:r>
                        <a:rPr lang="en-US" sz="1100" u="none" strike="noStrike">
                          <a:effectLst/>
                        </a:rPr>
                        <a:t>ganancias</a:t>
                      </a:r>
                      <a:endParaRPr lang="en-US" sz="1100" b="1" i="0" u="none" strike="noStrike">
                        <a:solidFill>
                          <a:srgbClr val="000000"/>
                        </a:solidFill>
                        <a:effectLst/>
                        <a:latin typeface="Calibri" panose="020F0502020204030204" pitchFamily="34" charset="0"/>
                      </a:endParaRPr>
                    </a:p>
                  </a:txBody>
                  <a:tcPr marL="7438" marR="7438" marT="7438" marB="0" anchor="b"/>
                </a:tc>
                <a:tc>
                  <a:txBody>
                    <a:bodyPr/>
                    <a:lstStyle/>
                    <a:p>
                      <a:pPr algn="ctr" fontAlgn="b"/>
                      <a:r>
                        <a:rPr lang="en-US" sz="1100" u="none" strike="noStrike">
                          <a:effectLst/>
                        </a:rPr>
                        <a:t>rentabilidad</a:t>
                      </a:r>
                      <a:endParaRPr lang="en-US" sz="1100" b="1" i="0" u="none" strike="noStrike">
                        <a:solidFill>
                          <a:srgbClr val="000000"/>
                        </a:solidFill>
                        <a:effectLst/>
                        <a:latin typeface="Calibri" panose="020F0502020204030204" pitchFamily="34" charset="0"/>
                      </a:endParaRPr>
                    </a:p>
                  </a:txBody>
                  <a:tcPr marL="7438" marR="7438" marT="7438" marB="0" anchor="b"/>
                </a:tc>
                <a:tc>
                  <a:txBody>
                    <a:bodyPr/>
                    <a:lstStyle/>
                    <a:p>
                      <a:pPr algn="ctr" fontAlgn="b"/>
                      <a:r>
                        <a:rPr lang="en-US" sz="1100" u="none" strike="noStrike">
                          <a:effectLst/>
                        </a:rPr>
                        <a:t>promedio_costos</a:t>
                      </a:r>
                      <a:endParaRPr lang="en-US" sz="1100" b="1" i="0" u="none" strike="noStrike">
                        <a:solidFill>
                          <a:srgbClr val="000000"/>
                        </a:solidFill>
                        <a:effectLst/>
                        <a:latin typeface="Calibri" panose="020F0502020204030204" pitchFamily="34" charset="0"/>
                      </a:endParaRPr>
                    </a:p>
                  </a:txBody>
                  <a:tcPr marL="7438" marR="7438" marT="7438" marB="0" anchor="b"/>
                </a:tc>
                <a:tc>
                  <a:txBody>
                    <a:bodyPr/>
                    <a:lstStyle/>
                    <a:p>
                      <a:pPr algn="ctr" fontAlgn="b"/>
                      <a:r>
                        <a:rPr lang="en-US" sz="1100" u="none" strike="noStrike">
                          <a:effectLst/>
                        </a:rPr>
                        <a:t>promedio_ingresos</a:t>
                      </a:r>
                      <a:endParaRPr lang="en-US" sz="1100" b="1" i="0" u="none" strike="noStrike">
                        <a:solidFill>
                          <a:srgbClr val="000000"/>
                        </a:solidFill>
                        <a:effectLst/>
                        <a:latin typeface="Calibri" panose="020F0502020204030204" pitchFamily="34" charset="0"/>
                      </a:endParaRPr>
                    </a:p>
                  </a:txBody>
                  <a:tcPr marL="7438" marR="7438" marT="7438" marB="0" anchor="b"/>
                </a:tc>
                <a:tc>
                  <a:txBody>
                    <a:bodyPr/>
                    <a:lstStyle/>
                    <a:p>
                      <a:pPr algn="ctr" fontAlgn="b"/>
                      <a:r>
                        <a:rPr lang="en-US" sz="1100" u="none" strike="noStrike">
                          <a:effectLst/>
                        </a:rPr>
                        <a:t>promedio_ganacia</a:t>
                      </a:r>
                      <a:endParaRPr lang="en-US" sz="1100" b="1" i="0" u="none" strike="noStrike">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3900935229"/>
                  </a:ext>
                </a:extLst>
              </a:tr>
              <a:tr h="334718">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r" fontAlgn="b"/>
                      <a:r>
                        <a:rPr lang="en-US" sz="1100" u="none" strike="noStrike">
                          <a:effectLst/>
                        </a:rPr>
                        <a:t>22613</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2402299.11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3135909.11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733610.00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23.39</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106.24</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138.68</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32.44</a:t>
                      </a:r>
                      <a:endParaRPr lang="en-US" sz="1100" b="0" i="0" u="none" strike="noStrike">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3272448237"/>
                  </a:ext>
                </a:extLst>
              </a:tr>
              <a:tr h="334718">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r" fontAlgn="b"/>
                      <a:r>
                        <a:rPr lang="en-US" sz="1100" u="none" strike="noStrike">
                          <a:effectLst/>
                        </a:rPr>
                        <a:t>22681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2431847.25</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3163691.25</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731844.00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23.13</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107.22</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139.49</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dirty="0">
                          <a:effectLst/>
                        </a:rPr>
                        <a:t>32.27</a:t>
                      </a:r>
                      <a:endParaRPr lang="en-US" sz="1100" b="0" i="0" u="none" strike="noStrike" dirty="0">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2058558804"/>
                  </a:ext>
                </a:extLst>
              </a:tr>
              <a:tr h="334718">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r" fontAlgn="b"/>
                      <a:r>
                        <a:rPr lang="en-US" sz="1100" u="none" strike="noStrike">
                          <a:effectLst/>
                        </a:rPr>
                        <a:t>22547</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2408485.25</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3139264.25</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730779.00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23.28</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106.82</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139.23</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32.41</a:t>
                      </a:r>
                      <a:endParaRPr lang="en-US" sz="1100" b="0" i="0" u="none" strike="noStrike">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3246322096"/>
                  </a:ext>
                </a:extLst>
              </a:tr>
              <a:tr h="334718">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r" fontAlgn="b"/>
                      <a:r>
                        <a:rPr lang="en-US" sz="1100" u="none" strike="noStrike">
                          <a:effectLst/>
                        </a:rPr>
                        <a:t>22410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2391370.82</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3113697.82</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722327.00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23.20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106.71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138.94</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32.23</a:t>
                      </a:r>
                      <a:endParaRPr lang="en-US" sz="1100" b="0" i="0" u="none" strike="noStrike">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3046493120"/>
                  </a:ext>
                </a:extLst>
              </a:tr>
              <a:tr h="334718">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r" fontAlgn="b"/>
                      <a:r>
                        <a:rPr lang="en-US" sz="1100" u="none" strike="noStrike">
                          <a:effectLst/>
                        </a:rPr>
                        <a:t>22413</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2397265.04</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3118555.04</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721290.00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23.13</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dirty="0">
                          <a:effectLst/>
                        </a:rPr>
                        <a:t>106.96</a:t>
                      </a:r>
                      <a:endParaRPr lang="en-US" sz="1100" b="0" i="0" u="none" strike="noStrike" dirty="0">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139.14</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32.18</a:t>
                      </a:r>
                      <a:endParaRPr lang="en-US" sz="1100" b="0" i="0" u="none" strike="noStrike">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1626603561"/>
                  </a:ext>
                </a:extLst>
              </a:tr>
              <a:tr h="334718">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r" fontAlgn="b"/>
                      <a:r>
                        <a:rPr lang="en-US" sz="1100" u="none" strike="noStrike">
                          <a:effectLst/>
                        </a:rPr>
                        <a:t>22403</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2382087.46</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3102917.46</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720830.00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23.23</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106.33</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138.50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32.18</a:t>
                      </a:r>
                      <a:endParaRPr lang="en-US" sz="1100" b="0" i="0" u="none" strike="noStrike">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3233715031"/>
                  </a:ext>
                </a:extLst>
              </a:tr>
              <a:tr h="334718">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r" fontAlgn="b"/>
                      <a:r>
                        <a:rPr lang="en-US" sz="1100" u="none" strike="noStrike">
                          <a:effectLst/>
                        </a:rPr>
                        <a:t>22202</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2375401.98</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3093370.98</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717969.00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23.21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106.99</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139.33</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32.34</a:t>
                      </a:r>
                      <a:endParaRPr lang="en-US" sz="1100" b="0" i="0" u="none" strike="noStrike">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144579296"/>
                  </a:ext>
                </a:extLst>
              </a:tr>
              <a:tr h="334718">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r" fontAlgn="b"/>
                      <a:r>
                        <a:rPr lang="en-US" sz="1100" u="none" strike="noStrike">
                          <a:effectLst/>
                        </a:rPr>
                        <a:t>21829</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2336600.51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3040445.51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703845.00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23.15</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107.04</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139.28</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32.24</a:t>
                      </a:r>
                      <a:endParaRPr lang="en-US" sz="1100" b="0" i="0" u="none" strike="noStrike">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3069017941"/>
                  </a:ext>
                </a:extLst>
              </a:tr>
              <a:tr h="334718">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r" fontAlgn="b"/>
                      <a:r>
                        <a:rPr lang="en-US" sz="1100" u="none" strike="noStrike">
                          <a:effectLst/>
                        </a:rPr>
                        <a:t>21681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2313070.74</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3014113.74</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701043.00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23.26</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106.69</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139.02</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32.33</a:t>
                      </a:r>
                      <a:endParaRPr lang="en-US" sz="1100" b="0" i="0" u="none" strike="noStrike">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870409251"/>
                  </a:ext>
                </a:extLst>
              </a:tr>
              <a:tr h="334718">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r" fontAlgn="b"/>
                      <a:r>
                        <a:rPr lang="en-US" sz="1100" u="none" strike="noStrike">
                          <a:effectLst/>
                        </a:rPr>
                        <a:t>21631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2309592.67</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3007125.67</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697533.00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23.20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106.77</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139.02</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32.25</a:t>
                      </a:r>
                      <a:endParaRPr lang="en-US" sz="1100" b="0" i="0" u="none" strike="noStrike">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1225424999"/>
                  </a:ext>
                </a:extLst>
              </a:tr>
              <a:tr h="334718">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r" fontAlgn="b"/>
                      <a:r>
                        <a:rPr lang="en-US" sz="1100" u="none" strike="noStrike">
                          <a:effectLst/>
                        </a:rPr>
                        <a:t>21464</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2301456.49</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2992436.49</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690980.00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23.09</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107.22</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139.42</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32.19</a:t>
                      </a:r>
                      <a:endParaRPr lang="en-US" sz="1100" b="0" i="0" u="none" strike="noStrike">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2010712933"/>
                  </a:ext>
                </a:extLst>
              </a:tr>
              <a:tr h="334718">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r" fontAlgn="b"/>
                      <a:r>
                        <a:rPr lang="en-US" sz="1100" u="none" strike="noStrike">
                          <a:effectLst/>
                        </a:rPr>
                        <a:t>19851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2124541.99</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2766568.99</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642027.00</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23.21</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107.02</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a:effectLst/>
                        </a:rPr>
                        <a:t>139.37</a:t>
                      </a:r>
                      <a:endParaRPr lang="en-US" sz="1100" b="0" i="0" u="none" strike="noStrike">
                        <a:solidFill>
                          <a:srgbClr val="000000"/>
                        </a:solidFill>
                        <a:effectLst/>
                        <a:latin typeface="Calibri" panose="020F0502020204030204" pitchFamily="34" charset="0"/>
                      </a:endParaRPr>
                    </a:p>
                  </a:txBody>
                  <a:tcPr marL="7438" marR="7438" marT="7438" marB="0" anchor="b"/>
                </a:tc>
                <a:tc>
                  <a:txBody>
                    <a:bodyPr/>
                    <a:lstStyle/>
                    <a:p>
                      <a:pPr algn="l" fontAlgn="b"/>
                      <a:r>
                        <a:rPr lang="en-US" sz="1100" u="none" strike="noStrike" dirty="0">
                          <a:effectLst/>
                        </a:rPr>
                        <a:t>32.34</a:t>
                      </a:r>
                      <a:endParaRPr lang="en-US" sz="1100" b="0" i="0" u="none" strike="noStrike" dirty="0">
                        <a:solidFill>
                          <a:srgbClr val="000000"/>
                        </a:solidFill>
                        <a:effectLst/>
                        <a:latin typeface="Calibri" panose="020F0502020204030204" pitchFamily="34" charset="0"/>
                      </a:endParaRPr>
                    </a:p>
                  </a:txBody>
                  <a:tcPr marL="7438" marR="7438" marT="7438" marB="0" anchor="b"/>
                </a:tc>
                <a:extLst>
                  <a:ext uri="{0D108BD9-81ED-4DB2-BD59-A6C34878D82A}">
                    <a16:rowId xmlns:a16="http://schemas.microsoft.com/office/drawing/2014/main" val="189000831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2121</Words>
  <Application>Microsoft Office PowerPoint</Application>
  <PresentationFormat>Widescreen</PresentationFormat>
  <Paragraphs>1075</Paragraphs>
  <Slides>22</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Exo 2</vt:lpstr>
      <vt:lpstr>Fira Sans Extra Condensed Medium</vt:lpstr>
      <vt:lpstr>Roboto Condensed</vt:lpstr>
      <vt:lpstr>Roboto Condensed Light</vt:lpstr>
      <vt:lpstr>Wingdings</vt:lpstr>
      <vt:lpstr>Office Theme</vt:lpstr>
      <vt:lpstr>ANÁLISIS ENERGÍA, S.A. 2017</vt:lpstr>
      <vt:lpstr>Índice</vt:lpstr>
      <vt:lpstr>Objetivos</vt:lpstr>
      <vt:lpstr>SUPOSICIONES</vt:lpstr>
      <vt:lpstr>Estado de resultados 2017</vt:lpstr>
      <vt:lpstr>Año 2018 &amp; 209</vt:lpstr>
      <vt:lpstr>Entendiendo la DATA</vt:lpstr>
      <vt:lpstr>Oscilación de variables</vt:lpstr>
      <vt:lpstr>Carga laboral por mes  </vt:lpstr>
      <vt:lpstr>Postes </vt:lpstr>
      <vt:lpstr>Postes mas rentables </vt:lpstr>
      <vt:lpstr>Ley de Pareto </vt:lpstr>
      <vt:lpstr>Sedes </vt:lpstr>
      <vt:lpstr>Servicios </vt:lpstr>
      <vt:lpstr>Servicios más rentables </vt:lpstr>
      <vt:lpstr>Transporte Utilizado </vt:lpstr>
      <vt:lpstr>Transporte Utilizado en cada servicio </vt:lpstr>
      <vt:lpstr>Tiempos</vt:lpstr>
      <vt:lpstr>Tiempo por servicio.  </vt:lpstr>
      <vt:lpstr>Conclusiones</vt:lpstr>
      <vt:lpstr>PowerPoint Presentation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Alexander Palencia Gutierrez</dc:creator>
  <cp:lastModifiedBy>Manuel Alexander Palencia Gutierrez</cp:lastModifiedBy>
  <cp:revision>9</cp:revision>
  <dcterms:created xsi:type="dcterms:W3CDTF">2020-10-12T04:40:47Z</dcterms:created>
  <dcterms:modified xsi:type="dcterms:W3CDTF">2020-10-12T05:44:13Z</dcterms:modified>
</cp:coreProperties>
</file>