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3"/>
  </p:notesMasterIdLst>
  <p:handoutMasterIdLst>
    <p:handoutMasterId r:id="rId24"/>
  </p:handoutMasterIdLst>
  <p:sldIdLst>
    <p:sldId id="258" r:id="rId5"/>
    <p:sldId id="264" r:id="rId6"/>
    <p:sldId id="260" r:id="rId7"/>
    <p:sldId id="263" r:id="rId8"/>
    <p:sldId id="271" r:id="rId9"/>
    <p:sldId id="272" r:id="rId10"/>
    <p:sldId id="259" r:id="rId11"/>
    <p:sldId id="262" r:id="rId12"/>
    <p:sldId id="274" r:id="rId13"/>
    <p:sldId id="261" r:id="rId14"/>
    <p:sldId id="265" r:id="rId15"/>
    <p:sldId id="275" r:id="rId16"/>
    <p:sldId id="266" r:id="rId17"/>
    <p:sldId id="267" r:id="rId18"/>
    <p:sldId id="268" r:id="rId19"/>
    <p:sldId id="276" r:id="rId20"/>
    <p:sldId id="269" r:id="rId21"/>
    <p:sldId id="270"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61" d="100"/>
          <a:sy n="161" d="100"/>
        </p:scale>
        <p:origin x="150" y="210"/>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09/05/2018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09/05/2018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75719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09/05/2018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09/05/2018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09/05/2018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09/05/2018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09/05/2018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 </a:t>
            </a:r>
            <a:r>
              <a:rPr lang="en-GB" sz="2000"/>
              <a:t>(customisable!)</a:t>
            </a:r>
            <a:endParaRPr lang="en-GB" dirty="0"/>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a:bodyPr>
          <a:lstStyle/>
          <a:p>
            <a:pPr marL="68580" indent="0">
              <a:buNone/>
            </a:pPr>
            <a:r>
              <a:rPr lang="en-GB" dirty="0"/>
              <a:t>Used in 1 of my mini-games:</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5AE4619-3478-4A88-8776-C611E145D6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1720" y="2796540"/>
            <a:ext cx="1950720" cy="3901440"/>
          </a:xfrm>
          <a:prstGeom prst="rect">
            <a:avLst/>
          </a:prstGeom>
        </p:spPr>
      </p:pic>
      <p:pic>
        <p:nvPicPr>
          <p:cNvPr id="9" name="Imagen 8">
            <a:extLst>
              <a:ext uri="{FF2B5EF4-FFF2-40B4-BE49-F238E27FC236}">
                <a16:creationId xmlns:a16="http://schemas.microsoft.com/office/drawing/2014/main" id="{CBBE43D4-42BD-48AE-B074-AD06E601A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2796540"/>
            <a:ext cx="1950720" cy="3901440"/>
          </a:xfrm>
          <a:prstGeom prst="rect">
            <a:avLst/>
          </a:prstGeom>
        </p:spPr>
      </p:pic>
      <p:sp>
        <p:nvSpPr>
          <p:cNvPr id="4" name="Elipse 3">
            <a:extLst>
              <a:ext uri="{FF2B5EF4-FFF2-40B4-BE49-F238E27FC236}">
                <a16:creationId xmlns:a16="http://schemas.microsoft.com/office/drawing/2014/main" id="{DBE1212D-8392-4741-B4C8-0BE2BDC237C1}"/>
              </a:ext>
            </a:extLst>
          </p:cNvPr>
          <p:cNvSpPr/>
          <p:nvPr/>
        </p:nvSpPr>
        <p:spPr>
          <a:xfrm>
            <a:off x="4126675" y="6014851"/>
            <a:ext cx="516577"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52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841829" y="1652932"/>
            <a:ext cx="10740571" cy="5147011"/>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simplest way is </a:t>
            </a:r>
            <a:r>
              <a:rPr lang="en-GB" sz="3200" b="1" dirty="0"/>
              <a:t>stemming</a:t>
            </a:r>
            <a:r>
              <a:rPr lang="en-GB" sz="3200" dirty="0"/>
              <a:t>, which is based on naïve rules like affix removal, sometimes you will get weird results like ‘amusing → </a:t>
            </a:r>
            <a:r>
              <a:rPr lang="en-GB" sz="3200" dirty="0" err="1"/>
              <a:t>amus’</a:t>
            </a:r>
            <a:r>
              <a:rPr lang="en-GB" sz="3200" dirty="0"/>
              <a:t> </a:t>
            </a:r>
            <a:r>
              <a:rPr lang="en-GB" sz="2100" b="1" dirty="0">
                <a:solidFill>
                  <a:srgbClr val="FFFF00"/>
                </a:solidFill>
              </a:rPr>
              <a:t>(without an ‘e’) </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r>
              <a:rPr lang="en-GB" sz="3200" b="1" dirty="0">
                <a:solidFill>
                  <a:srgbClr val="FFFF00"/>
                </a:solidFill>
              </a:rPr>
              <a:t> </a:t>
            </a:r>
            <a:r>
              <a:rPr lang="en-GB" sz="1900" b="1" dirty="0">
                <a:solidFill>
                  <a:srgbClr val="FFFF00"/>
                </a:solidFill>
              </a:rPr>
              <a:t>(different rules of course)</a:t>
            </a:r>
            <a:endParaRPr lang="en-GB" sz="2800"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pic>
        <p:nvPicPr>
          <p:cNvPr id="4" name="Picture 2" descr="ç¸éåç">
            <a:extLst>
              <a:ext uri="{FF2B5EF4-FFF2-40B4-BE49-F238E27FC236}">
                <a16:creationId xmlns:a16="http://schemas.microsoft.com/office/drawing/2014/main" id="{B37A648B-FEA6-4E90-8A72-D5919681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A54684-0502-4366-AC65-3877E39F22E9}"/>
              </a:ext>
            </a:extLst>
          </p:cNvPr>
          <p:cNvSpPr>
            <a:spLocks noGrp="1"/>
          </p:cNvSpPr>
          <p:nvPr>
            <p:ph idx="1"/>
          </p:nvPr>
        </p:nvSpPr>
        <p:spPr/>
        <p:txBody>
          <a:bodyPr>
            <a:normAutofit/>
          </a:bodyPr>
          <a:lstStyle/>
          <a:p>
            <a:pPr marL="68580" indent="0">
              <a:buNone/>
            </a:pPr>
            <a:r>
              <a:rPr lang="en-GB" sz="2000" dirty="0"/>
              <a:t>5 keyboards for 5 different languages (2 of them uses </a:t>
            </a:r>
            <a:r>
              <a:rPr lang="en-GB" sz="2000" b="1" dirty="0"/>
              <a:t>dead keys</a:t>
            </a:r>
            <a:r>
              <a:rPr lang="en-GB" sz="2000" dirty="0"/>
              <a:t> for typing accents):</a:t>
            </a:r>
          </a:p>
        </p:txBody>
      </p:sp>
      <p:sp>
        <p:nvSpPr>
          <p:cNvPr id="4" name="Título 1">
            <a:extLst>
              <a:ext uri="{FF2B5EF4-FFF2-40B4-BE49-F238E27FC236}">
                <a16:creationId xmlns:a16="http://schemas.microsoft.com/office/drawing/2014/main" id="{83D0E02C-55AC-4089-8274-E7CB389FE311}"/>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pic>
        <p:nvPicPr>
          <p:cNvPr id="7" name="Imagen 6">
            <a:extLst>
              <a:ext uri="{FF2B5EF4-FFF2-40B4-BE49-F238E27FC236}">
                <a16:creationId xmlns:a16="http://schemas.microsoft.com/office/drawing/2014/main" id="{FC5DA03C-B8BB-49C7-9951-FF09DB62D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2001" y="2336272"/>
            <a:ext cx="1805544" cy="3611088"/>
          </a:xfrm>
          <a:prstGeom prst="rect">
            <a:avLst/>
          </a:prstGeom>
        </p:spPr>
      </p:pic>
      <p:pic>
        <p:nvPicPr>
          <p:cNvPr id="9" name="Imagen 8">
            <a:extLst>
              <a:ext uri="{FF2B5EF4-FFF2-40B4-BE49-F238E27FC236}">
                <a16:creationId xmlns:a16="http://schemas.microsoft.com/office/drawing/2014/main" id="{FC29E967-BA18-4668-803F-EE3A116FD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6709" y="2336272"/>
            <a:ext cx="1799607" cy="3599214"/>
          </a:xfrm>
          <a:prstGeom prst="rect">
            <a:avLst/>
          </a:prstGeom>
        </p:spPr>
      </p:pic>
      <p:pic>
        <p:nvPicPr>
          <p:cNvPr id="11" name="Imagen 10">
            <a:extLst>
              <a:ext uri="{FF2B5EF4-FFF2-40B4-BE49-F238E27FC236}">
                <a16:creationId xmlns:a16="http://schemas.microsoft.com/office/drawing/2014/main" id="{5A76783F-6812-401D-991B-7FC338A3A0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5479" y="2324396"/>
            <a:ext cx="1805545" cy="3611090"/>
          </a:xfrm>
          <a:prstGeom prst="rect">
            <a:avLst/>
          </a:prstGeom>
        </p:spPr>
      </p:pic>
      <p:pic>
        <p:nvPicPr>
          <p:cNvPr id="13" name="Imagen 12">
            <a:extLst>
              <a:ext uri="{FF2B5EF4-FFF2-40B4-BE49-F238E27FC236}">
                <a16:creationId xmlns:a16="http://schemas.microsoft.com/office/drawing/2014/main" id="{0D531668-5236-4ADA-86CA-D2199B3C2C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920" y="2336272"/>
            <a:ext cx="1805940" cy="3611880"/>
          </a:xfrm>
          <a:prstGeom prst="rect">
            <a:avLst/>
          </a:prstGeom>
        </p:spPr>
      </p:pic>
      <p:pic>
        <p:nvPicPr>
          <p:cNvPr id="15" name="Imagen 14">
            <a:extLst>
              <a:ext uri="{FF2B5EF4-FFF2-40B4-BE49-F238E27FC236}">
                <a16:creationId xmlns:a16="http://schemas.microsoft.com/office/drawing/2014/main" id="{574A6B62-A185-46E9-B349-3B679BED06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4897" y="2324396"/>
            <a:ext cx="1805545" cy="3611090"/>
          </a:xfrm>
          <a:prstGeom prst="rect">
            <a:avLst/>
          </a:prstGeom>
        </p:spPr>
      </p:pic>
      <p:sp>
        <p:nvSpPr>
          <p:cNvPr id="16" name="CuadroTexto 15">
            <a:extLst>
              <a:ext uri="{FF2B5EF4-FFF2-40B4-BE49-F238E27FC236}">
                <a16:creationId xmlns:a16="http://schemas.microsoft.com/office/drawing/2014/main" id="{2A864A62-883B-42DD-873B-91E102756428}"/>
              </a:ext>
            </a:extLst>
          </p:cNvPr>
          <p:cNvSpPr txBox="1"/>
          <p:nvPr/>
        </p:nvSpPr>
        <p:spPr>
          <a:xfrm>
            <a:off x="894023" y="6086816"/>
            <a:ext cx="2014334" cy="369332"/>
          </a:xfrm>
          <a:prstGeom prst="rect">
            <a:avLst/>
          </a:prstGeom>
          <a:noFill/>
        </p:spPr>
        <p:txBody>
          <a:bodyPr wrap="none" rtlCol="0">
            <a:spAutoFit/>
          </a:bodyPr>
          <a:lstStyle/>
          <a:p>
            <a:r>
              <a:rPr lang="en-GB" dirty="0"/>
              <a:t>English QWERTY</a:t>
            </a:r>
          </a:p>
        </p:txBody>
      </p:sp>
      <p:sp>
        <p:nvSpPr>
          <p:cNvPr id="17" name="CuadroTexto 16">
            <a:extLst>
              <a:ext uri="{FF2B5EF4-FFF2-40B4-BE49-F238E27FC236}">
                <a16:creationId xmlns:a16="http://schemas.microsoft.com/office/drawing/2014/main" id="{B3700096-EA78-46AD-8C2D-7B55AAB98796}"/>
              </a:ext>
            </a:extLst>
          </p:cNvPr>
          <p:cNvSpPr txBox="1"/>
          <p:nvPr/>
        </p:nvSpPr>
        <p:spPr>
          <a:xfrm>
            <a:off x="3229197" y="6085252"/>
            <a:ext cx="1860509" cy="553998"/>
          </a:xfrm>
          <a:prstGeom prst="rect">
            <a:avLst/>
          </a:prstGeom>
          <a:noFill/>
        </p:spPr>
        <p:txBody>
          <a:bodyPr wrap="none" rtlCol="0">
            <a:spAutoFit/>
          </a:bodyPr>
          <a:lstStyle/>
          <a:p>
            <a:pPr algn="ctr"/>
            <a:r>
              <a:rPr lang="en-GB" dirty="0"/>
              <a:t>French AZERTY</a:t>
            </a:r>
            <a:br>
              <a:rPr lang="en-GB" dirty="0"/>
            </a:br>
            <a:r>
              <a:rPr lang="en-GB" sz="1200" dirty="0"/>
              <a:t>(w/ dead keys)</a:t>
            </a:r>
            <a:endParaRPr lang="en-GB" dirty="0"/>
          </a:p>
        </p:txBody>
      </p:sp>
      <p:sp>
        <p:nvSpPr>
          <p:cNvPr id="18" name="CuadroTexto 17">
            <a:extLst>
              <a:ext uri="{FF2B5EF4-FFF2-40B4-BE49-F238E27FC236}">
                <a16:creationId xmlns:a16="http://schemas.microsoft.com/office/drawing/2014/main" id="{3FBD7AE9-C878-4631-B27C-A954631D3221}"/>
              </a:ext>
            </a:extLst>
          </p:cNvPr>
          <p:cNvSpPr txBox="1"/>
          <p:nvPr/>
        </p:nvSpPr>
        <p:spPr>
          <a:xfrm>
            <a:off x="5316912" y="6085252"/>
            <a:ext cx="2091278" cy="553998"/>
          </a:xfrm>
          <a:prstGeom prst="rect">
            <a:avLst/>
          </a:prstGeom>
          <a:noFill/>
        </p:spPr>
        <p:txBody>
          <a:bodyPr wrap="none" rtlCol="0">
            <a:spAutoFit/>
          </a:bodyPr>
          <a:lstStyle/>
          <a:p>
            <a:pPr algn="ctr"/>
            <a:r>
              <a:rPr lang="en-GB" dirty="0"/>
              <a:t>Spanish QWERTY</a:t>
            </a:r>
            <a:br>
              <a:rPr lang="en-GB" dirty="0"/>
            </a:br>
            <a:r>
              <a:rPr lang="en-GB" sz="1200" dirty="0"/>
              <a:t>(w/ dead keys)</a:t>
            </a:r>
            <a:endParaRPr lang="en-GB" dirty="0"/>
          </a:p>
        </p:txBody>
      </p:sp>
      <p:sp>
        <p:nvSpPr>
          <p:cNvPr id="19" name="CuadroTexto 18">
            <a:extLst>
              <a:ext uri="{FF2B5EF4-FFF2-40B4-BE49-F238E27FC236}">
                <a16:creationId xmlns:a16="http://schemas.microsoft.com/office/drawing/2014/main" id="{E1464AFA-E4C5-46AC-843A-8672D7B7C221}"/>
              </a:ext>
            </a:extLst>
          </p:cNvPr>
          <p:cNvSpPr txBox="1"/>
          <p:nvPr/>
        </p:nvSpPr>
        <p:spPr>
          <a:xfrm>
            <a:off x="7441585" y="6086816"/>
            <a:ext cx="2078454" cy="369332"/>
          </a:xfrm>
          <a:prstGeom prst="rect">
            <a:avLst/>
          </a:prstGeom>
          <a:noFill/>
        </p:spPr>
        <p:txBody>
          <a:bodyPr wrap="none" rtlCol="0">
            <a:spAutoFit/>
          </a:bodyPr>
          <a:lstStyle/>
          <a:p>
            <a:r>
              <a:rPr lang="en-GB" dirty="0"/>
              <a:t>German QWERTZ</a:t>
            </a:r>
          </a:p>
        </p:txBody>
      </p:sp>
      <p:sp>
        <p:nvSpPr>
          <p:cNvPr id="20" name="CuadroTexto 19">
            <a:extLst>
              <a:ext uri="{FF2B5EF4-FFF2-40B4-BE49-F238E27FC236}">
                <a16:creationId xmlns:a16="http://schemas.microsoft.com/office/drawing/2014/main" id="{13E03713-CB01-4AAA-B4AA-06A220F5B075}"/>
              </a:ext>
            </a:extLst>
          </p:cNvPr>
          <p:cNvSpPr txBox="1"/>
          <p:nvPr/>
        </p:nvSpPr>
        <p:spPr>
          <a:xfrm>
            <a:off x="10019427" y="6076068"/>
            <a:ext cx="1159292" cy="369332"/>
          </a:xfrm>
          <a:prstGeom prst="rect">
            <a:avLst/>
          </a:prstGeom>
          <a:noFill/>
        </p:spPr>
        <p:txBody>
          <a:bodyPr wrap="none" rtlCol="0">
            <a:spAutoFit/>
          </a:bodyPr>
          <a:lstStyle/>
          <a:p>
            <a:r>
              <a:rPr lang="en-GB" dirty="0"/>
              <a:t>Ukrainian</a:t>
            </a:r>
          </a:p>
        </p:txBody>
      </p:sp>
      <p:sp>
        <p:nvSpPr>
          <p:cNvPr id="2" name="Elipse 1">
            <a:extLst>
              <a:ext uri="{FF2B5EF4-FFF2-40B4-BE49-F238E27FC236}">
                <a16:creationId xmlns:a16="http://schemas.microsoft.com/office/drawing/2014/main" id="{4AD20CD8-34E0-4BBB-8AB6-8AE5DBCE365C}"/>
              </a:ext>
            </a:extLst>
          </p:cNvPr>
          <p:cNvSpPr/>
          <p:nvPr/>
        </p:nvSpPr>
        <p:spPr>
          <a:xfrm>
            <a:off x="4262512" y="5764970"/>
            <a:ext cx="503572"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Elipse 20">
            <a:extLst>
              <a:ext uri="{FF2B5EF4-FFF2-40B4-BE49-F238E27FC236}">
                <a16:creationId xmlns:a16="http://schemas.microsoft.com/office/drawing/2014/main" id="{BB13DA27-FCE2-49FC-B2FC-1B8E43BFAC85}"/>
              </a:ext>
            </a:extLst>
          </p:cNvPr>
          <p:cNvSpPr/>
          <p:nvPr/>
        </p:nvSpPr>
        <p:spPr>
          <a:xfrm>
            <a:off x="3253784" y="5747790"/>
            <a:ext cx="222402"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ipse 21">
            <a:extLst>
              <a:ext uri="{FF2B5EF4-FFF2-40B4-BE49-F238E27FC236}">
                <a16:creationId xmlns:a16="http://schemas.microsoft.com/office/drawing/2014/main" id="{D24B6E95-41B2-40E4-860C-C2063F67E99B}"/>
              </a:ext>
            </a:extLst>
          </p:cNvPr>
          <p:cNvSpPr/>
          <p:nvPr/>
        </p:nvSpPr>
        <p:spPr>
          <a:xfrm>
            <a:off x="6587136" y="5764137"/>
            <a:ext cx="367890" cy="18506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45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a:xfrm>
            <a:off x="1219200" y="2030680"/>
            <a:ext cx="10363200" cy="4324879"/>
          </a:xfrm>
        </p:spPr>
        <p:txBody>
          <a:bodyPr>
            <a:normAutofit lnSpcReduction="10000"/>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pic>
        <p:nvPicPr>
          <p:cNvPr id="4" name="Imagen 3">
            <a:extLst>
              <a:ext uri="{FF2B5EF4-FFF2-40B4-BE49-F238E27FC236}">
                <a16:creationId xmlns:a16="http://schemas.microsoft.com/office/drawing/2014/main" id="{5DE9D936-292F-4AF7-8BBF-87D940C0B8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2663" y="100978"/>
            <a:ext cx="1129540" cy="2259079"/>
          </a:xfrm>
          <a:prstGeom prst="rect">
            <a:avLst/>
          </a:prstGeom>
        </p:spPr>
      </p:pic>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sz="2000" b="1" dirty="0">
                <a:solidFill>
                  <a:srgbClr val="FFFF00"/>
                </a:solidFill>
              </a:rPr>
              <a:t>(</a:t>
            </a:r>
            <a:r>
              <a:rPr lang="en-GB" sz="2000" b="1" dirty="0" err="1">
                <a:solidFill>
                  <a:srgbClr val="FFFF00"/>
                </a:solidFill>
              </a:rPr>
              <a:t>CountdownLatch</a:t>
            </a:r>
            <a:r>
              <a:rPr lang="en-GB" sz="2000" b="1" dirty="0">
                <a:solidFill>
                  <a:srgbClr val="FFFF00"/>
                </a:solidFill>
              </a:rPr>
              <a:t>)</a:t>
            </a:r>
          </a:p>
          <a:p>
            <a:pPr lvl="1"/>
            <a:r>
              <a:rPr lang="en-GB" dirty="0"/>
              <a:t>Timer needs Semaphore</a:t>
            </a:r>
          </a:p>
          <a:p>
            <a:pPr lvl="1"/>
            <a:r>
              <a:rPr lang="en-GB" dirty="0"/>
              <a:t>Exchanging data with the WebView needs </a:t>
            </a:r>
            <a:r>
              <a:rPr lang="en-GB" dirty="0" err="1"/>
              <a:t>SystemClock.sleep</a:t>
            </a:r>
            <a:r>
              <a:rPr lang="en-GB" dirty="0"/>
              <a:t> and </a:t>
            </a:r>
            <a:r>
              <a:rPr lang="en-GB" dirty="0" err="1"/>
              <a:t>CountdownLatch</a:t>
            </a:r>
            <a:r>
              <a:rPr lang="en-GB" dirty="0"/>
              <a:t> </a:t>
            </a:r>
            <a:r>
              <a:rPr lang="en-GB" sz="1600" b="1" dirty="0">
                <a:solidFill>
                  <a:srgbClr val="FFFF00"/>
                </a:solidFill>
              </a:rPr>
              <a:t>(cannot exchange data directly even with @</a:t>
            </a:r>
            <a:r>
              <a:rPr lang="en-GB" sz="1600" b="1" dirty="0" err="1">
                <a:solidFill>
                  <a:srgbClr val="FFFF00"/>
                </a:solidFill>
              </a:rPr>
              <a:t>JavaScriptInterface</a:t>
            </a:r>
            <a:r>
              <a:rPr lang="en-GB" sz="1600" b="1" dirty="0">
                <a:solidFill>
                  <a:srgbClr val="FFFF00"/>
                </a:solidFill>
              </a:rPr>
              <a:t>)</a:t>
            </a:r>
            <a:endParaRPr lang="en-GB" sz="1600" dirty="0"/>
          </a:p>
          <a:p>
            <a:pPr lvl="1"/>
            <a:r>
              <a:rPr lang="en-GB" dirty="0"/>
              <a:t>…</a:t>
            </a:r>
          </a:p>
          <a:p>
            <a:r>
              <a:rPr lang="en-GB" dirty="0"/>
              <a:t>Loading SVG</a:t>
            </a:r>
          </a:p>
          <a:p>
            <a:pPr lvl="1"/>
            <a:endParaRPr lang="en-GB" dirty="0"/>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 </a:t>
            </a:r>
            <a:r>
              <a:rPr lang="en-GB" sz="2000" b="1" dirty="0">
                <a:solidFill>
                  <a:srgbClr val="FFFF00"/>
                </a:solidFill>
              </a:rPr>
              <a:t>(I’d prefer super-duper hard)</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a:t>
            </a:r>
            <a:r>
              <a:rPr lang="en-GB" sz="3200" b="1" u="sng" dirty="0">
                <a:solidFill>
                  <a:schemeClr val="accent3">
                    <a:lumMod val="60000"/>
                    <a:lumOff val="40000"/>
                  </a:schemeClr>
                </a:solidFill>
                <a:effectLst>
                  <a:outerShdw blurRad="38100" dist="38100" dir="2700000" algn="tl">
                    <a:srgbClr val="000000">
                      <a:alpha val="43137"/>
                    </a:srgbClr>
                  </a:outerShdw>
                </a:effectLst>
              </a:rPr>
              <a:t>real-time</a:t>
            </a:r>
            <a:r>
              <a:rPr lang="en-GB" sz="3200" b="1" dirty="0"/>
              <a:t> using </a:t>
            </a:r>
            <a:r>
              <a:rPr lang="en-GB" sz="3200" b="1" u="sng" dirty="0">
                <a:solidFill>
                  <a:schemeClr val="accent3">
                    <a:lumMod val="60000"/>
                    <a:lumOff val="40000"/>
                  </a:schemeClr>
                </a:solidFill>
              </a:rPr>
              <a:t>external resources</a:t>
            </a:r>
            <a:r>
              <a:rPr lang="en-GB" sz="3200" b="1" dirty="0"/>
              <a:t>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09662" cy="4809236"/>
          </a:xfrm>
        </p:spPr>
        <p:txBody>
          <a:bodyPr>
            <a:normAutofit fontScale="775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pPr marL="68580" indent="0">
              <a:buNone/>
            </a:pPr>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pPr marL="68580" indent="0">
              <a:buNone/>
            </a:pPr>
            <a:r>
              <a:rPr lang="en-US" dirty="0"/>
              <a:t>Feature: carefully designed DOM</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6710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a:bodyPr>
          <a:lstStyle/>
          <a:p>
            <a:pPr marL="68580" indent="0">
              <a:buNone/>
            </a:pPr>
            <a:r>
              <a:rPr lang="es-ES" dirty="0"/>
              <a:t>Used in 2 </a:t>
            </a:r>
            <a:r>
              <a:rPr lang="es-ES" dirty="0" err="1"/>
              <a:t>of</a:t>
            </a:r>
            <a:r>
              <a:rPr lang="es-ES" dirty="0"/>
              <a:t> </a:t>
            </a:r>
            <a:r>
              <a:rPr lang="es-ES" dirty="0" err="1"/>
              <a:t>my</a:t>
            </a:r>
            <a:r>
              <a:rPr lang="es-ES" dirty="0"/>
              <a:t> mini-</a:t>
            </a:r>
            <a:r>
              <a:rPr lang="es-ES" dirty="0" err="1"/>
              <a:t>games</a:t>
            </a:r>
            <a:r>
              <a:rPr lang="es-ES" dirty="0"/>
              <a:t>:</a:t>
            </a:r>
          </a:p>
          <a:p>
            <a:r>
              <a:rPr lang="es-ES" dirty="0" err="1"/>
              <a:t>Fill</a:t>
            </a:r>
            <a:r>
              <a:rPr lang="es-ES" dirty="0"/>
              <a:t> in </a:t>
            </a:r>
            <a:r>
              <a:rPr lang="es-ES" dirty="0" err="1"/>
              <a:t>the</a:t>
            </a:r>
            <a:r>
              <a:rPr lang="es-ES" dirty="0"/>
              <a:t> </a:t>
            </a:r>
            <a:r>
              <a:rPr lang="es-ES" dirty="0" err="1"/>
              <a:t>blanks</a:t>
            </a:r>
            <a:r>
              <a:rPr lang="es-ES" dirty="0"/>
              <a:t> (</a:t>
            </a:r>
            <a:r>
              <a:rPr lang="es-ES" dirty="0" err="1"/>
              <a:t>left</a:t>
            </a:r>
            <a:r>
              <a:rPr lang="es-ES" dirty="0"/>
              <a:t>)</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r>
              <a:rPr lang="es-ES" dirty="0"/>
              <a:t> (</a:t>
            </a:r>
            <a:r>
              <a:rPr lang="es-ES" dirty="0" err="1"/>
              <a:t>right</a:t>
            </a:r>
            <a:r>
              <a:rPr lang="es-ES" dirty="0"/>
              <a:t>)</a:t>
            </a:r>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pic>
        <p:nvPicPr>
          <p:cNvPr id="4" name="Imagen 3">
            <a:extLst>
              <a:ext uri="{FF2B5EF4-FFF2-40B4-BE49-F238E27FC236}">
                <a16:creationId xmlns:a16="http://schemas.microsoft.com/office/drawing/2014/main" id="{3B45BE16-65FC-4014-B27F-50C078ED9F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407" y="3581400"/>
            <a:ext cx="1638300" cy="3276600"/>
          </a:xfrm>
          <a:prstGeom prst="rect">
            <a:avLst/>
          </a:prstGeom>
        </p:spPr>
      </p:pic>
      <p:pic>
        <p:nvPicPr>
          <p:cNvPr id="7" name="Imagen 6">
            <a:extLst>
              <a:ext uri="{FF2B5EF4-FFF2-40B4-BE49-F238E27FC236}">
                <a16:creationId xmlns:a16="http://schemas.microsoft.com/office/drawing/2014/main" id="{1922240B-AB7B-45E0-B519-EAE9F356F2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00" y="3642360"/>
            <a:ext cx="1607820" cy="3215640"/>
          </a:xfrm>
          <a:prstGeom prst="rect">
            <a:avLst/>
          </a:prstGeom>
        </p:spPr>
      </p:pic>
    </p:spTree>
    <p:extLst>
      <p:ext uri="{BB962C8B-B14F-4D97-AF65-F5344CB8AC3E}">
        <p14:creationId xmlns:p14="http://schemas.microsoft.com/office/powerpoint/2010/main" val="14648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a:bodyPr>
          <a:lstStyle/>
          <a:p>
            <a:pPr marL="68580" indent="0">
              <a:buNone/>
            </a:pPr>
            <a:r>
              <a:rPr lang="es-ES" dirty="0"/>
              <a:t>Used in 3 </a:t>
            </a:r>
            <a:r>
              <a:rPr lang="es-ES" dirty="0" err="1"/>
              <a:t>of</a:t>
            </a:r>
            <a:r>
              <a:rPr lang="es-ES" dirty="0"/>
              <a:t> </a:t>
            </a:r>
            <a:r>
              <a:rPr lang="es-ES" dirty="0" err="1"/>
              <a:t>my</a:t>
            </a:r>
            <a:r>
              <a:rPr lang="es-ES" dirty="0"/>
              <a:t> mini-</a:t>
            </a:r>
            <a:r>
              <a:rPr lang="es-ES" dirty="0" err="1"/>
              <a:t>games</a:t>
            </a:r>
            <a:r>
              <a:rPr lang="es-ES" dirty="0"/>
              <a:t>:</a:t>
            </a:r>
          </a:p>
          <a:p>
            <a:r>
              <a:rPr lang="es-ES" dirty="0" err="1"/>
              <a:t>Choose</a:t>
            </a:r>
            <a:r>
              <a:rPr lang="es-ES" dirty="0"/>
              <a:t> </a:t>
            </a:r>
            <a:r>
              <a:rPr lang="es-ES" dirty="0" err="1"/>
              <a:t>the</a:t>
            </a:r>
            <a:r>
              <a:rPr lang="es-ES" dirty="0"/>
              <a:t> </a:t>
            </a:r>
            <a:r>
              <a:rPr lang="es-ES" dirty="0" err="1"/>
              <a:t>correct</a:t>
            </a:r>
            <a:r>
              <a:rPr lang="es-ES" dirty="0"/>
              <a:t> </a:t>
            </a:r>
            <a:r>
              <a:rPr lang="es-ES" dirty="0" err="1"/>
              <a:t>arms</a:t>
            </a:r>
            <a:r>
              <a:rPr lang="es-ES" dirty="0"/>
              <a:t>/</a:t>
            </a:r>
            <a:r>
              <a:rPr lang="es-ES" dirty="0" err="1"/>
              <a:t>flag</a:t>
            </a:r>
            <a:r>
              <a:rPr lang="es-ES" dirty="0"/>
              <a:t> (</a:t>
            </a:r>
            <a:r>
              <a:rPr lang="es-ES" dirty="0" err="1"/>
              <a:t>left</a:t>
            </a:r>
            <a:r>
              <a:rPr lang="es-ES" dirty="0"/>
              <a:t>)</a:t>
            </a:r>
            <a:r>
              <a:rPr lang="es-ES" sz="3200" b="1" dirty="0">
                <a:solidFill>
                  <a:srgbClr val="FFFF00"/>
                </a:solidFill>
              </a:rPr>
              <a:t> </a:t>
            </a:r>
            <a:r>
              <a:rPr lang="es-ES" sz="800" b="1" dirty="0">
                <a:solidFill>
                  <a:srgbClr val="FFFF00"/>
                </a:solidFill>
              </a:rPr>
              <a:t>(</a:t>
            </a:r>
            <a:r>
              <a:rPr lang="es-ES" sz="800" b="1" dirty="0" err="1">
                <a:solidFill>
                  <a:srgbClr val="FFFF00"/>
                </a:solidFill>
              </a:rPr>
              <a:t>even</a:t>
            </a:r>
            <a:r>
              <a:rPr lang="es-ES" sz="800" b="1" dirty="0">
                <a:solidFill>
                  <a:srgbClr val="FFFF00"/>
                </a:solidFill>
              </a:rPr>
              <a:t> </a:t>
            </a:r>
            <a:r>
              <a:rPr lang="es-ES" sz="800" b="1" dirty="0" err="1">
                <a:solidFill>
                  <a:srgbClr val="FFFF00"/>
                </a:solidFill>
              </a:rPr>
              <a:t>the</a:t>
            </a:r>
            <a:r>
              <a:rPr lang="es-ES" sz="800" b="1" dirty="0">
                <a:solidFill>
                  <a:srgbClr val="FFFF00"/>
                </a:solidFill>
              </a:rPr>
              <a:t> country </a:t>
            </a:r>
            <a:r>
              <a:rPr lang="es-ES" sz="800" b="1" dirty="0" err="1">
                <a:solidFill>
                  <a:srgbClr val="FFFF00"/>
                </a:solidFill>
              </a:rPr>
              <a:t>names</a:t>
            </a:r>
            <a:r>
              <a:rPr lang="es-ES" sz="800" b="1" dirty="0">
                <a:solidFill>
                  <a:srgbClr val="FFFF00"/>
                </a:solidFill>
              </a:rPr>
              <a:t> are in </a:t>
            </a:r>
            <a:r>
              <a:rPr lang="es-ES" sz="800" b="1" dirty="0" err="1">
                <a:solidFill>
                  <a:srgbClr val="FFFF00"/>
                </a:solidFill>
              </a:rPr>
              <a:t>Ukrainian</a:t>
            </a:r>
            <a:r>
              <a:rPr lang="es-ES" sz="800" b="1" dirty="0">
                <a:solidFill>
                  <a:srgbClr val="FFFF00"/>
                </a:solidFill>
              </a:rPr>
              <a:t>, as </a:t>
            </a:r>
            <a:r>
              <a:rPr lang="es-ES" sz="800" b="1" dirty="0" err="1">
                <a:solidFill>
                  <a:srgbClr val="FFFF00"/>
                </a:solidFill>
              </a:rPr>
              <a:t>Wikidata</a:t>
            </a:r>
            <a:r>
              <a:rPr lang="es-ES" sz="800" b="1" dirty="0">
                <a:solidFill>
                  <a:srgbClr val="FFFF00"/>
                </a:solidFill>
              </a:rPr>
              <a:t> has </a:t>
            </a:r>
            <a:r>
              <a:rPr lang="es-ES" sz="800" b="1" dirty="0" err="1">
                <a:solidFill>
                  <a:srgbClr val="FFFF00"/>
                </a:solidFill>
              </a:rPr>
              <a:t>almost</a:t>
            </a:r>
            <a:r>
              <a:rPr lang="es-ES" sz="800" b="1" dirty="0">
                <a:solidFill>
                  <a:srgbClr val="FFFF00"/>
                </a:solidFill>
              </a:rPr>
              <a:t> </a:t>
            </a:r>
            <a:r>
              <a:rPr lang="es-ES" sz="800" b="1" dirty="0" err="1">
                <a:solidFill>
                  <a:srgbClr val="FFFF00"/>
                </a:solidFill>
              </a:rPr>
              <a:t>any</a:t>
            </a:r>
            <a:r>
              <a:rPr lang="es-ES" sz="800" b="1" dirty="0">
                <a:solidFill>
                  <a:srgbClr val="FFFF00"/>
                </a:solidFill>
              </a:rPr>
              <a:t> </a:t>
            </a:r>
            <a:r>
              <a:rPr lang="es-ES" sz="800" b="1" dirty="0" err="1">
                <a:solidFill>
                  <a:srgbClr val="FFFF00"/>
                </a:solidFill>
              </a:rPr>
              <a:t>language</a:t>
            </a:r>
            <a:r>
              <a:rPr lang="es-ES" sz="800" b="1" dirty="0">
                <a:solidFill>
                  <a:srgbClr val="FFFF00"/>
                </a:solidFill>
              </a:rPr>
              <a:t>)</a:t>
            </a:r>
            <a:endParaRPr lang="es-ES" dirty="0"/>
          </a:p>
          <a:p>
            <a:r>
              <a:rPr lang="es-ES" dirty="0" err="1"/>
              <a:t>Hear</a:t>
            </a:r>
            <a:r>
              <a:rPr lang="es-ES" dirty="0"/>
              <a:t> </a:t>
            </a:r>
            <a:r>
              <a:rPr lang="es-ES" dirty="0" err="1"/>
              <a:t>the</a:t>
            </a:r>
            <a:r>
              <a:rPr lang="es-ES" dirty="0"/>
              <a:t> </a:t>
            </a:r>
            <a:r>
              <a:rPr lang="es-ES" dirty="0" err="1"/>
              <a:t>song</a:t>
            </a:r>
            <a:r>
              <a:rPr lang="es-ES" dirty="0"/>
              <a:t> and pin </a:t>
            </a:r>
            <a:r>
              <a:rPr lang="es-ES" dirty="0" err="1"/>
              <a:t>the</a:t>
            </a:r>
            <a:r>
              <a:rPr lang="es-ES" dirty="0"/>
              <a:t> </a:t>
            </a:r>
            <a:r>
              <a:rPr lang="es-ES" dirty="0" err="1"/>
              <a:t>map</a:t>
            </a:r>
            <a:r>
              <a:rPr lang="es-ES" dirty="0"/>
              <a:t> (centre)</a:t>
            </a:r>
          </a:p>
          <a:p>
            <a:r>
              <a:rPr lang="es-ES" dirty="0" err="1"/>
              <a:t>Scroll</a:t>
            </a:r>
            <a:r>
              <a:rPr lang="es-ES" dirty="0"/>
              <a:t> </a:t>
            </a:r>
            <a:r>
              <a:rPr lang="es-ES" dirty="0" err="1"/>
              <a:t>the</a:t>
            </a:r>
            <a:r>
              <a:rPr lang="es-ES" dirty="0"/>
              <a:t> </a:t>
            </a:r>
            <a:r>
              <a:rPr lang="es-ES" dirty="0" err="1"/>
              <a:t>correct</a:t>
            </a:r>
            <a:r>
              <a:rPr lang="es-ES" dirty="0"/>
              <a:t> date (</a:t>
            </a:r>
            <a:r>
              <a:rPr lang="es-ES" dirty="0" err="1"/>
              <a:t>right</a:t>
            </a:r>
            <a:r>
              <a:rPr lang="es-ES" dirty="0"/>
              <a:t>)</a:t>
            </a:r>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E237162-0EDF-4C13-AB59-C0CC30D0A5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0705" y="3931920"/>
            <a:ext cx="1491615" cy="2983230"/>
          </a:xfrm>
          <a:prstGeom prst="rect">
            <a:avLst/>
          </a:prstGeom>
        </p:spPr>
      </p:pic>
      <p:pic>
        <p:nvPicPr>
          <p:cNvPr id="10" name="Imagen 9">
            <a:extLst>
              <a:ext uri="{FF2B5EF4-FFF2-40B4-BE49-F238E27FC236}">
                <a16:creationId xmlns:a16="http://schemas.microsoft.com/office/drawing/2014/main" id="{69FC05AA-ABD7-4D04-9CEE-63333CEC7A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60" y="3931920"/>
            <a:ext cx="1463040" cy="2926080"/>
          </a:xfrm>
          <a:prstGeom prst="rect">
            <a:avLst/>
          </a:prstGeom>
        </p:spPr>
      </p:pic>
      <p:pic>
        <p:nvPicPr>
          <p:cNvPr id="12" name="Imagen 11">
            <a:extLst>
              <a:ext uri="{FF2B5EF4-FFF2-40B4-BE49-F238E27FC236}">
                <a16:creationId xmlns:a16="http://schemas.microsoft.com/office/drawing/2014/main" id="{C4DA0113-7BFF-4AC7-8986-C1D430C1B8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2474" y="3809760"/>
            <a:ext cx="1524120" cy="3048240"/>
          </a:xfrm>
          <a:prstGeom prst="rect">
            <a:avLst/>
          </a:prstGeom>
        </p:spPr>
      </p:pic>
    </p:spTree>
    <p:extLst>
      <p:ext uri="{BB962C8B-B14F-4D97-AF65-F5344CB8AC3E}">
        <p14:creationId xmlns:p14="http://schemas.microsoft.com/office/powerpoint/2010/main" val="19819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8AFFFBF3-BB42-47F7-806D-D5417A96E6A8}">
  <ds:schemaRefs>
    <ds:schemaRef ds:uri="http://schemas.microsoft.com/office/2006/documentManagement/types"/>
    <ds:schemaRef ds:uri="http://schemas.openxmlformats.org/package/2006/metadata/core-properties"/>
    <ds:schemaRef ds:uri="http://purl.org/dc/dcmitype/"/>
    <ds:schemaRef ds:uri="http://purl.org/dc/terms/"/>
    <ds:schemaRef ds:uri="40262f94-9f35-4ac3-9a90-690165a166b7"/>
    <ds:schemaRef ds:uri="http://schemas.microsoft.com/office/2006/metadata/properties"/>
    <ds:schemaRef ds:uri="http://schemas.microsoft.com/office/infopath/2007/PartnerControls"/>
    <ds:schemaRef ds:uri="http://purl.org/dc/elements/1.1/"/>
    <ds:schemaRef ds:uri="http://www.w3.org/XML/1998/namespace"/>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221</TotalTime>
  <Words>1349</Words>
  <Application>Microsoft Office PowerPoint</Application>
  <PresentationFormat>Panorámica</PresentationFormat>
  <Paragraphs>125</Paragraphs>
  <Slides>18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1. The traditional way – Web scraping</vt:lpstr>
      <vt:lpstr>Semantic Web 2. The newer way – Semantic queries</vt:lpstr>
      <vt:lpstr>Semantic Web 2. The newer way – Semantic queries</vt:lpstr>
      <vt:lpstr>Semantic Web What is sacrificed?</vt:lpstr>
      <vt:lpstr>Language Challenges Stemming</vt:lpstr>
      <vt:lpstr>Language Challenges Stemming</vt:lpstr>
      <vt:lpstr>Language Challenges Stemming</vt:lpstr>
      <vt:lpstr>Language Challenges Keyboards</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47</cp:revision>
  <dcterms:created xsi:type="dcterms:W3CDTF">2018-05-07T16:46:36Z</dcterms:created>
  <dcterms:modified xsi:type="dcterms:W3CDTF">2018-05-09T05:25:30Z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