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9"/>
  </p:notesMasterIdLst>
  <p:handoutMasterIdLst>
    <p:handoutMasterId r:id="rId20"/>
  </p:handoutMasterIdLst>
  <p:sldIdLst>
    <p:sldId id="258" r:id="rId5"/>
    <p:sldId id="264" r:id="rId6"/>
    <p:sldId id="260" r:id="rId7"/>
    <p:sldId id="263" r:id="rId8"/>
    <p:sldId id="271" r:id="rId9"/>
    <p:sldId id="259" r:id="rId10"/>
    <p:sldId id="262" r:id="rId11"/>
    <p:sldId id="261" r:id="rId12"/>
    <p:sldId id="265" r:id="rId13"/>
    <p:sldId id="266" r:id="rId14"/>
    <p:sldId id="267" r:id="rId15"/>
    <p:sldId id="268" r:id="rId16"/>
    <p:sldId id="269" r:id="rId17"/>
    <p:sldId id="270"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p:scale>
          <a:sx n="75" d="100"/>
          <a:sy n="75" d="100"/>
        </p:scale>
        <p:origin x="3432" y="2052"/>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08/05/2018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08/05/2018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6</a:t>
            </a:fld>
            <a:endParaRPr lang="es-ES" dirty="0"/>
          </a:p>
        </p:txBody>
      </p:sp>
    </p:spTree>
    <p:extLst>
      <p:ext uri="{BB962C8B-B14F-4D97-AF65-F5344CB8AC3E}">
        <p14:creationId xmlns:p14="http://schemas.microsoft.com/office/powerpoint/2010/main" val="311322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08/05/2018</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08/05/2018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08/05/2018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08/05/2018</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08/05/2018</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08/05/2018</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a:t>Editar los estilos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08/05/2018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a:t>Editar los estilos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08/05/2018</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08/05/2018</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oftFeta/tempusespatium/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query.wikidata.org/#%23defaultView%3ATimeline%0ASELECT%20DISTINCT%20%3FeventLabel%20%3Fdate%20%3FdateLabel%20%3Fcoord%20%3Fimg%0AWHERE%0A%7B%0A%20%20%7B%20%3Fevent%20wdt%3AP31%2a%20wd%3AQ178561.%20%7D%20UNION%0A%20%20%7B%20%3Fevent%20wdt%3AP31%2a%20wd%3AQ81672.%20%7D%20UNION%0A%20%20%7B%20%3Fevent%20wdt%3AP31%2a%20wd%3AQ3199915.%20%7D%0A%20%20%0A%20%20%3Fevent%20wdt%3AP585%2a%20%3Fdate%20.%0A%20%20%3Fevent%20wdt%3AP18%2B%20%3Fimg.%0A%20%20OPTIONAL%20%7B%20%3Fevent%20wdt%3AP625%20%3Fcoord%20%7D%0A%0AFILTER%28YEAR%28%3Fdate%29%20%3E%201900%29.%0A%0ASERVICE%20wikibase%3Alabel%20%7B%20bd%3AserviceParam%20wikibase%3Alanguage%20%22en%22%20%7D%0A%20%20%20FILTER%28EXISTS%20%7B%0A%20%20%20%3Fevent%20rdfs%3Alabel%20%3Flang_label.%0A%20%20%20FILTER%28LANG%28%3Flang_label%29%20%3D%20%22en%22%29%0A%20%7D%29%0A%7D%0AORDER%20BY%20DESC%28%3FdateLabel%29" TargetMode="External"/><Relationship Id="rId2" Type="http://schemas.openxmlformats.org/officeDocument/2006/relationships/hyperlink" Target="https://query.wikidata.org/#%23defaultView%3AGraph%0ASELECT%20DISTINCT%20%3Fcountry%20%3FcountryLabel%20%3Fcountry_EN%20%3Fcountry_DE%20%3Fcountry_FR%20%3Fcapital%20%3FcapitalLabel%20%3FflagLabel%20%3FarmsLabel%20%3FimgLabel%0AWHERE%0A%7B%0A%20%20%3Fcountry%20wdt%3AP31%20wd%3AQ3624078%20.%0A%20%20%23not%20a%20former%20country%0A%20%20FILTER%20NOT%20EXISTS%20%7B%3Fcountry%20wdt%3AP31%20wd%3AQ3024240%7D%0A%20%20%23and%20no%20an%20ancient%20civilisation%20%28needed%20to%20exclude%20ancient%20Egypt%29%0A%20%20FILTER%20NOT%20EXISTS%20%7B%3Fcountry%20wdt%3AP31%20wd%3AQ28171280%7D%0A%20%20%20%3Fcountry%20wdt%3AP36%20%3Fcapital.%0A%20%20%20%20%20%3Fcountry%20wdt%3AP41%20%3Fflag.%0A%20%20%20%3Fcountry%20wdt%3AP94%20%3Farms.%0A%20%20%20%3Fcapital%20wdt%3AP18%20%3Fimg.%0A%0A%20%20%20%20%20SERVICE%20wikibase%3Alabel%20%7B%20bd%3AserviceParam%20wikibase%3Alanguage%20%22en%22.%0A%20%20%20%20%20%7D%0A%20%20%20%20%20SERVICE%20wikibase%3Alabel%20%7B%20bd%3AserviceParam%20wikibase%3Alanguage%20%22en%22.%0A%20%20%20%20%20%20%20%20%20%20%20%20%3Fcountry%20rdfs%3Alabel%20%3Fcountry_EN.%0A%20%20%20%20%20%7D%20hint%3APrior%20hint%3ArunLast%20false.%0A%20%20%20%20%20SERVICE%20wikibase%3Alabel%20%7B%20bd%3AserviceParam%20wikibase%3Alanguage%20%22de%22.%0A%20%20%20%20%20%20%20%20%20%20%20%20%3Fcountry%20rdfs%3Alabel%20%3Fcountry_DE.%0A%20%20%20%20%20%7D%20hint%3APrior%20hint%3ArunLast%20false.%0A%20%20%20%20%20SERVICE%20wikibase%3Alabel%20%7B%20bd%3AserviceParam%20wikibase%3Alanguage%20%22fr%22.%0A%20%20%20%20%20%20%20%20%20%20%20%20%3Fcountry%20rdfs%3Alabel%20%3Fcountry_FR.%0A%20%20%20%20%20%7D%20hint%3APrior%20hint%3ArunLast%20false.%7D%0AORDER%20BY%20%3FcountryLabel%20"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TEMPUS E </a:t>
            </a:r>
            <a:r>
              <a:rPr lang="es-ES" dirty="0" err="1"/>
              <a:t>sPATIUM</a:t>
            </a:r>
            <a:endParaRPr lang="es-ES" dirty="0"/>
          </a:p>
        </p:txBody>
      </p:sp>
      <p:sp>
        <p:nvSpPr>
          <p:cNvPr id="3" name="Subtítulo 2"/>
          <p:cNvSpPr>
            <a:spLocks noGrp="1"/>
          </p:cNvSpPr>
          <p:nvPr>
            <p:ph type="subTitle" idx="1"/>
          </p:nvPr>
        </p:nvSpPr>
        <p:spPr/>
        <p:txBody>
          <a:bodyPr rtlCol="0"/>
          <a:lstStyle/>
          <a:p>
            <a:pPr rtl="0"/>
            <a:r>
              <a:rPr lang="es-ES" dirty="0" err="1"/>
              <a:t>Edutainment</a:t>
            </a:r>
            <a:r>
              <a:rPr lang="es-ES" dirty="0"/>
              <a:t> </a:t>
            </a:r>
            <a:r>
              <a:rPr lang="es-ES" dirty="0" err="1"/>
              <a:t>for</a:t>
            </a:r>
            <a:r>
              <a:rPr lang="es-ES" dirty="0"/>
              <a:t> </a:t>
            </a:r>
            <a:r>
              <a:rPr lang="es-ES" dirty="0" err="1"/>
              <a:t>adults</a:t>
            </a:r>
            <a:endParaRPr lang="es-ES" dirty="0"/>
          </a:p>
          <a:p>
            <a:pPr rtl="0"/>
            <a:r>
              <a:rPr lang="es-ES" dirty="0" err="1"/>
              <a:t>by</a:t>
            </a:r>
            <a:r>
              <a:rPr lang="es-ES" dirty="0"/>
              <a:t> </a:t>
            </a:r>
            <a:r>
              <a:rPr lang="es-ES" dirty="0" err="1"/>
              <a:t>exploiting</a:t>
            </a:r>
            <a:r>
              <a:rPr lang="es-ES" dirty="0"/>
              <a:t> </a:t>
            </a:r>
            <a:r>
              <a:rPr lang="es-ES" dirty="0" err="1"/>
              <a:t>the</a:t>
            </a:r>
            <a:r>
              <a:rPr lang="es-ES" dirty="0"/>
              <a:t> </a:t>
            </a:r>
            <a:r>
              <a:rPr lang="es-ES" dirty="0" err="1"/>
              <a:t>Semantic</a:t>
            </a:r>
            <a:r>
              <a:rPr lang="es-ES" dirty="0"/>
              <a:t> Web</a:t>
            </a:r>
          </a:p>
          <a:p>
            <a:pPr rtl="0"/>
            <a:endParaRPr lang="es-ES" dirty="0"/>
          </a:p>
          <a:p>
            <a:pPr rtl="0"/>
            <a:r>
              <a:rPr lang="es-ES" strike="sngStrike" dirty="0" err="1"/>
              <a:t>Group</a:t>
            </a:r>
            <a:r>
              <a:rPr lang="es-ES" dirty="0"/>
              <a:t> </a:t>
            </a:r>
            <a:r>
              <a:rPr lang="es-ES" b="1" dirty="0" err="1"/>
              <a:t>Person</a:t>
            </a:r>
            <a:r>
              <a:rPr lang="es-ES" dirty="0"/>
              <a:t> 22</a:t>
            </a:r>
          </a:p>
        </p:txBody>
      </p:sp>
      <p:pic>
        <p:nvPicPr>
          <p:cNvPr id="1026" name="Picture 2" descr="ç¸éåç">
            <a:extLst>
              <a:ext uri="{FF2B5EF4-FFF2-40B4-BE49-F238E27FC236}">
                <a16:creationId xmlns:a16="http://schemas.microsoft.com/office/drawing/2014/main" id="{40FDDB71-EB6F-4199-9D59-121461D73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51217"/>
            <a:ext cx="3429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kidata and SPARQL logos">
            <a:extLst>
              <a:ext uri="{FF2B5EF4-FFF2-40B4-BE49-F238E27FC236}">
                <a16:creationId xmlns:a16="http://schemas.microsoft.com/office/drawing/2014/main" id="{4CEB7D8C-D84A-419E-9DEE-F170AECCB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980" y="3518535"/>
            <a:ext cx="1691640" cy="3010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angladroid.files.wordpress.com/2017/03/xpath_logo2.jpg?w=1400">
            <a:extLst>
              <a:ext uri="{FF2B5EF4-FFF2-40B4-BE49-F238E27FC236}">
                <a16:creationId xmlns:a16="http://schemas.microsoft.com/office/drawing/2014/main" id="{EADED905-4A0A-47EF-8A06-9D540C5251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5415" y="1754018"/>
            <a:ext cx="2783205" cy="1302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scriptçåçæå°çµæ">
            <a:extLst>
              <a:ext uri="{FF2B5EF4-FFF2-40B4-BE49-F238E27FC236}">
                <a16:creationId xmlns:a16="http://schemas.microsoft.com/office/drawing/2014/main" id="{7BE9AE74-8BC2-4DB6-97F2-428377C5A26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1760" y="170498"/>
            <a:ext cx="1501140" cy="1501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ç¸éåç">
            <a:extLst>
              <a:ext uri="{FF2B5EF4-FFF2-40B4-BE49-F238E27FC236}">
                <a16:creationId xmlns:a16="http://schemas.microsoft.com/office/drawing/2014/main" id="{BB89BF84-0AE8-4BB0-AA2B-D36745D168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795" y="458633"/>
            <a:ext cx="1221105" cy="16216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upload.wikimedia.org/wikipedia/commons/7/70/New-Wikipedia-explode.gif">
            <a:extLst>
              <a:ext uri="{FF2B5EF4-FFF2-40B4-BE49-F238E27FC236}">
                <a16:creationId xmlns:a16="http://schemas.microsoft.com/office/drawing/2014/main" id="{F170314D-B540-4C0D-9A62-F524831AEDD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322695" y="2080260"/>
            <a:ext cx="24765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1030514" y="1710988"/>
            <a:ext cx="10740571" cy="4572000"/>
          </a:xfrm>
        </p:spPr>
        <p:txBody>
          <a:bodyPr>
            <a:normAutofit fontScale="85000" lnSpcReduction="20000"/>
          </a:bodyPr>
          <a:lstStyle/>
          <a:p>
            <a:pPr marL="68580" indent="0">
              <a:buNone/>
            </a:pPr>
            <a:r>
              <a:rPr lang="en-GB" dirty="0"/>
              <a:t>Q: How do I count the occurrence of words (or find word relevance) on a page?</a:t>
            </a:r>
          </a:p>
          <a:p>
            <a:pPr marL="68580" indent="0">
              <a:buNone/>
            </a:pPr>
            <a:r>
              <a:rPr lang="en-GB" dirty="0"/>
              <a:t>A: Difficult because of </a:t>
            </a:r>
            <a:r>
              <a:rPr lang="en-GB" sz="3200" b="1" dirty="0"/>
              <a:t>grammar</a:t>
            </a:r>
            <a:r>
              <a:rPr lang="en-GB" dirty="0"/>
              <a:t>. The most accurate way is to have a corpus </a:t>
            </a:r>
            <a:r>
              <a:rPr lang="en-GB" sz="2000" b="1" dirty="0">
                <a:solidFill>
                  <a:srgbClr val="FFFF00"/>
                </a:solidFill>
              </a:rPr>
              <a:t>(huge data!)</a:t>
            </a:r>
            <a:r>
              <a:rPr lang="en-GB" dirty="0"/>
              <a:t>, and you convert every word to its noun form and count them.</a:t>
            </a:r>
          </a:p>
          <a:p>
            <a:pPr marL="68580" indent="0">
              <a:buNone/>
            </a:pPr>
            <a:r>
              <a:rPr lang="en-GB" dirty="0"/>
              <a:t>Or maybe you can try </a:t>
            </a:r>
            <a:r>
              <a:rPr lang="en-GB" sz="3200" b="1" dirty="0"/>
              <a:t>lemmatisation</a:t>
            </a:r>
            <a:r>
              <a:rPr lang="en-GB" dirty="0"/>
              <a:t>, which many lemma rules are hardcoded </a:t>
            </a:r>
            <a:r>
              <a:rPr lang="en-GB" sz="2000" b="1" dirty="0">
                <a:solidFill>
                  <a:srgbClr val="FFFF00"/>
                </a:solidFill>
              </a:rPr>
              <a:t>(still big! But it’s the only way you can know that the original form of ‘bought’ is ‘buy’</a:t>
            </a:r>
            <a:r>
              <a:rPr lang="en-GB" sz="2000" dirty="0">
                <a:solidFill>
                  <a:srgbClr val="FFFF00"/>
                </a:solidFill>
              </a:rPr>
              <a:t>)</a:t>
            </a:r>
          </a:p>
          <a:p>
            <a:pPr marL="68580" indent="0">
              <a:buNone/>
            </a:pPr>
            <a:r>
              <a:rPr lang="en-GB" dirty="0"/>
              <a:t>The naïve way is </a:t>
            </a:r>
            <a:r>
              <a:rPr lang="en-GB" sz="3200" b="1" dirty="0"/>
              <a:t>stemming</a:t>
            </a:r>
            <a:r>
              <a:rPr lang="en-GB" sz="3200" dirty="0"/>
              <a:t>, but since we want speed and storage over accuracy, it is the best!</a:t>
            </a:r>
          </a:p>
          <a:p>
            <a:pPr marL="68580" indent="0">
              <a:buNone/>
            </a:pPr>
            <a:r>
              <a:rPr lang="en-GB" sz="3200" dirty="0"/>
              <a:t>Also, you have to skip </a:t>
            </a:r>
            <a:r>
              <a:rPr lang="en-GB" sz="3300" b="1" dirty="0"/>
              <a:t>‘stop words’ </a:t>
            </a:r>
            <a:r>
              <a:rPr lang="en-GB" sz="3200" dirty="0"/>
              <a:t>like ‘the’, ‘and, ‘because’, ‘among’… since they are meaningless!</a:t>
            </a:r>
          </a:p>
          <a:p>
            <a:pPr marL="68580" indent="0">
              <a:buNone/>
            </a:pPr>
            <a:r>
              <a:rPr lang="en-GB" sz="3200" dirty="0"/>
              <a:t>Do it for French, Spanish and German as well!</a:t>
            </a:r>
            <a:endParaRPr lang="en-GB" dirty="0"/>
          </a:p>
        </p:txBody>
      </p:sp>
    </p:spTree>
    <p:extLst>
      <p:ext uri="{BB962C8B-B14F-4D97-AF65-F5344CB8AC3E}">
        <p14:creationId xmlns:p14="http://schemas.microsoft.com/office/powerpoint/2010/main" val="32956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3DD8E-EF87-4238-8E97-8D1DA106FE87}"/>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000" dirty="0"/>
          </a:p>
        </p:txBody>
      </p:sp>
      <p:sp>
        <p:nvSpPr>
          <p:cNvPr id="3" name="Marcador de contenido 2">
            <a:extLst>
              <a:ext uri="{FF2B5EF4-FFF2-40B4-BE49-F238E27FC236}">
                <a16:creationId xmlns:a16="http://schemas.microsoft.com/office/drawing/2014/main" id="{66852AD6-E2FD-421E-A5B1-C72DFD6D99E3}"/>
              </a:ext>
            </a:extLst>
          </p:cNvPr>
          <p:cNvSpPr>
            <a:spLocks noGrp="1"/>
          </p:cNvSpPr>
          <p:nvPr>
            <p:ph idx="1"/>
          </p:nvPr>
        </p:nvSpPr>
        <p:spPr/>
        <p:txBody>
          <a:bodyPr/>
          <a:lstStyle/>
          <a:p>
            <a:pPr marL="68580" indent="0">
              <a:buNone/>
            </a:pPr>
            <a:r>
              <a:rPr lang="en-GB" dirty="0"/>
              <a:t>Q: How do you stem on Android?</a:t>
            </a:r>
          </a:p>
          <a:p>
            <a:pPr marL="68580" indent="0">
              <a:buNone/>
            </a:pPr>
            <a:r>
              <a:rPr lang="en-GB" dirty="0"/>
              <a:t>A: The only way seems to be Snowball stemmer generator </a:t>
            </a:r>
            <a:r>
              <a:rPr lang="en-GB" sz="2000" dirty="0">
                <a:solidFill>
                  <a:srgbClr val="FFFF00"/>
                </a:solidFill>
              </a:rPr>
              <a:t>(which is old software since 2002!)</a:t>
            </a:r>
            <a:r>
              <a:rPr lang="en-GB" dirty="0"/>
              <a:t>. You can’t use spacy, </a:t>
            </a:r>
            <a:r>
              <a:rPr lang="en-GB" dirty="0" err="1"/>
              <a:t>nltk</a:t>
            </a:r>
            <a:r>
              <a:rPr lang="en-GB" dirty="0"/>
              <a:t> (obviously), even Apache Lucene on Android… </a:t>
            </a:r>
            <a:r>
              <a:rPr lang="en-GB" sz="1800" dirty="0">
                <a:solidFill>
                  <a:srgbClr val="FFFF00"/>
                </a:solidFill>
              </a:rPr>
              <a:t>(learn some linguistics dude.)</a:t>
            </a:r>
            <a:endParaRPr lang="en-GB" dirty="0"/>
          </a:p>
        </p:txBody>
      </p:sp>
    </p:spTree>
    <p:extLst>
      <p:ext uri="{BB962C8B-B14F-4D97-AF65-F5344CB8AC3E}">
        <p14:creationId xmlns:p14="http://schemas.microsoft.com/office/powerpoint/2010/main" val="698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B5EEA-A33E-4620-AA41-C99F6A44ACF4}"/>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sp>
        <p:nvSpPr>
          <p:cNvPr id="3" name="Marcador de contenido 2">
            <a:extLst>
              <a:ext uri="{FF2B5EF4-FFF2-40B4-BE49-F238E27FC236}">
                <a16:creationId xmlns:a16="http://schemas.microsoft.com/office/drawing/2014/main" id="{C3BC65B7-4E9F-498E-ABF5-982070D5B910}"/>
              </a:ext>
            </a:extLst>
          </p:cNvPr>
          <p:cNvSpPr>
            <a:spLocks noGrp="1"/>
          </p:cNvSpPr>
          <p:nvPr>
            <p:ph idx="1"/>
          </p:nvPr>
        </p:nvSpPr>
        <p:spPr/>
        <p:txBody>
          <a:bodyPr>
            <a:normAutofit fontScale="85000" lnSpcReduction="10000"/>
          </a:bodyPr>
          <a:lstStyle/>
          <a:p>
            <a:pPr marL="68580" indent="0">
              <a:buNone/>
            </a:pPr>
            <a:r>
              <a:rPr lang="en-GB" dirty="0"/>
              <a:t>Q: I don’t want to install a Ukrainian keyboard, but I want to learn in Ukrainian?</a:t>
            </a:r>
          </a:p>
          <a:p>
            <a:pPr marL="68580" indent="0">
              <a:buNone/>
            </a:pPr>
            <a:r>
              <a:rPr lang="en-GB" dirty="0"/>
              <a:t>A: The embedded soft keyboards were written by me, so you don’t have to download any. Now you can input Cyrillic (</a:t>
            </a:r>
            <a:r>
              <a:rPr lang="ru-RU" dirty="0"/>
              <a:t>А Б В Г Д Е Ж</a:t>
            </a:r>
            <a:r>
              <a:rPr lang="en-US" dirty="0"/>
              <a:t>…</a:t>
            </a:r>
            <a:r>
              <a:rPr lang="en-GB" dirty="0"/>
              <a:t>).</a:t>
            </a:r>
          </a:p>
          <a:p>
            <a:pPr marL="68580" indent="0">
              <a:buNone/>
            </a:pPr>
            <a:r>
              <a:rPr lang="en-GB" dirty="0"/>
              <a:t>My French keyboard has dead keys to minimise the keyboard size.</a:t>
            </a:r>
          </a:p>
          <a:p>
            <a:pPr marL="68580" indent="0">
              <a:buNone/>
            </a:pPr>
            <a:endParaRPr lang="en-GB" dirty="0"/>
          </a:p>
          <a:p>
            <a:pPr marL="68580" indent="0">
              <a:buNone/>
            </a:pPr>
            <a:r>
              <a:rPr lang="en-GB" dirty="0"/>
              <a:t>Q: I am a beginner in German. I want to learn German but if I change the language, I don’t understand the UI instructions?</a:t>
            </a:r>
          </a:p>
          <a:p>
            <a:pPr marL="68580" indent="0">
              <a:buNone/>
            </a:pPr>
            <a:r>
              <a:rPr lang="en-GB" dirty="0"/>
              <a:t>A: </a:t>
            </a:r>
            <a:r>
              <a:rPr lang="en-US" dirty="0"/>
              <a:t>Don’t worry! UI language and Gameplay language are separated settings. You will see in a moment.</a:t>
            </a:r>
            <a:endParaRPr lang="en-GB" dirty="0"/>
          </a:p>
          <a:p>
            <a:endParaRPr lang="en-GB" dirty="0"/>
          </a:p>
        </p:txBody>
      </p:sp>
    </p:spTree>
    <p:extLst>
      <p:ext uri="{BB962C8B-B14F-4D97-AF65-F5344CB8AC3E}">
        <p14:creationId xmlns:p14="http://schemas.microsoft.com/office/powerpoint/2010/main" val="28469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E2DE1-A5DC-4897-9E05-803CEB29B605}"/>
              </a:ext>
            </a:extLst>
          </p:cNvPr>
          <p:cNvSpPr>
            <a:spLocks noGrp="1"/>
          </p:cNvSpPr>
          <p:nvPr>
            <p:ph type="title"/>
          </p:nvPr>
        </p:nvSpPr>
        <p:spPr/>
        <p:txBody>
          <a:bodyPr/>
          <a:lstStyle/>
          <a:p>
            <a:r>
              <a:rPr lang="en-GB" sz="2000" dirty="0"/>
              <a:t>Language Challenges</a:t>
            </a:r>
            <a:br>
              <a:rPr lang="en-GB" sz="2400" dirty="0"/>
            </a:br>
            <a:r>
              <a:rPr lang="en-GB" sz="3600" dirty="0"/>
              <a:t>Pretend that there are two cursors</a:t>
            </a:r>
            <a:endParaRPr lang="en-GB" sz="2000" dirty="0"/>
          </a:p>
        </p:txBody>
      </p:sp>
      <p:sp>
        <p:nvSpPr>
          <p:cNvPr id="3" name="Marcador de contenido 2">
            <a:extLst>
              <a:ext uri="{FF2B5EF4-FFF2-40B4-BE49-F238E27FC236}">
                <a16:creationId xmlns:a16="http://schemas.microsoft.com/office/drawing/2014/main" id="{C3848D22-3565-4705-AC3A-2E0DDBFEEFBB}"/>
              </a:ext>
            </a:extLst>
          </p:cNvPr>
          <p:cNvSpPr>
            <a:spLocks noGrp="1"/>
          </p:cNvSpPr>
          <p:nvPr>
            <p:ph idx="1"/>
          </p:nvPr>
        </p:nvSpPr>
        <p:spPr/>
        <p:txBody>
          <a:bodyPr/>
          <a:lstStyle/>
          <a:p>
            <a:pPr marL="68580" indent="0">
              <a:buNone/>
            </a:pPr>
            <a:r>
              <a:rPr lang="en-GB" dirty="0"/>
              <a:t>Q: In the ‘fill in the blanks’ game, how do you mimic that there are two cursors?</a:t>
            </a:r>
          </a:p>
          <a:p>
            <a:pPr marL="68580" indent="0">
              <a:buNone/>
            </a:pPr>
            <a:r>
              <a:rPr lang="en-GB" dirty="0"/>
              <a:t>A: The so-called ‘cursor being inactive’ is just visually inactive. The JavaScript engine will still consider the text field to be the active element.</a:t>
            </a:r>
          </a:p>
          <a:p>
            <a:pPr marL="68580" indent="0">
              <a:buNone/>
            </a:pPr>
            <a:r>
              <a:rPr lang="en-GB" dirty="0"/>
              <a:t>There is also a reason why I hide the default keyboard and make my own keyboards. In this way keyboards on each side will call JavaScript to the WebView on the same side only. It does not actually input a character.</a:t>
            </a:r>
          </a:p>
        </p:txBody>
      </p:sp>
    </p:spTree>
    <p:extLst>
      <p:ext uri="{BB962C8B-B14F-4D97-AF65-F5344CB8AC3E}">
        <p14:creationId xmlns:p14="http://schemas.microsoft.com/office/powerpoint/2010/main" val="84150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5C49F-1AE5-451E-B1F1-673D798EE714}"/>
              </a:ext>
            </a:extLst>
          </p:cNvPr>
          <p:cNvSpPr>
            <a:spLocks noGrp="1"/>
          </p:cNvSpPr>
          <p:nvPr>
            <p:ph type="title"/>
          </p:nvPr>
        </p:nvSpPr>
        <p:spPr/>
        <p:txBody>
          <a:bodyPr/>
          <a:lstStyle/>
          <a:p>
            <a:r>
              <a:rPr lang="en-GB" dirty="0"/>
              <a:t>Other challenges</a:t>
            </a:r>
          </a:p>
        </p:txBody>
      </p:sp>
      <p:sp>
        <p:nvSpPr>
          <p:cNvPr id="3" name="Marcador de contenido 2">
            <a:extLst>
              <a:ext uri="{FF2B5EF4-FFF2-40B4-BE49-F238E27FC236}">
                <a16:creationId xmlns:a16="http://schemas.microsoft.com/office/drawing/2014/main" id="{68253B17-9802-4126-95F1-90C7D480C4DB}"/>
              </a:ext>
            </a:extLst>
          </p:cNvPr>
          <p:cNvSpPr>
            <a:spLocks noGrp="1"/>
          </p:cNvSpPr>
          <p:nvPr>
            <p:ph idx="1"/>
          </p:nvPr>
        </p:nvSpPr>
        <p:spPr/>
        <p:txBody>
          <a:bodyPr/>
          <a:lstStyle/>
          <a:p>
            <a:r>
              <a:rPr lang="en-GB" dirty="0" err="1"/>
              <a:t>Async</a:t>
            </a:r>
            <a:r>
              <a:rPr lang="en-GB" dirty="0"/>
              <a:t> everywhere</a:t>
            </a:r>
          </a:p>
          <a:p>
            <a:pPr lvl="1"/>
            <a:r>
              <a:rPr lang="en-GB" dirty="0"/>
              <a:t>You cannot do any networking on the main thread</a:t>
            </a:r>
          </a:p>
          <a:p>
            <a:pPr lvl="1"/>
            <a:r>
              <a:rPr lang="en-GB" dirty="0"/>
              <a:t>Pausing the game needs Mutex</a:t>
            </a:r>
          </a:p>
          <a:p>
            <a:pPr lvl="1"/>
            <a:r>
              <a:rPr lang="en-GB" dirty="0"/>
              <a:t>Timer needs Mutex</a:t>
            </a:r>
          </a:p>
          <a:p>
            <a:pPr lvl="1"/>
            <a:r>
              <a:rPr lang="en-GB" dirty="0"/>
              <a:t>Interacting with the WebView needs </a:t>
            </a:r>
            <a:r>
              <a:rPr lang="en-GB" dirty="0" err="1"/>
              <a:t>CountdownLatch</a:t>
            </a:r>
            <a:endParaRPr lang="en-GB" dirty="0"/>
          </a:p>
          <a:p>
            <a:pPr lvl="1"/>
            <a:r>
              <a:rPr lang="en-GB" dirty="0"/>
              <a:t>…</a:t>
            </a:r>
          </a:p>
        </p:txBody>
      </p:sp>
    </p:spTree>
    <p:extLst>
      <p:ext uri="{BB962C8B-B14F-4D97-AF65-F5344CB8AC3E}">
        <p14:creationId xmlns:p14="http://schemas.microsoft.com/office/powerpoint/2010/main" val="417370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1776C-514F-4EF1-A9ED-DF794292B376}"/>
              </a:ext>
            </a:extLst>
          </p:cNvPr>
          <p:cNvSpPr>
            <a:spLocks noGrp="1"/>
          </p:cNvSpPr>
          <p:nvPr>
            <p:ph type="title"/>
          </p:nvPr>
        </p:nvSpPr>
        <p:spPr/>
        <p:txBody>
          <a:bodyPr/>
          <a:lstStyle/>
          <a:p>
            <a:r>
              <a:rPr lang="en-GB" dirty="0"/>
              <a:t>Download APK</a:t>
            </a:r>
          </a:p>
        </p:txBody>
      </p:sp>
      <p:sp>
        <p:nvSpPr>
          <p:cNvPr id="3" name="Marcador de contenido 2">
            <a:extLst>
              <a:ext uri="{FF2B5EF4-FFF2-40B4-BE49-F238E27FC236}">
                <a16:creationId xmlns:a16="http://schemas.microsoft.com/office/drawing/2014/main" id="{B6F426EA-BE50-4ED3-819D-8886097F902E}"/>
              </a:ext>
            </a:extLst>
          </p:cNvPr>
          <p:cNvSpPr>
            <a:spLocks noGrp="1"/>
          </p:cNvSpPr>
          <p:nvPr>
            <p:ph idx="1"/>
          </p:nvPr>
        </p:nvSpPr>
        <p:spPr/>
        <p:txBody>
          <a:bodyPr/>
          <a:lstStyle/>
          <a:p>
            <a:r>
              <a:rPr lang="en-GB" dirty="0"/>
              <a:t>Since I don’t have a Google Play dev account, visit this page to download the APK:</a:t>
            </a:r>
          </a:p>
          <a:p>
            <a:r>
              <a:rPr lang="en-GB" dirty="0">
                <a:hlinkClick r:id="rId2"/>
              </a:rPr>
              <a:t>https://github.com/SoftFeta/tempusespatium/releases</a:t>
            </a:r>
            <a:r>
              <a:rPr lang="en-GB" dirty="0"/>
              <a:t> </a:t>
            </a:r>
          </a:p>
        </p:txBody>
      </p:sp>
    </p:spTree>
    <p:extLst>
      <p:ext uri="{BB962C8B-B14F-4D97-AF65-F5344CB8AC3E}">
        <p14:creationId xmlns:p14="http://schemas.microsoft.com/office/powerpoint/2010/main" val="31369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E5BFE-FBC4-474E-9D5F-7776382AAC00}"/>
              </a:ext>
            </a:extLst>
          </p:cNvPr>
          <p:cNvSpPr>
            <a:spLocks noGrp="1"/>
          </p:cNvSpPr>
          <p:nvPr>
            <p:ph type="title"/>
          </p:nvPr>
        </p:nvSpPr>
        <p:spPr>
          <a:xfrm>
            <a:off x="740229" y="584635"/>
            <a:ext cx="10363200" cy="914400"/>
          </a:xfrm>
        </p:spPr>
        <p:txBody>
          <a:bodyPr/>
          <a:lstStyle/>
          <a:p>
            <a:r>
              <a:rPr lang="en-GB" dirty="0"/>
              <a:t>Why?</a:t>
            </a:r>
          </a:p>
        </p:txBody>
      </p:sp>
      <p:sp>
        <p:nvSpPr>
          <p:cNvPr id="3" name="Marcador de contenido 2">
            <a:extLst>
              <a:ext uri="{FF2B5EF4-FFF2-40B4-BE49-F238E27FC236}">
                <a16:creationId xmlns:a16="http://schemas.microsoft.com/office/drawing/2014/main" id="{6D3C9751-F8D5-4161-8109-D741F76C3EC8}"/>
              </a:ext>
            </a:extLst>
          </p:cNvPr>
          <p:cNvSpPr>
            <a:spLocks noGrp="1"/>
          </p:cNvSpPr>
          <p:nvPr>
            <p:ph idx="1"/>
          </p:nvPr>
        </p:nvSpPr>
        <p:spPr>
          <a:xfrm>
            <a:off x="348343" y="1623903"/>
            <a:ext cx="11713029" cy="4572000"/>
          </a:xfrm>
        </p:spPr>
        <p:txBody>
          <a:bodyPr>
            <a:normAutofit/>
          </a:bodyPr>
          <a:lstStyle/>
          <a:p>
            <a:r>
              <a:rPr lang="en-GB" sz="2800" dirty="0"/>
              <a:t>Most </a:t>
            </a:r>
            <a:r>
              <a:rPr lang="en-GB" sz="3200" b="1" dirty="0"/>
              <a:t>edutainment</a:t>
            </a:r>
            <a:r>
              <a:rPr lang="en-GB" sz="2800" dirty="0"/>
              <a:t> apps are for </a:t>
            </a:r>
            <a:r>
              <a:rPr lang="en-GB" sz="3200" b="1" dirty="0"/>
              <a:t>kids</a:t>
            </a:r>
            <a:r>
              <a:rPr lang="en-GB" sz="2800" dirty="0"/>
              <a:t> and specialise in some topics, too </a:t>
            </a:r>
            <a:r>
              <a:rPr lang="en-GB" sz="3200" b="1" dirty="0"/>
              <a:t>easy</a:t>
            </a:r>
            <a:r>
              <a:rPr lang="en-GB" sz="3200" dirty="0"/>
              <a:t>,</a:t>
            </a:r>
            <a:r>
              <a:rPr lang="en-GB" sz="3200" b="1" dirty="0"/>
              <a:t> </a:t>
            </a:r>
            <a:r>
              <a:rPr lang="en-GB" sz="2800" dirty="0"/>
              <a:t>not so </a:t>
            </a:r>
            <a:r>
              <a:rPr lang="en-GB" sz="3200" b="1" dirty="0"/>
              <a:t>educative</a:t>
            </a:r>
            <a:endParaRPr lang="en-GB" sz="2800" b="1" dirty="0"/>
          </a:p>
          <a:p>
            <a:r>
              <a:rPr lang="en-GB" sz="2800" dirty="0"/>
              <a:t>Never heard of a game that uses </a:t>
            </a:r>
            <a:r>
              <a:rPr lang="en-GB" sz="3200" b="1" dirty="0"/>
              <a:t>natural language processing</a:t>
            </a:r>
          </a:p>
          <a:p>
            <a:r>
              <a:rPr lang="en-GB" sz="2800" dirty="0"/>
              <a:t>Never heard of a game that </a:t>
            </a:r>
            <a:r>
              <a:rPr lang="en-GB" sz="3200" b="1" dirty="0"/>
              <a:t>generates levels real-time using external resources </a:t>
            </a:r>
            <a:r>
              <a:rPr lang="en-GB" sz="2000" b="1" dirty="0">
                <a:solidFill>
                  <a:srgbClr val="FFFF00"/>
                </a:solidFill>
              </a:rPr>
              <a:t>(hmm… Wikipedia has tens of thousands of articles…)</a:t>
            </a:r>
            <a:endParaRPr lang="en-GB" sz="2800" b="1" dirty="0">
              <a:solidFill>
                <a:srgbClr val="FFFF00"/>
              </a:solidFill>
            </a:endParaRPr>
          </a:p>
          <a:p>
            <a:r>
              <a:rPr lang="en-GB" sz="2400" dirty="0"/>
              <a:t>Never heard of a game that has multi-lingual actual </a:t>
            </a:r>
            <a:r>
              <a:rPr lang="en-GB" sz="2800" b="1" dirty="0"/>
              <a:t>content</a:t>
            </a:r>
            <a:r>
              <a:rPr lang="en-GB" sz="2400" b="1" dirty="0">
                <a:solidFill>
                  <a:srgbClr val="FFFF00"/>
                </a:solidFill>
              </a:rPr>
              <a:t> </a:t>
            </a:r>
            <a:r>
              <a:rPr lang="en-GB" sz="1800" b="1" dirty="0">
                <a:solidFill>
                  <a:srgbClr val="FFFF00"/>
                </a:solidFill>
              </a:rPr>
              <a:t>(NOT interface) </a:t>
            </a:r>
            <a:endParaRPr lang="en-GB" sz="2800" dirty="0"/>
          </a:p>
          <a:p>
            <a:r>
              <a:rPr lang="en-GB" sz="2400" dirty="0"/>
              <a:t>Most multi-player games are </a:t>
            </a:r>
            <a:r>
              <a:rPr lang="en-GB" sz="2800" b="1" dirty="0"/>
              <a:t>pass-and-play,</a:t>
            </a:r>
            <a:r>
              <a:rPr lang="en-GB" sz="2400" dirty="0"/>
              <a:t> don’t make use of </a:t>
            </a:r>
            <a:r>
              <a:rPr lang="en-GB" sz="2800" b="1" dirty="0"/>
              <a:t>multi-touch</a:t>
            </a:r>
          </a:p>
          <a:p>
            <a:endParaRPr lang="en-GB" sz="2800" dirty="0"/>
          </a:p>
          <a:p>
            <a:endParaRPr lang="en-GB" sz="2800" dirty="0"/>
          </a:p>
          <a:p>
            <a:endParaRPr lang="en-GB" sz="2800" dirty="0"/>
          </a:p>
        </p:txBody>
      </p:sp>
    </p:spTree>
    <p:extLst>
      <p:ext uri="{BB962C8B-B14F-4D97-AF65-F5344CB8AC3E}">
        <p14:creationId xmlns:p14="http://schemas.microsoft.com/office/powerpoint/2010/main" val="10094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69AEA-9620-4CAD-91D4-1E7F3F37115B}"/>
              </a:ext>
            </a:extLst>
          </p:cNvPr>
          <p:cNvSpPr>
            <a:spLocks noGrp="1"/>
          </p:cNvSpPr>
          <p:nvPr>
            <p:ph type="title"/>
          </p:nvPr>
        </p:nvSpPr>
        <p:spPr/>
        <p:txBody>
          <a:bodyPr/>
          <a:lstStyle/>
          <a:p>
            <a:r>
              <a:rPr lang="en-GB" dirty="0" err="1"/>
              <a:t>Wikipedias</a:t>
            </a:r>
            <a:endParaRPr lang="en-GB" dirty="0"/>
          </a:p>
        </p:txBody>
      </p:sp>
      <p:sp>
        <p:nvSpPr>
          <p:cNvPr id="3" name="Marcador de contenido 2">
            <a:extLst>
              <a:ext uri="{FF2B5EF4-FFF2-40B4-BE49-F238E27FC236}">
                <a16:creationId xmlns:a16="http://schemas.microsoft.com/office/drawing/2014/main" id="{B491E654-43DC-4F8C-B24F-C6C3D22E776C}"/>
              </a:ext>
            </a:extLst>
          </p:cNvPr>
          <p:cNvSpPr>
            <a:spLocks noGrp="1"/>
          </p:cNvSpPr>
          <p:nvPr>
            <p:ph idx="1"/>
          </p:nvPr>
        </p:nvSpPr>
        <p:spPr>
          <a:xfrm>
            <a:off x="647700" y="1683649"/>
            <a:ext cx="10363200" cy="5074441"/>
          </a:xfrm>
        </p:spPr>
        <p:txBody>
          <a:bodyPr>
            <a:normAutofit fontScale="92500" lnSpcReduction="20000"/>
          </a:bodyPr>
          <a:lstStyle/>
          <a:p>
            <a:r>
              <a:rPr lang="en-GB" dirty="0"/>
              <a:t>Not just English Wikipedia</a:t>
            </a:r>
          </a:p>
          <a:p>
            <a:endParaRPr lang="en-GB" dirty="0"/>
          </a:p>
          <a:p>
            <a:r>
              <a:rPr lang="en-GB" dirty="0"/>
              <a:t>Tens of thousands of articles</a:t>
            </a:r>
          </a:p>
          <a:p>
            <a:r>
              <a:rPr lang="en-GB" dirty="0"/>
              <a:t>Thousands of </a:t>
            </a:r>
            <a:r>
              <a:rPr lang="en-GB" dirty="0" err="1"/>
              <a:t>WikiProjects</a:t>
            </a:r>
            <a:endParaRPr lang="en-GB" dirty="0"/>
          </a:p>
          <a:p>
            <a:endParaRPr lang="en-GB" dirty="0"/>
          </a:p>
          <a:p>
            <a:r>
              <a:rPr lang="en-GB" dirty="0"/>
              <a:t>You can learn whatever you want</a:t>
            </a:r>
          </a:p>
          <a:p>
            <a:endParaRPr lang="en-GB" dirty="0"/>
          </a:p>
          <a:p>
            <a:endParaRPr lang="en-GB" dirty="0"/>
          </a:p>
          <a:p>
            <a:endParaRPr lang="en-GB" dirty="0"/>
          </a:p>
          <a:p>
            <a:r>
              <a:rPr lang="en-GB" dirty="0"/>
              <a:t>Why does an Wikipedia article has so many hyperlinks? Even ‘animal’ is a link? Readers are not that stupid aren’t they?                  ►Semantic web</a:t>
            </a:r>
          </a:p>
        </p:txBody>
      </p:sp>
      <p:pic>
        <p:nvPicPr>
          <p:cNvPr id="4" name="Imagen 3">
            <a:extLst>
              <a:ext uri="{FF2B5EF4-FFF2-40B4-BE49-F238E27FC236}">
                <a16:creationId xmlns:a16="http://schemas.microsoft.com/office/drawing/2014/main" id="{2060CC6F-1DE2-487B-A41E-63DEED3E4C58}"/>
              </a:ext>
            </a:extLst>
          </p:cNvPr>
          <p:cNvPicPr>
            <a:picLocks noChangeAspect="1"/>
          </p:cNvPicPr>
          <p:nvPr/>
        </p:nvPicPr>
        <p:blipFill>
          <a:blip r:embed="rId2"/>
          <a:stretch>
            <a:fillRect/>
          </a:stretch>
        </p:blipFill>
        <p:spPr>
          <a:xfrm>
            <a:off x="6765080" y="130321"/>
            <a:ext cx="5963949" cy="3708806"/>
          </a:xfrm>
          <a:prstGeom prst="rect">
            <a:avLst/>
          </a:prstGeom>
        </p:spPr>
      </p:pic>
      <p:cxnSp>
        <p:nvCxnSpPr>
          <p:cNvPr id="6" name="Conector recto de flecha 5">
            <a:extLst>
              <a:ext uri="{FF2B5EF4-FFF2-40B4-BE49-F238E27FC236}">
                <a16:creationId xmlns:a16="http://schemas.microsoft.com/office/drawing/2014/main" id="{FAFCED91-C7B9-4EA0-B0E6-2946779E45CF}"/>
              </a:ext>
            </a:extLst>
          </p:cNvPr>
          <p:cNvCxnSpPr>
            <a:cxnSpLocks/>
            <a:stCxn id="8" idx="3"/>
          </p:cNvCxnSpPr>
          <p:nvPr/>
        </p:nvCxnSpPr>
        <p:spPr>
          <a:xfrm flipV="1">
            <a:off x="6281400" y="1180507"/>
            <a:ext cx="1452900" cy="95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8E363090-789E-4681-A8AF-BAEE58831E5A}"/>
              </a:ext>
            </a:extLst>
          </p:cNvPr>
          <p:cNvSpPr txBox="1"/>
          <p:nvPr/>
        </p:nvSpPr>
        <p:spPr>
          <a:xfrm>
            <a:off x="3559629" y="1948133"/>
            <a:ext cx="2721771" cy="369332"/>
          </a:xfrm>
          <a:prstGeom prst="rect">
            <a:avLst/>
          </a:prstGeom>
          <a:noFill/>
        </p:spPr>
        <p:txBody>
          <a:bodyPr wrap="none" rtlCol="0">
            <a:spAutoFit/>
          </a:bodyPr>
          <a:lstStyle/>
          <a:p>
            <a:r>
              <a:rPr lang="en-GB" b="1" dirty="0"/>
              <a:t>This is a real Wikipedia</a:t>
            </a:r>
          </a:p>
        </p:txBody>
      </p:sp>
    </p:spTree>
    <p:extLst>
      <p:ext uri="{BB962C8B-B14F-4D97-AF65-F5344CB8AC3E}">
        <p14:creationId xmlns:p14="http://schemas.microsoft.com/office/powerpoint/2010/main" val="13823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AFD4AB-1A48-4A8B-8D55-4A8935466E3B}"/>
              </a:ext>
            </a:extLst>
          </p:cNvPr>
          <p:cNvSpPr>
            <a:spLocks noGrp="1"/>
          </p:cNvSpPr>
          <p:nvPr>
            <p:ph idx="1"/>
          </p:nvPr>
        </p:nvSpPr>
        <p:spPr>
          <a:xfrm>
            <a:off x="914400" y="931164"/>
            <a:ext cx="10528300" cy="4572000"/>
          </a:xfrm>
        </p:spPr>
        <p:txBody>
          <a:bodyPr>
            <a:normAutofit fontScale="85000" lnSpcReduction="20000"/>
          </a:bodyPr>
          <a:lstStyle/>
          <a:p>
            <a:pPr marL="68580" indent="0" algn="r">
              <a:buNone/>
            </a:pPr>
            <a:r>
              <a:rPr lang="en-US" dirty="0"/>
              <a:t>Why was &lt;</a:t>
            </a:r>
            <a:r>
              <a:rPr lang="en-US" dirty="0" err="1"/>
              <a:t>i</a:t>
            </a:r>
            <a:r>
              <a:rPr lang="en-US" dirty="0"/>
              <a:t>&gt; replaced by &lt;</a:t>
            </a:r>
            <a:r>
              <a:rPr lang="en-US" dirty="0" err="1"/>
              <a:t>em</a:t>
            </a:r>
            <a:r>
              <a:rPr lang="en-US" dirty="0"/>
              <a:t>&gt; (emphasis)?           </a:t>
            </a:r>
            <a:r>
              <a:rPr lang="en-GB" dirty="0"/>
              <a:t>► </a:t>
            </a:r>
            <a:r>
              <a:rPr lang="en-US" dirty="0"/>
              <a:t>Semantic web </a:t>
            </a:r>
            <a:r>
              <a:rPr lang="en-US" sz="1700" b="1" dirty="0">
                <a:solidFill>
                  <a:srgbClr val="FFFF00"/>
                </a:solidFill>
              </a:rPr>
              <a:t>(to discourage people using italics not for emphasis)</a:t>
            </a:r>
          </a:p>
          <a:p>
            <a:endParaRPr lang="en-US" dirty="0"/>
          </a:p>
          <a:p>
            <a:pPr marL="68580" indent="0">
              <a:buNone/>
            </a:pPr>
            <a:r>
              <a:rPr lang="en-US" dirty="0"/>
              <a:t>In Wikipedia, hyperlinked terms are important terms!</a:t>
            </a:r>
          </a:p>
          <a:p>
            <a:endParaRPr lang="en-US" dirty="0"/>
          </a:p>
          <a:p>
            <a:endParaRPr lang="en-US" dirty="0"/>
          </a:p>
          <a:p>
            <a:pPr marL="68580" indent="0">
              <a:buNone/>
            </a:pPr>
            <a:endParaRPr lang="en-US" dirty="0"/>
          </a:p>
          <a:p>
            <a:pPr marL="68580" indent="0">
              <a:buNone/>
            </a:pPr>
            <a:endParaRPr lang="en-US" dirty="0"/>
          </a:p>
          <a:p>
            <a:pPr marL="68580" indent="0">
              <a:buNone/>
            </a:pPr>
            <a:r>
              <a:rPr lang="en-US" dirty="0"/>
              <a:t>A web of data (or data web)  that can be processed by machines—that is, one in which much of the meaning is machine-readable.</a:t>
            </a:r>
          </a:p>
          <a:p>
            <a:endParaRPr lang="en-US" dirty="0"/>
          </a:p>
          <a:p>
            <a:pPr marL="68580" indent="0">
              <a:buNone/>
            </a:pPr>
            <a:r>
              <a:rPr lang="en-US" dirty="0"/>
              <a:t>I use 2 approaches in my app</a:t>
            </a:r>
          </a:p>
        </p:txBody>
      </p:sp>
      <p:sp>
        <p:nvSpPr>
          <p:cNvPr id="2" name="Título 1">
            <a:extLst>
              <a:ext uri="{FF2B5EF4-FFF2-40B4-BE49-F238E27FC236}">
                <a16:creationId xmlns:a16="http://schemas.microsoft.com/office/drawing/2014/main" id="{20BAF431-DD8A-42D4-890B-50D61B4BFB10}"/>
              </a:ext>
            </a:extLst>
          </p:cNvPr>
          <p:cNvSpPr>
            <a:spLocks noGrp="1"/>
          </p:cNvSpPr>
          <p:nvPr>
            <p:ph type="title"/>
          </p:nvPr>
        </p:nvSpPr>
        <p:spPr>
          <a:xfrm>
            <a:off x="914400" y="2759964"/>
            <a:ext cx="10363200" cy="914400"/>
          </a:xfrm>
        </p:spPr>
        <p:txBody>
          <a:bodyPr/>
          <a:lstStyle/>
          <a:p>
            <a:r>
              <a:rPr lang="es-ES" sz="2400" dirty="0" err="1"/>
              <a:t>Semantic</a:t>
            </a:r>
            <a:r>
              <a:rPr lang="es-ES" sz="2400" dirty="0"/>
              <a:t> Web</a:t>
            </a:r>
            <a:br>
              <a:rPr lang="en-GB" sz="3600" dirty="0"/>
            </a:br>
            <a:r>
              <a:rPr lang="en-GB" sz="3600" dirty="0"/>
              <a:t>Definition from Wikipedia</a:t>
            </a:r>
          </a:p>
        </p:txBody>
      </p:sp>
    </p:spTree>
    <p:extLst>
      <p:ext uri="{BB962C8B-B14F-4D97-AF65-F5344CB8AC3E}">
        <p14:creationId xmlns:p14="http://schemas.microsoft.com/office/powerpoint/2010/main" val="1019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fontScale="85000" lnSpcReduction="20000"/>
          </a:bodyPr>
          <a:lstStyle/>
          <a:p>
            <a:pPr marL="68580" lvl="0" indent="0" rtl="0">
              <a:buNone/>
            </a:pPr>
            <a:r>
              <a:rPr lang="es-ES" sz="2400" dirty="0"/>
              <a:t>Q: </a:t>
            </a:r>
            <a:r>
              <a:rPr lang="es-ES" sz="2400" dirty="0" err="1"/>
              <a:t>What</a:t>
            </a:r>
            <a:r>
              <a:rPr lang="es-ES" sz="2400" dirty="0"/>
              <a:t> </a:t>
            </a:r>
            <a:r>
              <a:rPr lang="es-ES" sz="2400" dirty="0" err="1"/>
              <a:t>is</a:t>
            </a:r>
            <a:r>
              <a:rPr lang="es-ES" sz="2400" dirty="0"/>
              <a:t> web </a:t>
            </a:r>
            <a:r>
              <a:rPr lang="es-ES" sz="2400" dirty="0" err="1"/>
              <a:t>scraping</a:t>
            </a:r>
            <a:r>
              <a:rPr lang="es-ES" sz="2400" dirty="0"/>
              <a:t>?</a:t>
            </a:r>
          </a:p>
          <a:p>
            <a:pPr marL="68580" lvl="0" indent="0" rtl="0">
              <a:buNone/>
            </a:pPr>
            <a:r>
              <a:rPr lang="es-ES" sz="2400" dirty="0"/>
              <a:t>A: In short, </a:t>
            </a:r>
            <a:r>
              <a:rPr lang="es-ES" sz="2400" dirty="0" err="1"/>
              <a:t>we</a:t>
            </a:r>
            <a:r>
              <a:rPr lang="es-ES" sz="2400" dirty="0"/>
              <a:t> </a:t>
            </a:r>
            <a:r>
              <a:rPr lang="es-ES" sz="2400" dirty="0" err="1"/>
              <a:t>specify</a:t>
            </a:r>
            <a:r>
              <a:rPr lang="es-ES" sz="2400" dirty="0"/>
              <a:t> a ‘base </a:t>
            </a:r>
            <a:r>
              <a:rPr lang="es-ES" sz="2400" dirty="0" err="1"/>
              <a:t>website</a:t>
            </a:r>
            <a:r>
              <a:rPr lang="es-ES" sz="2400" dirty="0"/>
              <a:t>’ and </a:t>
            </a:r>
            <a:r>
              <a:rPr lang="es-ES" sz="2400" dirty="0" err="1"/>
              <a:t>get</a:t>
            </a:r>
            <a:r>
              <a:rPr lang="es-ES" sz="2400" dirty="0"/>
              <a:t> </a:t>
            </a:r>
            <a:r>
              <a:rPr lang="es-ES" sz="2400" dirty="0" err="1"/>
              <a:t>its</a:t>
            </a:r>
            <a:r>
              <a:rPr lang="es-ES" sz="2400" dirty="0"/>
              <a:t> </a:t>
            </a:r>
            <a:r>
              <a:rPr lang="es-ES" sz="2400" dirty="0" err="1"/>
              <a:t>content</a:t>
            </a:r>
            <a:r>
              <a:rPr lang="es-ES" sz="2400" dirty="0"/>
              <a:t>, </a:t>
            </a:r>
            <a:r>
              <a:rPr lang="es-ES" sz="2400" dirty="0" err="1"/>
              <a:t>then</a:t>
            </a:r>
            <a:r>
              <a:rPr lang="es-ES" sz="2400" dirty="0"/>
              <a:t> </a:t>
            </a:r>
            <a:r>
              <a:rPr lang="es-ES" sz="2400" dirty="0" err="1"/>
              <a:t>follow</a:t>
            </a:r>
            <a:r>
              <a:rPr lang="es-ES" sz="2400" dirty="0"/>
              <a:t> </a:t>
            </a:r>
            <a:r>
              <a:rPr lang="es-ES" sz="2400" dirty="0" err="1"/>
              <a:t>its</a:t>
            </a:r>
            <a:r>
              <a:rPr lang="es-ES" sz="2400" dirty="0"/>
              <a:t> </a:t>
            </a:r>
            <a:r>
              <a:rPr lang="es-ES" sz="2400" dirty="0" err="1"/>
              <a:t>hyperlinks</a:t>
            </a:r>
            <a:r>
              <a:rPr lang="es-ES" sz="2400" dirty="0"/>
              <a:t> </a:t>
            </a:r>
            <a:r>
              <a:rPr lang="es-ES" sz="2400" dirty="0" err="1"/>
              <a:t>until</a:t>
            </a:r>
            <a:r>
              <a:rPr lang="es-ES" sz="2400" dirty="0"/>
              <a:t> </a:t>
            </a:r>
            <a:r>
              <a:rPr lang="es-ES" sz="2400" dirty="0" err="1"/>
              <a:t>some</a:t>
            </a:r>
            <a:r>
              <a:rPr lang="es-ES" sz="2400" dirty="0"/>
              <a:t> </a:t>
            </a:r>
            <a:r>
              <a:rPr lang="es-ES" sz="2400" dirty="0" err="1"/>
              <a:t>useful</a:t>
            </a:r>
            <a:r>
              <a:rPr lang="es-ES" sz="2400" dirty="0"/>
              <a:t> data </a:t>
            </a:r>
            <a:r>
              <a:rPr lang="es-ES" sz="2400" dirty="0" err="1"/>
              <a:t>is</a:t>
            </a:r>
            <a:r>
              <a:rPr lang="es-ES" sz="2400" dirty="0"/>
              <a:t> </a:t>
            </a:r>
            <a:r>
              <a:rPr lang="es-ES" sz="2400" dirty="0" err="1"/>
              <a:t>found</a:t>
            </a:r>
            <a:r>
              <a:rPr lang="es-ES" sz="2400" dirty="0"/>
              <a:t>.</a:t>
            </a:r>
          </a:p>
          <a:p>
            <a:pPr marL="68580" lvl="0" indent="0" rtl="0">
              <a:buNone/>
            </a:pPr>
            <a:endParaRPr lang="es-ES" sz="2400" dirty="0"/>
          </a:p>
          <a:p>
            <a:pPr marL="68580" lvl="0" indent="0" rtl="0">
              <a:buNone/>
            </a:pPr>
            <a:r>
              <a:rPr lang="es-ES" sz="2400" dirty="0"/>
              <a:t>Q: </a:t>
            </a:r>
            <a:r>
              <a:rPr lang="es-ES" sz="2400" dirty="0" err="1"/>
              <a:t>How</a:t>
            </a:r>
            <a:r>
              <a:rPr lang="es-ES" sz="2400" dirty="0"/>
              <a:t> </a:t>
            </a:r>
            <a:r>
              <a:rPr lang="es-ES" sz="2400" dirty="0" err="1"/>
              <a:t>is</a:t>
            </a:r>
            <a:r>
              <a:rPr lang="es-ES" sz="2400" dirty="0"/>
              <a:t> web </a:t>
            </a:r>
            <a:r>
              <a:rPr lang="es-ES" sz="2400" dirty="0" err="1"/>
              <a:t>scraping</a:t>
            </a:r>
            <a:r>
              <a:rPr lang="es-ES" sz="2400" dirty="0"/>
              <a:t> done </a:t>
            </a:r>
            <a:r>
              <a:rPr lang="es-ES" sz="2400" dirty="0" err="1"/>
              <a:t>on</a:t>
            </a:r>
            <a:r>
              <a:rPr lang="es-ES" sz="2400" dirty="0"/>
              <a:t> Android?</a:t>
            </a:r>
          </a:p>
          <a:p>
            <a:pPr marL="68580" indent="0">
              <a:buNone/>
            </a:pPr>
            <a:r>
              <a:rPr lang="es-ES" sz="2400" dirty="0"/>
              <a:t>A: </a:t>
            </a:r>
            <a:r>
              <a:rPr lang="es-ES" sz="2400" dirty="0" err="1"/>
              <a:t>Obscure</a:t>
            </a:r>
            <a:r>
              <a:rPr lang="es-ES" sz="2400" dirty="0"/>
              <a:t>, </a:t>
            </a:r>
            <a:r>
              <a:rPr lang="es-ES" sz="2400" dirty="0" err="1"/>
              <a:t>but</a:t>
            </a:r>
            <a:r>
              <a:rPr lang="es-ES" sz="2400" dirty="0"/>
              <a:t> </a:t>
            </a:r>
            <a:r>
              <a:rPr lang="es-ES" sz="2400" dirty="0" err="1"/>
              <a:t>there</a:t>
            </a:r>
            <a:r>
              <a:rPr lang="es-ES" sz="2400" dirty="0"/>
              <a:t> are 2 </a:t>
            </a:r>
            <a:r>
              <a:rPr lang="es-ES" sz="2400" dirty="0" err="1"/>
              <a:t>libraries</a:t>
            </a:r>
            <a:r>
              <a:rPr lang="es-ES" sz="2400" dirty="0"/>
              <a:t> </a:t>
            </a:r>
            <a:r>
              <a:rPr lang="es-ES" sz="2400" i="1" dirty="0"/>
              <a:t>org.w3c.dom</a:t>
            </a:r>
            <a:r>
              <a:rPr lang="es-ES" sz="2400" dirty="0"/>
              <a:t> and </a:t>
            </a:r>
            <a:r>
              <a:rPr lang="es-ES" sz="2400" i="1" dirty="0" err="1"/>
              <a:t>javax.xml.xpath.xpath</a:t>
            </a:r>
            <a:r>
              <a:rPr lang="es-ES" sz="2400" dirty="0"/>
              <a:t> </a:t>
            </a:r>
            <a:r>
              <a:rPr lang="es-ES" sz="2400" dirty="0" err="1"/>
              <a:t>on</a:t>
            </a:r>
            <a:r>
              <a:rPr lang="es-ES" sz="2400" dirty="0"/>
              <a:t> Android </a:t>
            </a:r>
            <a:r>
              <a:rPr lang="es-ES" sz="2400" dirty="0" err="1"/>
              <a:t>for</a:t>
            </a:r>
            <a:r>
              <a:rPr lang="es-ES" sz="2400" dirty="0"/>
              <a:t> </a:t>
            </a:r>
            <a:r>
              <a:rPr lang="es-ES" sz="2400" dirty="0" err="1"/>
              <a:t>writing</a:t>
            </a:r>
            <a:r>
              <a:rPr lang="es-ES" sz="2400" dirty="0"/>
              <a:t> </a:t>
            </a:r>
            <a:r>
              <a:rPr lang="es-ES" sz="2400" dirty="0" err="1"/>
              <a:t>your</a:t>
            </a:r>
            <a:r>
              <a:rPr lang="es-ES" sz="2400" dirty="0"/>
              <a:t> </a:t>
            </a:r>
            <a:r>
              <a:rPr lang="es-ES" sz="2400" dirty="0" err="1"/>
              <a:t>own</a:t>
            </a:r>
            <a:r>
              <a:rPr lang="es-ES" sz="2400" dirty="0"/>
              <a:t> </a:t>
            </a:r>
            <a:r>
              <a:rPr lang="es-ES" sz="2400" dirty="0" err="1"/>
              <a:t>crawlers</a:t>
            </a:r>
            <a:r>
              <a:rPr lang="es-ES" sz="2400" dirty="0"/>
              <a:t>. I </a:t>
            </a:r>
            <a:r>
              <a:rPr lang="es-ES" sz="2400" dirty="0" err="1"/>
              <a:t>send</a:t>
            </a:r>
            <a:r>
              <a:rPr lang="es-ES" sz="2400" dirty="0"/>
              <a:t> GET </a:t>
            </a:r>
            <a:r>
              <a:rPr lang="es-ES" sz="2400" dirty="0" err="1"/>
              <a:t>requests</a:t>
            </a:r>
            <a:r>
              <a:rPr lang="es-ES" sz="2400" dirty="0"/>
              <a:t> </a:t>
            </a:r>
            <a:r>
              <a:rPr lang="es-ES" sz="2400" dirty="0" err="1"/>
              <a:t>to</a:t>
            </a:r>
            <a:r>
              <a:rPr lang="es-ES" sz="2400" dirty="0"/>
              <a:t> </a:t>
            </a:r>
            <a:r>
              <a:rPr lang="es-ES" sz="2400" dirty="0" err="1"/>
              <a:t>get</a:t>
            </a:r>
            <a:r>
              <a:rPr lang="es-ES" sz="2400" dirty="0"/>
              <a:t> </a:t>
            </a:r>
            <a:r>
              <a:rPr lang="es-ES" sz="2400" dirty="0" err="1"/>
              <a:t>webpages</a:t>
            </a:r>
            <a:r>
              <a:rPr lang="es-ES" sz="2400" dirty="0"/>
              <a:t> </a:t>
            </a:r>
            <a:r>
              <a:rPr lang="es-ES" sz="2400" dirty="0" err="1"/>
              <a:t>using</a:t>
            </a:r>
            <a:r>
              <a:rPr lang="es-ES" sz="2400" dirty="0"/>
              <a:t> </a:t>
            </a:r>
            <a:r>
              <a:rPr lang="es-ES" sz="2400" dirty="0" err="1"/>
              <a:t>the</a:t>
            </a:r>
            <a:r>
              <a:rPr lang="es-ES" sz="2400" dirty="0"/>
              <a:t> </a:t>
            </a:r>
            <a:r>
              <a:rPr lang="es-ES" sz="2400" dirty="0" err="1"/>
              <a:t>OKHttp</a:t>
            </a:r>
            <a:r>
              <a:rPr lang="es-ES" sz="2400" dirty="0"/>
              <a:t> </a:t>
            </a:r>
            <a:r>
              <a:rPr lang="es-ES" sz="2400" dirty="0" err="1"/>
              <a:t>library</a:t>
            </a:r>
            <a:r>
              <a:rPr lang="es-ES" sz="2400" dirty="0"/>
              <a:t>. I use </a:t>
            </a:r>
            <a:r>
              <a:rPr lang="es-ES" sz="2400" dirty="0" err="1"/>
              <a:t>RegEx</a:t>
            </a:r>
            <a:r>
              <a:rPr lang="es-ES" sz="2400" dirty="0"/>
              <a:t> </a:t>
            </a:r>
            <a:r>
              <a:rPr lang="es-ES" sz="2400" dirty="0" err="1"/>
              <a:t>too</a:t>
            </a:r>
            <a:r>
              <a:rPr lang="es-ES" sz="2400" dirty="0"/>
              <a:t> </a:t>
            </a:r>
            <a:r>
              <a:rPr lang="es-ES" sz="2400" dirty="0" err="1"/>
              <a:t>to</a:t>
            </a:r>
            <a:r>
              <a:rPr lang="es-ES" sz="2400" dirty="0"/>
              <a:t> look </a:t>
            </a:r>
            <a:r>
              <a:rPr lang="es-ES" sz="2400" dirty="0" err="1"/>
              <a:t>for</a:t>
            </a:r>
            <a:r>
              <a:rPr lang="es-ES" sz="2400" dirty="0"/>
              <a:t> </a:t>
            </a:r>
            <a:r>
              <a:rPr lang="es-ES" sz="2400" dirty="0" err="1"/>
              <a:t>interesting</a:t>
            </a:r>
            <a:r>
              <a:rPr lang="es-ES" sz="2400" dirty="0"/>
              <a:t> data.</a:t>
            </a:r>
          </a:p>
          <a:p>
            <a:pPr marL="68580" indent="0">
              <a:buNone/>
            </a:pPr>
            <a:endParaRPr lang="es-ES" sz="2400" dirty="0"/>
          </a:p>
          <a:p>
            <a:pPr marL="68580" indent="0">
              <a:buNone/>
            </a:pPr>
            <a:r>
              <a:rPr lang="es-ES" sz="2400" dirty="0"/>
              <a:t>Q: </a:t>
            </a:r>
            <a:r>
              <a:rPr lang="es-ES" sz="2400" dirty="0" err="1"/>
              <a:t>What</a:t>
            </a:r>
            <a:r>
              <a:rPr lang="es-ES" sz="2400" dirty="0"/>
              <a:t> </a:t>
            </a:r>
            <a:r>
              <a:rPr lang="es-ES" sz="2400" dirty="0" err="1"/>
              <a:t>is</a:t>
            </a:r>
            <a:r>
              <a:rPr lang="es-ES" sz="2400" dirty="0"/>
              <a:t> </a:t>
            </a:r>
            <a:r>
              <a:rPr lang="es-ES" sz="2400" dirty="0" err="1"/>
              <a:t>XPath</a:t>
            </a:r>
            <a:r>
              <a:rPr lang="es-ES" sz="2400" dirty="0"/>
              <a:t>? </a:t>
            </a:r>
            <a:r>
              <a:rPr lang="es-ES" sz="2400" dirty="0" err="1"/>
              <a:t>Any</a:t>
            </a:r>
            <a:r>
              <a:rPr lang="es-ES" sz="2400" dirty="0"/>
              <a:t> </a:t>
            </a:r>
            <a:r>
              <a:rPr lang="es-ES" sz="2400" dirty="0" err="1"/>
              <a:t>example</a:t>
            </a:r>
            <a:r>
              <a:rPr lang="es-ES" sz="2400" dirty="0"/>
              <a:t>?</a:t>
            </a:r>
          </a:p>
          <a:p>
            <a:pPr marL="68580" indent="0">
              <a:buNone/>
            </a:pPr>
            <a:r>
              <a:rPr lang="es-ES" sz="2400" dirty="0"/>
              <a:t>A: </a:t>
            </a:r>
            <a:r>
              <a:rPr lang="es-ES" sz="2400" dirty="0" err="1"/>
              <a:t>XPath</a:t>
            </a:r>
            <a:r>
              <a:rPr lang="es-ES" sz="2400" dirty="0"/>
              <a:t> </a:t>
            </a:r>
            <a:r>
              <a:rPr lang="es-ES" sz="2400" dirty="0" err="1"/>
              <a:t>is</a:t>
            </a:r>
            <a:r>
              <a:rPr lang="es-ES" sz="2400" dirty="0"/>
              <a:t> a </a:t>
            </a:r>
            <a:r>
              <a:rPr lang="es-ES" sz="2400" dirty="0" err="1"/>
              <a:t>query</a:t>
            </a:r>
            <a:r>
              <a:rPr lang="es-ES" sz="2400" dirty="0"/>
              <a:t> </a:t>
            </a:r>
            <a:r>
              <a:rPr lang="es-ES" sz="2400" dirty="0" err="1"/>
              <a:t>language</a:t>
            </a:r>
            <a:r>
              <a:rPr lang="es-ES" sz="2400" dirty="0"/>
              <a:t>, </a:t>
            </a:r>
            <a:r>
              <a:rPr lang="es-ES" sz="2400" dirty="0" err="1"/>
              <a:t>like</a:t>
            </a:r>
            <a:r>
              <a:rPr lang="es-ES" sz="2400" dirty="0"/>
              <a:t> a DOM selector </a:t>
            </a:r>
            <a:r>
              <a:rPr lang="es-ES" sz="2400" dirty="0" err="1"/>
              <a:t>but</a:t>
            </a:r>
            <a:r>
              <a:rPr lang="es-ES" sz="2400" dirty="0"/>
              <a:t> </a:t>
            </a:r>
            <a:r>
              <a:rPr lang="es-ES" sz="2400" dirty="0" err="1"/>
              <a:t>with</a:t>
            </a:r>
            <a:r>
              <a:rPr lang="es-ES" sz="2400" dirty="0"/>
              <a:t> </a:t>
            </a:r>
            <a:r>
              <a:rPr lang="es-ES" sz="2400" dirty="0" err="1">
                <a:solidFill>
                  <a:schemeClr val="accent2"/>
                </a:solidFill>
              </a:rPr>
              <a:t>predicates</a:t>
            </a:r>
            <a:r>
              <a:rPr lang="es-ES" sz="2400" dirty="0"/>
              <a:t>, </a:t>
            </a:r>
            <a:r>
              <a:rPr lang="es-ES" sz="2400" dirty="0" err="1">
                <a:solidFill>
                  <a:srgbClr val="FFFF00"/>
                </a:solidFill>
              </a:rPr>
              <a:t>wildcards</a:t>
            </a:r>
            <a:r>
              <a:rPr lang="es-ES" sz="2400" dirty="0"/>
              <a:t>, </a:t>
            </a:r>
            <a:r>
              <a:rPr lang="es-ES" sz="2400" dirty="0" err="1"/>
              <a:t>math</a:t>
            </a:r>
            <a:r>
              <a:rPr lang="es-ES" sz="2400" dirty="0"/>
              <a:t> </a:t>
            </a:r>
            <a:r>
              <a:rPr lang="es-ES" sz="2400" dirty="0" err="1"/>
              <a:t>functions</a:t>
            </a:r>
            <a:r>
              <a:rPr lang="es-ES" sz="2400" dirty="0"/>
              <a:t> and </a:t>
            </a:r>
            <a:r>
              <a:rPr lang="es-ES" sz="2400" dirty="0" err="1"/>
              <a:t>operators</a:t>
            </a:r>
            <a:r>
              <a:rPr lang="es-ES" sz="2400" dirty="0"/>
              <a:t>. </a:t>
            </a:r>
          </a:p>
          <a:p>
            <a:pPr marL="68580" indent="0">
              <a:buNone/>
            </a:pPr>
            <a:r>
              <a:rPr lang="es-ES" sz="2400" dirty="0">
                <a:solidFill>
                  <a:srgbClr val="FFFF00"/>
                </a:solidFill>
              </a:rPr>
              <a:t>//*</a:t>
            </a:r>
            <a:r>
              <a:rPr lang="es-ES" sz="2400" dirty="0">
                <a:solidFill>
                  <a:schemeClr val="accent5"/>
                </a:solidFill>
              </a:rPr>
              <a:t>[@id="</a:t>
            </a:r>
            <a:r>
              <a:rPr lang="es-ES" sz="2400" dirty="0" err="1">
                <a:solidFill>
                  <a:schemeClr val="accent5"/>
                </a:solidFill>
              </a:rPr>
              <a:t>mw-content-text</a:t>
            </a:r>
            <a:r>
              <a:rPr lang="es-ES" sz="2400" dirty="0">
                <a:solidFill>
                  <a:schemeClr val="accent5"/>
                </a:solidFill>
              </a:rPr>
              <a:t>"]</a:t>
            </a:r>
            <a:r>
              <a:rPr lang="es-ES" sz="2400" dirty="0"/>
              <a:t>/div/table/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solidFill>
                  <a:srgbClr val="FFFF00"/>
                </a:solidFill>
              </a:rPr>
              <a:t>//</a:t>
            </a:r>
            <a:r>
              <a:rPr lang="es-ES" sz="2400" dirty="0"/>
              <a:t>p</a:t>
            </a:r>
            <a:r>
              <a:rPr lang="es-ES" sz="2400" dirty="0">
                <a:solidFill>
                  <a:schemeClr val="accent2"/>
                </a:solidFill>
              </a:rPr>
              <a:t>[b/</a:t>
            </a:r>
            <a:r>
              <a:rPr lang="es-ES" sz="2400" dirty="0" err="1">
                <a:solidFill>
                  <a:schemeClr val="accent2"/>
                </a:solidFill>
              </a:rPr>
              <a:t>text</a:t>
            </a:r>
            <a:r>
              <a:rPr lang="es-ES" sz="2400" dirty="0">
                <a:solidFill>
                  <a:schemeClr val="accent2"/>
                </a:solidFill>
              </a:rPr>
              <a:t>()=“</a:t>
            </a:r>
            <a:r>
              <a:rPr lang="es-ES" sz="2400" dirty="0" err="1">
                <a:solidFill>
                  <a:schemeClr val="accent2"/>
                </a:solidFill>
              </a:rPr>
              <a:t>fr</a:t>
            </a:r>
            <a:r>
              <a:rPr lang="es-ES" sz="2400" dirty="0">
                <a:solidFill>
                  <a:schemeClr val="accent2"/>
                </a:solidFill>
              </a:rPr>
              <a:t>"]</a:t>
            </a:r>
            <a:r>
              <a:rPr lang="es-ES" sz="2400" dirty="0"/>
              <a:t>/a</a:t>
            </a:r>
            <a:r>
              <a:rPr lang="es-ES" sz="2400" dirty="0">
                <a:solidFill>
                  <a:schemeClr val="accent2"/>
                </a:solidFill>
              </a:rPr>
              <a:t>[</a:t>
            </a:r>
            <a:r>
              <a:rPr lang="es-ES" sz="2400" dirty="0" err="1">
                <a:solidFill>
                  <a:schemeClr val="accent2"/>
                </a:solidFill>
              </a:rPr>
              <a:t>not</a:t>
            </a:r>
            <a:r>
              <a:rPr lang="es-ES" sz="2400" dirty="0">
                <a:solidFill>
                  <a:schemeClr val="accent2"/>
                </a:solidFill>
              </a:rPr>
              <a:t>(.//</a:t>
            </a:r>
            <a:r>
              <a:rPr lang="es-ES" sz="2400" dirty="0" err="1">
                <a:solidFill>
                  <a:schemeClr val="accent2"/>
                </a:solidFill>
              </a:rPr>
              <a:t>img</a:t>
            </a:r>
            <a:r>
              <a:rPr lang="es-ES" sz="2400" dirty="0">
                <a:solidFill>
                  <a:schemeClr val="accent2"/>
                </a:solidFill>
              </a:rPr>
              <a:t>)]</a:t>
            </a:r>
            <a:r>
              <a:rPr lang="es-ES" sz="2400" dirty="0"/>
              <a:t>[1]</a:t>
            </a:r>
          </a:p>
          <a:p>
            <a:endParaRPr lang="es-ES" dirty="0"/>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EBEC9-9DAA-486E-A096-DF4B77E0E150}"/>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1. </a:t>
            </a:r>
            <a:r>
              <a:rPr lang="es-ES" dirty="0" err="1"/>
              <a:t>The</a:t>
            </a:r>
            <a:r>
              <a:rPr lang="es-ES" dirty="0"/>
              <a:t> </a:t>
            </a:r>
            <a:r>
              <a:rPr lang="es-ES" b="1" dirty="0" err="1"/>
              <a:t>traditional</a:t>
            </a:r>
            <a:r>
              <a:rPr lang="es-ES" dirty="0"/>
              <a:t> </a:t>
            </a:r>
            <a:r>
              <a:rPr lang="es-ES" dirty="0" err="1"/>
              <a:t>way</a:t>
            </a:r>
            <a:r>
              <a:rPr lang="es-ES" dirty="0"/>
              <a:t> – Web </a:t>
            </a:r>
            <a:r>
              <a:rPr lang="es-ES" dirty="0" err="1"/>
              <a:t>scraping</a:t>
            </a:r>
            <a:endParaRPr lang="en-GB" dirty="0"/>
          </a:p>
        </p:txBody>
      </p:sp>
      <p:sp>
        <p:nvSpPr>
          <p:cNvPr id="3" name="Marcador de contenido 2">
            <a:extLst>
              <a:ext uri="{FF2B5EF4-FFF2-40B4-BE49-F238E27FC236}">
                <a16:creationId xmlns:a16="http://schemas.microsoft.com/office/drawing/2014/main" id="{D9981285-260A-4360-A305-2729D1CDAF38}"/>
              </a:ext>
            </a:extLst>
          </p:cNvPr>
          <p:cNvSpPr>
            <a:spLocks noGrp="1"/>
          </p:cNvSpPr>
          <p:nvPr>
            <p:ph idx="1"/>
          </p:nvPr>
        </p:nvSpPr>
        <p:spPr/>
        <p:txBody>
          <a:bodyPr>
            <a:normAutofit/>
          </a:bodyPr>
          <a:lstStyle/>
          <a:p>
            <a:pPr marL="68580" indent="0">
              <a:buNone/>
            </a:pPr>
            <a:r>
              <a:rPr lang="en-GB" sz="2400" dirty="0"/>
              <a:t>Q: How do you group Wikipedia articles by topics?</a:t>
            </a:r>
          </a:p>
          <a:p>
            <a:pPr marL="68580" indent="0">
              <a:buNone/>
            </a:pPr>
            <a:r>
              <a:rPr lang="en-GB" sz="2400" dirty="0"/>
              <a:t>A: Depending on the language of Wikipedia. In English and French Wikipedia, I use </a:t>
            </a:r>
            <a:r>
              <a:rPr lang="en-GB" sz="2400" b="1" dirty="0" err="1"/>
              <a:t>WikiProjects</a:t>
            </a:r>
            <a:r>
              <a:rPr lang="en-GB" sz="2400" dirty="0"/>
              <a:t>. In German and Ukrainian Wikipedia, I use </a:t>
            </a:r>
            <a:r>
              <a:rPr lang="en-GB" sz="2400" b="1" dirty="0"/>
              <a:t>Portals</a:t>
            </a:r>
            <a:r>
              <a:rPr lang="en-GB" sz="2400" dirty="0"/>
              <a:t>.</a:t>
            </a:r>
          </a:p>
          <a:p>
            <a:pPr marL="68580" indent="0">
              <a:buNone/>
            </a:pPr>
            <a:endParaRPr lang="en-GB" sz="2400" dirty="0"/>
          </a:p>
          <a:p>
            <a:pPr marL="68580" indent="0">
              <a:buNone/>
            </a:pPr>
            <a:r>
              <a:rPr lang="en-GB" sz="2400" dirty="0"/>
              <a:t>Q: How do you ensure the articles are significant enough?</a:t>
            </a:r>
          </a:p>
          <a:p>
            <a:pPr marL="68580" indent="0">
              <a:buNone/>
            </a:pPr>
            <a:r>
              <a:rPr lang="en-GB" sz="2400" dirty="0"/>
              <a:t>A: Depending on the language of Wikipedia. In English Wikipedia, I sort articles by recent </a:t>
            </a:r>
            <a:r>
              <a:rPr lang="en-GB" sz="2400" b="1" dirty="0"/>
              <a:t>popularity</a:t>
            </a:r>
            <a:r>
              <a:rPr lang="en-GB" sz="2400" dirty="0"/>
              <a:t> since the info is available. In other </a:t>
            </a:r>
            <a:r>
              <a:rPr lang="en-GB" sz="2400" dirty="0" err="1"/>
              <a:t>Wikipedias</a:t>
            </a:r>
            <a:r>
              <a:rPr lang="en-GB" sz="2400" dirty="0"/>
              <a:t>, I sort articles by the </a:t>
            </a:r>
            <a:r>
              <a:rPr lang="en-GB" sz="2400" b="1" dirty="0" err="1"/>
              <a:t>WikiProject</a:t>
            </a:r>
            <a:r>
              <a:rPr lang="en-GB" sz="2400" b="1" dirty="0"/>
              <a:t> quality scale </a:t>
            </a:r>
            <a:r>
              <a:rPr lang="en-GB" sz="2400" dirty="0"/>
              <a:t>(Featured &gt; A &gt; Good &gt; B…) or sieve by </a:t>
            </a:r>
            <a:r>
              <a:rPr lang="en-GB" sz="2400" b="1" dirty="0"/>
              <a:t>importance scale </a:t>
            </a:r>
            <a:r>
              <a:rPr lang="en-GB" sz="2400" dirty="0"/>
              <a:t>(Top &gt; High &gt; </a:t>
            </a:r>
            <a:r>
              <a:rPr lang="en-GB" sz="2400" strike="sngStrike" dirty="0">
                <a:solidFill>
                  <a:schemeClr val="tx1">
                    <a:lumMod val="65000"/>
                  </a:schemeClr>
                </a:solidFill>
              </a:rPr>
              <a:t>Mid &gt; Start &gt; Stub</a:t>
            </a:r>
            <a:r>
              <a:rPr lang="en-GB" sz="2400" dirty="0"/>
              <a:t>). </a:t>
            </a:r>
          </a:p>
        </p:txBody>
      </p:sp>
      <p:pic>
        <p:nvPicPr>
          <p:cNvPr id="4" name="Picture 6" descr="https://bangladroid.files.wordpress.com/2017/03/xpath_logo2.jpg?w=1400">
            <a:extLst>
              <a:ext uri="{FF2B5EF4-FFF2-40B4-BE49-F238E27FC236}">
                <a16:creationId xmlns:a16="http://schemas.microsoft.com/office/drawing/2014/main" id="{AFFA898B-36FD-4883-802E-078FA80893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ç¸éåç">
            <a:extLst>
              <a:ext uri="{FF2B5EF4-FFF2-40B4-BE49-F238E27FC236}">
                <a16:creationId xmlns:a16="http://schemas.microsoft.com/office/drawing/2014/main" id="{311626FB-D68D-44AB-B392-496C5F1A5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AF35BFD-63C4-4848-8FF5-92319E800356}"/>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8301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fontScale="70000" lnSpcReduction="20000"/>
          </a:bodyPr>
          <a:lstStyle/>
          <a:p>
            <a:pPr marL="68580" indent="0">
              <a:buNone/>
            </a:pPr>
            <a:r>
              <a:rPr lang="en-GB" dirty="0"/>
              <a:t>Q: What is SPARQL?</a:t>
            </a:r>
          </a:p>
          <a:p>
            <a:pPr marL="68580" indent="0">
              <a:buNone/>
            </a:pPr>
            <a:r>
              <a:rPr lang="en-GB" dirty="0"/>
              <a:t>A: In short, another query language developed by W3C. It looks like SQL and a bit like </a:t>
            </a:r>
            <a:r>
              <a:rPr lang="en-GB" dirty="0" err="1"/>
              <a:t>Prolog</a:t>
            </a:r>
            <a:r>
              <a:rPr lang="en-GB" dirty="0"/>
              <a:t>. It is specialised to interpret </a:t>
            </a:r>
            <a:r>
              <a:rPr lang="en-US" sz="3600" b="1" dirty="0"/>
              <a:t>1. named graphs, 2. linked-data, or 3. triples</a:t>
            </a:r>
            <a:r>
              <a:rPr lang="en-US" dirty="0"/>
              <a:t> </a:t>
            </a:r>
            <a:r>
              <a:rPr lang="en-US" sz="2600" b="1" dirty="0">
                <a:solidFill>
                  <a:srgbClr val="FFFF00"/>
                </a:solidFill>
              </a:rPr>
              <a:t>(which are, subject-predicate-object tuples. Now you know what the Semantic Web is!)</a:t>
            </a:r>
            <a:endParaRPr lang="en-GB" dirty="0"/>
          </a:p>
          <a:p>
            <a:pPr marL="68580" indent="0">
              <a:buNone/>
            </a:pPr>
            <a:endParaRPr lang="en-GB" dirty="0"/>
          </a:p>
          <a:p>
            <a:pPr marL="68580" indent="0">
              <a:buNone/>
            </a:pPr>
            <a:r>
              <a:rPr lang="en-GB" dirty="0"/>
              <a:t>Q: SPARQL does not support many SQL features, even the AND OR operators. Why do you use it?</a:t>
            </a:r>
          </a:p>
          <a:p>
            <a:pPr marL="68580" indent="0">
              <a:buNone/>
            </a:pPr>
            <a:r>
              <a:rPr lang="en-GB" dirty="0"/>
              <a:t>A: Because </a:t>
            </a:r>
            <a:r>
              <a:rPr lang="es-ES" dirty="0" err="1"/>
              <a:t>Wikidata</a:t>
            </a:r>
            <a:r>
              <a:rPr lang="en-GB" dirty="0"/>
              <a:t>, a sister project of Wikipedia has a query service using SPARQL. You have to use the </a:t>
            </a:r>
            <a:r>
              <a:rPr lang="en-GB" dirty="0" err="1"/>
              <a:t>Prolog</a:t>
            </a:r>
            <a:r>
              <a:rPr lang="en-GB" dirty="0"/>
              <a:t> semicolon </a:t>
            </a:r>
            <a:r>
              <a:rPr lang="en-GB" sz="2100" b="1" dirty="0">
                <a:solidFill>
                  <a:srgbClr val="FFFF00"/>
                </a:solidFill>
              </a:rPr>
              <a:t>(as well as many syntaxes) </a:t>
            </a:r>
            <a:r>
              <a:rPr lang="en-GB" dirty="0"/>
              <a:t>for AND, and the keywords like UNION and BIND </a:t>
            </a:r>
            <a:r>
              <a:rPr lang="en-GB" sz="1900" b="1" dirty="0">
                <a:solidFill>
                  <a:srgbClr val="FFFF00"/>
                </a:solidFill>
              </a:rPr>
              <a:t>(as well as many syntaxes)</a:t>
            </a:r>
            <a:r>
              <a:rPr lang="en-GB" sz="3200" b="1" dirty="0">
                <a:solidFill>
                  <a:srgbClr val="FFFF00"/>
                </a:solidFill>
              </a:rPr>
              <a:t> </a:t>
            </a:r>
            <a:r>
              <a:rPr lang="en-GB" dirty="0"/>
              <a:t>for OR.</a:t>
            </a:r>
          </a:p>
          <a:p>
            <a:pPr marL="68580" indent="0">
              <a:buNone/>
            </a:pPr>
            <a:endParaRPr lang="en-GB" dirty="0"/>
          </a:p>
          <a:p>
            <a:pPr marL="68580" indent="0">
              <a:buNone/>
            </a:pPr>
            <a:r>
              <a:rPr lang="en-GB" dirty="0"/>
              <a:t>Q: I still don’t get the appeal?</a:t>
            </a:r>
          </a:p>
          <a:p>
            <a:pPr marL="68580" indent="0">
              <a:buNone/>
            </a:pPr>
            <a:r>
              <a:rPr lang="en-GB" dirty="0"/>
              <a:t>A: </a:t>
            </a:r>
            <a:r>
              <a:rPr lang="en-GB" dirty="0">
                <a:hlinkClick r:id="rId2"/>
              </a:rPr>
              <a:t>Link 1</a:t>
            </a:r>
            <a:r>
              <a:rPr lang="en-GB" dirty="0"/>
              <a:t> </a:t>
            </a:r>
            <a:r>
              <a:rPr lang="en-GB" dirty="0">
                <a:hlinkClick r:id="rId3"/>
              </a:rPr>
              <a:t>Link 2</a:t>
            </a:r>
            <a:endParaRPr lang="en-GB" dirty="0"/>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F9796-A5A6-4952-979E-475709E38E88}"/>
              </a:ext>
            </a:extLst>
          </p:cNvPr>
          <p:cNvSpPr>
            <a:spLocks noGrp="1"/>
          </p:cNvSpPr>
          <p:nvPr>
            <p:ph type="title"/>
          </p:nvPr>
        </p:nvSpPr>
        <p:spPr>
          <a:xfrm>
            <a:off x="1219200" y="294350"/>
            <a:ext cx="10363200" cy="914400"/>
          </a:xfrm>
        </p:spPr>
        <p:txBody>
          <a:bodyPr/>
          <a:lstStyle/>
          <a:p>
            <a:r>
              <a:rPr lang="es-ES" sz="2000" dirty="0" err="1"/>
              <a:t>Semantic</a:t>
            </a:r>
            <a:r>
              <a:rPr lang="es-ES" sz="2000" dirty="0"/>
              <a:t> Web</a:t>
            </a:r>
            <a:br>
              <a:rPr lang="en-GB" dirty="0"/>
            </a:br>
            <a:r>
              <a:rPr lang="en-GB" dirty="0"/>
              <a:t>What is sacrificed?</a:t>
            </a:r>
          </a:p>
        </p:txBody>
      </p:sp>
      <p:sp>
        <p:nvSpPr>
          <p:cNvPr id="3" name="Marcador de contenido 2">
            <a:extLst>
              <a:ext uri="{FF2B5EF4-FFF2-40B4-BE49-F238E27FC236}">
                <a16:creationId xmlns:a16="http://schemas.microsoft.com/office/drawing/2014/main" id="{5445EBCA-45AD-4775-BF85-70C7FAED5BEE}"/>
              </a:ext>
            </a:extLst>
          </p:cNvPr>
          <p:cNvSpPr>
            <a:spLocks noGrp="1"/>
          </p:cNvSpPr>
          <p:nvPr>
            <p:ph idx="1"/>
          </p:nvPr>
        </p:nvSpPr>
        <p:spPr>
          <a:xfrm>
            <a:off x="1219200" y="1426464"/>
            <a:ext cx="10363200" cy="4572000"/>
          </a:xfrm>
        </p:spPr>
        <p:txBody>
          <a:bodyPr/>
          <a:lstStyle/>
          <a:p>
            <a:r>
              <a:rPr lang="en-GB" dirty="0"/>
              <a:t>Speed, Internet connection needed </a:t>
            </a:r>
            <a:r>
              <a:rPr lang="en-GB" sz="2400" dirty="0"/>
              <a:t>(using existing database is faster than obtaining data real-time)</a:t>
            </a:r>
          </a:p>
          <a:p>
            <a:r>
              <a:rPr lang="en-GB" dirty="0"/>
              <a:t>Accuracy </a:t>
            </a:r>
            <a:r>
              <a:rPr lang="en-GB" sz="2000" dirty="0"/>
              <a:t>(both Wikipedia and </a:t>
            </a:r>
            <a:r>
              <a:rPr lang="en-GB" sz="2000" dirty="0" err="1"/>
              <a:t>Wikidata</a:t>
            </a:r>
            <a:r>
              <a:rPr lang="en-GB" sz="2000" dirty="0"/>
              <a:t> can be edited by everyone)</a:t>
            </a:r>
          </a:p>
          <a:p>
            <a:endParaRPr lang="en-GB" dirty="0"/>
          </a:p>
        </p:txBody>
      </p:sp>
      <p:sp>
        <p:nvSpPr>
          <p:cNvPr id="4" name="Título 1">
            <a:extLst>
              <a:ext uri="{FF2B5EF4-FFF2-40B4-BE49-F238E27FC236}">
                <a16:creationId xmlns:a16="http://schemas.microsoft.com/office/drawing/2014/main" id="{D7E39817-74D9-48CD-870B-39FD2D0D9943}"/>
              </a:ext>
            </a:extLst>
          </p:cNvPr>
          <p:cNvSpPr txBox="1">
            <a:spLocks/>
          </p:cNvSpPr>
          <p:nvPr/>
        </p:nvSpPr>
        <p:spPr>
          <a:xfrm>
            <a:off x="1219200" y="3146407"/>
            <a:ext cx="10363200" cy="914400"/>
          </a:xfrm>
          <a:prstGeom prst="rect">
            <a:avLst/>
          </a:prstGeom>
        </p:spPr>
        <p:txBody>
          <a:bodyPr vert="horz" rtlCol="0" anchor="t">
            <a:noAutofit/>
          </a:bodyPr>
          <a:lstStyle>
            <a:lvl1pPr algn="l" rtl="0" eaLnBrk="1" latinLnBrk="0" hangingPunct="1">
              <a:spcBef>
                <a:spcPct val="0"/>
              </a:spcBef>
              <a:buNone/>
              <a:defRPr kumimoji="0" sz="4000" kern="1200" spc="-100" baseline="0">
                <a:solidFill>
                  <a:schemeClr val="tx2"/>
                </a:solidFill>
                <a:latin typeface="+mj-lt"/>
                <a:ea typeface="+mj-ea"/>
                <a:cs typeface="+mj-cs"/>
              </a:defRPr>
            </a:lvl1pPr>
            <a:extLst/>
          </a:lstStyle>
          <a:p>
            <a:r>
              <a:rPr lang="en-GB" dirty="0"/>
              <a:t>However we get…</a:t>
            </a:r>
          </a:p>
        </p:txBody>
      </p:sp>
      <p:sp>
        <p:nvSpPr>
          <p:cNvPr id="5" name="Marcador de contenido 2">
            <a:extLst>
              <a:ext uri="{FF2B5EF4-FFF2-40B4-BE49-F238E27FC236}">
                <a16:creationId xmlns:a16="http://schemas.microsoft.com/office/drawing/2014/main" id="{F1FA465E-E5F5-4BBE-BA81-332287A3C3AB}"/>
              </a:ext>
            </a:extLst>
          </p:cNvPr>
          <p:cNvSpPr txBox="1">
            <a:spLocks/>
          </p:cNvSpPr>
          <p:nvPr/>
        </p:nvSpPr>
        <p:spPr>
          <a:xfrm>
            <a:off x="1219200" y="4060807"/>
            <a:ext cx="10363200" cy="4572000"/>
          </a:xfrm>
          <a:prstGeom prst="rect">
            <a:avLst/>
          </a:prstGeom>
        </p:spPr>
        <p:txBody>
          <a:bodyPr vert="horz" rtlCol="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GB" dirty="0"/>
              <a:t>Storage</a:t>
            </a:r>
            <a:endParaRPr lang="en-GB" sz="2400" dirty="0"/>
          </a:p>
          <a:p>
            <a:r>
              <a:rPr lang="en-GB" dirty="0"/>
              <a:t>No need to update database </a:t>
            </a:r>
            <a:r>
              <a:rPr lang="en-GB" sz="2000" dirty="0"/>
              <a:t>(except </a:t>
            </a:r>
            <a:r>
              <a:rPr lang="en-GB" sz="2000" dirty="0" err="1"/>
              <a:t>highscores</a:t>
            </a:r>
            <a:r>
              <a:rPr lang="en-GB" sz="2000" dirty="0"/>
              <a:t>)</a:t>
            </a:r>
          </a:p>
          <a:p>
            <a:r>
              <a:rPr lang="en-GB" dirty="0"/>
              <a:t>Great quantity of data</a:t>
            </a:r>
          </a:p>
        </p:txBody>
      </p:sp>
    </p:spTree>
    <p:extLst>
      <p:ext uri="{BB962C8B-B14F-4D97-AF65-F5344CB8AC3E}">
        <p14:creationId xmlns:p14="http://schemas.microsoft.com/office/powerpoint/2010/main" val="28010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FFFBF3-BB42-47F7-806D-D5417A96E6A8}">
  <ds:schemaRefs>
    <ds:schemaRef ds:uri="http://schemas.openxmlformats.org/package/2006/metadata/core-properties"/>
    <ds:schemaRef ds:uri="40262f94-9f35-4ac3-9a90-690165a166b7"/>
    <ds:schemaRef ds:uri="http://purl.org/dc/elements/1.1/"/>
    <ds:schemaRef ds:uri="http://purl.org/dc/dcmitype/"/>
    <ds:schemaRef ds:uri="http://schemas.microsoft.com/office/2006/metadata/properties"/>
    <ds:schemaRef ds:uri="http://schemas.microsoft.com/office/2006/documentManagement/types"/>
    <ds:schemaRef ds:uri="a4f35948-e619-41b3-aa29-22878b09cfd2"/>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4FC28D37-012A-4F78-8189-E37D3400689D}">
  <ds:schemaRefs>
    <ds:schemaRef ds:uri="http://schemas.microsoft.com/sharepoint/v3/contenttype/forms"/>
  </ds:schemaRefs>
</ds:datastoreItem>
</file>

<file path=customXml/itemProps3.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141</TotalTime>
  <Words>1161</Words>
  <Application>Microsoft Office PowerPoint</Application>
  <PresentationFormat>Panorámica</PresentationFormat>
  <Paragraphs>102</Paragraphs>
  <Slides>14</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Wingdings</vt:lpstr>
      <vt:lpstr>Wingdings 2</vt:lpstr>
      <vt:lpstr>Wingdings 3</vt:lpstr>
      <vt:lpstr>Plantilla de diseño Caída de la noche</vt:lpstr>
      <vt:lpstr>TEMPUS E sPATIUM</vt:lpstr>
      <vt:lpstr>Download APK</vt:lpstr>
      <vt:lpstr>Why?</vt:lpstr>
      <vt:lpstr>Wikipedias</vt:lpstr>
      <vt:lpstr>Semantic Web Definition from Wikipedia</vt:lpstr>
      <vt:lpstr>Semantic Web 1. The traditional way – Web scraping</vt:lpstr>
      <vt:lpstr>Semantic Web 1. The traditional way – Web scraping</vt:lpstr>
      <vt:lpstr>Semantic Web 2. The newer way – Semantic queries</vt:lpstr>
      <vt:lpstr>Semantic Web What is sacrificed?</vt:lpstr>
      <vt:lpstr>Language Challenges Stemming</vt:lpstr>
      <vt:lpstr>Language Challenges Stemming</vt:lpstr>
      <vt:lpstr>Language Challenges Keyboards</vt:lpstr>
      <vt:lpstr>Language Challenges Pretend that there are two cursors</vt:lpstr>
      <vt:lpstr>Other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TEMPUS E sPATIUM</dc:title>
  <dc:creator>Alex Poon</dc:creator>
  <cp:lastModifiedBy>Alex Poon</cp:lastModifiedBy>
  <cp:revision>25</cp:revision>
  <dcterms:created xsi:type="dcterms:W3CDTF">2018-05-07T16:46:36Z</dcterms:created>
  <dcterms:modified xsi:type="dcterms:W3CDTF">2018-05-07T19:07:50Z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