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modernComment_7FFBA440_9228F763.xml" ContentType="application/vnd.ms-powerpoint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33"/>
  </p:notesMasterIdLst>
  <p:handoutMasterIdLst>
    <p:handoutMasterId r:id="rId34"/>
  </p:handoutMasterIdLst>
  <p:sldIdLst>
    <p:sldId id="779" r:id="rId2"/>
    <p:sldId id="2147197986" r:id="rId3"/>
    <p:sldId id="2147198376" r:id="rId4"/>
    <p:sldId id="2147198348" r:id="rId5"/>
    <p:sldId id="2147198015" r:id="rId6"/>
    <p:sldId id="2147198371" r:id="rId7"/>
    <p:sldId id="2147198372" r:id="rId8"/>
    <p:sldId id="2147198373" r:id="rId9"/>
    <p:sldId id="2147198374" r:id="rId10"/>
    <p:sldId id="2147198375" r:id="rId11"/>
    <p:sldId id="2147198379" r:id="rId12"/>
    <p:sldId id="2147198380" r:id="rId13"/>
    <p:sldId id="2147198381" r:id="rId14"/>
    <p:sldId id="2147198377" r:id="rId15"/>
    <p:sldId id="2147198382" r:id="rId16"/>
    <p:sldId id="2147198383" r:id="rId17"/>
    <p:sldId id="2147198384" r:id="rId18"/>
    <p:sldId id="2147198378" r:id="rId19"/>
    <p:sldId id="2076138110" r:id="rId20"/>
    <p:sldId id="2147198369" r:id="rId21"/>
    <p:sldId id="2147198370" r:id="rId22"/>
    <p:sldId id="2147198016" r:id="rId23"/>
    <p:sldId id="2147198385" r:id="rId24"/>
    <p:sldId id="2147198386" r:id="rId25"/>
    <p:sldId id="2147198387" r:id="rId26"/>
    <p:sldId id="2147198388" r:id="rId27"/>
    <p:sldId id="2147198389" r:id="rId28"/>
    <p:sldId id="2147198390" r:id="rId29"/>
    <p:sldId id="2147198391" r:id="rId30"/>
    <p:sldId id="2147198392" r:id="rId31"/>
    <p:sldId id="2147198393" r:id="rId32"/>
  </p:sldIdLst>
  <p:sldSz cx="9144000" cy="5143500" type="screen16x9"/>
  <p:notesSz cx="7315200" cy="96012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723D70-ED3F-48F9-9C10-C90DAF15A0ED}">
          <p14:sldIdLst>
            <p14:sldId id="779"/>
            <p14:sldId id="2147197986"/>
            <p14:sldId id="2147198376"/>
          </p14:sldIdLst>
        </p14:section>
        <p14:section name="Session1" id="{8DFD88F9-D50F-4673-B93A-ED5FDE2EFD27}">
          <p14:sldIdLst>
            <p14:sldId id="2147198348"/>
            <p14:sldId id="2147198015"/>
            <p14:sldId id="2147198371"/>
            <p14:sldId id="2147198372"/>
            <p14:sldId id="2147198373"/>
            <p14:sldId id="2147198374"/>
            <p14:sldId id="2147198375"/>
            <p14:sldId id="2147198379"/>
            <p14:sldId id="2147198380"/>
            <p14:sldId id="2147198381"/>
            <p14:sldId id="2147198377"/>
            <p14:sldId id="2147198382"/>
            <p14:sldId id="2147198383"/>
            <p14:sldId id="2147198384"/>
            <p14:sldId id="2147198378"/>
            <p14:sldId id="2076138110"/>
            <p14:sldId id="2147198369"/>
            <p14:sldId id="2147198370"/>
            <p14:sldId id="2147198016"/>
            <p14:sldId id="2147198385"/>
            <p14:sldId id="2147198386"/>
            <p14:sldId id="2147198387"/>
            <p14:sldId id="2147198388"/>
            <p14:sldId id="2147198389"/>
            <p14:sldId id="2147198390"/>
            <p14:sldId id="2147198391"/>
            <p14:sldId id="2147198392"/>
            <p14:sldId id="2147198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8EF1B16-56EB-19D2-7207-BBC644B888A6}" name="Hanssen, Ingar" initials="HI" userId="S::ingar.hanssen@nordicsemi.no::8b528216-255b-42aa-a591-04fc1878b210" providerId="AD"/>
  <p188:author id="{3E468286-20B5-0843-0CD3-F463D2C29D77}" name="Monte, Tiago" initials="MT" userId="S::tiago.monte@nordicsemi.no::5669499f-a09d-44ac-a955-39fd9abfd39d" providerId="AD"/>
  <p188:author id="{F06FCB8E-C19E-DE02-8BE5-DA2C46EF8297}" name="Kastnes, Paal" initials="KP" userId="S::paal.kastnes@nordicsemi.no::0e90a6be-aa20-420c-8e73-ceb3447d296a" providerId="AD"/>
  <p188:author id="{82DE56E8-98CD-6346-98AF-A8E41B728B22}" name="Kvaale, Bjørn" initials="KB" userId="S::Bjorn.Kvaale@nordicsemi.no::f9f8ec10-2136-49c2-81bf-aae220dcba0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erud, Thomas Embla" initials="TEB" lastIdx="2" clrIdx="0"/>
  <p:cmAuthor id="1" name="Thomas Embla Bonnerud" initials="TEB" lastIdx="2" clrIdx="1"/>
  <p:cmAuthor id="2" name="Thomas Embla Bonnerud" initials="TEB [2]" lastIdx="1" clrIdx="2"/>
  <p:cmAuthor id="3" name="Thomas Embla Bonnerud" initials="TEB [3]" lastIdx="1" clrIdx="3"/>
  <p:cmAuthor id="4" name="Thomas Embla Bonnerud" initials="TEB [4]" lastIdx="1" clrIdx="4"/>
  <p:cmAuthor id="5" name="Thomas Embla Bonnerud" initials="TEB [5]" lastIdx="1" clrIdx="5"/>
  <p:cmAuthor id="6" name="Thomas Embla Bonnerud" initials="TEB [6]" lastIdx="1" clrIdx="6"/>
  <p:cmAuthor id="7" name="Thomas Embla Bonnerud" initials="TEB [7]" lastIdx="1" clrIdx="7"/>
  <p:cmAuthor id="8" name="Thomas Embla Bonnerud" initials="TEB [8]" lastIdx="1" clrIdx="8"/>
  <p:cmAuthor id="9" name="Thomas Embla Bonnerud" initials="TEB [9]" lastIdx="1" clrIdx="9"/>
  <p:cmAuthor id="10" name="Bonnerud, Thomas Embla" initials="BTE" lastIdx="10" clrIdx="10"/>
  <p:cmAuthor id="11" name="Reigstad, Kine-Elena" initials="RK" lastIdx="12" clrIdx="11">
    <p:extLst>
      <p:ext uri="{19B8F6BF-5375-455C-9EA6-DF929625EA0E}">
        <p15:presenceInfo xmlns:p15="http://schemas.microsoft.com/office/powerpoint/2012/main" userId="S-1-5-21-2136110353-510014063-1071011879-15713" providerId="AD"/>
      </p:ext>
    </p:extLst>
  </p:cmAuthor>
  <p:cmAuthor id="12" name="Elstad, Pål" initials="EP" lastIdx="3" clrIdx="12">
    <p:extLst>
      <p:ext uri="{19B8F6BF-5375-455C-9EA6-DF929625EA0E}">
        <p15:presenceInfo xmlns:p15="http://schemas.microsoft.com/office/powerpoint/2012/main" userId="S-1-5-21-2136110353-510014063-1071011879-88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D4F"/>
    <a:srgbClr val="FFFFFF"/>
    <a:srgbClr val="E1F6F9"/>
    <a:srgbClr val="F7E505"/>
    <a:srgbClr val="FBE905"/>
    <a:srgbClr val="C7C7C7"/>
    <a:srgbClr val="FD9023"/>
    <a:srgbClr val="636466"/>
    <a:srgbClr val="FF9900"/>
    <a:srgbClr val="F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sfarg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 autoAdjust="0"/>
    <p:restoredTop sz="82764" autoAdjust="0"/>
  </p:normalViewPr>
  <p:slideViewPr>
    <p:cSldViewPr snapToGrid="0" snapToObjects="1">
      <p:cViewPr varScale="1">
        <p:scale>
          <a:sx n="90" d="100"/>
          <a:sy n="90" d="100"/>
        </p:scale>
        <p:origin x="1435" y="53"/>
      </p:cViewPr>
      <p:guideLst>
        <p:guide orient="horz" pos="588"/>
        <p:guide pos="528"/>
        <p:guide pos="384"/>
      </p:guideLst>
    </p:cSldViewPr>
  </p:slideViewPr>
  <p:outlineViewPr>
    <p:cViewPr>
      <p:scale>
        <a:sx n="33" d="100"/>
        <a:sy n="33" d="100"/>
      </p:scale>
      <p:origin x="0" y="-6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4" d="100"/>
        <a:sy n="164" d="100"/>
      </p:scale>
      <p:origin x="0" y="-3186"/>
    </p:cViewPr>
  </p:sorterViewPr>
  <p:notesViewPr>
    <p:cSldViewPr snapToGrid="0" snapToObjects="1">
      <p:cViewPr varScale="1">
        <p:scale>
          <a:sx n="121" d="100"/>
          <a:sy n="121" d="100"/>
        </p:scale>
        <p:origin x="4086" y="108"/>
      </p:cViewPr>
      <p:guideLst>
        <p:guide orient="horz" pos="3025"/>
        <p:guide pos="2305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comments/modernComment_7FFBA440_9228F76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86B61C-19E5-4D0D-AA9A-DEC4EB9C815C}" authorId="{F06FCB8E-C19E-DE02-8BE5-DA2C46EF8297}" status="resolved" created="2022-08-02T12:14:47.8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52158307" sldId="2147198016"/>
      <ac:spMk id="2" creationId="{8BDDC4F0-3ACD-41EC-9DA5-92CD968FADB5}"/>
    </ac:deMkLst>
    <p188:txBody>
      <a:bodyPr/>
      <a:lstStyle/>
      <a:p>
        <a:r>
          <a:rPr lang="en-US"/>
          <a:t>Too long, make shorter and more concise</a:t>
        </a:r>
      </a:p>
    </p188:txBody>
  </p188:cm>
  <p188:cm id="{41DF2306-F7E0-460F-8C8B-9F223B35035B}" authorId="{F06FCB8E-C19E-DE02-8BE5-DA2C46EF8297}" status="resolved" created="2022-08-02T12:15:02.1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52158307" sldId="2147198016"/>
      <ac:spMk id="2" creationId="{8BDDC4F0-3ACD-41EC-9DA5-92CD968FADB5}"/>
    </ac:deMkLst>
    <p188:txBody>
      <a:bodyPr/>
      <a:lstStyle/>
      <a:p>
        <a:r>
          <a:rPr lang="en-US"/>
          <a:t>Too long, make shorter and more concise</a:t>
        </a:r>
      </a:p>
    </p188:txBody>
  </p188:cm>
  <p188:cm id="{1794A387-148D-4F54-AA03-B277A9CBAC35}" authorId="{F06FCB8E-C19E-DE02-8BE5-DA2C46EF8297}" status="resolved" created="2022-08-02T12:15:29.6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52158307" sldId="2147198016"/>
      <ac:spMk id="2" creationId="{8BDDC4F0-3ACD-41EC-9DA5-92CD968FADB5}"/>
    </ac:deMkLst>
    <p188:replyLst>
      <p188:reply id="{35363827-682B-4B50-B89F-A90DF2CD8B85}" authorId="{48EF1B16-56EB-19D2-7207-BBC644B888A6}" created="2022-08-02T15:17:20.960">
        <p188:txBody>
          <a:bodyPr/>
          <a:lstStyle/>
          <a:p>
            <a:r>
              <a:rPr lang="en-US"/>
              <a:t>Separate slides for short range and LTE</a:t>
            </a:r>
          </a:p>
        </p188:txBody>
      </p188:reply>
    </p188:replyLst>
    <p188:txBody>
      <a:bodyPr/>
      <a:lstStyle/>
      <a:p>
        <a:r>
          <a:rPr lang="en-US"/>
          <a:t>No mention of developing for Short Range, don't we have any tools for that?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69920" cy="480061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4143591" y="1"/>
            <a:ext cx="3169920" cy="480061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BE57A7B-0609-4D25-AB3C-FD0CFE7E22FC}" type="datetimeFigureOut">
              <a:rPr lang="nb-NO"/>
              <a:pPr>
                <a:defRPr/>
              </a:pPr>
              <a:t>18.02.2025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3" y="9119476"/>
            <a:ext cx="3169920" cy="480061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4143591" y="9119476"/>
            <a:ext cx="3169920" cy="480061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59208D-ADE4-4C18-AD4C-40D2E8A55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69920" cy="480061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143591" y="1"/>
            <a:ext cx="3169920" cy="480061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FE0C639-DE15-43E8-9D5A-E8A3A0FBCFAA}" type="datetimeFigureOut">
              <a:rPr lang="nb-NO"/>
              <a:pPr>
                <a:defRPr/>
              </a:pPr>
              <a:t>18.02.2025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4" tIns="47352" rIns="94704" bIns="47352" rtlCol="0" anchor="ctr"/>
          <a:lstStyle/>
          <a:p>
            <a:pPr lvl="0"/>
            <a:endParaRPr lang="en-US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31521" y="4560573"/>
            <a:ext cx="5852160" cy="4320540"/>
          </a:xfrm>
          <a:prstGeom prst="rect">
            <a:avLst/>
          </a:prstGeom>
        </p:spPr>
        <p:txBody>
          <a:bodyPr vert="horz" lIns="94704" tIns="47352" rIns="94704" bIns="47352" rtlCol="0"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3" y="9119476"/>
            <a:ext cx="3169920" cy="480061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4143591" y="9119476"/>
            <a:ext cx="3169920" cy="480061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315F4B-708F-42A0-B38C-D5FF05C97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6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571" indent="-177571">
              <a:buFont typeface="Arial" panose="020B0604020202020204" pitchFamily="34" charset="0"/>
              <a:buChar char="•"/>
            </a:pPr>
            <a:r>
              <a:rPr lang="en-US" dirty="0"/>
              <a:t>Toolchain manager for easily downloading SDK</a:t>
            </a:r>
          </a:p>
          <a:p>
            <a:pPr marL="177571" indent="-177571">
              <a:buFont typeface="Arial" panose="020B0604020202020204" pitchFamily="34" charset="0"/>
              <a:buChar char="•"/>
            </a:pPr>
            <a:r>
              <a:rPr lang="en-US" dirty="0"/>
              <a:t>Programmer for flashing kits, memory visualization</a:t>
            </a:r>
          </a:p>
          <a:p>
            <a:pPr marL="177571" indent="-177571">
              <a:buFont typeface="Arial" panose="020B0604020202020204" pitchFamily="34" charset="0"/>
              <a:buChar char="•"/>
            </a:pPr>
            <a:r>
              <a:rPr lang="en-US" dirty="0"/>
              <a:t>LTE Link Monitor, send AT commands, see LTE link quality, </a:t>
            </a:r>
            <a:r>
              <a:rPr lang="en-US" dirty="0" err="1"/>
              <a:t>etc</a:t>
            </a:r>
            <a:endParaRPr lang="en-US" dirty="0"/>
          </a:p>
          <a:p>
            <a:pPr marL="177571" indent="-177571">
              <a:buFont typeface="Arial" panose="020B0604020202020204" pitchFamily="34" charset="0"/>
              <a:buChar char="•"/>
            </a:pPr>
            <a:r>
              <a:rPr lang="en-US" dirty="0"/>
              <a:t>Trace collector for modem traces</a:t>
            </a:r>
          </a:p>
          <a:p>
            <a:pPr marL="177571" indent="-177571" defTabSz="473522">
              <a:buFont typeface="Arial" panose="020B0604020202020204" pitchFamily="34" charset="0"/>
              <a:buChar char="•"/>
              <a:defRPr/>
            </a:pPr>
            <a:r>
              <a:rPr lang="en-US" dirty="0"/>
              <a:t>VS Code: easy to use, easy to configure and extend IDE for Nordic developers</a:t>
            </a:r>
          </a:p>
          <a:p>
            <a:pPr marL="651093" lvl="1" indent="-177571">
              <a:buFont typeface="Arial" panose="020B0604020202020204" pitchFamily="34" charset="0"/>
              <a:buChar char="•"/>
            </a:pPr>
            <a:r>
              <a:rPr lang="en-US" dirty="0"/>
              <a:t>nRF Debug, </a:t>
            </a:r>
            <a:r>
              <a:rPr lang="en-US" dirty="0" err="1"/>
              <a:t>Youtube</a:t>
            </a:r>
            <a:r>
              <a:rPr lang="en-US" dirty="0"/>
              <a:t> videos for VS Code</a:t>
            </a:r>
          </a:p>
          <a:p>
            <a:pPr marL="177571" indent="-177571">
              <a:buFont typeface="Arial" panose="020B0604020202020204" pitchFamily="34" charset="0"/>
              <a:buChar char="•"/>
            </a:pPr>
            <a:r>
              <a:rPr lang="en-US" dirty="0"/>
              <a:t>nRF Connect for Mobile, Bluetooth LE</a:t>
            </a:r>
          </a:p>
          <a:p>
            <a:pPr marL="177571" indent="-177571">
              <a:buFont typeface="Arial" panose="020B0604020202020204" pitchFamily="34" charset="0"/>
              <a:buChar char="•"/>
            </a:pPr>
            <a:r>
              <a:rPr lang="en-US" dirty="0"/>
              <a:t>nRF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9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1D027-9BA0-D606-7532-4E3B32CD8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8106B8-EE9A-FA17-3D3B-CB70564B15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ECF50-CDCB-FEE0-3B0C-A4C407587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8CCF4-4C13-6C03-872C-B87FFCF8A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51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4DABF-E978-39D6-8C02-3FA3A171A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24821A-B41A-C9B5-A9F3-1E7E277096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9666C8-7649-6C6C-A5D9-CBDBFBC06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74655-2B89-05C5-776A-079DFF4F32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CB22B-82E1-E434-CC51-8BC1242DA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A6E7E6-3CE2-94A3-A8ED-3553413E61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C8BA5-64D2-9B25-82D3-2AF41BDE6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9226-F9B0-E1AD-06E9-E71EEC0D9F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5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9B397-0061-027B-F0D8-DEDEECABA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3876BD-CA7A-B32B-DF2D-5E6D73C7A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978D99-329A-B827-2D94-EA52FE481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35CE4-A6D5-FF4C-4562-F8C86B920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2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9DAFE-B2EE-C8DB-F006-A54B0A70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45CDB-1A83-2AF3-A83B-0A3DDC97C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31986D-B27B-7252-34AD-D417674B1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9B9E1-FB65-1217-8965-FD3DB7C9D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0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E3A0F-75B8-97B8-E561-3C2897843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7DBD6A-D3EE-1437-DC8A-2C727E04F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C27185-E9EF-16C0-B2DA-F91A817DF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3uA at 3V, 3.6uA at 1V8 floor – Energy of floor is lower at 1v8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Max Tx 43.89uJ at 3V vs 43uJ for the TX current so pretty much the same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Averages – 29.16uJ at 3V vs 25.34uJ at 1.8V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1DB04-6F55-370B-1326-073B347FB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95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D1B3E-0F12-702B-7846-8C29E9EE3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03DA4-0EDC-5567-87E2-E34213283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C043B7-061C-13C7-22E2-6C1674658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52840, 10.4uA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54L15, 9uA@3V, 13.7uA at 1.8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ABD79-532D-28FE-91B7-18CAB077E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2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7A1DE-4E09-DD46-8EA7-8C381E52A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5B7C5D-3D17-96FE-6223-C8171575E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74980-736E-A047-A928-36E7EC4E5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3E95F-0656-AFD7-CBD8-5F59248BA2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8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3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4C914-3D74-1194-2FF2-61EB75A7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0A7C62-7CEA-178A-45D8-585209C4B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F5CAF-314F-B882-C757-E1A5679B9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6F8F4-6475-3E8D-64F4-C8BC65564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C3A21-4B29-FFC1-C8A2-B1C133B3E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8C4AA-DD1C-0250-6296-D31871C6DB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7FCF50-2CFE-0BB3-D86B-4F895EED7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571" indent="-177571">
              <a:buFont typeface="Arial" panose="020B0604020202020204" pitchFamily="34" charset="0"/>
              <a:buChar char="•"/>
            </a:pPr>
            <a:r>
              <a:rPr lang="en-US" dirty="0"/>
              <a:t>Toolchain manager for easily downloading SDK</a:t>
            </a:r>
          </a:p>
          <a:p>
            <a:pPr marL="177571" indent="-177571">
              <a:buFont typeface="Arial" panose="020B0604020202020204" pitchFamily="34" charset="0"/>
              <a:buChar char="•"/>
            </a:pPr>
            <a:r>
              <a:rPr lang="en-US" dirty="0"/>
              <a:t>Programmer for flashing kits, memory visualization</a:t>
            </a:r>
          </a:p>
          <a:p>
            <a:pPr marL="177571" indent="-177571">
              <a:buFont typeface="Arial" panose="020B0604020202020204" pitchFamily="34" charset="0"/>
              <a:buChar char="•"/>
            </a:pPr>
            <a:r>
              <a:rPr lang="en-US" dirty="0"/>
              <a:t>LTE Link Monitor, send AT commands, see LTE link quality, </a:t>
            </a:r>
            <a:r>
              <a:rPr lang="en-US" dirty="0" err="1"/>
              <a:t>etc</a:t>
            </a:r>
            <a:endParaRPr lang="en-US" dirty="0"/>
          </a:p>
          <a:p>
            <a:pPr marL="177571" indent="-177571">
              <a:buFont typeface="Arial" panose="020B0604020202020204" pitchFamily="34" charset="0"/>
              <a:buChar char="•"/>
            </a:pPr>
            <a:r>
              <a:rPr lang="en-US" dirty="0"/>
              <a:t>Trace collector for modem traces</a:t>
            </a:r>
          </a:p>
          <a:p>
            <a:pPr marL="177571" indent="-177571" defTabSz="473522">
              <a:buFont typeface="Arial" panose="020B0604020202020204" pitchFamily="34" charset="0"/>
              <a:buChar char="•"/>
              <a:defRPr/>
            </a:pPr>
            <a:r>
              <a:rPr lang="en-US" dirty="0"/>
              <a:t>VS Code: easy to use, easy to configure and extend IDE for Nordic developers</a:t>
            </a:r>
          </a:p>
          <a:p>
            <a:pPr marL="651093" lvl="1" indent="-177571">
              <a:buFont typeface="Arial" panose="020B0604020202020204" pitchFamily="34" charset="0"/>
              <a:buChar char="•"/>
            </a:pPr>
            <a:r>
              <a:rPr lang="en-US" dirty="0"/>
              <a:t>nRF Debug, </a:t>
            </a:r>
            <a:r>
              <a:rPr lang="en-US" dirty="0" err="1"/>
              <a:t>Youtube</a:t>
            </a:r>
            <a:r>
              <a:rPr lang="en-US" dirty="0"/>
              <a:t> videos for VS Code</a:t>
            </a:r>
          </a:p>
          <a:p>
            <a:pPr marL="177571" indent="-177571">
              <a:buFont typeface="Arial" panose="020B0604020202020204" pitchFamily="34" charset="0"/>
              <a:buChar char="•"/>
            </a:pPr>
            <a:r>
              <a:rPr lang="en-US" dirty="0"/>
              <a:t>nRF Connect for Mobile, Bluetooth LE</a:t>
            </a:r>
          </a:p>
          <a:p>
            <a:pPr marL="177571" indent="-177571">
              <a:buFont typeface="Arial" panose="020B0604020202020204" pitchFamily="34" charset="0"/>
              <a:buChar char="•"/>
            </a:pPr>
            <a:r>
              <a:rPr lang="en-US" dirty="0"/>
              <a:t>nRF Toolbox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09DA2-4BEA-969E-A313-F6A78BC3C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14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08A0D-45FF-F66C-8DB4-9A4FB3DB4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19D4C1-8D12-19C2-E0D8-EE51E6AE2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63AD78-C18B-FE27-D846-48DC79892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7DEDA-6075-6FAE-ADCD-A9CC27D9BA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3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4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3A4EA-4454-7E5C-7617-AF5745ADB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601C9-F686-7B94-33F9-6968FF172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192AE-3D5C-AE12-6B0C-FAF9F7526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AA2F4-10E6-7EBE-C56D-0CD784510E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1B81F-CE29-0437-2FD1-C245EAD13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E7191-5BDD-CED0-00C3-7CED6C482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5ADFD-D234-FF0E-CF10-A231CA725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A1DF0-05E4-4B8F-5E34-89C6FD1EF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97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CE112-6831-00C0-9744-0763FC344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78EF1D-FA59-CA10-1419-8236A28D3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E0561E-90D4-88AC-60C7-3769F11D3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52C4E-A089-0E20-E686-0535B84B61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10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C6E96-5103-285E-4BE0-6DBCD3CF6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9EBBE3-1BEA-A468-BBC0-C85EDDB26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DA28AC-6441-1BE8-F201-E70DB2270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915A-60F9-E32F-FBDD-E1C4938F2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76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341FB-DA80-EF4F-FA20-1CC271E06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219C4-5DC4-DFC5-3699-FE42DB5D7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59C7F5-C708-48E3-B46D-59CF7E2E1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9CBC3-9BC0-EA53-3C3A-3E42D651FD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3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034BB-F2A0-6378-6ACF-F888B4014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99C2CB-727B-0379-50C1-9C3632C37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44555D-1161-D29C-9CBE-589306B60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C3A84-FD42-DBCF-C422-4A4A145EAF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07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D6695-0506-908F-9A07-2D3B022EE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010F6-E1F2-DF0D-4780-1EA36CC33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66CA21-838F-BC03-BA21-D1ABE4BC1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D47CF-122F-946A-B2BD-82DCAE3C99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EAD9-F709-CF2B-355F-20D3E37A7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AE8555-03C7-DB80-6988-B86D701B07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327FD-25EA-1954-D002-AE17F3D61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C23AE-07BA-3075-4BA6-5BDE933CE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7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F7587-3F77-78D3-E474-796F1C4C5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98FEC8-2BEA-F0CE-CBF4-A18218F1E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8BB89-C45F-3728-D2AC-0F8A215A2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CB12A-C9BD-DF58-1CE7-68A7ACF22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3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14AE-D324-1EC2-941B-32FC06288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AFBC11-2ED8-96AF-382A-BDF2EF1A5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A44DDB-F627-C7DB-789F-0A1A1DD27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FE83-5D48-2F70-0B74-E6F7714AAE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F08BD-F190-FF14-01FE-D77711101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7D9588-0E8E-6552-64A8-FC9305F7A9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7EAAE-6B8D-2F1D-B02C-2F964C177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FD16D-2F11-A4F8-ADEC-5EAA2F42D3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373B3-55B1-9D3D-D2E8-100115004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A74257-DA7A-FC5B-9298-36ED1D5142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9AE400-F639-FA08-E1AD-B1B85A4BD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3C647-48EF-DBCF-C39E-689372AE9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5542E-9FEE-270A-E12B-3D76CBFD5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C39B1-1252-0DFF-4522-4F9C7B5E09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CA9F61-D2FC-0C32-609F-D782DD4B1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C47C3-6CD2-53DE-1878-593A72D414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CEE7E-2CAE-A920-FA14-A08A89761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5175A-581D-75E2-F87D-C82E2883A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33ED7A-94DE-B2D3-D68E-AD3C2D069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49FE0-DF5D-34A1-2155-B17037B33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0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56495-D1B8-E296-795C-201AEED91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8FB1C8-26FA-7DEA-D7EF-33E858010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FD5429-71AD-D972-7ECD-A018E8E84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698A5-45EC-CBFE-78C9-A6BE673E0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5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7587" y="2706933"/>
            <a:ext cx="8055228" cy="81438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r>
              <a:rPr lang="en-US" dirty="0"/>
              <a:t>Presentation Title: 1 line only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7587" y="3602005"/>
            <a:ext cx="5454813" cy="109550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600" baseline="0">
                <a:solidFill>
                  <a:schemeClr val="tx1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n-US" dirty="0"/>
              <a:t>Subline/subtitle, max 2 lines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78073" y="3584076"/>
            <a:ext cx="0" cy="10955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92842" y="3683279"/>
            <a:ext cx="2339975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051" i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Author                                     Date</a:t>
            </a:r>
          </a:p>
          <a:p>
            <a:pPr lvl="0"/>
            <a:r>
              <a:rPr lang="nb-NO" dirty="0" err="1"/>
              <a:t>Classification</a:t>
            </a:r>
            <a:endParaRPr lang="nb-NO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2607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80309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orient="horz" pos="2436">
          <p15:clr>
            <a:srgbClr val="FBAE40"/>
          </p15:clr>
        </p15:guide>
        <p15:guide id="3" orient="horz" pos="16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four_photos_mess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4572000" cy="257490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572001" y="4"/>
            <a:ext cx="4572000" cy="257490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2568597"/>
            <a:ext cx="4572000" cy="2578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572001" y="2568597"/>
            <a:ext cx="4572000" cy="2578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563612"/>
            <a:ext cx="2737405" cy="578620"/>
          </a:xfrm>
          <a:solidFill>
            <a:schemeClr val="accent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4402" y="1390650"/>
            <a:ext cx="2737405" cy="578620"/>
          </a:xfrm>
          <a:solidFill>
            <a:srgbClr val="0070C0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135559"/>
            <a:ext cx="2737405" cy="578620"/>
          </a:xfrm>
          <a:solidFill>
            <a:srgbClr val="002060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954402" y="3965552"/>
            <a:ext cx="2737405" cy="578620"/>
          </a:xfrm>
          <a:solidFill>
            <a:schemeClr val="accent2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52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our photos message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4572000" cy="25749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572001" y="4"/>
            <a:ext cx="4572000" cy="25749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2568597"/>
            <a:ext cx="4572000" cy="257860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572001" y="2568597"/>
            <a:ext cx="4572000" cy="257860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563612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4402" y="1390650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135559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954402" y="3965552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24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611190" y="1239839"/>
            <a:ext cx="3915907" cy="34659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816" y="1239375"/>
            <a:ext cx="3960000" cy="34659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4D773-706E-4DBE-AB09-29AEEFECC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924EAC-5A7B-4DA4-99E5-F00208A510E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182880"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9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ub_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611190" y="1581539"/>
            <a:ext cx="3904826" cy="31242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816" y="1581075"/>
            <a:ext cx="3960000" cy="31242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4D773-706E-4DBE-AB09-29AEEFECC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1 line w/sub, 2 lines without!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BE10D93-3182-4B7D-A397-382814584B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1C9E6-44EE-40E9-82AF-12AC427EF0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48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3221918" y="1239838"/>
            <a:ext cx="5310896" cy="34655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11187" y="1239839"/>
            <a:ext cx="2561221" cy="34655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562FAB-0F72-43E5-AF7A-A1CA87171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F9F92-AF09-47C0-BC2B-81F259C25E4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93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ub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3221918" y="1581539"/>
            <a:ext cx="5310896" cy="31238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11187" y="1581540"/>
            <a:ext cx="2561221" cy="31238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997B6-A862-4937-B1A3-3BDED4159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1 line w/sub, 2 lines without!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8E5BBA-A5BA-4698-8979-6576FA26B8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92005-0A83-49F3-93C3-D54E0C572E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5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X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11187" y="1239838"/>
            <a:ext cx="5261771" cy="34655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918677" y="1239839"/>
            <a:ext cx="2610730" cy="34655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04A47-CAA3-4E33-BA75-A437228B0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3CA95-3BDB-48DF-844F-632ECADD61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ub_image X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11187" y="1581540"/>
            <a:ext cx="5261771" cy="3123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918677" y="1581541"/>
            <a:ext cx="2610730" cy="3123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04A47-CAA3-4E33-BA75-A437228B0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1 line w/sub, 2 lines without!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6C76420-09C7-4257-A235-FF7AFBEBA1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E6129-A5E0-4D21-A1DB-99AB6E42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4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hre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47725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06564" y="1547725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1190" y="2632213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706564" y="2632213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9" y="3716701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06561" y="3716701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2A584-C370-414F-9A46-4D4230FAB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D09A4-D8B5-4FEF-9A35-83BDDC4689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0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iv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41171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06564" y="1541171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91" y="2174033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706564" y="2174033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91" y="2806895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706564" y="2806895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91" y="3439757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706564" y="3439757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91" y="4072619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706564" y="4072619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C13E9-4186-4A22-9AE5-5B230461F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920F9-6FD2-4514-A44C-1EAE16D88D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ro_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Right Triangle 14"/>
          <p:cNvSpPr/>
          <p:nvPr userDrawn="1"/>
        </p:nvSpPr>
        <p:spPr>
          <a:xfrm rot="10800000">
            <a:off x="7550872" y="0"/>
            <a:ext cx="1597842" cy="1036948"/>
          </a:xfrm>
          <a:custGeom>
            <a:avLst/>
            <a:gdLst>
              <a:gd name="connsiteX0" fmla="*/ 0 w 1461154"/>
              <a:gd name="connsiteY0" fmla="*/ 1461154 h 1461154"/>
              <a:gd name="connsiteX1" fmla="*/ 0 w 1461154"/>
              <a:gd name="connsiteY1" fmla="*/ 0 h 1461154"/>
              <a:gd name="connsiteX2" fmla="*/ 1461154 w 1461154"/>
              <a:gd name="connsiteY2" fmla="*/ 1461154 h 1461154"/>
              <a:gd name="connsiteX3" fmla="*/ 0 w 1461154"/>
              <a:gd name="connsiteY3" fmla="*/ 1461154 h 1461154"/>
              <a:gd name="connsiteX0" fmla="*/ 0 w 1593129"/>
              <a:gd name="connsiteY0" fmla="*/ 1461154 h 1461154"/>
              <a:gd name="connsiteX1" fmla="*/ 0 w 1593129"/>
              <a:gd name="connsiteY1" fmla="*/ 0 h 1461154"/>
              <a:gd name="connsiteX2" fmla="*/ 1593129 w 1593129"/>
              <a:gd name="connsiteY2" fmla="*/ 1461154 h 1461154"/>
              <a:gd name="connsiteX3" fmla="*/ 0 w 1593129"/>
              <a:gd name="connsiteY3" fmla="*/ 1461154 h 1461154"/>
              <a:gd name="connsiteX0" fmla="*/ 4713 w 1597842"/>
              <a:gd name="connsiteY0" fmla="*/ 1036948 h 1036948"/>
              <a:gd name="connsiteX1" fmla="*/ 0 w 1597842"/>
              <a:gd name="connsiteY1" fmla="*/ 0 h 1036948"/>
              <a:gd name="connsiteX2" fmla="*/ 1597842 w 1597842"/>
              <a:gd name="connsiteY2" fmla="*/ 1036948 h 1036948"/>
              <a:gd name="connsiteX3" fmla="*/ 4713 w 1597842"/>
              <a:gd name="connsiteY3" fmla="*/ 1036948 h 10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842" h="1036948">
                <a:moveTo>
                  <a:pt x="4713" y="1036948"/>
                </a:moveTo>
                <a:lnTo>
                  <a:pt x="0" y="0"/>
                </a:lnTo>
                <a:lnTo>
                  <a:pt x="1597842" y="1036948"/>
                </a:lnTo>
                <a:lnTo>
                  <a:pt x="4713" y="103694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11188" y="1390651"/>
            <a:ext cx="7921629" cy="1074526"/>
          </a:xfrm>
          <a:prstGeom prst="rect">
            <a:avLst/>
          </a:prstGeom>
        </p:spPr>
        <p:txBody>
          <a:bodyPr lIns="182880" tIns="91440" rIns="182880" bIns="91440" anchor="b" anchorCtr="1">
            <a:noAutofit/>
          </a:bodyPr>
          <a:lstStyle>
            <a:lvl1pPr algn="ctr">
              <a:lnSpc>
                <a:spcPts val="4000"/>
              </a:lnSpc>
              <a:defRPr sz="4000">
                <a:solidFill>
                  <a:schemeClr val="bg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max 2 lines!</a:t>
            </a:r>
            <a:endParaRPr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188" y="2610435"/>
            <a:ext cx="7921625" cy="467867"/>
          </a:xfrm>
          <a:prstGeom prst="rect">
            <a:avLst/>
          </a:prstGeom>
          <a:solidFill>
            <a:schemeClr val="bg1"/>
          </a:solidFill>
        </p:spPr>
        <p:txBody>
          <a:bodyPr anchor="ctr" anchorCtr="1">
            <a:noAutofit/>
          </a:bodyPr>
          <a:lstStyle>
            <a:lvl1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600" baseline="0">
                <a:solidFill>
                  <a:schemeClr val="tx1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n-US" dirty="0"/>
              <a:t>Click to add subline, only 1 line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116448"/>
            <a:ext cx="7921629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051" i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Write </a:t>
            </a:r>
            <a:r>
              <a:rPr lang="nb-NO" dirty="0" err="1"/>
              <a:t>author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 | </a:t>
            </a:r>
            <a:r>
              <a:rPr lang="nb-NO" dirty="0" err="1"/>
              <a:t>write</a:t>
            </a:r>
            <a:r>
              <a:rPr lang="nb-NO" dirty="0"/>
              <a:t> date </a:t>
            </a:r>
            <a:r>
              <a:rPr lang="nb-NO" dirty="0" err="1"/>
              <a:t>here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3797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hree messages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527175"/>
            <a:ext cx="2528887" cy="882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304134" y="1527175"/>
            <a:ext cx="5228680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0703" y="2632213"/>
            <a:ext cx="2528887" cy="882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04134" y="2632213"/>
            <a:ext cx="5228680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0701" y="3737252"/>
            <a:ext cx="2528887" cy="882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04133" y="3737251"/>
            <a:ext cx="5228680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83C34-A6A7-4B2E-8EDF-55290CB87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8F050-FD6D-4A90-BF83-FB18B180A36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38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wo messages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399672"/>
            <a:ext cx="2528887" cy="160213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304134" y="1542543"/>
            <a:ext cx="5228680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1191" y="3101011"/>
            <a:ext cx="2528887" cy="160213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304134" y="3243882"/>
            <a:ext cx="5228680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4F295-0A4F-47EA-A932-E1C770C97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C6DE2-29F8-449B-B224-351FEF62214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7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11188" y="1239375"/>
            <a:ext cx="7921627" cy="34659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17A98-9CB8-4C70-AB51-640FDB548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6A85F9-4832-4AC5-B9E3-C9514BA9BF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ub_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1188" y="1581540"/>
            <a:ext cx="7921625" cy="3123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24A2B-6B07-43C2-B458-79F49BC3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1820499-15D2-4B39-AED5-C2B5485DB3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0EE7AA-B21E-43C2-957A-F3465364D2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+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70839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931188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408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408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1239838"/>
            <a:ext cx="3240000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1239838"/>
            <a:ext cx="3240001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6F1521-BC60-4C98-AFCD-3F7F777186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EC839-16C1-4E3A-9B6F-14E5E3E9E2C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2113698"/>
            <a:ext cx="32400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2113698"/>
            <a:ext cx="3240001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197225"/>
            <a:ext cx="3240001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198347"/>
            <a:ext cx="3240000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95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38DCD-30DF-4575-9F80-08A543593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BE747-B22B-4C98-AE78-A6195E87621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31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hree message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611188" y="1239839"/>
            <a:ext cx="2614136" cy="3465512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64933" y="1239839"/>
            <a:ext cx="2614136" cy="3465512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5918677" y="1239839"/>
            <a:ext cx="2614136" cy="3465512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3C5975-C9D9-4BA0-9DCE-3979EC09C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AB757-BF75-4C35-BA0E-66B97F63CF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19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hree messages, title +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88" y="1671642"/>
            <a:ext cx="2614136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264931" y="1671642"/>
            <a:ext cx="2614137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918677" y="1671642"/>
            <a:ext cx="2614138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1239838"/>
            <a:ext cx="2614136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4930" y="1239838"/>
            <a:ext cx="2614139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1239837"/>
            <a:ext cx="2614138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7" y="3289323"/>
            <a:ext cx="2608165" cy="1416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416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89323"/>
            <a:ext cx="2614138" cy="1416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48EB50-70FB-41CF-B4BB-2E874C0D1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3B40-AB82-4A4D-8F56-779D9C87FE0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45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hree messages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7" y="2140724"/>
            <a:ext cx="2617113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1955" y="2140724"/>
            <a:ext cx="2617114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2140723"/>
            <a:ext cx="2614138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8" y="3296775"/>
            <a:ext cx="2608164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22A40F-1A23-4E67-8832-9471F9D1F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C5161-BEE6-4539-961B-9AA89BFC8C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5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four messages_title +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90" y="1671642"/>
            <a:ext cx="1835999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637421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637421" y="3298756"/>
            <a:ext cx="1836000" cy="14096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89888" y="3298755"/>
            <a:ext cx="1836000" cy="14096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663655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89888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90" y="3298755"/>
            <a:ext cx="1835999" cy="14096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63655" y="3295653"/>
            <a:ext cx="1836000" cy="14096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9" y="1257854"/>
            <a:ext cx="1835999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one line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7421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689888" y="1257853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63655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3928A-B7ED-4060-ADBB-172A71B573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57D66-36ED-4695-9B56-3BDCAD17B9D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8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ight Triangle 14"/>
          <p:cNvSpPr/>
          <p:nvPr userDrawn="1"/>
        </p:nvSpPr>
        <p:spPr>
          <a:xfrm rot="10800000">
            <a:off x="7550872" y="0"/>
            <a:ext cx="1597842" cy="1036948"/>
          </a:xfrm>
          <a:custGeom>
            <a:avLst/>
            <a:gdLst>
              <a:gd name="connsiteX0" fmla="*/ 0 w 1461154"/>
              <a:gd name="connsiteY0" fmla="*/ 1461154 h 1461154"/>
              <a:gd name="connsiteX1" fmla="*/ 0 w 1461154"/>
              <a:gd name="connsiteY1" fmla="*/ 0 h 1461154"/>
              <a:gd name="connsiteX2" fmla="*/ 1461154 w 1461154"/>
              <a:gd name="connsiteY2" fmla="*/ 1461154 h 1461154"/>
              <a:gd name="connsiteX3" fmla="*/ 0 w 1461154"/>
              <a:gd name="connsiteY3" fmla="*/ 1461154 h 1461154"/>
              <a:gd name="connsiteX0" fmla="*/ 0 w 1593129"/>
              <a:gd name="connsiteY0" fmla="*/ 1461154 h 1461154"/>
              <a:gd name="connsiteX1" fmla="*/ 0 w 1593129"/>
              <a:gd name="connsiteY1" fmla="*/ 0 h 1461154"/>
              <a:gd name="connsiteX2" fmla="*/ 1593129 w 1593129"/>
              <a:gd name="connsiteY2" fmla="*/ 1461154 h 1461154"/>
              <a:gd name="connsiteX3" fmla="*/ 0 w 1593129"/>
              <a:gd name="connsiteY3" fmla="*/ 1461154 h 1461154"/>
              <a:gd name="connsiteX0" fmla="*/ 4713 w 1597842"/>
              <a:gd name="connsiteY0" fmla="*/ 1036948 h 1036948"/>
              <a:gd name="connsiteX1" fmla="*/ 0 w 1597842"/>
              <a:gd name="connsiteY1" fmla="*/ 0 h 1036948"/>
              <a:gd name="connsiteX2" fmla="*/ 1597842 w 1597842"/>
              <a:gd name="connsiteY2" fmla="*/ 1036948 h 1036948"/>
              <a:gd name="connsiteX3" fmla="*/ 4713 w 1597842"/>
              <a:gd name="connsiteY3" fmla="*/ 1036948 h 10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842" h="1036948">
                <a:moveTo>
                  <a:pt x="4713" y="1036948"/>
                </a:moveTo>
                <a:lnTo>
                  <a:pt x="0" y="0"/>
                </a:lnTo>
                <a:lnTo>
                  <a:pt x="1597842" y="1036948"/>
                </a:lnTo>
                <a:lnTo>
                  <a:pt x="4713" y="103694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2B933954-D61D-4666-83FA-EB32E7B36D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9144001" cy="5143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nb-NO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382B4A6-9C12-4A5E-8BF5-8A1F72D6B8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1188" y="971550"/>
            <a:ext cx="7921626" cy="1246413"/>
          </a:xfrm>
          <a:prstGeom prst="rect">
            <a:avLst/>
          </a:prstGeom>
          <a:noFill/>
        </p:spPr>
        <p:txBody>
          <a:bodyPr lIns="612000" tIns="108000" rIns="180000" bIns="1080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bg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Insert text here </a:t>
            </a:r>
            <a:br>
              <a:rPr lang="en-US" dirty="0"/>
            </a:br>
            <a:r>
              <a:rPr lang="en-US" dirty="0"/>
              <a:t>max 2 lines!</a:t>
            </a:r>
            <a:endParaRPr lang="nb-NO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DFD79C6-6A3E-4BA4-A060-6177CB05C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2289465"/>
            <a:ext cx="7921625" cy="331986"/>
          </a:xfrm>
          <a:prstGeom prst="rect">
            <a:avLst/>
          </a:prstGeom>
        </p:spPr>
        <p:txBody>
          <a:bodyPr lIns="61200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defRPr>
            </a:lvl1pPr>
          </a:lstStyle>
          <a:p>
            <a:pPr lvl="0"/>
            <a:r>
              <a:rPr lang="en-US" dirty="0"/>
              <a:t>Insert subtext if needed </a:t>
            </a:r>
          </a:p>
        </p:txBody>
      </p:sp>
    </p:spTree>
    <p:extLst>
      <p:ext uri="{BB962C8B-B14F-4D97-AF65-F5344CB8AC3E}">
        <p14:creationId xmlns:p14="http://schemas.microsoft.com/office/powerpoint/2010/main" val="139241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four messages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637421" y="2760300"/>
            <a:ext cx="1836000" cy="19450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89888" y="2760299"/>
            <a:ext cx="1836000" cy="1945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90" y="2760299"/>
            <a:ext cx="1835999" cy="19450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63655" y="2757197"/>
            <a:ext cx="1836000" cy="1945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9" y="1892335"/>
            <a:ext cx="1835999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one line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7421" y="1892335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689888" y="189233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63655" y="1892335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3928A-B7ED-4060-ADBB-172A71B573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57D66-36ED-4695-9B56-3BDCAD17B9D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361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1_one larg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238250"/>
            <a:ext cx="6858000" cy="1394222"/>
          </a:xfrm>
        </p:spPr>
        <p:txBody>
          <a:bodyPr anchor="b"/>
          <a:lstStyle>
            <a:lvl1pPr algn="ctr">
              <a:lnSpc>
                <a:spcPct val="100000"/>
              </a:lnSpc>
              <a:defRPr sz="4500"/>
            </a:lvl1pPr>
          </a:lstStyle>
          <a:p>
            <a:r>
              <a:rPr lang="en-US" dirty="0"/>
              <a:t>Insert title here max </a:t>
            </a:r>
            <a:br>
              <a:rPr lang="en-US" dirty="0"/>
            </a:br>
            <a:r>
              <a:rPr lang="en-US" dirty="0"/>
              <a:t>2 line!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if needed extra small info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7E9AF-6F9D-46D0-8B9F-1A7238487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3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 color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background imag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5" name="Header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" y="2772697"/>
            <a:ext cx="5866480" cy="1094453"/>
          </a:xfrm>
          <a:custGeom>
            <a:avLst/>
            <a:gdLst>
              <a:gd name="connsiteX0" fmla="*/ 0 w 5866480"/>
              <a:gd name="connsiteY0" fmla="*/ 0 h 1088555"/>
              <a:gd name="connsiteX1" fmla="*/ 5866480 w 5866480"/>
              <a:gd name="connsiteY1" fmla="*/ 0 h 1088555"/>
              <a:gd name="connsiteX2" fmla="*/ 5866480 w 5866480"/>
              <a:gd name="connsiteY2" fmla="*/ 1088555 h 1088555"/>
              <a:gd name="connsiteX3" fmla="*/ 0 w 5866480"/>
              <a:gd name="connsiteY3" fmla="*/ 1088555 h 1088555"/>
              <a:gd name="connsiteX4" fmla="*/ 0 w 5866480"/>
              <a:gd name="connsiteY4" fmla="*/ 0 h 1088555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3957 w 5866480"/>
              <a:gd name="connsiteY3" fmla="*/ 418854 h 1094453"/>
              <a:gd name="connsiteX4" fmla="*/ 5866480 w 5866480"/>
              <a:gd name="connsiteY4" fmla="*/ 1094453 h 1094453"/>
              <a:gd name="connsiteX5" fmla="*/ 0 w 5866480"/>
              <a:gd name="connsiteY5" fmla="*/ 1094453 h 1094453"/>
              <a:gd name="connsiteX6" fmla="*/ 0 w 5866480"/>
              <a:gd name="connsiteY6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3957 w 5866480"/>
              <a:gd name="connsiteY2" fmla="*/ 418854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480" h="1094453">
                <a:moveTo>
                  <a:pt x="0" y="5898"/>
                </a:moveTo>
                <a:lnTo>
                  <a:pt x="5262223" y="0"/>
                </a:lnTo>
                <a:lnTo>
                  <a:pt x="5863957" y="418854"/>
                </a:lnTo>
                <a:lnTo>
                  <a:pt x="5866480" y="1094453"/>
                </a:lnTo>
                <a:lnTo>
                  <a:pt x="0" y="1094453"/>
                </a:lnTo>
                <a:lnTo>
                  <a:pt x="0" y="58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612000" tIns="182880" rIns="180000" bIns="108000">
            <a:noAutofit/>
          </a:bodyPr>
          <a:lstStyle>
            <a:lvl1pPr marL="0" indent="0">
              <a:lnSpc>
                <a:spcPts val="3500"/>
              </a:lnSpc>
              <a:buFont typeface="Arial" panose="020B0604020202020204" pitchFamily="34" charset="0"/>
              <a:buNone/>
              <a:defRPr sz="2800">
                <a:solidFill>
                  <a:schemeClr val="accent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dirty="0" err="1"/>
              <a:t>Title</a:t>
            </a:r>
            <a:r>
              <a:rPr lang="nb-NO" dirty="0"/>
              <a:t>: 1 line w/sub, 2 </a:t>
            </a:r>
            <a:r>
              <a:rPr lang="nb-NO" dirty="0" err="1"/>
              <a:t>without</a:t>
            </a:r>
            <a:endParaRPr lang="nb-NO" dirty="0"/>
          </a:p>
        </p:txBody>
      </p:sp>
      <p:sp>
        <p:nvSpPr>
          <p:cNvPr id="6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3320478"/>
            <a:ext cx="5866480" cy="496406"/>
          </a:xfrm>
          <a:prstGeom prst="rect">
            <a:avLst/>
          </a:prstGeom>
          <a:noFill/>
        </p:spPr>
        <p:txBody>
          <a:bodyPr lIns="61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Subline: 1 line only</a:t>
            </a:r>
          </a:p>
        </p:txBody>
      </p:sp>
    </p:spTree>
    <p:extLst>
      <p:ext uri="{BB962C8B-B14F-4D97-AF65-F5344CB8AC3E}">
        <p14:creationId xmlns:p14="http://schemas.microsoft.com/office/powerpoint/2010/main" val="1145068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color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background imag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0" name="Header">
            <a:extLst>
              <a:ext uri="{FF2B5EF4-FFF2-40B4-BE49-F238E27FC236}">
                <a16:creationId xmlns:a16="http://schemas.microsoft.com/office/drawing/2014/main" id="{A16155B3-8C24-4E39-8CC9-015B8AA14C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" y="2772697"/>
            <a:ext cx="5866480" cy="1094453"/>
          </a:xfrm>
          <a:custGeom>
            <a:avLst/>
            <a:gdLst>
              <a:gd name="connsiteX0" fmla="*/ 0 w 5866480"/>
              <a:gd name="connsiteY0" fmla="*/ 0 h 1088555"/>
              <a:gd name="connsiteX1" fmla="*/ 5866480 w 5866480"/>
              <a:gd name="connsiteY1" fmla="*/ 0 h 1088555"/>
              <a:gd name="connsiteX2" fmla="*/ 5866480 w 5866480"/>
              <a:gd name="connsiteY2" fmla="*/ 1088555 h 1088555"/>
              <a:gd name="connsiteX3" fmla="*/ 0 w 5866480"/>
              <a:gd name="connsiteY3" fmla="*/ 1088555 h 1088555"/>
              <a:gd name="connsiteX4" fmla="*/ 0 w 5866480"/>
              <a:gd name="connsiteY4" fmla="*/ 0 h 1088555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3957 w 5866480"/>
              <a:gd name="connsiteY3" fmla="*/ 418854 h 1094453"/>
              <a:gd name="connsiteX4" fmla="*/ 5866480 w 5866480"/>
              <a:gd name="connsiteY4" fmla="*/ 1094453 h 1094453"/>
              <a:gd name="connsiteX5" fmla="*/ 0 w 5866480"/>
              <a:gd name="connsiteY5" fmla="*/ 1094453 h 1094453"/>
              <a:gd name="connsiteX6" fmla="*/ 0 w 5866480"/>
              <a:gd name="connsiteY6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3957 w 5866480"/>
              <a:gd name="connsiteY2" fmla="*/ 418854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480" h="1094453">
                <a:moveTo>
                  <a:pt x="0" y="5898"/>
                </a:moveTo>
                <a:lnTo>
                  <a:pt x="5262223" y="0"/>
                </a:lnTo>
                <a:lnTo>
                  <a:pt x="5863957" y="418854"/>
                </a:lnTo>
                <a:lnTo>
                  <a:pt x="5866480" y="1094453"/>
                </a:lnTo>
                <a:lnTo>
                  <a:pt x="0" y="1094453"/>
                </a:lnTo>
                <a:lnTo>
                  <a:pt x="0" y="589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612000" tIns="182880" rIns="180000" bIns="108000">
            <a:noAutofit/>
          </a:bodyPr>
          <a:lstStyle>
            <a:lvl1pPr marL="0" indent="0">
              <a:lnSpc>
                <a:spcPts val="3500"/>
              </a:lnSpc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dirty="0" err="1"/>
              <a:t>Title</a:t>
            </a:r>
            <a:r>
              <a:rPr lang="nb-NO" dirty="0"/>
              <a:t>: 1 line w/sub, 2 </a:t>
            </a:r>
            <a:r>
              <a:rPr lang="nb-NO" dirty="0" err="1"/>
              <a:t>without</a:t>
            </a:r>
            <a:endParaRPr lang="nb-NO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4D7CBF15-49D0-460B-9412-30A2D24971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3320478"/>
            <a:ext cx="5866480" cy="496406"/>
          </a:xfrm>
          <a:prstGeom prst="rect">
            <a:avLst/>
          </a:prstGeom>
          <a:noFill/>
        </p:spPr>
        <p:txBody>
          <a:bodyPr lIns="61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Subline: 1 line only</a:t>
            </a:r>
          </a:p>
        </p:txBody>
      </p:sp>
    </p:spTree>
    <p:extLst>
      <p:ext uri="{BB962C8B-B14F-4D97-AF65-F5344CB8AC3E}">
        <p14:creationId xmlns:p14="http://schemas.microsoft.com/office/powerpoint/2010/main" val="3166595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hoto_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2104733"/>
            <a:ext cx="2737405" cy="621709"/>
          </a:xfrm>
          <a:solidFill>
            <a:schemeClr val="accent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05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hoto_mess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7725D1-AD72-4356-A42A-132A9722DA4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2104733"/>
            <a:ext cx="2737405" cy="652486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30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hree photo mess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1027648"/>
            <a:ext cx="2737405" cy="578620"/>
          </a:xfrm>
          <a:solidFill>
            <a:schemeClr val="accent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7781" y="2260897"/>
            <a:ext cx="2737405" cy="578620"/>
          </a:xfrm>
          <a:solidFill>
            <a:srgbClr val="0070C0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556295"/>
            <a:ext cx="2737405" cy="578620"/>
          </a:xfrm>
          <a:solidFill>
            <a:srgbClr val="002060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05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hree photo message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F0FCC6-6D05-417B-8812-1E9A0E3CEC4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1027648"/>
            <a:ext cx="2737405" cy="578620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7781" y="2260897"/>
            <a:ext cx="2737405" cy="578620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556295"/>
            <a:ext cx="2737405" cy="578620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53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banner"/>
          <p:cNvGrpSpPr/>
          <p:nvPr userDrawn="1"/>
        </p:nvGrpSpPr>
        <p:grpSpPr>
          <a:xfrm>
            <a:off x="0" y="-2"/>
            <a:ext cx="9148711" cy="296429"/>
            <a:chOff x="0" y="-2"/>
            <a:chExt cx="9148711" cy="296429"/>
          </a:xfrm>
        </p:grpSpPr>
        <p:sp>
          <p:nvSpPr>
            <p:cNvPr id="11" name="BG shape"/>
            <p:cNvSpPr/>
            <p:nvPr userDrawn="1"/>
          </p:nvSpPr>
          <p:spPr>
            <a:xfrm>
              <a:off x="0" y="4"/>
              <a:ext cx="914400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16" name="Nordic Semiconductor"/>
            <p:cNvSpPr txBox="1">
              <a:spLocks/>
            </p:cNvSpPr>
            <p:nvPr userDrawn="1"/>
          </p:nvSpPr>
          <p:spPr>
            <a:xfrm>
              <a:off x="518186" y="32109"/>
              <a:ext cx="3315687" cy="264318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50" dirty="0">
                  <a:solidFill>
                    <a:schemeClr val="bg1"/>
                  </a:solidFill>
                </a:rPr>
                <a:t>© Nordic Semiconductor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  <p:sp>
          <p:nvSpPr>
            <p:cNvPr id="18" name="Corner shape"/>
            <p:cNvSpPr/>
            <p:nvPr userDrawn="1"/>
          </p:nvSpPr>
          <p:spPr>
            <a:xfrm rot="10800000">
              <a:off x="8826758" y="-2"/>
              <a:ext cx="321953" cy="208937"/>
            </a:xfrm>
            <a:custGeom>
              <a:avLst/>
              <a:gdLst>
                <a:gd name="connsiteX0" fmla="*/ 0 w 1461154"/>
                <a:gd name="connsiteY0" fmla="*/ 1461154 h 1461154"/>
                <a:gd name="connsiteX1" fmla="*/ 0 w 1461154"/>
                <a:gd name="connsiteY1" fmla="*/ 0 h 1461154"/>
                <a:gd name="connsiteX2" fmla="*/ 1461154 w 1461154"/>
                <a:gd name="connsiteY2" fmla="*/ 1461154 h 1461154"/>
                <a:gd name="connsiteX3" fmla="*/ 0 w 1461154"/>
                <a:gd name="connsiteY3" fmla="*/ 1461154 h 1461154"/>
                <a:gd name="connsiteX0" fmla="*/ 0 w 1593129"/>
                <a:gd name="connsiteY0" fmla="*/ 1461154 h 1461154"/>
                <a:gd name="connsiteX1" fmla="*/ 0 w 1593129"/>
                <a:gd name="connsiteY1" fmla="*/ 0 h 1461154"/>
                <a:gd name="connsiteX2" fmla="*/ 1593129 w 1593129"/>
                <a:gd name="connsiteY2" fmla="*/ 1461154 h 1461154"/>
                <a:gd name="connsiteX3" fmla="*/ 0 w 1593129"/>
                <a:gd name="connsiteY3" fmla="*/ 1461154 h 1461154"/>
                <a:gd name="connsiteX0" fmla="*/ 4713 w 1597842"/>
                <a:gd name="connsiteY0" fmla="*/ 1036948 h 1036948"/>
                <a:gd name="connsiteX1" fmla="*/ 0 w 1597842"/>
                <a:gd name="connsiteY1" fmla="*/ 0 h 1036948"/>
                <a:gd name="connsiteX2" fmla="*/ 1597842 w 1597842"/>
                <a:gd name="connsiteY2" fmla="*/ 1036948 h 1036948"/>
                <a:gd name="connsiteX3" fmla="*/ 4713 w 1597842"/>
                <a:gd name="connsiteY3" fmla="*/ 1036948 h 103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842" h="1036948">
                  <a:moveTo>
                    <a:pt x="4713" y="1036948"/>
                  </a:moveTo>
                  <a:lnTo>
                    <a:pt x="0" y="0"/>
                  </a:lnTo>
                  <a:lnTo>
                    <a:pt x="1597842" y="1036948"/>
                  </a:lnTo>
                  <a:lnTo>
                    <a:pt x="4713" y="103694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11188" y="589331"/>
            <a:ext cx="7921627" cy="5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err="1"/>
              <a:t>Title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line </a:t>
            </a:r>
            <a:r>
              <a:rPr lang="nb-NO" dirty="0" err="1"/>
              <a:t>only</a:t>
            </a:r>
            <a:r>
              <a:rPr lang="nb-NO" dirty="0"/>
              <a:t>!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1190" y="1239895"/>
            <a:ext cx="7921625" cy="346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 err="1"/>
              <a:t>Ffsdfd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4A4D2-8B96-45CD-A1C6-55B52E817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815" y="4767263"/>
            <a:ext cx="383752" cy="274637"/>
          </a:xfrm>
          <a:prstGeom prst="rect">
            <a:avLst/>
          </a:prstGeom>
        </p:spPr>
        <p:txBody>
          <a:bodyPr vert="horz" lIns="182880" tIns="45720" rIns="0" bIns="45720" rtlCol="0" anchor="ctr"/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Stricktly confidential" hidden="1"/>
          <p:cNvGrpSpPr/>
          <p:nvPr userDrawn="1"/>
        </p:nvGrpSpPr>
        <p:grpSpPr>
          <a:xfrm>
            <a:off x="6187338" y="-2"/>
            <a:ext cx="2956663" cy="319415"/>
            <a:chOff x="6187338" y="-2"/>
            <a:chExt cx="2956663" cy="319415"/>
          </a:xfrm>
        </p:grpSpPr>
        <p:sp>
          <p:nvSpPr>
            <p:cNvPr id="23" name="BG red"/>
            <p:cNvSpPr/>
            <p:nvPr userDrawn="1"/>
          </p:nvSpPr>
          <p:spPr>
            <a:xfrm>
              <a:off x="6187338" y="-2"/>
              <a:ext cx="2956663" cy="274320"/>
            </a:xfrm>
            <a:custGeom>
              <a:avLst/>
              <a:gdLst>
                <a:gd name="connsiteX0" fmla="*/ 0 w 2956663"/>
                <a:gd name="connsiteY0" fmla="*/ 0 h 274320"/>
                <a:gd name="connsiteX1" fmla="*/ 2956663 w 2956663"/>
                <a:gd name="connsiteY1" fmla="*/ 0 h 274320"/>
                <a:gd name="connsiteX2" fmla="*/ 2956663 w 2956663"/>
                <a:gd name="connsiteY2" fmla="*/ 274320 h 274320"/>
                <a:gd name="connsiteX3" fmla="*/ 422704 w 2956663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663" h="274320">
                  <a:moveTo>
                    <a:pt x="0" y="0"/>
                  </a:moveTo>
                  <a:lnTo>
                    <a:pt x="2956663" y="0"/>
                  </a:lnTo>
                  <a:lnTo>
                    <a:pt x="2956663" y="274320"/>
                  </a:lnTo>
                  <a:lnTo>
                    <a:pt x="422704" y="274320"/>
                  </a:lnTo>
                  <a:close/>
                </a:path>
              </a:pathLst>
            </a:custGeom>
            <a:solidFill>
              <a:srgbClr val="FF58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 strictly"/>
            <p:cNvSpPr txBox="1">
              <a:spLocks/>
            </p:cNvSpPr>
            <p:nvPr/>
          </p:nvSpPr>
          <p:spPr>
            <a:xfrm>
              <a:off x="6217642" y="32109"/>
              <a:ext cx="2407772" cy="287304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650" dirty="0">
                  <a:solidFill>
                    <a:schemeClr val="bg1"/>
                  </a:solidFill>
                </a:rPr>
                <a:t>STRICTLY CONFIDENTIAL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Confidential" hidden="1">
            <a:extLst>
              <a:ext uri="{FF2B5EF4-FFF2-40B4-BE49-F238E27FC236}">
                <a16:creationId xmlns:a16="http://schemas.microsoft.com/office/drawing/2014/main" id="{6CDB1053-932F-4B9B-B47B-2D02B1C276F5}"/>
              </a:ext>
            </a:extLst>
          </p:cNvPr>
          <p:cNvGrpSpPr/>
          <p:nvPr userDrawn="1"/>
        </p:nvGrpSpPr>
        <p:grpSpPr>
          <a:xfrm>
            <a:off x="6187338" y="-2"/>
            <a:ext cx="2956663" cy="319415"/>
            <a:chOff x="6187338" y="-2"/>
            <a:chExt cx="2956663" cy="319415"/>
          </a:xfrm>
        </p:grpSpPr>
        <p:sp>
          <p:nvSpPr>
            <p:cNvPr id="13" name="BG yellow">
              <a:extLst>
                <a:ext uri="{FF2B5EF4-FFF2-40B4-BE49-F238E27FC236}">
                  <a16:creationId xmlns:a16="http://schemas.microsoft.com/office/drawing/2014/main" id="{240FCEAD-51A7-4616-A77C-B72E1C1B7451}"/>
                </a:ext>
              </a:extLst>
            </p:cNvPr>
            <p:cNvSpPr/>
            <p:nvPr userDrawn="1"/>
          </p:nvSpPr>
          <p:spPr>
            <a:xfrm>
              <a:off x="6187338" y="-2"/>
              <a:ext cx="2956663" cy="274320"/>
            </a:xfrm>
            <a:custGeom>
              <a:avLst/>
              <a:gdLst>
                <a:gd name="connsiteX0" fmla="*/ 0 w 2956663"/>
                <a:gd name="connsiteY0" fmla="*/ 0 h 274320"/>
                <a:gd name="connsiteX1" fmla="*/ 2956663 w 2956663"/>
                <a:gd name="connsiteY1" fmla="*/ 0 h 274320"/>
                <a:gd name="connsiteX2" fmla="*/ 2956663 w 2956663"/>
                <a:gd name="connsiteY2" fmla="*/ 274320 h 274320"/>
                <a:gd name="connsiteX3" fmla="*/ 422704 w 2956663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663" h="274320">
                  <a:moveTo>
                    <a:pt x="0" y="0"/>
                  </a:moveTo>
                  <a:lnTo>
                    <a:pt x="2956663" y="0"/>
                  </a:lnTo>
                  <a:lnTo>
                    <a:pt x="2956663" y="274320"/>
                  </a:lnTo>
                  <a:lnTo>
                    <a:pt x="422704" y="2743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Confidential text">
              <a:extLst>
                <a:ext uri="{FF2B5EF4-FFF2-40B4-BE49-F238E27FC236}">
                  <a16:creationId xmlns:a16="http://schemas.microsoft.com/office/drawing/2014/main" id="{0D871510-08DC-421B-98E5-450E260A52E6}"/>
                </a:ext>
              </a:extLst>
            </p:cNvPr>
            <p:cNvSpPr txBox="1">
              <a:spLocks/>
            </p:cNvSpPr>
            <p:nvPr/>
          </p:nvSpPr>
          <p:spPr>
            <a:xfrm>
              <a:off x="6217642" y="32109"/>
              <a:ext cx="2407772" cy="287304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650" dirty="0">
                  <a:solidFill>
                    <a:schemeClr val="bg1"/>
                  </a:solidFill>
                </a:rPr>
                <a:t>CONFIDENTIAL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Internal" hidden="1">
            <a:extLst>
              <a:ext uri="{FF2B5EF4-FFF2-40B4-BE49-F238E27FC236}">
                <a16:creationId xmlns:a16="http://schemas.microsoft.com/office/drawing/2014/main" id="{A0EDA376-EBD8-4570-92D9-E89E35C94D3D}"/>
              </a:ext>
            </a:extLst>
          </p:cNvPr>
          <p:cNvGrpSpPr/>
          <p:nvPr userDrawn="1"/>
        </p:nvGrpSpPr>
        <p:grpSpPr>
          <a:xfrm>
            <a:off x="6187338" y="-2"/>
            <a:ext cx="2956663" cy="319415"/>
            <a:chOff x="6187338" y="-2"/>
            <a:chExt cx="2956663" cy="319415"/>
          </a:xfrm>
        </p:grpSpPr>
        <p:sp>
          <p:nvSpPr>
            <p:cNvPr id="19" name="BG green">
              <a:extLst>
                <a:ext uri="{FF2B5EF4-FFF2-40B4-BE49-F238E27FC236}">
                  <a16:creationId xmlns:a16="http://schemas.microsoft.com/office/drawing/2014/main" id="{C408E6AC-7BD2-4F02-996B-CA5A250307A9}"/>
                </a:ext>
              </a:extLst>
            </p:cNvPr>
            <p:cNvSpPr/>
            <p:nvPr userDrawn="1"/>
          </p:nvSpPr>
          <p:spPr>
            <a:xfrm>
              <a:off x="6187338" y="-2"/>
              <a:ext cx="2956663" cy="274320"/>
            </a:xfrm>
            <a:custGeom>
              <a:avLst/>
              <a:gdLst>
                <a:gd name="connsiteX0" fmla="*/ 0 w 2956663"/>
                <a:gd name="connsiteY0" fmla="*/ 0 h 274320"/>
                <a:gd name="connsiteX1" fmla="*/ 2956663 w 2956663"/>
                <a:gd name="connsiteY1" fmla="*/ 0 h 274320"/>
                <a:gd name="connsiteX2" fmla="*/ 2956663 w 2956663"/>
                <a:gd name="connsiteY2" fmla="*/ 274320 h 274320"/>
                <a:gd name="connsiteX3" fmla="*/ 422704 w 2956663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663" h="274320">
                  <a:moveTo>
                    <a:pt x="0" y="0"/>
                  </a:moveTo>
                  <a:lnTo>
                    <a:pt x="2956663" y="0"/>
                  </a:lnTo>
                  <a:lnTo>
                    <a:pt x="2956663" y="274320"/>
                  </a:lnTo>
                  <a:lnTo>
                    <a:pt x="422704" y="2743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Internal text">
              <a:extLst>
                <a:ext uri="{FF2B5EF4-FFF2-40B4-BE49-F238E27FC236}">
                  <a16:creationId xmlns:a16="http://schemas.microsoft.com/office/drawing/2014/main" id="{02D08022-800A-4D01-BC92-14C40E6583A2}"/>
                </a:ext>
              </a:extLst>
            </p:cNvPr>
            <p:cNvSpPr txBox="1">
              <a:spLocks/>
            </p:cNvSpPr>
            <p:nvPr/>
          </p:nvSpPr>
          <p:spPr>
            <a:xfrm>
              <a:off x="6217642" y="32109"/>
              <a:ext cx="2407772" cy="287304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650" dirty="0">
                  <a:solidFill>
                    <a:schemeClr val="bg1"/>
                  </a:solidFill>
                </a:rPr>
                <a:t>INTERNAL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56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6" r:id="rId3"/>
    <p:sldLayoutId id="2147483764" r:id="rId4"/>
    <p:sldLayoutId id="2147483765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  <p:sldLayoutId id="2147483782" r:id="rId21"/>
    <p:sldLayoutId id="2147483783" r:id="rId22"/>
    <p:sldLayoutId id="2147483784" r:id="rId23"/>
    <p:sldLayoutId id="2147483785" r:id="rId24"/>
    <p:sldLayoutId id="2147483787" r:id="rId25"/>
    <p:sldLayoutId id="2147483786" r:id="rId26"/>
    <p:sldLayoutId id="2147483788" r:id="rId27"/>
    <p:sldLayoutId id="2147483789" r:id="rId28"/>
    <p:sldLayoutId id="2147483790" r:id="rId29"/>
    <p:sldLayoutId id="2147483792" r:id="rId30"/>
    <p:sldLayoutId id="2147483791" r:id="rId31"/>
  </p:sldLayoutIdLst>
  <p:hf hdr="0" ftr="0" dt="0"/>
  <p:txStyles>
    <p:titleStyle>
      <a:lvl1pPr algn="l" rtl="0" eaLnBrk="1" fontAlgn="base" hangingPunct="1">
        <a:lnSpc>
          <a:spcPts val="35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Gotham Extra Light" pitchFamily="50" charset="0"/>
          <a:ea typeface="+mj-ea"/>
          <a:cs typeface="Gotham Extra Light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233989" indent="-233989" algn="l" rtl="0" eaLnBrk="1" fontAlgn="base" hangingPunct="1">
        <a:lnSpc>
          <a:spcPct val="13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Gotham Light" pitchFamily="50" charset="0"/>
          <a:ea typeface="+mn-ea"/>
          <a:cs typeface="Gotham Light" pitchFamily="50" charset="0"/>
        </a:defRPr>
      </a:lvl1pPr>
      <a:lvl2pPr marL="377981" indent="-233989" algn="l" rtl="0" eaLnBrk="1" fontAlgn="base" hangingPunct="1">
        <a:lnSpc>
          <a:spcPct val="130000"/>
        </a:lnSpc>
        <a:spcBef>
          <a:spcPts val="200"/>
        </a:spcBef>
        <a:spcAft>
          <a:spcPts val="2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Gotham Light" pitchFamily="50" charset="0"/>
          <a:ea typeface="+mn-ea"/>
          <a:cs typeface="Gotham Light" pitchFamily="50" charset="0"/>
        </a:defRPr>
      </a:lvl2pPr>
      <a:lvl3pPr marL="611970" indent="-179992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buClr>
          <a:schemeClr val="accent3"/>
        </a:buClr>
        <a:buSzPct val="85000"/>
        <a:buFontTx/>
        <a:buBlip>
          <a:blip r:embed="rId33"/>
        </a:buBlip>
        <a:defRPr sz="1000" i="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3pPr>
      <a:lvl4pPr marL="914354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rgbClr val="0E4367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4pPr>
      <a:lvl5pPr marL="1142942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5pPr>
      <a:lvl6pPr marL="1377882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295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297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298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>
          <p15:clr>
            <a:srgbClr val="9FCC3B"/>
          </p15:clr>
        </p15:guide>
        <p15:guide id="2" orient="horz" pos="612">
          <p15:clr>
            <a:srgbClr val="F26B43"/>
          </p15:clr>
        </p15:guide>
        <p15:guide id="3" orient="horz" pos="876">
          <p15:clr>
            <a:srgbClr val="F26B43"/>
          </p15:clr>
        </p15:guide>
        <p15:guide id="4" orient="horz" pos="2964">
          <p15:clr>
            <a:srgbClr val="9FCC3B"/>
          </p15:clr>
        </p15:guide>
        <p15:guide id="5" pos="5375">
          <p15:clr>
            <a:srgbClr val="9FCC3B"/>
          </p15:clr>
        </p15:guide>
        <p15:guide id="6" orient="horz" pos="7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Alexander.rawstorne@nordicsemi.n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academy.nordicsemi.com/courses/cellular-iot-fundamental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academy.nordicsemi.com/courses/nrf-connect-sdk-intermediate/" TargetMode="External"/><Relationship Id="rId5" Type="http://schemas.openxmlformats.org/officeDocument/2006/relationships/hyperlink" Target="https://academy.nordicsemi.com/courses/bluetooth-low-energy-fundamentals/" TargetMode="External"/><Relationship Id="rId4" Type="http://schemas.openxmlformats.org/officeDocument/2006/relationships/hyperlink" Target="https://academy.nordicsemi.com/courses/nrf-connect-sdk-fundamental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BA440_9228F76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zephyrproject.org/latest/build/dts/api/binding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ordicsemi.com/bundle/zephyr-apis-2.8.0/page/group_monochrome_character_framebuffer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vgl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5DDA-414C-4631-97FB-25B4721FE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87" y="2751523"/>
            <a:ext cx="8055228" cy="814388"/>
          </a:xfrm>
        </p:spPr>
        <p:txBody>
          <a:bodyPr wrap="square" anchor="b">
            <a:normAutofit/>
          </a:bodyPr>
          <a:lstStyle/>
          <a:p>
            <a:r>
              <a:rPr lang="de-DE" sz="3100" dirty="0"/>
              <a:t>Getting to know the nRF54L15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E1F9CA-A3E4-434B-AA98-0285F2585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87" y="3602005"/>
            <a:ext cx="4888163" cy="1321244"/>
          </a:xfrm>
        </p:spPr>
        <p:txBody>
          <a:bodyPr/>
          <a:lstStyle/>
          <a:p>
            <a:r>
              <a:rPr lang="en-US" dirty="0">
                <a:latin typeface="Gotham Light" charset="0"/>
                <a:ea typeface="Gotham Light" charset="0"/>
                <a:cs typeface="Gotham Light" charset="0"/>
              </a:rPr>
              <a:t>Hello World – App core +FLPR</a:t>
            </a:r>
          </a:p>
          <a:p>
            <a:r>
              <a:rPr lang="en-US" dirty="0">
                <a:latin typeface="Gotham Light" charset="0"/>
                <a:ea typeface="Gotham Light" charset="0"/>
                <a:cs typeface="Gotham Light" charset="0"/>
              </a:rPr>
              <a:t>Hello World running on App Core and FLPR nRF54L15</a:t>
            </a:r>
            <a:endParaRPr lang="en-US" dirty="0"/>
          </a:p>
          <a:p>
            <a:r>
              <a:rPr lang="en-US" dirty="0"/>
              <a:t>SESSION 1 : 8h30 – 10h00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B6951-8CE8-4529-B487-D96857F04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8850" y="3453957"/>
            <a:ext cx="2684467" cy="1321244"/>
          </a:xfrm>
        </p:spPr>
        <p:txBody>
          <a:bodyPr/>
          <a:lstStyle/>
          <a:p>
            <a:r>
              <a:rPr lang="en-US" dirty="0"/>
              <a:t>Feb 2025</a:t>
            </a:r>
          </a:p>
          <a:p>
            <a:r>
              <a:rPr lang="en-US" dirty="0"/>
              <a:t>Alex Rawstorne</a:t>
            </a:r>
          </a:p>
          <a:p>
            <a:r>
              <a:rPr lang="en-US" dirty="0">
                <a:hlinkClick r:id="rId2"/>
              </a:rPr>
              <a:t>Alexander.rawstorne@nordicsemi.no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Placeholder 8" descr="A picture containing text, electronics, blue&#10;&#10;Description automatically generated">
            <a:extLst>
              <a:ext uri="{FF2B5EF4-FFF2-40B4-BE49-F238E27FC236}">
                <a16:creationId xmlns:a16="http://schemas.microsoft.com/office/drawing/2014/main" id="{8376B705-5CFE-616B-06B0-BDA60418A0B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608263"/>
          </a:xfrm>
        </p:spPr>
      </p:pic>
    </p:spTree>
    <p:extLst>
      <p:ext uri="{BB962C8B-B14F-4D97-AF65-F5344CB8AC3E}">
        <p14:creationId xmlns:p14="http://schemas.microsoft.com/office/powerpoint/2010/main" val="293427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81022-4567-48E3-F386-10A9FD91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707A74-0E8E-7CCA-C8D3-12CB5EDFD5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88" y="1040190"/>
            <a:ext cx="8198983" cy="3665625"/>
          </a:xfrm>
        </p:spPr>
        <p:txBody>
          <a:bodyPr/>
          <a:lstStyle/>
          <a:p>
            <a:pPr marL="486892" lvl="1" indent="-342900">
              <a:buFont typeface="+mj-lt"/>
              <a:buAutoNum type="arabicPeriod"/>
            </a:pPr>
            <a:r>
              <a:rPr lang="nb-NO" dirty="0"/>
              <a:t>Hello World on APP Processor</a:t>
            </a:r>
          </a:p>
          <a:p>
            <a:pPr marL="720881" lvl="2" indent="-342900">
              <a:buFont typeface="+mj-lt"/>
              <a:buAutoNum type="arabicPeriod"/>
            </a:pPr>
            <a:r>
              <a:rPr lang="nb-NO" dirty="0"/>
              <a:t>Observe current consumption on PPK2 (330uA)</a:t>
            </a:r>
          </a:p>
          <a:p>
            <a:pPr marL="720881" lvl="2" indent="-342900">
              <a:buFont typeface="+mj-lt"/>
              <a:buAutoNum type="arabicPeriod"/>
            </a:pPr>
            <a:r>
              <a:rPr lang="nb-NO" dirty="0"/>
              <a:t>Go to the build Configuration and Add Snippet nordic-flpr, Rebuild, FLASH and observe current conumption</a:t>
            </a:r>
          </a:p>
          <a:p>
            <a:pPr marL="1023265" lvl="3" indent="-342900">
              <a:buFont typeface="+mj-lt"/>
              <a:buAutoNum type="arabicPeriod"/>
            </a:pPr>
            <a:r>
              <a:rPr lang="nb-NO" sz="1000" dirty="0"/>
              <a:t>Note the flash size difference in 1. and 2.</a:t>
            </a:r>
          </a:p>
          <a:p>
            <a:pPr marL="1023265" lvl="3" indent="-342900">
              <a:buFont typeface="+mj-lt"/>
              <a:buAutoNum type="arabicPeriod"/>
            </a:pPr>
            <a:r>
              <a:rPr lang="nb-NO" sz="1000" dirty="0"/>
              <a:t>Note the power consumption increase (1mA vs 330uA)</a:t>
            </a:r>
          </a:p>
          <a:p>
            <a:pPr marL="486892" lvl="1" indent="-342900">
              <a:buFont typeface="+mj-lt"/>
              <a:buAutoNum type="arabicPeriod"/>
            </a:pPr>
            <a:r>
              <a:rPr lang="nb-NO" dirty="0"/>
              <a:t>Hello World on FLPR Processor</a:t>
            </a:r>
          </a:p>
          <a:p>
            <a:pPr marL="720881" lvl="2" indent="-342900">
              <a:buFont typeface="+mj-lt"/>
              <a:buAutoNum type="arabicPeriod"/>
            </a:pPr>
            <a:r>
              <a:rPr lang="nb-NO" dirty="0"/>
              <a:t>Create another build configuration build_flpr</a:t>
            </a:r>
          </a:p>
          <a:p>
            <a:pPr marL="720881" lvl="2" indent="-342900">
              <a:buFont typeface="+mj-lt"/>
              <a:buAutoNum type="arabicPeriod"/>
            </a:pPr>
            <a:r>
              <a:rPr lang="nb-NO" dirty="0"/>
              <a:t>Build for the flpr processor and flash</a:t>
            </a:r>
          </a:p>
          <a:p>
            <a:pPr marL="720881" lvl="2" indent="-342900">
              <a:buFont typeface="+mj-lt"/>
              <a:buAutoNum type="arabicPeriod"/>
            </a:pPr>
            <a:r>
              <a:rPr lang="nb-NO" dirty="0"/>
              <a:t>Open another terminal and observe output on the FLPR core</a:t>
            </a:r>
          </a:p>
          <a:p>
            <a:pPr marL="486892" lvl="1" indent="-342900">
              <a:buFont typeface="+mj-lt"/>
              <a:buAutoNum type="arabicPeriod"/>
            </a:pPr>
            <a:r>
              <a:rPr lang="nb-NO" dirty="0"/>
              <a:t>Hello World on both App and Flpr in One Build System</a:t>
            </a:r>
          </a:p>
          <a:p>
            <a:pPr marL="720881" lvl="2" indent="-342900">
              <a:buFont typeface="+mj-lt"/>
              <a:buAutoNum type="arabicPeriod"/>
            </a:pPr>
            <a:r>
              <a:rPr lang="nb-NO" dirty="0"/>
              <a:t>Create another Directory hw2</a:t>
            </a:r>
          </a:p>
          <a:p>
            <a:pPr marL="720881" lvl="2" indent="-342900">
              <a:buFont typeface="+mj-lt"/>
              <a:buAutoNum type="arabicPeriod"/>
            </a:pPr>
            <a:r>
              <a:rPr lang="nb-NO" dirty="0"/>
              <a:t>Copy hello_world to that directory and delete build directory</a:t>
            </a:r>
          </a:p>
          <a:p>
            <a:pPr marL="720881" lvl="2" indent="-342900">
              <a:buFont typeface="+mj-lt"/>
              <a:buAutoNum type="arabicPeriod"/>
            </a:pPr>
            <a:r>
              <a:rPr lang="nb-NO" dirty="0"/>
              <a:t>Create three files kconfig.sysbuild, sysbuild.conf and sysbuild.cmake (If you want to cheat, you can find these files in </a:t>
            </a:r>
            <a:r>
              <a:rPr lang="en-US" dirty="0"/>
              <a:t>C:\ncs\v2.9.0\zephyr\samples\sysbuild\hello_world)</a:t>
            </a:r>
            <a:endParaRPr lang="nb-NO" sz="1000" dirty="0"/>
          </a:p>
          <a:p>
            <a:pPr marL="680365" lvl="3" indent="0">
              <a:buNone/>
            </a:pPr>
            <a:endParaRPr lang="nb-NO" sz="1000" dirty="0"/>
          </a:p>
          <a:p>
            <a:pPr marL="143992" lvl="1" indent="0">
              <a:buNone/>
            </a:pPr>
            <a:endParaRPr lang="nb-NO" sz="1000" dirty="0"/>
          </a:p>
          <a:p>
            <a:pPr marL="1023265" lvl="3" indent="-342900">
              <a:buFont typeface="+mj-lt"/>
              <a:buAutoNum type="arabicPeriod"/>
            </a:pPr>
            <a:endParaRPr lang="nb-NO" sz="1000" dirty="0"/>
          </a:p>
          <a:p>
            <a:pPr marL="720881" lvl="2" indent="-342900">
              <a:buFont typeface="+mj-lt"/>
              <a:buAutoNum type="arabicPeriod"/>
            </a:pPr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3CCBB3-FC8B-B6F7-CE1E-F6D435C6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89331"/>
            <a:ext cx="7921627" cy="402479"/>
          </a:xfrm>
        </p:spPr>
        <p:txBody>
          <a:bodyPr/>
          <a:lstStyle/>
          <a:p>
            <a:r>
              <a:rPr lang="en-US" dirty="0"/>
              <a:t>Session1 : Hello World </a:t>
            </a:r>
            <a:r>
              <a:rPr lang="en-US" dirty="0" err="1"/>
              <a:t>contd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989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AADD3-0FB5-D417-C11B-B7EF9C81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08BBFE-C1D8-D5E0-07E3-12AD0E8AE62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88" y="1040190"/>
            <a:ext cx="8198983" cy="36656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b-NO" dirty="0"/>
              <a:t>Create sysbuild.conf. Add the lines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SB_CONFIG_REMOTE_BOARD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"nrf54l15dk/nrf54l15/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cpuflpr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nb-NO" dirty="0"/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Add Extra CMAKE options in build configuration</a:t>
            </a:r>
          </a:p>
          <a:p>
            <a:pPr marL="486892" lvl="1" indent="-342900">
              <a:buFont typeface="+mj-lt"/>
              <a:buAutoNum type="arabicPeriod"/>
            </a:pPr>
            <a:r>
              <a:rPr lang="nb-NO" dirty="0"/>
              <a:t>-Dhw2_SNIPPET=nordic-flpr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KConfig.sysbuild</a:t>
            </a:r>
          </a:p>
          <a:p>
            <a:pPr lvl="1">
              <a:lnSpc>
                <a:spcPts val="1425"/>
              </a:lnSpc>
            </a:pPr>
            <a:r>
              <a:rPr lang="en-US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"${ZEPHYR_BASE}/share/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sysbuild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Kconfig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pPr lvl="1">
              <a:lnSpc>
                <a:spcPts val="1425"/>
              </a:lnSpc>
            </a:pPr>
            <a:r>
              <a:rPr lang="en-US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REMOTE_BOARD</a:t>
            </a:r>
          </a:p>
          <a:p>
            <a:pPr lvl="1">
              <a:lnSpc>
                <a:spcPts val="1425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board used for remote target“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680365" lvl="3" indent="0">
              <a:buNone/>
            </a:pPr>
            <a:endParaRPr lang="nb-NO" sz="1000" dirty="0"/>
          </a:p>
          <a:p>
            <a:pPr marL="143992" lvl="1" indent="0">
              <a:buNone/>
            </a:pPr>
            <a:endParaRPr lang="nb-NO" sz="1000" dirty="0"/>
          </a:p>
          <a:p>
            <a:pPr marL="1023265" lvl="3" indent="-342900">
              <a:buFont typeface="+mj-lt"/>
              <a:buAutoNum type="arabicPeriod"/>
            </a:pPr>
            <a:endParaRPr lang="nb-NO" sz="1000" dirty="0"/>
          </a:p>
          <a:p>
            <a:pPr marL="720881" lvl="2" indent="-342900">
              <a:buFont typeface="+mj-lt"/>
              <a:buAutoNum type="arabicPeriod"/>
            </a:pPr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D9F6CD-8BF5-3C84-0794-D287C151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89331"/>
            <a:ext cx="7921627" cy="402479"/>
          </a:xfrm>
        </p:spPr>
        <p:txBody>
          <a:bodyPr/>
          <a:lstStyle/>
          <a:p>
            <a:r>
              <a:rPr lang="en-US" dirty="0"/>
              <a:t>Session1 : Hello World </a:t>
            </a:r>
            <a:r>
              <a:rPr lang="en-US" dirty="0" err="1"/>
              <a:t>contd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413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2C6E8-D573-FAE2-36A5-F92224ED4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098551-637B-7972-4E35-277442EE8D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88" y="1040190"/>
            <a:ext cx="8198983" cy="36656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b-NO" dirty="0"/>
              <a:t>sysbuild.cmake</a:t>
            </a:r>
          </a:p>
          <a:p>
            <a:pPr marL="143992" lvl="1" indent="0">
              <a:buNone/>
            </a:pPr>
            <a:r>
              <a:rPr lang="nb-NO" sz="800" dirty="0"/>
              <a:t>if("${SB_CONFIG_REMOTE_BOARD}" STREQUAL "") message(FATAL_ERROR "REMOTE_BOARD must be set to a valid board name")</a:t>
            </a:r>
          </a:p>
          <a:p>
            <a:pPr marL="143992" lvl="1" indent="0">
              <a:buNone/>
            </a:pPr>
            <a:r>
              <a:rPr lang="nb-NO" sz="800" dirty="0"/>
              <a:t>endif()</a:t>
            </a:r>
          </a:p>
          <a:p>
            <a:pPr marL="143992" lvl="1" indent="0">
              <a:buNone/>
            </a:pPr>
            <a:r>
              <a:rPr lang="nb-NO" sz="800" dirty="0"/>
              <a:t>ExternalZephyrProject_Add(</a:t>
            </a:r>
          </a:p>
          <a:p>
            <a:pPr marL="143992" lvl="1" indent="0">
              <a:buNone/>
            </a:pPr>
            <a:r>
              <a:rPr lang="nb-NO" sz="800" dirty="0"/>
              <a:t>  APPLICATION remote</a:t>
            </a:r>
          </a:p>
          <a:p>
            <a:pPr marL="143992" lvl="1" indent="0">
              <a:buNone/>
            </a:pPr>
            <a:r>
              <a:rPr lang="nb-NO" sz="800" dirty="0"/>
              <a:t>  SOURCE_DIR ${APP_DIR}/remote</a:t>
            </a:r>
          </a:p>
          <a:p>
            <a:pPr marL="143992" lvl="1" indent="0">
              <a:buNone/>
            </a:pPr>
            <a:r>
              <a:rPr lang="nb-NO" sz="800" dirty="0"/>
              <a:t>  BOARD ${SB_CONFIG_REMOTE_BOARD}</a:t>
            </a:r>
          </a:p>
          <a:p>
            <a:pPr marL="143992" lvl="1" indent="0">
              <a:buNone/>
            </a:pPr>
            <a:r>
              <a:rPr lang="nb-NO" sz="800" dirty="0"/>
              <a:t>  )</a:t>
            </a:r>
          </a:p>
          <a:p>
            <a:pPr marL="143992" lvl="1" indent="0">
              <a:buNone/>
            </a:pPr>
            <a:r>
              <a:rPr lang="nb-NO" sz="800" dirty="0"/>
              <a:t>set_property(GLOBAL APPEND PROPERTY PM_DOMAINS CPUFLPR)</a:t>
            </a:r>
          </a:p>
          <a:p>
            <a:pPr marL="143992" lvl="1" indent="0">
              <a:buNone/>
            </a:pPr>
            <a:r>
              <a:rPr lang="nb-NO" sz="800" dirty="0"/>
              <a:t>set_property(GLOBAL APPEND PROPERTY PM_CPUFLPR_IMAGES remote)</a:t>
            </a:r>
          </a:p>
          <a:p>
            <a:pPr marL="143992" lvl="1" indent="0">
              <a:buNone/>
            </a:pPr>
            <a:r>
              <a:rPr lang="nb-NO" sz="800" dirty="0"/>
              <a:t>set_property(GLOBAL PROPERTY DOMAIN_APP_CPUFLPR remote)</a:t>
            </a:r>
          </a:p>
          <a:p>
            <a:pPr marL="143992" lvl="1" indent="0">
              <a:buNone/>
            </a:pPr>
            <a:r>
              <a:rPr lang="nb-NO" sz="800" dirty="0"/>
              <a:t>set(CPUFLPR_PM_DOMAIN_DYNAMIC_PARTITION remote CACHE INTERNAL "")</a:t>
            </a:r>
          </a:p>
          <a:p>
            <a:pPr marL="143992" lvl="1" indent="0">
              <a:buNone/>
            </a:pPr>
            <a:r>
              <a:rPr lang="nb-NO" sz="800" dirty="0"/>
              <a:t>add_dependencies(${DEFAULT_IMAGE} remote)</a:t>
            </a:r>
          </a:p>
          <a:p>
            <a:pPr marL="143992" lvl="1" indent="0">
              <a:buNone/>
            </a:pPr>
            <a:r>
              <a:rPr lang="nb-NO" sz="800" dirty="0"/>
              <a:t>sysbuild_add_dependencies(FLASH ${DEFAULT_IMAGE} remote)</a:t>
            </a:r>
          </a:p>
          <a:p>
            <a:pPr marL="228600" indent="-228600">
              <a:buFont typeface="+mj-lt"/>
              <a:buAutoNum type="arabicPeriod"/>
            </a:pPr>
            <a:r>
              <a:rPr lang="nb-NO" dirty="0"/>
              <a:t>Build the project and flash. </a:t>
            </a:r>
          </a:p>
          <a:p>
            <a:pPr marL="228600" indent="-228600">
              <a:buFont typeface="+mj-lt"/>
              <a:buAutoNum type="arabicPeriod"/>
            </a:pPr>
            <a:r>
              <a:rPr lang="nb-NO" dirty="0"/>
              <a:t>Connect to the other COM Port to see FLPR messages</a:t>
            </a:r>
          </a:p>
          <a:p>
            <a:pPr marL="143992" lvl="1" indent="0">
              <a:buNone/>
            </a:pPr>
            <a:endParaRPr lang="nb-NO" sz="1000" dirty="0"/>
          </a:p>
          <a:p>
            <a:pPr marL="1023265" lvl="3" indent="-342900">
              <a:buFont typeface="+mj-lt"/>
              <a:buAutoNum type="arabicPeriod"/>
            </a:pPr>
            <a:endParaRPr lang="nb-NO" sz="1000" dirty="0"/>
          </a:p>
          <a:p>
            <a:pPr marL="720881" lvl="2" indent="-342900">
              <a:buFont typeface="+mj-lt"/>
              <a:buAutoNum type="arabicPeriod"/>
            </a:pPr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323E3B-95F6-69CE-401D-31A87710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89331"/>
            <a:ext cx="7921627" cy="402479"/>
          </a:xfrm>
        </p:spPr>
        <p:txBody>
          <a:bodyPr/>
          <a:lstStyle/>
          <a:p>
            <a:r>
              <a:rPr lang="en-US" dirty="0"/>
              <a:t>Session1 : Hello World </a:t>
            </a:r>
            <a:r>
              <a:rPr lang="en-US" dirty="0" err="1"/>
              <a:t>contd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528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2C155-327E-BC79-8FB0-99FFE6AE5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675331-1F19-354D-2AE1-D3618079C5B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88" y="1040190"/>
            <a:ext cx="8198983" cy="36656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b-NO" dirty="0"/>
              <a:t>Remove the LOG Messages in the main.c file and replace with printf</a:t>
            </a:r>
          </a:p>
          <a:p>
            <a:pPr marL="486892" lvl="1" indent="-342900">
              <a:buFont typeface="+mj-lt"/>
              <a:buAutoNum type="arabicPeriod"/>
            </a:pPr>
            <a:r>
              <a:rPr lang="nb-NO" dirty="0"/>
              <a:t>Make sure you see the message on the FLPR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Extra task. </a:t>
            </a:r>
          </a:p>
          <a:p>
            <a:pPr marL="486892" lvl="1" indent="-342900">
              <a:buFont typeface="+mj-lt"/>
              <a:buAutoNum type="arabicPeriod"/>
            </a:pPr>
            <a:r>
              <a:rPr lang="nb-NO" dirty="0"/>
              <a:t>Create your own src directory in remote with another main.c</a:t>
            </a:r>
          </a:p>
          <a:p>
            <a:pPr marL="486892" lvl="1" indent="-342900">
              <a:buFont typeface="+mj-lt"/>
              <a:buAutoNum type="arabicPeriod"/>
            </a:pPr>
            <a:r>
              <a:rPr lang="nb-NO" dirty="0"/>
              <a:t>Modify CMAKELISTS.TXT in the remote to use the remote/src/main.c</a:t>
            </a:r>
          </a:p>
          <a:p>
            <a:pPr marL="486892" lvl="1" indent="-342900">
              <a:buFont typeface="+mj-lt"/>
              <a:buAutoNum type="arabicPeriod"/>
            </a:pPr>
            <a:r>
              <a:rPr lang="nb-NO" dirty="0"/>
              <a:t>Get the Custom Kconfig working on FLPR</a:t>
            </a:r>
          </a:p>
          <a:p>
            <a:pPr marL="143992" lvl="1" indent="0">
              <a:buNone/>
            </a:pPr>
            <a:endParaRPr lang="nb-NO" sz="1000" dirty="0"/>
          </a:p>
          <a:p>
            <a:pPr marL="1023265" lvl="3" indent="-342900">
              <a:buFont typeface="+mj-lt"/>
              <a:buAutoNum type="arabicPeriod"/>
            </a:pPr>
            <a:endParaRPr lang="nb-NO" sz="1000" dirty="0"/>
          </a:p>
          <a:p>
            <a:pPr marL="720881" lvl="2" indent="-342900">
              <a:buFont typeface="+mj-lt"/>
              <a:buAutoNum type="arabicPeriod"/>
            </a:pPr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215C6D-3089-5043-2082-FFBEAE7D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89331"/>
            <a:ext cx="7921627" cy="402479"/>
          </a:xfrm>
        </p:spPr>
        <p:txBody>
          <a:bodyPr/>
          <a:lstStyle/>
          <a:p>
            <a:r>
              <a:rPr lang="en-US" dirty="0"/>
              <a:t>Session1 : Hello World </a:t>
            </a:r>
            <a:r>
              <a:rPr lang="en-US" dirty="0" err="1"/>
              <a:t>contd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916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43784-4069-F879-88BD-59EB74C95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74794-90A0-7CE5-BFDD-E9B737D1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632533"/>
            <a:ext cx="7921627" cy="509813"/>
          </a:xfrm>
        </p:spPr>
        <p:txBody>
          <a:bodyPr/>
          <a:lstStyle/>
          <a:p>
            <a:r>
              <a:rPr lang="en-US" dirty="0"/>
              <a:t>Agenda Session 2                      10h15-11h45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B1DE5-3014-018C-A713-5F5F4406B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6" y="1238552"/>
            <a:ext cx="7921627" cy="3466799"/>
          </a:xfrm>
        </p:spPr>
        <p:txBody>
          <a:bodyPr/>
          <a:lstStyle/>
          <a:p>
            <a:pPr lvl="1"/>
            <a:r>
              <a:rPr lang="en-GB" dirty="0"/>
              <a:t>Power Consumption benefits iBeacon</a:t>
            </a:r>
          </a:p>
          <a:p>
            <a:pPr lvl="2"/>
            <a:r>
              <a:rPr lang="en-GB" dirty="0"/>
              <a:t>iBeacon on nRF54L15-DK</a:t>
            </a:r>
          </a:p>
          <a:p>
            <a:pPr lvl="2"/>
            <a:r>
              <a:rPr lang="en-GB" dirty="0"/>
              <a:t>Add a scan response with unique name</a:t>
            </a:r>
          </a:p>
          <a:p>
            <a:pPr lvl="2"/>
            <a:r>
              <a:rPr lang="en-GB" dirty="0"/>
              <a:t>Observe Current consumption – floor current and 3 advertising channels</a:t>
            </a:r>
          </a:p>
          <a:p>
            <a:pPr lvl="2"/>
            <a:r>
              <a:rPr lang="en-GB" dirty="0"/>
              <a:t>Optimise power consumption and reobserve</a:t>
            </a:r>
          </a:p>
          <a:p>
            <a:pPr lvl="2"/>
            <a:r>
              <a:rPr lang="en-GB" dirty="0"/>
              <a:t>Deploy the same code to nRF52840-DK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0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1DC6-DF98-493C-6D7B-38DA84218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F04EC-588F-432F-E7F5-EB684B9C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632533"/>
            <a:ext cx="7921627" cy="509813"/>
          </a:xfrm>
        </p:spPr>
        <p:txBody>
          <a:bodyPr/>
          <a:lstStyle/>
          <a:p>
            <a:r>
              <a:rPr lang="en-US" dirty="0"/>
              <a:t>Session 2 Task                     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5E14D-79A8-B9F5-AFEC-4658B89B40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6" y="1238552"/>
            <a:ext cx="7921627" cy="3466799"/>
          </a:xfrm>
        </p:spPr>
        <p:txBody>
          <a:bodyPr/>
          <a:lstStyle/>
          <a:p>
            <a:pPr marL="486892" lvl="1" indent="-342900">
              <a:buFont typeface="+mj-lt"/>
              <a:buAutoNum type="arabicPeriod"/>
            </a:pPr>
            <a:r>
              <a:rPr lang="en-GB" dirty="0"/>
              <a:t>Create a New Application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GB" dirty="0"/>
              <a:t>Copy iBeacon Sample</a:t>
            </a:r>
          </a:p>
          <a:p>
            <a:pPr marL="720881" lvl="2" indent="-342900">
              <a:buFont typeface="+mj-lt"/>
              <a:buAutoNum type="arabicPeriod"/>
            </a:pPr>
            <a:r>
              <a:rPr lang="en-GB" dirty="0"/>
              <a:t>Create a Build Configuration for nrf54L15DK</a:t>
            </a:r>
          </a:p>
          <a:p>
            <a:pPr marL="720881" lvl="2" indent="-342900">
              <a:buFont typeface="+mj-lt"/>
              <a:buAutoNum type="arabicPeriod"/>
            </a:pPr>
            <a:r>
              <a:rPr lang="en-GB" dirty="0"/>
              <a:t>Add Scan Response data with a Name to advertising</a:t>
            </a:r>
          </a:p>
          <a:p>
            <a:pPr marL="1023265" lvl="3" indent="-342900">
              <a:buFont typeface="+mj-lt"/>
              <a:buAutoNum type="arabicPeriod"/>
            </a:pPr>
            <a:r>
              <a:rPr lang="en-GB" sz="900" dirty="0"/>
              <a:t>Add your device name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CONFIG_BT_DEVICE_NAME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AlexBeacon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023265" lvl="3" indent="-342900">
              <a:buFont typeface="+mj-lt"/>
              <a:buAutoNum type="arabicPeriod"/>
            </a:pPr>
            <a:r>
              <a:rPr lang="en-GB" sz="800" dirty="0"/>
              <a:t>Define an array </a:t>
            </a:r>
            <a:r>
              <a:rPr lang="en-GB" sz="800" dirty="0" err="1"/>
              <a:t>sd</a:t>
            </a:r>
            <a:r>
              <a:rPr lang="en-GB" sz="800" dirty="0"/>
              <a:t>[] (look at beacon sample)</a:t>
            </a:r>
          </a:p>
          <a:p>
            <a:pPr marL="1023265" lvl="3" indent="-342900">
              <a:buFont typeface="+mj-lt"/>
              <a:buAutoNum type="arabicPeriod"/>
            </a:pPr>
            <a:r>
              <a:rPr lang="en-GB" sz="800" dirty="0"/>
              <a:t>Use the BT_DATA macro (NOT _BYTES) to add a custom name (FIELD,ID),</a:t>
            </a:r>
          </a:p>
          <a:p>
            <a:pPr marL="1023265" lvl="3" indent="-342900">
              <a:buFont typeface="+mj-lt"/>
              <a:buAutoNum type="arabicPeriod"/>
            </a:pPr>
            <a:r>
              <a:rPr lang="en-GB" sz="800" dirty="0"/>
              <a:t>Add scan response to the adv data () function</a:t>
            </a:r>
          </a:p>
          <a:p>
            <a:pPr marL="720881" lvl="2" indent="-342900">
              <a:buFont typeface="+mj-lt"/>
              <a:buAutoNum type="arabicPeriod"/>
            </a:pPr>
            <a:r>
              <a:rPr lang="en-GB" dirty="0"/>
              <a:t>Build, flash and find the device on Bluetooth Low energy and COM port</a:t>
            </a:r>
          </a:p>
          <a:p>
            <a:pPr marL="720881" lvl="2" indent="-342900">
              <a:buFont typeface="+mj-lt"/>
              <a:buAutoNum type="arabicPeriod"/>
            </a:pPr>
            <a:r>
              <a:rPr lang="en-GB" dirty="0"/>
              <a:t>Observe the floor current and Advertising with/without scan response</a:t>
            </a:r>
          </a:p>
          <a:p>
            <a:pPr marL="720881" lvl="2" indent="-342900">
              <a:buFont typeface="+mj-lt"/>
              <a:buAutoNum type="arabicPeriod"/>
            </a:pPr>
            <a:r>
              <a:rPr lang="en-GB" dirty="0"/>
              <a:t>Change the advertising interval to 1 second</a:t>
            </a:r>
          </a:p>
          <a:p>
            <a:pPr marL="1023265" lvl="3" indent="-342900">
              <a:buFont typeface="+mj-lt"/>
              <a:buAutoNum type="arabicPeriod"/>
            </a:pPr>
            <a:r>
              <a:rPr lang="en-GB" sz="800" dirty="0"/>
              <a:t>Inspect the variable 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BT_LE_ADV_NCONN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023265" lvl="3" indent="-342900">
              <a:buFont typeface="+mj-lt"/>
              <a:buAutoNum type="arabicPeriod"/>
            </a:pPr>
            <a:r>
              <a:rPr lang="en-US" sz="800" dirty="0"/>
              <a:t>Create BT_LE_ADV_CUSTOM</a:t>
            </a:r>
            <a:r>
              <a:rPr lang="en-US" sz="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800" dirty="0"/>
          </a:p>
          <a:p>
            <a:pPr marL="720881" lvl="2" indent="-342900">
              <a:buFont typeface="+mj-lt"/>
              <a:buAutoNum type="arabicPeriod"/>
            </a:pPr>
            <a:r>
              <a:rPr lang="en-GB" dirty="0"/>
              <a:t>Build, flash and then observe your device using Bluetooth Low Energy</a:t>
            </a:r>
          </a:p>
          <a:p>
            <a:pPr marL="720881" lvl="2" indent="-342900">
              <a:buFont typeface="+mj-lt"/>
              <a:buAutoNum type="arabicPeriod"/>
            </a:pPr>
            <a:r>
              <a:rPr lang="en-GB" dirty="0"/>
              <a:t>Measure current on the PPK2 and record it</a:t>
            </a:r>
          </a:p>
          <a:p>
            <a:pPr marL="720881" lvl="2" indent="-342900">
              <a:buFont typeface="+mj-lt"/>
              <a:buAutoNum type="arabicPeriod"/>
            </a:pPr>
            <a:endParaRPr lang="en-GB" dirty="0"/>
          </a:p>
          <a:p>
            <a:pPr marL="720881" lvl="2" indent="-342900">
              <a:buFont typeface="+mj-lt"/>
              <a:buAutoNum type="arabicPeriod"/>
            </a:pPr>
            <a:endParaRPr lang="en-GB" sz="800" dirty="0"/>
          </a:p>
          <a:p>
            <a:pPr marL="680365" lvl="3" indent="0">
              <a:buNone/>
            </a:pPr>
            <a:r>
              <a:rPr lang="en-GB" sz="800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B3A1C-C320-BAE8-8288-985C25D11C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26" y="1844349"/>
            <a:ext cx="3142117" cy="19896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A0E523-CEF5-CF3F-62EF-C252AD5523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26" y="465498"/>
            <a:ext cx="3142117" cy="1648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583-DC59-9434-B757-EA7AB4B089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26" y="3493098"/>
            <a:ext cx="3142117" cy="16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7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FDEBE-6E6F-A603-95D8-BD4DAB479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63CF38-C101-BF2B-FA92-8835A8D0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632533"/>
            <a:ext cx="7921627" cy="509813"/>
          </a:xfrm>
        </p:spPr>
        <p:txBody>
          <a:bodyPr/>
          <a:lstStyle/>
          <a:p>
            <a:r>
              <a:rPr lang="en-US" dirty="0"/>
              <a:t>Session 2 Task                     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8B515-7374-2479-EF15-0C0B5F7528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6" y="1238552"/>
            <a:ext cx="7921627" cy="3466799"/>
          </a:xfrm>
        </p:spPr>
        <p:txBody>
          <a:bodyPr/>
          <a:lstStyle/>
          <a:p>
            <a:pPr marL="486892" lvl="1" indent="-342900">
              <a:buFont typeface="+mj-lt"/>
              <a:buAutoNum type="arabicPeriod"/>
            </a:pPr>
            <a:r>
              <a:rPr lang="en-GB" dirty="0"/>
              <a:t>Reduce the operational current by disabling LOG and the UART</a:t>
            </a:r>
          </a:p>
          <a:p>
            <a:pPr marL="1023265" lvl="3" indent="-342900">
              <a:buFont typeface="+mj-lt"/>
              <a:buAutoNum type="arabicPeriod"/>
            </a:pPr>
            <a:r>
              <a:rPr lang="en-GB" sz="800" dirty="0"/>
              <a:t>Hint, change the Settings in </a:t>
            </a:r>
            <a:r>
              <a:rPr lang="en-GB" sz="800" dirty="0" err="1"/>
              <a:t>Proj.conf</a:t>
            </a:r>
            <a:r>
              <a:rPr lang="en-GB" sz="800" dirty="0"/>
              <a:t> (SERIAL ? LOG ?)</a:t>
            </a:r>
          </a:p>
          <a:p>
            <a:pPr marL="1023265" lvl="3" indent="-342900">
              <a:buFont typeface="+mj-lt"/>
              <a:buAutoNum type="arabicPeriod"/>
            </a:pPr>
            <a:r>
              <a:rPr lang="en-GB" sz="800" dirty="0"/>
              <a:t>Measure the current on PPK2 </a:t>
            </a:r>
            <a:endParaRPr lang="en-GB" sz="600" dirty="0"/>
          </a:p>
          <a:p>
            <a:pPr marL="486892" lvl="1" indent="-342900">
              <a:buFont typeface="+mj-lt"/>
              <a:buAutoNum type="arabicPeriod"/>
            </a:pPr>
            <a:r>
              <a:rPr lang="en-GB" dirty="0"/>
              <a:t>Reduce the average current to &lt;7uA over a 10 sec interval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GB" dirty="0"/>
              <a:t>Observe floor current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GB" dirty="0"/>
              <a:t>Set transmit power to 8dB</a:t>
            </a:r>
          </a:p>
          <a:p>
            <a:pPr lvl="2">
              <a:lnSpc>
                <a:spcPts val="1425"/>
              </a:lnSpc>
            </a:pPr>
            <a:r>
              <a:rPr lang="en-US" sz="800" b="0" dirty="0">
                <a:solidFill>
                  <a:srgbClr val="0000FF"/>
                </a:solidFill>
                <a:effectLst/>
                <a:latin typeface="Gotham Book" pitchFamily="50" charset="0"/>
              </a:rPr>
              <a:t>CONFIG_BT_CTLR_TX_PWR_PLUS_8</a:t>
            </a:r>
            <a:endParaRPr lang="en-US" sz="800" b="0" dirty="0">
              <a:solidFill>
                <a:srgbClr val="000000"/>
              </a:solidFill>
              <a:effectLst/>
              <a:latin typeface="Gotham Book" pitchFamily="50" charset="0"/>
            </a:endParaRPr>
          </a:p>
          <a:p>
            <a:pPr lvl="2">
              <a:lnSpc>
                <a:spcPts val="1425"/>
              </a:lnSpc>
            </a:pPr>
            <a:r>
              <a:rPr lang="en-US" sz="800" b="0" dirty="0">
                <a:solidFill>
                  <a:srgbClr val="0000FF"/>
                </a:solidFill>
                <a:effectLst/>
                <a:latin typeface="Gotham Book" pitchFamily="50" charset="0"/>
              </a:rPr>
              <a:t>CONFIG_BT_CTLR_TX_PWR_DYNAMIC_CONTROL</a:t>
            </a:r>
          </a:p>
          <a:p>
            <a:pPr lvl="2">
              <a:lnSpc>
                <a:spcPts val="1425"/>
              </a:lnSpc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CONFIG_MPSL_CALIBRATION_PERIOD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=60000</a:t>
            </a:r>
            <a:endParaRPr lang="en-US" sz="800" dirty="0">
              <a:solidFill>
                <a:srgbClr val="000000"/>
              </a:solidFill>
            </a:endParaRPr>
          </a:p>
          <a:p>
            <a:pPr marL="486892" lvl="1" indent="-342900">
              <a:buFont typeface="+mj-lt"/>
              <a:buAutoNum type="arabicPeriod"/>
            </a:pPr>
            <a:r>
              <a:rPr lang="en-GB" dirty="0"/>
              <a:t>Record floor current and average over 10 sec at 1V8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GB" dirty="0"/>
              <a:t>Record the same at 3V0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GB" dirty="0"/>
              <a:t>Which is more efficient ?</a:t>
            </a:r>
          </a:p>
          <a:p>
            <a:pPr lvl="1">
              <a:lnSpc>
                <a:spcPts val="1425"/>
              </a:lnSpc>
            </a:pPr>
            <a:endParaRPr lang="en-US" sz="1200" b="0" dirty="0">
              <a:solidFill>
                <a:srgbClr val="000000"/>
              </a:solidFill>
              <a:effectLst/>
              <a:latin typeface="Gotham Book" pitchFamily="50" charset="0"/>
            </a:endParaRPr>
          </a:p>
          <a:p>
            <a:pPr marL="720881" lvl="2" indent="-342900">
              <a:buFont typeface="+mj-lt"/>
              <a:buAutoNum type="arabicPeriod"/>
            </a:pPr>
            <a:endParaRPr lang="en-GB" dirty="0"/>
          </a:p>
          <a:p>
            <a:pPr marL="680365" lvl="3" indent="0">
              <a:buNone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77D5A0-8CDA-0CAE-AFED-EA8281DAB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90" y="2989943"/>
            <a:ext cx="2286628" cy="20579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D7EF7A-DB47-7236-0399-29333A2274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90" y="835771"/>
            <a:ext cx="2235898" cy="20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5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9AC5D-F9CF-7CDD-2127-BA9F0CF4A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37F024-9845-3B99-847A-3111A7A0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632533"/>
            <a:ext cx="7921627" cy="509813"/>
          </a:xfrm>
        </p:spPr>
        <p:txBody>
          <a:bodyPr/>
          <a:lstStyle/>
          <a:p>
            <a:r>
              <a:rPr lang="en-US" dirty="0"/>
              <a:t>Session 2 Task                     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975CB-7A53-0404-465A-28C3112360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6" y="1238552"/>
            <a:ext cx="7921627" cy="3466799"/>
          </a:xfrm>
        </p:spPr>
        <p:txBody>
          <a:bodyPr/>
          <a:lstStyle/>
          <a:p>
            <a:pPr marL="486892" lvl="1" indent="-342900">
              <a:buFont typeface="+mj-lt"/>
              <a:buAutoNum type="arabicPeriod"/>
            </a:pPr>
            <a:r>
              <a:rPr lang="en-GB" dirty="0"/>
              <a:t>Create a build configuration for nrf52840-DK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GB" dirty="0"/>
              <a:t>Program at test it and measure floor and average current over 1min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GB" dirty="0"/>
              <a:t>Compare nRF54L15 to nRF52840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GB" dirty="0"/>
              <a:t>Which device wins the race ? Do it for 1.8V</a:t>
            </a:r>
          </a:p>
          <a:p>
            <a:pPr marL="720881" lvl="2" indent="-342900">
              <a:buFont typeface="+mj-lt"/>
              <a:buAutoNum type="arabicPeriod"/>
            </a:pPr>
            <a:endParaRPr lang="en-GB" sz="800" dirty="0"/>
          </a:p>
          <a:p>
            <a:pPr marL="680365" lvl="3" indent="0">
              <a:buNone/>
            </a:pPr>
            <a:r>
              <a:rPr lang="en-GB" sz="800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D2AE6-488B-E666-EB64-DD8685F547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42" y="2571750"/>
            <a:ext cx="2607102" cy="2341458"/>
          </a:xfrm>
          <a:prstGeom prst="rect">
            <a:avLst/>
          </a:prstGeom>
        </p:spPr>
      </p:pic>
      <p:pic>
        <p:nvPicPr>
          <p:cNvPr id="7" name="Picture 6" descr="A blue circuit board with black wires&#10;&#10;Description automatically generated">
            <a:extLst>
              <a:ext uri="{FF2B5EF4-FFF2-40B4-BE49-F238E27FC236}">
                <a16:creationId xmlns:a16="http://schemas.microsoft.com/office/drawing/2014/main" id="{77C6FE5C-718F-4647-C2F6-C703F14551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99" y="396724"/>
            <a:ext cx="1846318" cy="2467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6CC502-529B-75BB-F24B-6B3444D0DE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91" y="2579914"/>
            <a:ext cx="2548911" cy="233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5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19137-A834-89F2-F499-386A4B9E1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6CC04C-1E5B-49A4-1F3E-3CE5D61F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632533"/>
            <a:ext cx="7921627" cy="509813"/>
          </a:xfrm>
        </p:spPr>
        <p:txBody>
          <a:bodyPr/>
          <a:lstStyle/>
          <a:p>
            <a:r>
              <a:rPr lang="en-US" dirty="0"/>
              <a:t>Agenda Session 3                      12h30-14h00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4F4A6-FA18-9466-3426-81CB511813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6" y="1238552"/>
            <a:ext cx="7921627" cy="3466799"/>
          </a:xfrm>
        </p:spPr>
        <p:txBody>
          <a:bodyPr/>
          <a:lstStyle/>
          <a:p>
            <a:pPr lvl="1"/>
            <a:r>
              <a:rPr lang="en-GB" dirty="0"/>
              <a:t>Getting an 128 x 64 OLED Display working on nRF54L15-DK</a:t>
            </a:r>
          </a:p>
          <a:p>
            <a:pPr lvl="2"/>
            <a:r>
              <a:rPr lang="en-GB" dirty="0"/>
              <a:t>Block Diagram Architectural differences in nRF54L15</a:t>
            </a:r>
          </a:p>
          <a:p>
            <a:pPr lvl="2"/>
            <a:r>
              <a:rPr lang="en-GB" dirty="0"/>
              <a:t>Use the Display Driver in Zephyr</a:t>
            </a:r>
          </a:p>
          <a:p>
            <a:pPr lvl="2"/>
            <a:r>
              <a:rPr lang="en-GB" dirty="0"/>
              <a:t>Use the Character Frame buffer</a:t>
            </a:r>
          </a:p>
          <a:p>
            <a:pPr lvl="2"/>
            <a:r>
              <a:rPr lang="en-GB" dirty="0"/>
              <a:t>Use the LCD Driver for the SSH1106</a:t>
            </a:r>
          </a:p>
          <a:p>
            <a:pPr lvl="1"/>
            <a:r>
              <a:rPr lang="en-GB" dirty="0"/>
              <a:t>Setup the Device Tree for the Display</a:t>
            </a:r>
          </a:p>
          <a:p>
            <a:pPr lvl="1"/>
            <a:r>
              <a:rPr lang="en-GB" dirty="0"/>
              <a:t>Setup </a:t>
            </a:r>
            <a:r>
              <a:rPr lang="en-GB" dirty="0" err="1"/>
              <a:t>Proj.conf</a:t>
            </a:r>
            <a:endParaRPr lang="en-GB" dirty="0"/>
          </a:p>
          <a:p>
            <a:pPr lvl="1"/>
            <a:r>
              <a:rPr lang="en-GB" dirty="0"/>
              <a:t>Use the drivers to display a message on the screen</a:t>
            </a:r>
          </a:p>
          <a:p>
            <a:pPr lvl="1"/>
            <a:r>
              <a:rPr lang="en-GB" dirty="0"/>
              <a:t>If there’s time use the LVGL driver library</a:t>
            </a:r>
          </a:p>
          <a:p>
            <a:pPr lvl="1"/>
            <a:r>
              <a:rPr lang="en-GB" dirty="0"/>
              <a:t>Get 2.42” display working on the kit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US" dirty="0"/>
          </a:p>
        </p:txBody>
      </p:sp>
      <p:pic>
        <p:nvPicPr>
          <p:cNvPr id="5" name="Picture 4" descr="A close up of a circuit board&#10;&#10;Description automatically generated">
            <a:extLst>
              <a:ext uri="{FF2B5EF4-FFF2-40B4-BE49-F238E27FC236}">
                <a16:creationId xmlns:a16="http://schemas.microsoft.com/office/drawing/2014/main" id="{C2B9FE83-3AAB-6535-2606-B1829AD3F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18" y="1480457"/>
            <a:ext cx="2715172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2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497FE9-6887-4866-B7D2-B0842F8F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nRF54L15 Block Diagram</a:t>
            </a:r>
            <a:endParaRPr lang="nb-N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C4DDA-CD82-5C1C-AE8A-E6282F201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5" y="1049867"/>
            <a:ext cx="4345630" cy="39865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C1C071-FBDE-C6CC-10BD-C9F984E083E6}"/>
              </a:ext>
            </a:extLst>
          </p:cNvPr>
          <p:cNvSpPr txBox="1"/>
          <p:nvPr/>
        </p:nvSpPr>
        <p:spPr bwMode="auto">
          <a:xfrm>
            <a:off x="6912429" y="1158004"/>
            <a:ext cx="2149323" cy="61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 talk between ports you use the peripheral bridges. This takes time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0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E995D3-FB1D-2022-0E6D-70422586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B3DE7D8C-34CC-CB77-FC2E-951DBD17DF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57" r="-39657" b="-508"/>
          <a:stretch/>
        </p:blipFill>
        <p:spPr>
          <a:xfrm>
            <a:off x="7842694" y="553662"/>
            <a:ext cx="1048170" cy="58114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ADF5D-6CA2-E458-8F30-B1FA108926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/>
              <a:t>nRF</a:t>
            </a:r>
            <a:r>
              <a:rPr lang="en-GB" dirty="0"/>
              <a:t> Connect for Desktop with all tools installed</a:t>
            </a:r>
          </a:p>
          <a:p>
            <a:r>
              <a:rPr lang="en-GB" dirty="0" err="1"/>
              <a:t>nRF</a:t>
            </a:r>
            <a:r>
              <a:rPr lang="en-GB" dirty="0"/>
              <a:t> SDK 2.9.0 installed with </a:t>
            </a:r>
            <a:r>
              <a:rPr lang="en-GB" dirty="0" err="1"/>
              <a:t>VSCode</a:t>
            </a:r>
            <a:endParaRPr lang="en-GB" dirty="0"/>
          </a:p>
          <a:p>
            <a:r>
              <a:rPr lang="en-GB" dirty="0"/>
              <a:t>Power Profiler 2</a:t>
            </a:r>
          </a:p>
          <a:p>
            <a:r>
              <a:rPr lang="en-GB" dirty="0"/>
              <a:t>3 USB Cables – 2 x Micro USB and 1 x USBC Bring a hub if your laptop doesn’t have enough USB ports</a:t>
            </a:r>
          </a:p>
          <a:p>
            <a:r>
              <a:rPr lang="en-US" dirty="0" err="1">
                <a:hlinkClick r:id="rId4"/>
              </a:rPr>
              <a:t>nRF</a:t>
            </a:r>
            <a:r>
              <a:rPr lang="en-US" dirty="0">
                <a:hlinkClick r:id="rId4"/>
              </a:rPr>
              <a:t> Connect SDK Fundamentals - Nordic Developer Academy</a:t>
            </a:r>
            <a:endParaRPr lang="en-US" dirty="0"/>
          </a:p>
          <a:p>
            <a:r>
              <a:rPr lang="en-US" dirty="0"/>
              <a:t>Optional:</a:t>
            </a:r>
          </a:p>
          <a:p>
            <a:pPr lvl="1"/>
            <a:r>
              <a:rPr lang="en-US" dirty="0">
                <a:hlinkClick r:id="rId5"/>
              </a:rPr>
              <a:t>Bluetooth Low Energy Fundamentals - Nordic Developer Academy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nRF</a:t>
            </a:r>
            <a:r>
              <a:rPr lang="en-US" dirty="0">
                <a:hlinkClick r:id="rId6"/>
              </a:rPr>
              <a:t> Connect SDK Intermediate - Nordic Developer Academy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Cellular IoT Fundamentals - Nordic Developer Academy</a:t>
            </a:r>
            <a:endParaRPr lang="en-US" dirty="0"/>
          </a:p>
          <a:p>
            <a:pPr marL="143992" lvl="1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4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ABADD-5242-6420-FBB5-9FDB2F6F2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65BA0-A5ED-736B-0AC0-AFD4D1E5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nRF54L15 Dedicated Clock pins</a:t>
            </a:r>
            <a:endParaRPr lang="nb-N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64AB8-2964-FF8E-1F1E-5F88E36F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5" y="1123104"/>
            <a:ext cx="4180719" cy="3850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2FEE1F-4321-702E-F083-50BFC836F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03" y="1543352"/>
            <a:ext cx="2931031" cy="32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5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CD238-0211-9B6B-116B-20C85CD3A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2FA329-0F08-84CF-D202-F8E490A1F2C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88" y="1040190"/>
            <a:ext cx="7400698" cy="3665625"/>
          </a:xfrm>
        </p:spPr>
        <p:txBody>
          <a:bodyPr/>
          <a:lstStyle/>
          <a:p>
            <a:pPr marL="486892" lvl="1" indent="-342900">
              <a:buFont typeface="+mj-lt"/>
              <a:buAutoNum type="arabicPeriod"/>
            </a:pPr>
            <a:r>
              <a:rPr lang="en-US" dirty="0"/>
              <a:t>Start with Beacon Example in Zephyr on nRF54L15-DK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Add I2C OLED 128 x 64 Display</a:t>
            </a:r>
          </a:p>
          <a:p>
            <a:pPr marL="720881" lvl="2" indent="-342900">
              <a:buFont typeface="+mj-lt"/>
              <a:buAutoNum type="arabicPeriod"/>
            </a:pPr>
            <a:r>
              <a:rPr lang="en-US" dirty="0"/>
              <a:t>Create an overlay file (disp54l.overlay)</a:t>
            </a:r>
          </a:p>
          <a:p>
            <a:pPr marL="720881" lvl="2" indent="-342900">
              <a:buFont typeface="+mj-lt"/>
              <a:buAutoNum type="arabicPeriod"/>
            </a:pPr>
            <a:r>
              <a:rPr lang="en-US" dirty="0"/>
              <a:t>Modify the device tree to include i2c21</a:t>
            </a:r>
          </a:p>
          <a:p>
            <a:pPr marL="720881" lvl="2" indent="-342900">
              <a:buFont typeface="+mj-lt"/>
              <a:buAutoNum type="arabicPeriod"/>
            </a:pPr>
            <a:r>
              <a:rPr lang="en-US" dirty="0"/>
              <a:t>Add Device Driver for </a:t>
            </a:r>
            <a:r>
              <a:rPr lang="en-US" dirty="0" err="1"/>
              <a:t>sinowealth</a:t>
            </a:r>
            <a:r>
              <a:rPr lang="en-US" dirty="0"/>
              <a:t> ssh1106</a:t>
            </a:r>
          </a:p>
          <a:p>
            <a:pPr marL="720881" lvl="2" indent="-342900">
              <a:buFont typeface="+mj-lt"/>
              <a:buAutoNum type="arabicPeriod"/>
            </a:pPr>
            <a:r>
              <a:rPr lang="en-US" dirty="0"/>
              <a:t>Add Character Frame Buffer to the project</a:t>
            </a:r>
          </a:p>
          <a:p>
            <a:pPr marL="720881" lvl="2" indent="-342900">
              <a:buFont typeface="+mj-lt"/>
              <a:buAutoNum type="arabicPeriod"/>
            </a:pPr>
            <a:r>
              <a:rPr lang="en-US" dirty="0"/>
              <a:t>Display “Hello”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Repurpose the demo to the nRF54840-DK</a:t>
            </a:r>
          </a:p>
          <a:p>
            <a:pPr marL="486892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nb-NO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04E628-535B-DA41-15A0-2DC160BA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89331"/>
            <a:ext cx="7921627" cy="402479"/>
          </a:xfrm>
        </p:spPr>
        <p:txBody>
          <a:bodyPr/>
          <a:lstStyle/>
          <a:p>
            <a:r>
              <a:rPr lang="en-US" dirty="0"/>
              <a:t>Session3: Task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4847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DDC4F0-3ACD-41EC-9DA5-92CD968FAD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108529"/>
            <a:ext cx="3904826" cy="3597286"/>
          </a:xfrm>
        </p:spPr>
        <p:txBody>
          <a:bodyPr/>
          <a:lstStyle/>
          <a:p>
            <a:r>
              <a:rPr lang="en-US" dirty="0"/>
              <a:t>Use P1 for the Connections</a:t>
            </a:r>
          </a:p>
          <a:p>
            <a:pPr lvl="1"/>
            <a:r>
              <a:rPr lang="en-US" dirty="0"/>
              <a:t>Use P11 for SCL </a:t>
            </a:r>
          </a:p>
          <a:p>
            <a:pPr lvl="1"/>
            <a:r>
              <a:rPr lang="en-US" dirty="0"/>
              <a:t>Use P10 for SDA</a:t>
            </a:r>
          </a:p>
          <a:p>
            <a:pPr lvl="1"/>
            <a:r>
              <a:rPr lang="en-US" dirty="0"/>
              <a:t>Connect VDDIO to VCC on the Display</a:t>
            </a:r>
          </a:p>
          <a:p>
            <a:pPr lvl="1"/>
            <a:r>
              <a:rPr lang="en-US" dirty="0"/>
              <a:t>Connect GND TO GND on the Display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Ensure Power and GND are the correct way around as there are two different displays</a:t>
            </a:r>
          </a:p>
          <a:p>
            <a:pPr lvl="1"/>
            <a:r>
              <a:rPr lang="en-US" dirty="0"/>
              <a:t>Use board configurator to set the Voltage to 3V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497FE9-6887-4866-B7D2-B0842F8F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Pins on DK to connect Display to</a:t>
            </a:r>
            <a:endParaRPr lang="nb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ED23A-AA04-581C-81A2-C6907A0785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46" y="1057114"/>
            <a:ext cx="3599020" cy="2150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1959B4-149B-2144-43BF-B6112D88EC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88" y="3207658"/>
            <a:ext cx="2818535" cy="18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583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C6E91-D6F7-D314-0380-809F407FD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B1ABEF-3C15-80AC-70C1-E5BE10AADE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108529"/>
            <a:ext cx="7618410" cy="3597286"/>
          </a:xfrm>
        </p:spPr>
        <p:txBody>
          <a:bodyPr/>
          <a:lstStyle/>
          <a:p>
            <a:r>
              <a:rPr lang="en-US" dirty="0"/>
              <a:t>Copy the sample Blinky and create a build configuration for nRF54L15</a:t>
            </a:r>
          </a:p>
          <a:p>
            <a:r>
              <a:rPr lang="en-US" dirty="0"/>
              <a:t>Create an overlay file – call it disp54l.overlay</a:t>
            </a:r>
          </a:p>
          <a:p>
            <a:pPr lvl="1"/>
            <a:r>
              <a:rPr lang="en-US" dirty="0"/>
              <a:t>Add the i2c1 device</a:t>
            </a:r>
            <a:endParaRPr lang="en-US" sz="800" dirty="0"/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i2c21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"okay"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zephyr,concat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=&lt;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1025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pinctrl-0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&lt;&amp;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i2c21_default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pinctrl-1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&lt;&amp;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i2c21_sleep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pinctrl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-names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"default"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"sleep"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};</a:t>
            </a:r>
          </a:p>
          <a:p>
            <a:pPr lvl="1"/>
            <a:endParaRPr lang="en-US" sz="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031684-39C1-46A0-A9C9-B594ECCB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Blinky and create an overlay file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A945F-A81E-2052-F161-FE04B8E83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99" y="1555346"/>
            <a:ext cx="1948135" cy="2276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94DBD-9A84-E3EF-5266-F02101BF992B}"/>
              </a:ext>
            </a:extLst>
          </p:cNvPr>
          <p:cNvSpPr txBox="1"/>
          <p:nvPr/>
        </p:nvSpPr>
        <p:spPr bwMode="auto">
          <a:xfrm>
            <a:off x="212536" y="15035702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endParaRPr lang="en-US" sz="1600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66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97E10-EE04-88DA-6A26-9CBFDB5B7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F7D982-B0C1-0D15-29F2-B4A19620D8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108529"/>
            <a:ext cx="7618410" cy="3597286"/>
          </a:xfrm>
        </p:spPr>
        <p:txBody>
          <a:bodyPr/>
          <a:lstStyle/>
          <a:p>
            <a:r>
              <a:rPr lang="en-US" dirty="0"/>
              <a:t>Pin Control – Define which pins do what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pinctrl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/omit-if-no-ref/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i2c21_default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i2c21_default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group1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psels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&lt;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NRF_PSEL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TWIM_SDA,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&lt;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NRF_PSEL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TWIM_SCL,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/omit-if-no-ref/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i2c21_sleep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i2c21_sleep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group1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psels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&lt;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NRF_PSEL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TWIM_SDA,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&lt;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NRF_PSEL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TWIM_SCL,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low-power-enable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lvl="1"/>
            <a:endParaRPr lang="en-US" sz="800" dirty="0"/>
          </a:p>
          <a:p>
            <a:pPr lvl="2"/>
            <a:endParaRPr lang="en-US" sz="800" dirty="0"/>
          </a:p>
          <a:p>
            <a:pPr lvl="1"/>
            <a:endParaRPr lang="en-US" sz="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2E99A1-E5CF-E4B8-55C1-F489FC94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Blinky and create an overlay file</a:t>
            </a:r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101C9-55E0-E2FF-362D-52E38651A31B}"/>
              </a:ext>
            </a:extLst>
          </p:cNvPr>
          <p:cNvSpPr txBox="1"/>
          <p:nvPr/>
        </p:nvSpPr>
        <p:spPr bwMode="auto">
          <a:xfrm>
            <a:off x="212536" y="15035702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endParaRPr lang="en-US" sz="1600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04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D3331-2DE8-EF80-C79E-EF9FC4B88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034641-3AC9-67E7-9C36-0E6B8CB3BBD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108529"/>
            <a:ext cx="6728724" cy="3597286"/>
          </a:xfrm>
        </p:spPr>
        <p:txBody>
          <a:bodyPr/>
          <a:lstStyle/>
          <a:p>
            <a:r>
              <a:rPr lang="en-US" dirty="0"/>
              <a:t>Where do I find drivers ? </a:t>
            </a:r>
            <a:r>
              <a:rPr lang="en-US" sz="1200" dirty="0">
                <a:hlinkClick r:id="rId3"/>
              </a:rPr>
              <a:t>Bindings index — Zephyr Project Documentation</a:t>
            </a:r>
            <a:endParaRPr lang="en-US" sz="1200" dirty="0"/>
          </a:p>
          <a:p>
            <a:r>
              <a:rPr lang="en-US" dirty="0"/>
              <a:t>Add the specifics of the </a:t>
            </a:r>
            <a:r>
              <a:rPr lang="en-US" dirty="0" err="1"/>
              <a:t>sinowealth</a:t>
            </a:r>
            <a:r>
              <a:rPr lang="en-US" dirty="0"/>
              <a:t>, ssh1106 in i2c21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sh1106_sh1106_128x64: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ssd1106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3c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"sinowealth,sh1106"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&lt;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0x3c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&lt;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&lt;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segment-offset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&lt;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page-offset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&lt;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display-offset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&lt;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multiplex-ratio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&lt;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63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segment-remap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com-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invdir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prechargep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&lt;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0x22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lvl="1"/>
            <a:endParaRPr lang="en-US" sz="800" dirty="0"/>
          </a:p>
          <a:p>
            <a:pPr lvl="2"/>
            <a:endParaRPr lang="en-US" sz="800" dirty="0"/>
          </a:p>
          <a:p>
            <a:pPr lvl="1"/>
            <a:endParaRPr lang="en-US" sz="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86E0F-BB7B-318C-B01D-94AD0940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Blinky and create an overlay file</a:t>
            </a:r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99C20-DF14-349E-F2CE-1B23A218B61D}"/>
              </a:ext>
            </a:extLst>
          </p:cNvPr>
          <p:cNvSpPr txBox="1"/>
          <p:nvPr/>
        </p:nvSpPr>
        <p:spPr bwMode="auto">
          <a:xfrm>
            <a:off x="212536" y="15035702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endParaRPr lang="en-US" sz="1600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AC4E31-2E73-2307-F342-41935F9BC88F}"/>
              </a:ext>
            </a:extLst>
          </p:cNvPr>
          <p:cNvCxnSpPr>
            <a:cxnSpLocks/>
          </p:cNvCxnSpPr>
          <p:nvPr/>
        </p:nvCxnSpPr>
        <p:spPr>
          <a:xfrm flipH="1" flipV="1">
            <a:off x="2157790" y="2467429"/>
            <a:ext cx="2130881" cy="11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D209B3-2419-6822-0D00-063A800338A6}"/>
              </a:ext>
            </a:extLst>
          </p:cNvPr>
          <p:cNvCxnSpPr>
            <a:cxnSpLocks/>
          </p:cNvCxnSpPr>
          <p:nvPr/>
        </p:nvCxnSpPr>
        <p:spPr>
          <a:xfrm flipH="1" flipV="1">
            <a:off x="2731719" y="2021429"/>
            <a:ext cx="1556952" cy="55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F0EA3E-35B5-3F8D-FA0B-72F3313F2BB2}"/>
              </a:ext>
            </a:extLst>
          </p:cNvPr>
          <p:cNvSpPr txBox="1"/>
          <p:nvPr/>
        </p:nvSpPr>
        <p:spPr bwMode="auto">
          <a:xfrm>
            <a:off x="4288671" y="2389016"/>
            <a:ext cx="2070993" cy="341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r>
              <a:rPr lang="en-GB" sz="1600" dirty="0">
                <a:solidFill>
                  <a:srgbClr val="333F48"/>
                </a:solidFill>
                <a:latin typeface="Gotham Light" pitchFamily="50" charset="0"/>
                <a:cs typeface="Gotham Light" pitchFamily="50" charset="0"/>
              </a:rPr>
              <a:t>i2C Address 0x3C</a:t>
            </a:r>
            <a:endParaRPr lang="en-US" sz="1600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08AA42-0D74-A128-4A74-9ED919DFB930}"/>
              </a:ext>
            </a:extLst>
          </p:cNvPr>
          <p:cNvCxnSpPr>
            <a:cxnSpLocks/>
          </p:cNvCxnSpPr>
          <p:nvPr/>
        </p:nvCxnSpPr>
        <p:spPr>
          <a:xfrm flipH="1" flipV="1">
            <a:off x="1673981" y="2062029"/>
            <a:ext cx="3062514" cy="163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8F8F6A-CBB2-98F0-0DB7-7A9FA153E0D5}"/>
              </a:ext>
            </a:extLst>
          </p:cNvPr>
          <p:cNvSpPr txBox="1"/>
          <p:nvPr/>
        </p:nvSpPr>
        <p:spPr bwMode="auto">
          <a:xfrm>
            <a:off x="4736495" y="2007369"/>
            <a:ext cx="2070993" cy="341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r>
              <a:rPr lang="en-GB" sz="1600" dirty="0">
                <a:solidFill>
                  <a:srgbClr val="333F48"/>
                </a:solidFill>
                <a:latin typeface="Gotham Light" pitchFamily="50" charset="0"/>
                <a:cs typeface="Gotham Light" pitchFamily="50" charset="0"/>
              </a:rPr>
              <a:t>Unique label that defines the display</a:t>
            </a:r>
            <a:endParaRPr lang="en-US" sz="1600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2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7F453-2648-B5DF-EF23-18A6EF8C7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1080B7-641E-81EF-775E-85FCFB923F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108529"/>
            <a:ext cx="6728724" cy="3836004"/>
          </a:xfrm>
        </p:spPr>
        <p:txBody>
          <a:bodyPr/>
          <a:lstStyle/>
          <a:p>
            <a:r>
              <a:rPr lang="en-US" dirty="0"/>
              <a:t>Link the driver to zephyr display and add the </a:t>
            </a:r>
            <a:r>
              <a:rPr lang="en-US" dirty="0" err="1"/>
              <a:t>uart</a:t>
            </a:r>
            <a:r>
              <a:rPr lang="en-US" dirty="0"/>
              <a:t> console</a:t>
            </a:r>
          </a:p>
          <a:p>
            <a:pPr lvl="1">
              <a:lnSpc>
                <a:spcPts val="1425"/>
              </a:lnSpc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>
              <a:lnSpc>
                <a:spcPts val="1425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>
              <a:lnSpc>
                <a:spcPts val="1425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zephyr,display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sh1106_sh1106_128x64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ts val="1425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zephyr,console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uart20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ts val="1425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  };</a:t>
            </a:r>
          </a:p>
          <a:p>
            <a:pPr lvl="1">
              <a:lnSpc>
                <a:spcPts val="1425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Build the application and make 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sure there are no errors</a:t>
            </a:r>
          </a:p>
          <a:p>
            <a:pPr>
              <a:lnSpc>
                <a:spcPts val="1425"/>
              </a:lnSpc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Optional : Move the overlay to 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the boards directory, rename it 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to disp54l.overlay and explicitly 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add it in the Extra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Devicetree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overlays section</a:t>
            </a:r>
            <a:endParaRPr lang="en-US" sz="1400" dirty="0"/>
          </a:p>
          <a:p>
            <a:pPr lvl="2"/>
            <a:endParaRPr lang="en-US" sz="800" dirty="0"/>
          </a:p>
          <a:p>
            <a:pPr lvl="1"/>
            <a:endParaRPr lang="en-US" sz="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B555E8-AB3A-9F8B-623B-94DCF3DC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Blinky and create an overlay file</a:t>
            </a:r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51E49-7551-430B-BC67-CAEB6DF36B19}"/>
              </a:ext>
            </a:extLst>
          </p:cNvPr>
          <p:cNvSpPr txBox="1"/>
          <p:nvPr/>
        </p:nvSpPr>
        <p:spPr bwMode="auto">
          <a:xfrm>
            <a:off x="212536" y="15035702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endParaRPr lang="en-US" sz="1600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25E024-5CC4-63FB-FD91-84C0848F8FD2}"/>
              </a:ext>
            </a:extLst>
          </p:cNvPr>
          <p:cNvCxnSpPr>
            <a:cxnSpLocks/>
          </p:cNvCxnSpPr>
          <p:nvPr/>
        </p:nvCxnSpPr>
        <p:spPr>
          <a:xfrm flipH="1">
            <a:off x="5031671" y="1858456"/>
            <a:ext cx="612895" cy="192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B5A1BD-8E1A-76FF-16CA-D6688690FDD1}"/>
              </a:ext>
            </a:extLst>
          </p:cNvPr>
          <p:cNvSpPr txBox="1"/>
          <p:nvPr/>
        </p:nvSpPr>
        <p:spPr bwMode="auto">
          <a:xfrm>
            <a:off x="5530883" y="1645919"/>
            <a:ext cx="2070993" cy="341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r>
              <a:rPr lang="en-GB" sz="1600" dirty="0">
                <a:solidFill>
                  <a:srgbClr val="333F48"/>
                </a:solidFill>
                <a:latin typeface="Gotham Light" pitchFamily="50" charset="0"/>
                <a:cs typeface="Gotham Light" pitchFamily="50" charset="0"/>
              </a:rPr>
              <a:t>The label you gave to the display</a:t>
            </a:r>
            <a:endParaRPr lang="en-US" sz="1600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2D1FAF-E53D-57C9-9260-E119D8F3EF51}"/>
              </a:ext>
            </a:extLst>
          </p:cNvPr>
          <p:cNvCxnSpPr>
            <a:cxnSpLocks/>
          </p:cNvCxnSpPr>
          <p:nvPr/>
        </p:nvCxnSpPr>
        <p:spPr>
          <a:xfrm flipH="1">
            <a:off x="4235896" y="2273982"/>
            <a:ext cx="10527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804DBE-E9BA-30C0-43AA-D6403754E5D1}"/>
              </a:ext>
            </a:extLst>
          </p:cNvPr>
          <p:cNvSpPr txBox="1"/>
          <p:nvPr/>
        </p:nvSpPr>
        <p:spPr bwMode="auto">
          <a:xfrm>
            <a:off x="5288692" y="2081922"/>
            <a:ext cx="3544743" cy="4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r>
              <a:rPr lang="en-GB" sz="1600" dirty="0">
                <a:solidFill>
                  <a:srgbClr val="333F48"/>
                </a:solidFill>
                <a:latin typeface="Gotham Light" pitchFamily="50" charset="0"/>
                <a:cs typeface="Gotham Light" pitchFamily="50" charset="0"/>
              </a:rPr>
              <a:t>Link Uart20 to the zephyr console</a:t>
            </a:r>
            <a:endParaRPr lang="en-US" sz="1600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4F25E-6E15-A9EF-710C-B6C4AA49E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32" y="2524355"/>
            <a:ext cx="3265468" cy="1186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92F83-EB65-CD1D-6601-24DC9074F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365" y="3770817"/>
            <a:ext cx="2530323" cy="9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7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2E02A-F502-A595-6908-30D28124D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569A8B-5842-9AC3-7285-10A2BF0571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108528"/>
            <a:ext cx="6728724" cy="3889223"/>
          </a:xfrm>
        </p:spPr>
        <p:txBody>
          <a:bodyPr/>
          <a:lstStyle/>
          <a:p>
            <a:pPr lvl="1"/>
            <a:endParaRPr lang="en-US" sz="400" dirty="0"/>
          </a:p>
          <a:p>
            <a:r>
              <a:rPr lang="en-US" dirty="0">
                <a:latin typeface="Consolas" panose="020B0609020204030204" pitchFamily="49" charset="0"/>
              </a:rPr>
              <a:t>Edit </a:t>
            </a:r>
            <a:r>
              <a:rPr lang="en-US" dirty="0" err="1">
                <a:latin typeface="Consolas" panose="020B0609020204030204" pitchFamily="49" charset="0"/>
              </a:rPr>
              <a:t>proj.conf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Enable the I2C driver</a:t>
            </a:r>
          </a:p>
          <a:p>
            <a:pPr lvl="2"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CONFIG_I2C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=y</a:t>
            </a:r>
          </a:p>
          <a:p>
            <a:pPr lvl="1">
              <a:lnSpc>
                <a:spcPts val="1425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Enable Logging (So we can see if there is an I2C error)</a:t>
            </a:r>
          </a:p>
          <a:p>
            <a:pPr lvl="2">
              <a:lnSpc>
                <a:spcPts val="1425"/>
              </a:lnSpc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Logging system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CONFIG_LOG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=y</a:t>
            </a:r>
          </a:p>
          <a:p>
            <a:pPr lvl="2"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CONFIG_UART_CONSOLE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=y</a:t>
            </a:r>
          </a:p>
          <a:p>
            <a:pPr lvl="2"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CONFIG_I2C_LOG_LEVEL_DBG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=y</a:t>
            </a:r>
          </a:p>
          <a:p>
            <a:pPr lvl="1"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Enable I2C Driver</a:t>
            </a:r>
          </a:p>
          <a:p>
            <a:pPr lvl="2">
              <a:lnSpc>
                <a:spcPts val="1425"/>
              </a:lnSpc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Display driver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CONFIG_DISPLAY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=y				#Display driver</a:t>
            </a:r>
          </a:p>
          <a:p>
            <a:pPr lvl="2"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CONFIG_HEAP_MEM_POOL_SIZE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=4096			#Increase default heap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lvl="2"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CONFIG_CFB_LOG_LEVEL_DBG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=y			#Set Debug on for CFB</a:t>
            </a:r>
          </a:p>
          <a:p>
            <a:pPr lvl="2"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CONFIG_CHARACTER_FRAMEBUFFER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=y			#Load CFB driver</a:t>
            </a:r>
          </a:p>
          <a:p>
            <a:pPr lvl="2"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CONFIG_CHARACTER_FRAMEBUFFER_USE_DEFAULT_FONTS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=y	#Load default fonts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5A633D-2BA8-2CC8-28E3-11E95FCB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Blinky : Add drivers </a:t>
            </a:r>
            <a:r>
              <a:rPr lang="en-GB" dirty="0" err="1"/>
              <a:t>proj.conf</a:t>
            </a:r>
            <a:r>
              <a:rPr lang="en-GB" dirty="0"/>
              <a:t> </a:t>
            </a:r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B58A2-63D1-2696-5F10-D02B91AFD2DE}"/>
              </a:ext>
            </a:extLst>
          </p:cNvPr>
          <p:cNvSpPr txBox="1"/>
          <p:nvPr/>
        </p:nvSpPr>
        <p:spPr bwMode="auto">
          <a:xfrm>
            <a:off x="212536" y="15035702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endParaRPr lang="en-US" sz="1600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67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83BB6-FC85-F9CF-0050-9EAD0E5DA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D8E3C-E217-8FAB-5266-3128E8036F7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108528"/>
            <a:ext cx="8315096" cy="388922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Build and Flash the application</a:t>
            </a:r>
          </a:p>
          <a:p>
            <a:pPr lvl="1"/>
            <a:r>
              <a:rPr lang="en-US" dirty="0"/>
              <a:t>Connect the </a:t>
            </a:r>
            <a:r>
              <a:rPr lang="en-US" dirty="0" err="1"/>
              <a:t>COMPort</a:t>
            </a:r>
            <a:r>
              <a:rPr lang="en-US" dirty="0"/>
              <a:t> so you can see output</a:t>
            </a:r>
          </a:p>
          <a:p>
            <a:pPr lvl="2"/>
            <a:r>
              <a:rPr lang="en-US" dirty="0"/>
              <a:t>Ensure there are no errors</a:t>
            </a:r>
          </a:p>
          <a:p>
            <a:pPr lvl="2"/>
            <a:r>
              <a:rPr lang="en-US" dirty="0"/>
              <a:t>Disconnect SDA or SCK. Reboot and see if you get an error?</a:t>
            </a:r>
          </a:p>
          <a:p>
            <a:r>
              <a:rPr lang="en-US" dirty="0"/>
              <a:t>Modify </a:t>
            </a:r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/>
              <a:t>Include the zephyr/display/</a:t>
            </a:r>
            <a:r>
              <a:rPr lang="en-US" dirty="0" err="1"/>
              <a:t>cfb.h</a:t>
            </a:r>
            <a:endParaRPr lang="en-US" dirty="0"/>
          </a:p>
          <a:p>
            <a:pPr lvl="1">
              <a:lnSpc>
                <a:spcPts val="1425"/>
              </a:lnSpc>
            </a:pPr>
            <a:r>
              <a:rPr lang="en-US" dirty="0" err="1"/>
              <a:t>Initialise</a:t>
            </a:r>
            <a:r>
              <a:rPr lang="en-US" dirty="0"/>
              <a:t> the display</a:t>
            </a:r>
          </a:p>
          <a:p>
            <a:pPr lvl="2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struct device *display; </a:t>
            </a:r>
          </a:p>
          <a:p>
            <a:pPr lvl="2">
              <a:lnSpc>
                <a:spcPts val="1425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DEVICE_DT_GET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DT_CHOSEN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zephyr_display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2">
              <a:lnSpc>
                <a:spcPts val="1425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device_is_ready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LOG_ERR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not Present"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 lvl="1">
              <a:lnSpc>
                <a:spcPts val="1425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Refer to </a:t>
            </a:r>
          </a:p>
          <a:p>
            <a:pPr lvl="2">
              <a:lnSpc>
                <a:spcPts val="1425"/>
              </a:lnSpc>
            </a:pPr>
            <a:r>
              <a:rPr lang="en-US" dirty="0">
                <a:hlinkClick r:id="rId3"/>
              </a:rPr>
              <a:t>Zephyr API: Monochrome Character Framebuffer</a:t>
            </a:r>
            <a:r>
              <a:rPr lang="en-US" dirty="0"/>
              <a:t> or </a:t>
            </a:r>
          </a:p>
          <a:p>
            <a:pPr lvl="2">
              <a:lnSpc>
                <a:spcPts val="1425"/>
              </a:lnSpc>
            </a:pPr>
            <a:r>
              <a:rPr lang="en-US" dirty="0"/>
              <a:t>https://docs.nordicsemi.com/bundle/zephyr-apis-2.8.0/page/group_monochrome_character_framebuffer.html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82F27F-CC12-101C-9F46-E620E38B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Blinky : Add code to </a:t>
            </a:r>
            <a:r>
              <a:rPr lang="en-GB" dirty="0" err="1"/>
              <a:t>main.c</a:t>
            </a:r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0DA26-A6DC-5912-A89F-B9E47651F638}"/>
              </a:ext>
            </a:extLst>
          </p:cNvPr>
          <p:cNvSpPr txBox="1"/>
          <p:nvPr/>
        </p:nvSpPr>
        <p:spPr bwMode="auto">
          <a:xfrm>
            <a:off x="212536" y="15035702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endParaRPr lang="en-US" sz="1600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40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0D3C7-B2E5-6888-8031-6E5291566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295CA8-51A0-8CD8-42A5-FF9D05A6B08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108528"/>
            <a:ext cx="8315096" cy="388922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You need to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Initialise</a:t>
            </a:r>
            <a:r>
              <a:rPr lang="en-US" dirty="0">
                <a:latin typeface="Consolas" panose="020B0609020204030204" pitchFamily="49" charset="0"/>
              </a:rPr>
              <a:t> the character frame buffer (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?)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Clear the CFB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 Hello on the display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Try finalizing the frame buffer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Read the number of fonts and try another font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Invert the display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Draw a line from 80,0 to 120,64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Include the SHELL and CHARCTER_FRAMEBUFFER_SHELL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Try  (NOTE YOUR CODE SIZE DOWN)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cfb</a:t>
            </a:r>
            <a:r>
              <a:rPr lang="en-US" dirty="0">
                <a:latin typeface="Consolas" panose="020B0609020204030204" pitchFamily="49" charset="0"/>
              </a:rPr>
              <a:t> scroll vertical 0 0 "Hello“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cfb</a:t>
            </a:r>
            <a:r>
              <a:rPr lang="en-US" dirty="0">
                <a:latin typeface="Consolas" panose="020B0609020204030204" pitchFamily="49" charset="0"/>
              </a:rPr>
              <a:t> print 10 2  "Hello"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ECDA60-4A89-DB9D-0DC0-83B5AE5F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Blinky : Add code to </a:t>
            </a:r>
            <a:r>
              <a:rPr lang="en-GB" dirty="0" err="1"/>
              <a:t>main.c</a:t>
            </a:r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AE5EF-9F77-D34A-37A1-44070FD24E92}"/>
              </a:ext>
            </a:extLst>
          </p:cNvPr>
          <p:cNvSpPr txBox="1"/>
          <p:nvPr/>
        </p:nvSpPr>
        <p:spPr bwMode="auto">
          <a:xfrm>
            <a:off x="212536" y="15035702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endParaRPr lang="en-US" sz="1600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  <p:pic>
        <p:nvPicPr>
          <p:cNvPr id="5" name="Picture 4" descr="A small electronic device with a screen">
            <a:extLst>
              <a:ext uri="{FF2B5EF4-FFF2-40B4-BE49-F238E27FC236}">
                <a16:creationId xmlns:a16="http://schemas.microsoft.com/office/drawing/2014/main" id="{3E2101DC-2D7B-995B-720B-2AF8599B2D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248" y="1253065"/>
            <a:ext cx="2448076" cy="2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9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6DDAD-337F-0FE7-38B0-F6CD62EFA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39DF43-B232-E205-09B8-F0EEA05B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F02B4B7E-BFF7-EF3F-A092-4EE5C94DB2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57" r="-39657" b="-508"/>
          <a:stretch/>
        </p:blipFill>
        <p:spPr>
          <a:xfrm>
            <a:off x="7842694" y="553662"/>
            <a:ext cx="1048170" cy="58114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6E572-6A2B-E744-F81C-42E54F2EFE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43992" lvl="1" indent="0">
              <a:buNone/>
            </a:pPr>
            <a:endParaRPr lang="en-GB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B74282-AA47-14FC-3902-833805146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74161"/>
              </p:ext>
            </p:extLst>
          </p:nvPr>
        </p:nvGraphicFramePr>
        <p:xfrm>
          <a:off x="1727200" y="1203708"/>
          <a:ext cx="5689600" cy="3460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065">
                  <a:extLst>
                    <a:ext uri="{9D8B030D-6E8A-4147-A177-3AD203B41FA5}">
                      <a16:colId xmlns:a16="http://schemas.microsoft.com/office/drawing/2014/main" val="3391756629"/>
                    </a:ext>
                  </a:extLst>
                </a:gridCol>
                <a:gridCol w="778065">
                  <a:extLst>
                    <a:ext uri="{9D8B030D-6E8A-4147-A177-3AD203B41FA5}">
                      <a16:colId xmlns:a16="http://schemas.microsoft.com/office/drawing/2014/main" val="4258982914"/>
                    </a:ext>
                  </a:extLst>
                </a:gridCol>
                <a:gridCol w="778065">
                  <a:extLst>
                    <a:ext uri="{9D8B030D-6E8A-4147-A177-3AD203B41FA5}">
                      <a16:colId xmlns:a16="http://schemas.microsoft.com/office/drawing/2014/main" val="3523478166"/>
                    </a:ext>
                  </a:extLst>
                </a:gridCol>
                <a:gridCol w="2577340">
                  <a:extLst>
                    <a:ext uri="{9D8B030D-6E8A-4147-A177-3AD203B41FA5}">
                      <a16:colId xmlns:a16="http://schemas.microsoft.com/office/drawing/2014/main" val="1760320075"/>
                    </a:ext>
                  </a:extLst>
                </a:gridCol>
                <a:gridCol w="778065">
                  <a:extLst>
                    <a:ext uri="{9D8B030D-6E8A-4147-A177-3AD203B41FA5}">
                      <a16:colId xmlns:a16="http://schemas.microsoft.com/office/drawing/2014/main" val="993686425"/>
                    </a:ext>
                  </a:extLst>
                </a:gridCol>
              </a:tblGrid>
              <a:tr h="1159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Start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Tools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2147739511"/>
                  </a:ext>
                </a:extLst>
              </a:tr>
              <a:tr h="61815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8h30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10h00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nrf54L15DK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UART working on FLPR and Cortex M33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710406764"/>
                  </a:ext>
                </a:extLst>
              </a:tr>
              <a:tr h="1159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Break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10h00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10h15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1510638589"/>
                  </a:ext>
                </a:extLst>
              </a:tr>
              <a:tr h="10263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10h15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11h45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nrf54L15-DK/nRF52840-DK/ PPK2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Build iBeacon application on 54L15 and 52840 and compare power consumption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623830159"/>
                  </a:ext>
                </a:extLst>
              </a:tr>
              <a:tr h="1159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11h45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12h30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4206006730"/>
                  </a:ext>
                </a:extLst>
              </a:tr>
              <a:tr h="61815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12h30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14h00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nrf54L15-DK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Get 1.3" OLED Display operating on nrf54L15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3604676206"/>
                  </a:ext>
                </a:extLst>
              </a:tr>
              <a:tr h="1159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Break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14h00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14h15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1126291294"/>
                  </a:ext>
                </a:extLst>
              </a:tr>
              <a:tr h="61815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14h15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15h15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nRF54L15-DK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Continue session 3 followed by Questions Sam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2551010134"/>
                  </a:ext>
                </a:extLst>
              </a:tr>
              <a:tr h="1159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Q/A Close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15h15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15h30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68707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382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63B79-56E3-FEE9-B0F2-EA6F2EB93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37FFCD-D3C1-553A-AEF7-DAC94401E8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239839"/>
            <a:ext cx="5412239" cy="3465976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Create a device tree overlay for 52840DK</a:t>
            </a:r>
          </a:p>
          <a:p>
            <a:pPr lvl="1"/>
            <a:r>
              <a:rPr lang="en-US" sz="1600" dirty="0"/>
              <a:t>Use i2c0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P0.27 for SCL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P0.26 for SDA</a:t>
            </a:r>
          </a:p>
          <a:p>
            <a:pPr lvl="1"/>
            <a:r>
              <a:rPr lang="en-US" sz="1600" dirty="0"/>
              <a:t>Create a build configuration for nrf52840</a:t>
            </a:r>
          </a:p>
          <a:p>
            <a:r>
              <a:rPr lang="en-US" dirty="0"/>
              <a:t>Copy the project into another directory (lcd2BD)</a:t>
            </a:r>
          </a:p>
          <a:p>
            <a:pPr lvl="1"/>
            <a:r>
              <a:rPr lang="en-US" sz="1600" dirty="0"/>
              <a:t>Modify the driver to SSD1306 and get the larger display running </a:t>
            </a:r>
          </a:p>
          <a:p>
            <a:pPr lvl="1"/>
            <a:r>
              <a:rPr lang="en-US" sz="1600" dirty="0"/>
              <a:t>Take note Reset needs pulling high</a:t>
            </a:r>
          </a:p>
          <a:p>
            <a:pPr marL="143992" lvl="1" indent="0">
              <a:buNone/>
            </a:pPr>
            <a:endParaRPr lang="en-US" sz="1600" dirty="0"/>
          </a:p>
          <a:p>
            <a:pPr marL="143992" lvl="1" indent="0">
              <a:buNone/>
            </a:pPr>
            <a:endParaRPr lang="en-US" sz="1600" dirty="0"/>
          </a:p>
          <a:p>
            <a:pPr lvl="1"/>
            <a:endParaRPr lang="fr-FR" sz="1600" b="0" dirty="0">
              <a:effectLst/>
            </a:endParaRPr>
          </a:p>
          <a:p>
            <a:pPr lvl="2"/>
            <a:endParaRPr lang="en-US" sz="16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 descr="A circuit board with wires&#10;&#10;Description automatically generated">
            <a:extLst>
              <a:ext uri="{FF2B5EF4-FFF2-40B4-BE49-F238E27FC236}">
                <a16:creationId xmlns:a16="http://schemas.microsoft.com/office/drawing/2014/main" id="{BE487FB8-F8DD-A9F4-ED6E-E1ED2CB26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9188" y="488648"/>
            <a:ext cx="1631363" cy="1586895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3A4550-1BBB-1A1F-8550-797A8B95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89331"/>
            <a:ext cx="7921627" cy="509813"/>
          </a:xfrm>
        </p:spPr>
        <p:txBody>
          <a:bodyPr wrap="square" anchor="t">
            <a:normAutofit/>
          </a:bodyPr>
          <a:lstStyle/>
          <a:p>
            <a:r>
              <a:rPr lang="en-GB" sz="2400"/>
              <a:t>Blinky : Get it running on 52840-DK</a:t>
            </a:r>
            <a:endParaRPr lang="nb-NO" sz="240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7196E5B1-F624-8780-98D2-E08A44BE0B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32815" y="4767263"/>
            <a:ext cx="383752" cy="274637"/>
          </a:xfrm>
        </p:spPr>
        <p:txBody>
          <a:bodyPr/>
          <a:lstStyle/>
          <a:p>
            <a:pPr>
              <a:spcAft>
                <a:spcPts val="600"/>
              </a:spcAft>
            </a:pPr>
            <a:fld id="{206E8520-2104-4AD5-8681-84E58E925990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FD264-4DDB-B999-531C-E17508512211}"/>
              </a:ext>
            </a:extLst>
          </p:cNvPr>
          <p:cNvSpPr txBox="1"/>
          <p:nvPr/>
        </p:nvSpPr>
        <p:spPr bwMode="auto">
          <a:xfrm>
            <a:off x="212536" y="15035702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endParaRPr lang="en-US" sz="1600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  <p:pic>
        <p:nvPicPr>
          <p:cNvPr id="15" name="Picture 14" descr="A small electronic device with wires&#10;&#10;Description automatically generated">
            <a:extLst>
              <a:ext uri="{FF2B5EF4-FFF2-40B4-BE49-F238E27FC236}">
                <a16:creationId xmlns:a16="http://schemas.microsoft.com/office/drawing/2014/main" id="{A2F65DE5-89BB-1D3C-A41F-C146461E0B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0917" y="2482347"/>
            <a:ext cx="2321893" cy="24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56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B59EA9D-8C7C-BA33-B4CF-9072F2CDF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CEF379-0478-5E58-C88F-5480C5304F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108528"/>
            <a:ext cx="8315096" cy="388922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Goto </a:t>
            </a:r>
            <a:r>
              <a:rPr lang="en-US" dirty="0">
                <a:hlinkClick r:id="rId3"/>
              </a:rPr>
              <a:t>LVGL — Light and Versatile Embedded Graphics Library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Copy your project to a LVGL directory</a:t>
            </a:r>
          </a:p>
          <a:p>
            <a:r>
              <a:rPr lang="en-US" dirty="0">
                <a:latin typeface="Consolas" panose="020B0609020204030204" pitchFamily="49" charset="0"/>
              </a:rPr>
              <a:t>Add the LVGL driver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lvl="1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D2D915-C382-9B0D-AFF2-3CC098D4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Blinky : LVGL Library (optional)</a:t>
            </a:r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E913C-A3DD-AEAE-F90F-D52803A68F17}"/>
              </a:ext>
            </a:extLst>
          </p:cNvPr>
          <p:cNvSpPr txBox="1"/>
          <p:nvPr/>
        </p:nvSpPr>
        <p:spPr bwMode="auto">
          <a:xfrm>
            <a:off x="212536" y="15035702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A9CE"/>
              </a:buClr>
              <a:buSzPct val="100000"/>
            </a:pPr>
            <a:endParaRPr lang="en-US" sz="1600" dirty="0" err="1">
              <a:solidFill>
                <a:srgbClr val="333F4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22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C91E3-5E34-0F64-D9F1-44349DFB9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332038-5176-786F-E335-E6A8C67E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632533"/>
            <a:ext cx="7921627" cy="509813"/>
          </a:xfrm>
        </p:spPr>
        <p:txBody>
          <a:bodyPr/>
          <a:lstStyle/>
          <a:p>
            <a:r>
              <a:rPr lang="en-US" dirty="0"/>
              <a:t>Agenda Session 1                      8h30-10h00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B8BBF-314E-CE61-F7AE-8D5AEB48A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6" y="1238552"/>
            <a:ext cx="7921627" cy="3466799"/>
          </a:xfrm>
        </p:spPr>
        <p:txBody>
          <a:bodyPr/>
          <a:lstStyle/>
          <a:p>
            <a:r>
              <a:rPr lang="en-GB" dirty="0"/>
              <a:t>NRF Connect </a:t>
            </a:r>
          </a:p>
          <a:p>
            <a:pPr lvl="2"/>
            <a:r>
              <a:rPr lang="en-GB" dirty="0"/>
              <a:t>Board Configurator </a:t>
            </a:r>
          </a:p>
          <a:p>
            <a:pPr lvl="2"/>
            <a:r>
              <a:rPr lang="en-GB" dirty="0"/>
              <a:t>Direct Test Mode</a:t>
            </a:r>
          </a:p>
          <a:p>
            <a:pPr lvl="2"/>
            <a:r>
              <a:rPr lang="en-GB" dirty="0"/>
              <a:t>Power Profiler</a:t>
            </a:r>
          </a:p>
          <a:p>
            <a:pPr lvl="2"/>
            <a:r>
              <a:rPr lang="en-GB" dirty="0"/>
              <a:t>Programmer </a:t>
            </a:r>
          </a:p>
          <a:p>
            <a:pPr lvl="2"/>
            <a:r>
              <a:rPr lang="en-GB" dirty="0"/>
              <a:t>Bluetooth Low Energy</a:t>
            </a:r>
          </a:p>
          <a:p>
            <a:r>
              <a:rPr lang="en-GB" dirty="0"/>
              <a:t>Hello World on nRF54L15-DK</a:t>
            </a:r>
          </a:p>
          <a:p>
            <a:r>
              <a:rPr lang="en-GB" dirty="0"/>
              <a:t>Hello World on FLPR</a:t>
            </a:r>
          </a:p>
          <a:p>
            <a:r>
              <a:rPr lang="en-GB" dirty="0"/>
              <a:t>2 Hello Worlds running simultaneously on FLPR and App Core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9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DDC4F0-3ACD-41EC-9DA5-92CD968FAD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88" y="1040190"/>
            <a:ext cx="7400698" cy="36656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Board Configurator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Unbox nRF54L15-DK and nRF52840-DK 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Plug in nRF54L15-DK and run Board Configurator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Adjust IO Voltage </a:t>
            </a:r>
            <a:r>
              <a:rPr lang="en-US"/>
              <a:t>to 3V0</a:t>
            </a:r>
            <a:endParaRPr lang="en-US" dirty="0"/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Can you do the same for nRF52840?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Direct Test Mode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Copy sample Direct Test Mode. 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Create a Build Configuration for nrf54l15dk/nrf54l15/</a:t>
            </a:r>
            <a:r>
              <a:rPr lang="en-US" dirty="0" err="1"/>
              <a:t>cpuapp</a:t>
            </a:r>
            <a:endParaRPr lang="en-US" dirty="0"/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Flash build – open a serial terminal and run TX test on band 39</a:t>
            </a:r>
          </a:p>
          <a:p>
            <a:pPr marL="486892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nb-NO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497FE9-6887-4866-B7D2-B0842F8F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89331"/>
            <a:ext cx="7921627" cy="402479"/>
          </a:xfrm>
        </p:spPr>
        <p:txBody>
          <a:bodyPr/>
          <a:lstStyle/>
          <a:p>
            <a:r>
              <a:rPr lang="en-US" dirty="0"/>
              <a:t>Session1 : Tasks</a:t>
            </a:r>
            <a:br>
              <a:rPr lang="en-US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753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C1EBC-7D8E-94E4-E04B-457A7FBF7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7732B6-1984-A13C-C519-00A5A0EE63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88" y="1040190"/>
            <a:ext cx="8198983" cy="36656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Power Profiler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Turn the DK off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Go into Power Profiler in </a:t>
            </a:r>
            <a:r>
              <a:rPr lang="en-US" dirty="0" err="1"/>
              <a:t>nrf</a:t>
            </a:r>
            <a:r>
              <a:rPr lang="en-US" dirty="0"/>
              <a:t> Connect and connect to the PPK2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Ensure the USB cable is plugged into the “USB Data/Power”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Ensure the Power mode is set to “Ampere Meter” and turn “Enable power output” switch on.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Connect the Power profiler to the nRF54L15DK by removing the jumper. 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Measure current draw Ch 17 0dB</a:t>
            </a:r>
          </a:p>
          <a:p>
            <a:pPr marL="486892" lvl="1" indent="-342900">
              <a:buFont typeface="+mj-lt"/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143992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ENSURE IT’S THE RIGHT WAY AROUND</a:t>
            </a:r>
            <a:endParaRPr lang="nb-NO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3B32EA-724F-D78F-C8E9-4D639C76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89331"/>
            <a:ext cx="7921627" cy="402479"/>
          </a:xfrm>
        </p:spPr>
        <p:txBody>
          <a:bodyPr/>
          <a:lstStyle/>
          <a:p>
            <a:r>
              <a:rPr lang="en-US" dirty="0"/>
              <a:t>Session1 : Tasks continued</a:t>
            </a:r>
            <a:endParaRPr lang="nb-NO" dirty="0"/>
          </a:p>
        </p:txBody>
      </p:sp>
      <p:pic>
        <p:nvPicPr>
          <p:cNvPr id="9" name="Picture 8" descr="A blue electronic device with wires">
            <a:extLst>
              <a:ext uri="{FF2B5EF4-FFF2-40B4-BE49-F238E27FC236}">
                <a16:creationId xmlns:a16="http://schemas.microsoft.com/office/drawing/2014/main" id="{5AF2CCE6-9B63-4FD1-5FBD-F81CFC471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401611"/>
            <a:ext cx="2786743" cy="16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3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C6ADB-B70D-06B5-83CE-8ACD7508A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10E409-644C-DA26-99E0-FBAA24495CB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88" y="1040190"/>
            <a:ext cx="8198983" cy="36656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Programmer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Open Programmer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Connect to nRF54L15-DK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Load the hex file in </a:t>
            </a:r>
            <a:r>
              <a:rPr lang="en-US" b="1" dirty="0" err="1"/>
              <a:t>ProjDirectory</a:t>
            </a:r>
            <a:r>
              <a:rPr lang="en-US" b="1" dirty="0"/>
              <a:t>/build/zephyr/</a:t>
            </a:r>
            <a:r>
              <a:rPr lang="en-US" b="1" dirty="0" err="1"/>
              <a:t>zephyr.hex</a:t>
            </a:r>
            <a:endParaRPr lang="en-US" b="1" dirty="0"/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Write the hex file to the DK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Bluetooth Low Energy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Open Bluetooth Low Energy in </a:t>
            </a:r>
            <a:r>
              <a:rPr lang="en-US" b="1" dirty="0" err="1"/>
              <a:t>nRFConnect</a:t>
            </a:r>
            <a:endParaRPr lang="en-US" b="1" dirty="0"/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Connect your nRF52840 and Scan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Search for </a:t>
            </a:r>
            <a:r>
              <a:rPr lang="en-US" b="1" dirty="0" err="1"/>
              <a:t>AlexsBLE</a:t>
            </a:r>
            <a:endParaRPr lang="en-US" b="1" dirty="0"/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Connect and discover Services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143992" lvl="1" indent="0">
              <a:buNone/>
            </a:pPr>
            <a:endParaRPr lang="nb-NO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74FA10-2BBC-22E8-1966-09DB9418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89331"/>
            <a:ext cx="7921627" cy="402479"/>
          </a:xfrm>
        </p:spPr>
        <p:txBody>
          <a:bodyPr/>
          <a:lstStyle/>
          <a:p>
            <a:r>
              <a:rPr lang="en-US" dirty="0"/>
              <a:t>Session1 : Tasks continued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58072-2CE7-C0B1-D9AD-39D25F660D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59" y="2772377"/>
            <a:ext cx="2901593" cy="19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4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4C63-FB38-4B08-2D04-9A78E2EA5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557C09-14F8-8827-E7B9-DB00718783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88" y="1040190"/>
            <a:ext cx="8198983" cy="36656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Create a new application by copying sample </a:t>
            </a:r>
            <a:r>
              <a:rPr lang="en-US" b="1" dirty="0" err="1"/>
              <a:t>hello_world</a:t>
            </a:r>
            <a:r>
              <a:rPr lang="en-US" b="1" dirty="0"/>
              <a:t> 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Create a nrf54l15 build configuration (</a:t>
            </a:r>
            <a:r>
              <a:rPr lang="en-US" b="1" dirty="0" err="1"/>
              <a:t>buildapp</a:t>
            </a:r>
            <a:r>
              <a:rPr lang="en-US" b="1" dirty="0"/>
              <a:t> directory) and run it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Observe terminal output on Serial console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Save the workspace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Modify the sample to enable Logging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Add to </a:t>
            </a:r>
            <a:r>
              <a:rPr lang="en-US" b="1" dirty="0" err="1"/>
              <a:t>proj.conf</a:t>
            </a:r>
            <a:endParaRPr lang="en-US" b="1" dirty="0"/>
          </a:p>
          <a:p>
            <a:pPr marL="720881" lvl="2" indent="-342900">
              <a:buFont typeface="+mj-lt"/>
              <a:buAutoNum type="arabicPeriod"/>
            </a:pPr>
            <a:r>
              <a:rPr lang="en-US" b="1" dirty="0"/>
              <a:t>CONFIG_LOG=y</a:t>
            </a:r>
          </a:p>
          <a:p>
            <a:pPr marL="720881" lvl="2" indent="-342900">
              <a:buFont typeface="+mj-lt"/>
              <a:buAutoNum type="arabicPeriod"/>
            </a:pPr>
            <a:r>
              <a:rPr lang="nb-NO" dirty="0"/>
              <a:t>CONFIG_LOG_BACKEND=y</a:t>
            </a:r>
            <a:endParaRPr lang="en-US" dirty="0"/>
          </a:p>
          <a:p>
            <a:pPr marL="486892" lvl="1" indent="-342900">
              <a:buFont typeface="+mj-lt"/>
              <a:buAutoNum type="arabicPeriod"/>
            </a:pPr>
            <a:r>
              <a:rPr lang="en-US" dirty="0"/>
              <a:t>Add to </a:t>
            </a:r>
            <a:r>
              <a:rPr lang="en-US" dirty="0" err="1"/>
              <a:t>main.c</a:t>
            </a:r>
            <a:endParaRPr lang="en-US" dirty="0"/>
          </a:p>
          <a:p>
            <a:pPr marL="720881" lvl="2" indent="-342900">
              <a:buFont typeface="+mj-lt"/>
              <a:buAutoNum type="arabicPeriod"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&lt;zephyr/logging/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log.h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720881" lvl="2" indent="-342900">
              <a:buFont typeface="+mj-lt"/>
              <a:buAutoNum type="arabicPeriod"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LOG_MODULE_REGISTER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LOG_LEVEL_DBG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 marL="720881" lvl="2" indent="-342900">
              <a:buFont typeface="+mj-lt"/>
              <a:buAutoNum type="arabicPeriod"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LOG_INF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CONFIG_BOARD_TARGET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720881" lvl="2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Rebuild and check all is working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720881" lvl="2" indent="-342900">
              <a:buFont typeface="+mj-lt"/>
              <a:buAutoNum type="arabicPeriod"/>
            </a:pPr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18D2BF-E852-EACE-A99A-9B03B21E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89331"/>
            <a:ext cx="7921627" cy="402479"/>
          </a:xfrm>
        </p:spPr>
        <p:txBody>
          <a:bodyPr/>
          <a:lstStyle/>
          <a:p>
            <a:r>
              <a:rPr lang="en-US" dirty="0"/>
              <a:t>Session1 : Hello World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518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B46A7-0F75-F5F2-1288-C33062B86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591055-E4CF-0212-CD56-DF53B0B1794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88" y="1040190"/>
            <a:ext cx="8198983" cy="36656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Custom config option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effectLst/>
                <a:latin typeface="+mn-lt"/>
              </a:rPr>
              <a:t>Create </a:t>
            </a:r>
            <a:r>
              <a:rPr lang="en-GB" b="1" dirty="0">
                <a:solidFill>
                  <a:srgbClr val="000000"/>
                </a:solidFill>
                <a:latin typeface="+mn-lt"/>
              </a:rPr>
              <a:t>CONFIG_MY_MESSAGE=“</a:t>
            </a:r>
            <a:r>
              <a:rPr lang="en-GB" b="1" dirty="0" err="1">
                <a:solidFill>
                  <a:srgbClr val="000000"/>
                </a:solidFill>
                <a:latin typeface="+mn-lt"/>
              </a:rPr>
              <a:t>Rutronik’s</a:t>
            </a:r>
            <a:r>
              <a:rPr lang="en-GB" b="1" dirty="0">
                <a:solidFill>
                  <a:srgbClr val="000000"/>
                </a:solidFill>
                <a:latin typeface="+mn-lt"/>
              </a:rPr>
              <a:t> the best”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effectLst/>
                <a:latin typeface="+mn-lt"/>
              </a:rPr>
              <a:t>Create a </a:t>
            </a:r>
            <a:r>
              <a:rPr lang="en-GB" b="1" dirty="0" err="1">
                <a:solidFill>
                  <a:srgbClr val="000000"/>
                </a:solidFill>
                <a:effectLst/>
                <a:latin typeface="+mn-lt"/>
              </a:rPr>
              <a:t>Kconfig</a:t>
            </a:r>
            <a:r>
              <a:rPr lang="en-GB" b="1" dirty="0">
                <a:solidFill>
                  <a:srgbClr val="000000"/>
                </a:solidFill>
                <a:effectLst/>
                <a:latin typeface="+mn-lt"/>
              </a:rPr>
              <a:t> in the root directory and add</a:t>
            </a:r>
          </a:p>
          <a:p>
            <a:pPr marL="431978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Workshop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31978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config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MY_MESSAGE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31978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“Nordic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 the best”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31978" lvl="2" indent="0">
              <a:lnSpc>
                <a:spcPts val="142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 World Custom”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31978" lvl="2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endmenu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31978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Zephyr Kernel”</a:t>
            </a:r>
          </a:p>
          <a:p>
            <a:pPr marL="431978" lvl="2" indent="0">
              <a:lnSpc>
                <a:spcPts val="1425"/>
              </a:lnSpc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“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Kconfig.zephyr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pPr marL="431978" lvl="2" indent="0">
              <a:lnSpc>
                <a:spcPts val="1425"/>
              </a:lnSpc>
              <a:buNone/>
            </a:pPr>
            <a:r>
              <a:rPr lang="en-US" dirty="0" err="1">
                <a:solidFill>
                  <a:srgbClr val="AF00DB"/>
                </a:solidFill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ndmenu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86892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effectLst/>
                <a:latin typeface="+mn-lt"/>
              </a:rPr>
              <a:t>Add the string in LOG_INF with CONFIG_MY_MESSAGE and Pristine Build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effectLst/>
                <a:latin typeface="+mn-lt"/>
              </a:rPr>
              <a:t>Create </a:t>
            </a:r>
            <a:r>
              <a:rPr lang="en-GB" b="1" dirty="0">
                <a:solidFill>
                  <a:srgbClr val="000000"/>
                </a:solidFill>
                <a:latin typeface="+mn-lt"/>
              </a:rPr>
              <a:t>CONFIG_MY_MESSAGE=“Hello </a:t>
            </a:r>
            <a:r>
              <a:rPr lang="en-GB" b="1" dirty="0" err="1">
                <a:solidFill>
                  <a:srgbClr val="000000"/>
                </a:solidFill>
                <a:latin typeface="+mn-lt"/>
              </a:rPr>
              <a:t>Nordicers</a:t>
            </a:r>
            <a:r>
              <a:rPr lang="en-GB" b="1" dirty="0">
                <a:solidFill>
                  <a:srgbClr val="000000"/>
                </a:solidFill>
                <a:latin typeface="+mn-lt"/>
              </a:rPr>
              <a:t>” in </a:t>
            </a:r>
            <a:r>
              <a:rPr lang="en-GB" b="1" dirty="0" err="1">
                <a:solidFill>
                  <a:srgbClr val="000000"/>
                </a:solidFill>
                <a:latin typeface="+mn-lt"/>
              </a:rPr>
              <a:t>proj.conf</a:t>
            </a:r>
            <a:r>
              <a:rPr lang="en-GB" b="1" dirty="0">
                <a:solidFill>
                  <a:srgbClr val="000000"/>
                </a:solidFill>
                <a:latin typeface="+mn-lt"/>
              </a:rPr>
              <a:t> and rebuild</a:t>
            </a:r>
          </a:p>
          <a:p>
            <a:pPr marL="720881" lvl="2" indent="-342900">
              <a:buFont typeface="+mj-lt"/>
              <a:buAutoNum type="arabicPeriod"/>
            </a:pPr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AF434F-F3D9-86DD-E3DB-520163D0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89331"/>
            <a:ext cx="7921627" cy="402479"/>
          </a:xfrm>
        </p:spPr>
        <p:txBody>
          <a:bodyPr/>
          <a:lstStyle/>
          <a:p>
            <a:r>
              <a:rPr lang="en-US" dirty="0"/>
              <a:t>Session1 : Hello World </a:t>
            </a:r>
            <a:r>
              <a:rPr lang="en-US" dirty="0" err="1"/>
              <a:t>contd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3623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Nordic Master Template_1.0">
  <a:themeElements>
    <a:clrScheme name="Nordic New">
      <a:dk1>
        <a:srgbClr val="333F48"/>
      </a:dk1>
      <a:lt1>
        <a:srgbClr val="FFFFFF"/>
      </a:lt1>
      <a:dk2>
        <a:srgbClr val="768692"/>
      </a:dk2>
      <a:lt2>
        <a:srgbClr val="D9E1E2"/>
      </a:lt2>
      <a:accent1>
        <a:srgbClr val="00A9CE"/>
      </a:accent1>
      <a:accent2>
        <a:srgbClr val="6AD1E3"/>
      </a:accent2>
      <a:accent3>
        <a:srgbClr val="0033A0"/>
      </a:accent3>
      <a:accent4>
        <a:srgbClr val="0077C8"/>
      </a:accent4>
      <a:accent5>
        <a:srgbClr val="D0DF00"/>
      </a:accent5>
      <a:accent6>
        <a:srgbClr val="FFCD00"/>
      </a:accent6>
      <a:hlink>
        <a:srgbClr val="FF585D"/>
      </a:hlink>
      <a:folHlink>
        <a:srgbClr val="FFCD00"/>
      </a:folHlink>
    </a:clrScheme>
    <a:fontScheme name="Gotham">
      <a:majorFont>
        <a:latin typeface="Gotham Extra Light"/>
        <a:ea typeface=""/>
        <a:cs typeface=""/>
      </a:majorFont>
      <a:minorFont>
        <a:latin typeface="Gotham Light"/>
        <a:ea typeface=""/>
        <a:cs typeface="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50000"/>
          </a:srgb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algn="l">
          <a:lnSpc>
            <a:spcPct val="130000"/>
          </a:lnSpc>
          <a:spcBef>
            <a:spcPts val="400"/>
          </a:spcBef>
          <a:spcAft>
            <a:spcPts val="0"/>
          </a:spcAft>
          <a:buClr>
            <a:srgbClr val="00A9CE"/>
          </a:buClr>
          <a:buSzPct val="100000"/>
          <a:defRPr sz="1600" dirty="0" err="1">
            <a:solidFill>
              <a:srgbClr val="333F48"/>
            </a:solidFill>
            <a:latin typeface="Gotham Light" pitchFamily="50" charset="0"/>
            <a:cs typeface="Gotham Light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40460</TotalTime>
  <Words>2685</Words>
  <Application>Microsoft Office PowerPoint</Application>
  <PresentationFormat>On-screen Show (16:9)</PresentationFormat>
  <Paragraphs>441</Paragraphs>
  <Slides>31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Consolas</vt:lpstr>
      <vt:lpstr>Gotham Book</vt:lpstr>
      <vt:lpstr>Gotham Extra Light</vt:lpstr>
      <vt:lpstr>Gotham Light</vt:lpstr>
      <vt:lpstr>Gotham Medium</vt:lpstr>
      <vt:lpstr>Wingdings</vt:lpstr>
      <vt:lpstr>Wingdings 2</vt:lpstr>
      <vt:lpstr>Nordic Master Template_1.0</vt:lpstr>
      <vt:lpstr>Getting to know the nRF54L15</vt:lpstr>
      <vt:lpstr>Prerequisites</vt:lpstr>
      <vt:lpstr>AGENDA</vt:lpstr>
      <vt:lpstr>Agenda Session 1                      8h30-10h00</vt:lpstr>
      <vt:lpstr>Session1 : Tasks </vt:lpstr>
      <vt:lpstr>Session1 : Tasks continued</vt:lpstr>
      <vt:lpstr>Session1 : Tasks continued</vt:lpstr>
      <vt:lpstr>Session1 : Hello World</vt:lpstr>
      <vt:lpstr>Session1 : Hello World contd</vt:lpstr>
      <vt:lpstr>Session1 : Hello World contd</vt:lpstr>
      <vt:lpstr>Session1 : Hello World contd</vt:lpstr>
      <vt:lpstr>Session1 : Hello World contd</vt:lpstr>
      <vt:lpstr>Session1 : Hello World contd</vt:lpstr>
      <vt:lpstr>Agenda Session 2                      10h15-11h45</vt:lpstr>
      <vt:lpstr>Session 2 Task                       </vt:lpstr>
      <vt:lpstr>Session 2 Task                       </vt:lpstr>
      <vt:lpstr>Session 2 Task                       </vt:lpstr>
      <vt:lpstr>Agenda Session 3                      12h30-14h00</vt:lpstr>
      <vt:lpstr>nRF54L15 Block Diagram</vt:lpstr>
      <vt:lpstr>nRF54L15 Dedicated Clock pins</vt:lpstr>
      <vt:lpstr>Session3: Task</vt:lpstr>
      <vt:lpstr>Port Pins on DK to connect Display to</vt:lpstr>
      <vt:lpstr>Blinky and create an overlay file</vt:lpstr>
      <vt:lpstr>Blinky and create an overlay file</vt:lpstr>
      <vt:lpstr>Blinky and create an overlay file</vt:lpstr>
      <vt:lpstr>Blinky and create an overlay file</vt:lpstr>
      <vt:lpstr>Blinky : Add drivers proj.conf </vt:lpstr>
      <vt:lpstr>Blinky : Add code to main.c</vt:lpstr>
      <vt:lpstr>Blinky : Add code to main.c</vt:lpstr>
      <vt:lpstr>Blinky : Get it running on 52840-DK</vt:lpstr>
      <vt:lpstr>Blinky : LVGL Library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Nordic - 2021 FAE/Technical Supplier Training</dc:title>
  <dc:creator>Kurz, Christian</dc:creator>
  <cp:lastModifiedBy>Rawstorne, Alexander</cp:lastModifiedBy>
  <cp:revision>231</cp:revision>
  <cp:lastPrinted>2025-02-07T12:39:09Z</cp:lastPrinted>
  <dcterms:created xsi:type="dcterms:W3CDTF">2021-02-18T20:20:11Z</dcterms:created>
  <dcterms:modified xsi:type="dcterms:W3CDTF">2025-02-18T16:18:54Z</dcterms:modified>
</cp:coreProperties>
</file>