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28289-0F04-4472-88CC-4D9E921F401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24B0-CAE3-402D-BE07-37C68865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1/7/2020 2:48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8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26" y="5967629"/>
            <a:ext cx="1311085" cy="4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2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 noChangeAspect="1"/>
          </p:cNvGraphicFramePr>
          <p:nvPr/>
        </p:nvGraphicFramePr>
        <p:xfrm>
          <a:off x="1648675" y="1636149"/>
          <a:ext cx="10260640" cy="498744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44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6860">
                <a:tc>
                  <a:txBody>
                    <a:bodyPr/>
                    <a:lstStyle/>
                    <a:p>
                      <a:pPr algn="l"/>
                      <a:endParaRPr lang="en-US" sz="1600" cap="all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noProof="0" dirty="0"/>
                    </a:p>
                  </a:txBody>
                  <a:tcPr marL="89642" marR="89642" marT="44821" marB="4482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860">
                <a:tc>
                  <a:txBody>
                    <a:bodyPr/>
                    <a:lstStyle/>
                    <a:p>
                      <a:pPr algn="l"/>
                      <a:endParaRPr lang="en-US" sz="1600" cap="all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2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noProof="0" dirty="0"/>
                    </a:p>
                  </a:txBody>
                  <a:tcPr marL="89642" marR="89642" marT="44821" marB="448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noProof="0" dirty="0"/>
                    </a:p>
                  </a:txBody>
                  <a:tcPr marL="89642" marR="89642" marT="44821" marB="448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6860">
                <a:tc>
                  <a:txBody>
                    <a:bodyPr/>
                    <a:lstStyle/>
                    <a:p>
                      <a:pPr algn="l"/>
                      <a:endParaRPr lang="en-US" sz="1600" cap="all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32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860">
                <a:tc>
                  <a:txBody>
                    <a:bodyPr/>
                    <a:lstStyle/>
                    <a:p>
                      <a:pPr algn="l"/>
                      <a:endParaRPr lang="en-US" sz="1600" cap="all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326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cap="all" noProof="0" dirty="0"/>
                    </a:p>
                  </a:txBody>
                  <a:tcPr marL="89642" marR="89642" marT="44821" marB="448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noProof="0" dirty="0"/>
                    </a:p>
                  </a:txBody>
                  <a:tcPr marL="89642" marR="89642" marT="44821" marB="4482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 bwMode="auto">
          <a:xfrm>
            <a:off x="4126294" y="2887383"/>
            <a:ext cx="2654103" cy="1240393"/>
          </a:xfrm>
          <a:prstGeom prst="triangle">
            <a:avLst>
              <a:gd name="adj" fmla="val 100000"/>
            </a:avLst>
          </a:prstGeom>
          <a:solidFill>
            <a:srgbClr val="6482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9279491" y="4298890"/>
            <a:ext cx="2620487" cy="1089598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694504" y="4250723"/>
            <a:ext cx="1195233" cy="2390466"/>
          </a:xfrm>
          <a:prstGeom prst="roundRect">
            <a:avLst>
              <a:gd name="adj" fmla="val 50000"/>
            </a:avLst>
          </a:prstGeom>
          <a:solidFill>
            <a:srgbClr val="B4009E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a-DK" sz="2745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Away from desk</a:t>
            </a:r>
            <a:endParaRPr lang="en-US" sz="2745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7486" y="1448588"/>
            <a:ext cx="1363313" cy="159311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9411" dirty="0">
                <a:solidFill>
                  <a:srgbClr val="FFFFF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</a:t>
            </a:r>
            <a:endParaRPr lang="en-US" sz="9411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31267" y="5660024"/>
            <a:ext cx="1363313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rgbClr val="505050">
                    <a:lumMod val="75000"/>
                  </a:srgb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</a:t>
            </a:r>
            <a:endParaRPr lang="en-US" sz="5882" dirty="0">
              <a:solidFill>
                <a:srgbClr val="505050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2661" y="2983472"/>
            <a:ext cx="1363313" cy="126725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7058" dirty="0">
                <a:solidFill>
                  <a:srgbClr val="FFFFF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💻</a:t>
            </a:r>
            <a:endParaRPr lang="en-US" sz="7058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40378" y="3012443"/>
            <a:ext cx="1363313" cy="159311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9411" dirty="0">
                <a:solidFill>
                  <a:srgbClr val="505050">
                    <a:lumMod val="75000"/>
                  </a:srgb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</a:t>
            </a:r>
            <a:endParaRPr lang="en-US" sz="9411" dirty="0">
              <a:solidFill>
                <a:srgbClr val="505050">
                  <a:lumMod val="75000"/>
                </a:srgbClr>
              </a:solidFill>
              <a:latin typeface="Segoe U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460955" y="189819"/>
            <a:ext cx="2240440" cy="3326140"/>
            <a:chOff x="9538969" y="193129"/>
            <a:chExt cx="2285365" cy="3392836"/>
          </a:xfrm>
        </p:grpSpPr>
        <p:grpSp>
          <p:nvGrpSpPr>
            <p:cNvPr id="33" name="Group 32"/>
            <p:cNvGrpSpPr/>
            <p:nvPr/>
          </p:nvGrpSpPr>
          <p:grpSpPr>
            <a:xfrm>
              <a:off x="9538969" y="193129"/>
              <a:ext cx="2285365" cy="1240381"/>
              <a:chOff x="9538969" y="193129"/>
              <a:chExt cx="2285365" cy="1240381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10039667" y="193129"/>
                <a:ext cx="1249680" cy="124038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538969" y="257155"/>
                <a:ext cx="2285365" cy="963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67"/>
                <a:r>
                  <a:rPr lang="da-DK" sz="3529" dirty="0">
                    <a:solidFill>
                      <a:srgbClr val="292929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👋</a:t>
                </a:r>
                <a:endParaRPr lang="da-DK" sz="2745" dirty="0">
                  <a:solidFill>
                    <a:srgbClr val="292929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 defTabSz="914367">
                  <a:lnSpc>
                    <a:spcPts val="1176"/>
                  </a:lnSpc>
                </a:pPr>
                <a:r>
                  <a:rPr lang="da-DK" sz="1372" cap="all" dirty="0">
                    <a:solidFill>
                      <a:srgbClr val="292929"/>
                    </a:solidFill>
                    <a:latin typeface="Segoe UI Light"/>
                  </a:rPr>
                  <a:t>Touch-</a:t>
                </a:r>
              </a:p>
              <a:p>
                <a:pPr algn="ctr" defTabSz="914367">
                  <a:lnSpc>
                    <a:spcPts val="1176"/>
                  </a:lnSpc>
                </a:pPr>
                <a:r>
                  <a:rPr lang="da-DK" sz="1372" cap="all" dirty="0">
                    <a:solidFill>
                      <a:srgbClr val="292929"/>
                    </a:solidFill>
                    <a:latin typeface="Segoe UI Light"/>
                  </a:rPr>
                  <a:t>Optimized</a:t>
                </a:r>
                <a:endParaRPr lang="en-US" sz="1372" cap="all" dirty="0">
                  <a:solidFill>
                    <a:srgbClr val="292929"/>
                  </a:solidFill>
                  <a:latin typeface="Segoe UI Light"/>
                </a:endParaRP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>
              <a:off x="10667802" y="1433510"/>
              <a:ext cx="10250" cy="2152455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lg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616019" y="3510582"/>
            <a:ext cx="2215846" cy="814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>
              <a:defRPr/>
            </a:pPr>
            <a:r>
              <a:rPr lang="da-DK" sz="2353" dirty="0">
                <a:solidFill>
                  <a:srgbClr val="FFFFFF"/>
                </a:solidFill>
                <a:latin typeface="Segoe UI"/>
              </a:rPr>
              <a:t>Web</a:t>
            </a:r>
          </a:p>
          <a:p>
            <a:pPr algn="ctr" defTabSz="914367">
              <a:defRPr/>
            </a:pPr>
            <a:endParaRPr lang="en-US" sz="2353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48775" y="2730571"/>
            <a:ext cx="1408371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da-DK" sz="2353" dirty="0">
                <a:solidFill>
                  <a:srgbClr val="FFFFFF"/>
                </a:solidFill>
                <a:latin typeface="Segoe UI"/>
              </a:rPr>
              <a:t>Windows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543778" y="4050283"/>
            <a:ext cx="972502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da-DK" sz="2353" dirty="0">
                <a:solidFill>
                  <a:srgbClr val="FFFFFF"/>
                </a:solidFill>
                <a:latin typeface="Segoe UI"/>
              </a:rPr>
              <a:t>Tablet</a:t>
            </a:r>
            <a:endParaRPr lang="en-US" sz="2353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731210" y="5232570"/>
            <a:ext cx="1028070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da-DK" sz="2353" dirty="0">
                <a:solidFill>
                  <a:srgbClr val="292929"/>
                </a:solidFill>
                <a:latin typeface="Segoe UI"/>
              </a:rPr>
              <a:t>Phone</a:t>
            </a:r>
            <a:endParaRPr lang="en-US" sz="2353" dirty="0">
              <a:solidFill>
                <a:srgbClr val="292929"/>
              </a:solidFill>
              <a:latin typeface="Segoe U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63248" y="189820"/>
            <a:ext cx="2240440" cy="3317930"/>
            <a:chOff x="4237037" y="193129"/>
            <a:chExt cx="2285365" cy="3384461"/>
          </a:xfrm>
        </p:grpSpPr>
        <p:grpSp>
          <p:nvGrpSpPr>
            <p:cNvPr id="31" name="Group 30"/>
            <p:cNvGrpSpPr/>
            <p:nvPr/>
          </p:nvGrpSpPr>
          <p:grpSpPr>
            <a:xfrm>
              <a:off x="4237037" y="193129"/>
              <a:ext cx="2285365" cy="1240381"/>
              <a:chOff x="4237037" y="193129"/>
              <a:chExt cx="2285365" cy="1240381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4751387" y="193129"/>
                <a:ext cx="1249680" cy="1240381"/>
              </a:xfrm>
              <a:prstGeom prst="ellipse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237037" y="396926"/>
                <a:ext cx="2285365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67"/>
                <a:r>
                  <a:rPr lang="en-US" sz="2353" dirty="0">
                    <a:solidFill>
                      <a:srgbClr val="292929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</a:t>
                </a:r>
                <a:endParaRPr lang="en-US" sz="2353" dirty="0">
                  <a:solidFill>
                    <a:srgbClr val="292929"/>
                  </a:solidFill>
                  <a:latin typeface="Segoe UI"/>
                </a:endParaRPr>
              </a:p>
              <a:p>
                <a:pPr algn="ctr" defTabSz="914367"/>
                <a:r>
                  <a:rPr lang="en-US" sz="1372" cap="all" dirty="0">
                    <a:solidFill>
                      <a:srgbClr val="292929"/>
                    </a:solidFill>
                    <a:latin typeface="Segoe UI Light"/>
                  </a:rPr>
                  <a:t>Keyboard</a:t>
                </a:r>
              </a:p>
              <a:p>
                <a:pPr algn="ctr" defTabSz="914367"/>
                <a:r>
                  <a:rPr lang="da-DK" sz="1372" cap="all" dirty="0">
                    <a:solidFill>
                      <a:srgbClr val="292929"/>
                    </a:solidFill>
                    <a:latin typeface="Segoe UI Light"/>
                  </a:rPr>
                  <a:t>&amp; mouse</a:t>
                </a:r>
                <a:endParaRPr lang="en-US" sz="1372" cap="all" dirty="0">
                  <a:solidFill>
                    <a:srgbClr val="292929"/>
                  </a:solidFill>
                  <a:latin typeface="Segoe UI Light"/>
                </a:endParaRPr>
              </a:p>
            </p:txBody>
          </p:sp>
        </p:grpSp>
        <p:cxnSp>
          <p:nvCxnSpPr>
            <p:cNvPr id="53" name="Straight Connector 52"/>
            <p:cNvCxnSpPr>
              <a:stCxn id="20" idx="4"/>
            </p:cNvCxnSpPr>
            <p:nvPr/>
          </p:nvCxnSpPr>
          <p:spPr>
            <a:xfrm>
              <a:off x="5376227" y="1433510"/>
              <a:ext cx="0" cy="867412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  <a:prstDash val="lgDash"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68607" y="2306000"/>
              <a:ext cx="0" cy="1271590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  <a:prstDash val="lgDash"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7365252" y="2972267"/>
            <a:ext cx="1363313" cy="126725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7058" dirty="0">
                <a:solidFill>
                  <a:srgbClr val="9BD2FF">
                    <a:lumMod val="25000"/>
                  </a:srgb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💻</a:t>
            </a:r>
            <a:endParaRPr lang="en-US" sz="7058" dirty="0">
              <a:solidFill>
                <a:srgbClr val="9BD2FF">
                  <a:lumMod val="25000"/>
                </a:srgbClr>
              </a:solidFill>
              <a:latin typeface="Segoe UI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13280" y="1710853"/>
            <a:ext cx="1195233" cy="2363584"/>
          </a:xfrm>
          <a:prstGeom prst="roundRect">
            <a:avLst>
              <a:gd name="adj" fmla="val 50000"/>
            </a:avLst>
          </a:prstGeom>
          <a:solidFill>
            <a:srgbClr val="E81123"/>
          </a:solidFill>
          <a:ln w="63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a-DK" sz="2745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At a desk</a:t>
            </a:r>
            <a:endParaRPr lang="en-US" sz="2745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380043" y="3503702"/>
            <a:ext cx="2597454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929252" y="3503702"/>
            <a:ext cx="264787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862101" y="189820"/>
            <a:ext cx="2240440" cy="3314194"/>
            <a:chOff x="6888003" y="193129"/>
            <a:chExt cx="2285365" cy="3380651"/>
          </a:xfrm>
        </p:grpSpPr>
        <p:grpSp>
          <p:nvGrpSpPr>
            <p:cNvPr id="32" name="Group 31"/>
            <p:cNvGrpSpPr/>
            <p:nvPr/>
          </p:nvGrpSpPr>
          <p:grpSpPr>
            <a:xfrm>
              <a:off x="6888003" y="193129"/>
              <a:ext cx="2285365" cy="1240381"/>
              <a:chOff x="6888003" y="193129"/>
              <a:chExt cx="2285365" cy="1240381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7418387" y="193129"/>
                <a:ext cx="1249680" cy="124038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888003" y="333355"/>
                <a:ext cx="2285365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67"/>
                <a:r>
                  <a:rPr lang="en-US" sz="2353" dirty="0">
                    <a:solidFill>
                      <a:srgbClr val="292929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</a:t>
                </a:r>
                <a:r>
                  <a:rPr lang="en-US" sz="1765" dirty="0">
                    <a:solidFill>
                      <a:srgbClr val="292929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</a:t>
                </a:r>
              </a:p>
              <a:p>
                <a:pPr algn="ctr" defTabSz="914367"/>
                <a:r>
                  <a:rPr lang="da-DK" sz="1372" cap="all" dirty="0">
                    <a:solidFill>
                      <a:srgbClr val="292929"/>
                    </a:solidFill>
                    <a:latin typeface="Segoe UI Light"/>
                  </a:rPr>
                  <a:t>Touch-</a:t>
                </a:r>
              </a:p>
              <a:p>
                <a:pPr algn="ctr" defTabSz="914367"/>
                <a:r>
                  <a:rPr lang="da-DK" sz="1372" cap="all" dirty="0">
                    <a:solidFill>
                      <a:srgbClr val="292929"/>
                    </a:solidFill>
                    <a:latin typeface="Segoe UI Light"/>
                  </a:rPr>
                  <a:t>Enabled</a:t>
                </a:r>
                <a:endParaRPr lang="en-US" sz="1372" cap="all" dirty="0">
                  <a:solidFill>
                    <a:srgbClr val="292929"/>
                  </a:solidFill>
                  <a:latin typeface="Segoe UI Light"/>
                </a:endParaRPr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>
              <a:off x="8026875" y="1451311"/>
              <a:ext cx="0" cy="2122469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lgDash"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500828" y="1943423"/>
            <a:ext cx="3879216" cy="633625"/>
            <a:chOff x="1419225" y="1981895"/>
            <a:chExt cx="3957002" cy="64633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19225" y="2300922"/>
              <a:ext cx="395700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8155" y="1981895"/>
              <a:ext cx="24374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765" b="1" cap="all" dirty="0">
                  <a:solidFill>
                    <a:srgbClr val="505050"/>
                  </a:solidFill>
                  <a:latin typeface="Segoe UI"/>
                </a:rPr>
                <a:t>Intensive use</a:t>
              </a:r>
              <a:endParaRPr lang="en-US" sz="1765" cap="all" dirty="0">
                <a:solidFill>
                  <a:srgbClr val="505050"/>
                </a:solidFill>
                <a:latin typeface="Segoe UI"/>
              </a:endParaRPr>
            </a:p>
            <a:p>
              <a:pPr defTabSz="914367"/>
              <a:r>
                <a:rPr lang="en-US" sz="1765" cap="all" dirty="0">
                  <a:solidFill>
                    <a:srgbClr val="505050"/>
                  </a:solidFill>
                  <a:latin typeface="Segoe UI"/>
                </a:rPr>
                <a:t>concurrent TASKS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08513" y="3193845"/>
            <a:ext cx="3864061" cy="633625"/>
            <a:chOff x="1427064" y="3257391"/>
            <a:chExt cx="3941543" cy="64633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427064" y="3573462"/>
              <a:ext cx="3941543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534005" y="3257391"/>
              <a:ext cx="22056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/>
              <a:r>
                <a:rPr lang="en-US" sz="1765" b="1" cap="all" dirty="0">
                  <a:solidFill>
                    <a:srgbClr val="505050"/>
                  </a:solidFill>
                  <a:latin typeface="Segoe UI"/>
                </a:rPr>
                <a:t>common use</a:t>
              </a:r>
              <a:br>
                <a:rPr lang="en-US" sz="1765" b="1" cap="all" dirty="0">
                  <a:solidFill>
                    <a:srgbClr val="505050"/>
                  </a:solidFill>
                  <a:latin typeface="Segoe UI"/>
                </a:rPr>
              </a:br>
              <a:r>
                <a:rPr lang="en-US" sz="1765" cap="all" dirty="0">
                  <a:solidFill>
                    <a:srgbClr val="505050"/>
                  </a:solidFill>
                  <a:latin typeface="Segoe UI"/>
                </a:rPr>
                <a:t>one task a time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89738" y="4843689"/>
            <a:ext cx="6698133" cy="1585840"/>
            <a:chOff x="3856037" y="4940318"/>
            <a:chExt cx="6832445" cy="1617639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0679750" y="4940318"/>
              <a:ext cx="8732" cy="1298557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lgDash"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56037" y="6240462"/>
              <a:ext cx="6824663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999009" y="5911626"/>
              <a:ext cx="621665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278">
                <a:defRPr/>
              </a:pPr>
              <a:r>
                <a:rPr lang="en-US" sz="1765" b="1" cap="all" dirty="0">
                  <a:solidFill>
                    <a:srgbClr val="505050"/>
                  </a:solidFill>
                  <a:latin typeface="Segoe UI"/>
                </a:rPr>
                <a:t>USED ‘ON THE MOVE’</a:t>
              </a:r>
              <a:endParaRPr lang="en-US" sz="1765" cap="all" dirty="0">
                <a:solidFill>
                  <a:srgbClr val="505050"/>
                </a:solidFill>
                <a:latin typeface="Segoe UI"/>
              </a:endParaRPr>
            </a:p>
            <a:p>
              <a:pPr defTabSz="914278">
                <a:defRPr/>
              </a:pPr>
              <a:r>
                <a:rPr lang="en-US" sz="1765" cap="all" dirty="0">
                  <a:solidFill>
                    <a:srgbClr val="505050"/>
                  </a:solidFill>
                  <a:latin typeface="Segoe UI"/>
                </a:rPr>
                <a:t>between meetings; ON SHOP FLOOR; in CAR</a:t>
              </a:r>
              <a:endParaRPr lang="en-US" sz="1765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89737" y="3502147"/>
            <a:ext cx="6699219" cy="1693515"/>
            <a:chOff x="3856037" y="3571875"/>
            <a:chExt cx="6833552" cy="172747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856037" y="4960302"/>
              <a:ext cx="683355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034035" y="4653017"/>
              <a:ext cx="621665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278">
                <a:defRPr/>
              </a:pPr>
              <a:r>
                <a:rPr lang="en-US" sz="1765" b="1" cap="all" dirty="0">
                  <a:solidFill>
                    <a:srgbClr val="505050"/>
                  </a:solidFill>
                  <a:latin typeface="Segoe UI"/>
                </a:rPr>
                <a:t>USED ‘ON THE SIDE’</a:t>
              </a:r>
            </a:p>
            <a:p>
              <a:pPr defTabSz="914278">
                <a:defRPr/>
              </a:pPr>
              <a:r>
                <a:rPr lang="en-US" sz="1765" cap="all" dirty="0">
                  <a:solidFill>
                    <a:srgbClr val="292929"/>
                  </a:solidFill>
                  <a:latin typeface="Segoe UI"/>
                </a:rPr>
                <a:t>With customers; IN MEETINGS; In couch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0681651" y="3571875"/>
              <a:ext cx="0" cy="137912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lgDash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for use</a:t>
            </a:r>
          </a:p>
        </p:txBody>
      </p:sp>
    </p:spTree>
    <p:extLst>
      <p:ext uri="{BB962C8B-B14F-4D97-AF65-F5344CB8AC3E}">
        <p14:creationId xmlns:p14="http://schemas.microsoft.com/office/powerpoint/2010/main" val="4072376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theme/theme1.xml><?xml version="1.0" encoding="utf-8"?>
<a:theme xmlns:a="http://schemas.openxmlformats.org/drawingml/2006/main" name="2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Segoe UI Symbol</vt:lpstr>
      <vt:lpstr>2_WHITE TEMPLATE</vt:lpstr>
      <vt:lpstr>Fit for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for use</dc:title>
  <dc:creator>Jacob Winther</dc:creator>
  <cp:lastModifiedBy>Jacob Winther</cp:lastModifiedBy>
  <cp:revision>1</cp:revision>
  <dcterms:created xsi:type="dcterms:W3CDTF">2020-01-07T13:48:19Z</dcterms:created>
  <dcterms:modified xsi:type="dcterms:W3CDTF">2020-01-07T13:49:49Z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jacobwj@microsoft.com</vt:lpwstr>
  </property>
  <property fmtid="{D5CDD505-2E9C-101B-9397-08002B2CF9AE}" pid="5" name="MSIP_Label_f42aa342-8706-4288-bd11-ebb85995028c_SetDate">
    <vt:lpwstr>2020-01-07T13:49:40.3202146Z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edeffd1b-75c9-4cfa-b417-9f72ab16891a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