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800" strictFirstAndLastChars="0" saveSubsetFonts="1">
  <p:sldMasterIdLst>
    <p:sldMasterId id="2147483648" r:id="rId1"/>
  </p:sldMasterIdLst>
  <p:notesMasterIdLst>
    <p:notesMasterId r:id="rId74"/>
  </p:notesMasterIdLst>
  <p:handoutMasterIdLst>
    <p:handoutMasterId r:id="rId75"/>
  </p:handoutMasterIdLst>
  <p:sldIdLst>
    <p:sldId id="256" r:id="rId2"/>
    <p:sldId id="493" r:id="rId3"/>
    <p:sldId id="497" r:id="rId4"/>
    <p:sldId id="518" r:id="rId5"/>
    <p:sldId id="520" r:id="rId6"/>
    <p:sldId id="521" r:id="rId7"/>
    <p:sldId id="523" r:id="rId8"/>
    <p:sldId id="524" r:id="rId9"/>
    <p:sldId id="526" r:id="rId10"/>
    <p:sldId id="527" r:id="rId11"/>
    <p:sldId id="550" r:id="rId12"/>
    <p:sldId id="549" r:id="rId13"/>
    <p:sldId id="528" r:id="rId14"/>
    <p:sldId id="530" r:id="rId15"/>
    <p:sldId id="531" r:id="rId16"/>
    <p:sldId id="499" r:id="rId17"/>
    <p:sldId id="533" r:id="rId18"/>
    <p:sldId id="534" r:id="rId19"/>
    <p:sldId id="535" r:id="rId20"/>
    <p:sldId id="536" r:id="rId21"/>
    <p:sldId id="537" r:id="rId22"/>
    <p:sldId id="538" r:id="rId23"/>
    <p:sldId id="539" r:id="rId24"/>
    <p:sldId id="529" r:id="rId25"/>
    <p:sldId id="542" r:id="rId26"/>
    <p:sldId id="543" r:id="rId27"/>
    <p:sldId id="544" r:id="rId28"/>
    <p:sldId id="545" r:id="rId29"/>
    <p:sldId id="546" r:id="rId30"/>
    <p:sldId id="540" r:id="rId31"/>
    <p:sldId id="547" r:id="rId32"/>
    <p:sldId id="548" r:id="rId33"/>
    <p:sldId id="551" r:id="rId34"/>
    <p:sldId id="552" r:id="rId35"/>
    <p:sldId id="553" r:id="rId36"/>
    <p:sldId id="554" r:id="rId37"/>
    <p:sldId id="555" r:id="rId38"/>
    <p:sldId id="556" r:id="rId39"/>
    <p:sldId id="557" r:id="rId40"/>
    <p:sldId id="558" r:id="rId41"/>
    <p:sldId id="559" r:id="rId42"/>
    <p:sldId id="560" r:id="rId43"/>
    <p:sldId id="561" r:id="rId44"/>
    <p:sldId id="562" r:id="rId45"/>
    <p:sldId id="563" r:id="rId46"/>
    <p:sldId id="564" r:id="rId47"/>
    <p:sldId id="565" r:id="rId48"/>
    <p:sldId id="566" r:id="rId49"/>
    <p:sldId id="568" r:id="rId50"/>
    <p:sldId id="567" r:id="rId51"/>
    <p:sldId id="580" r:id="rId52"/>
    <p:sldId id="581" r:id="rId53"/>
    <p:sldId id="583" r:id="rId54"/>
    <p:sldId id="582" r:id="rId55"/>
    <p:sldId id="584" r:id="rId56"/>
    <p:sldId id="585" r:id="rId57"/>
    <p:sldId id="579" r:id="rId58"/>
    <p:sldId id="569" r:id="rId59"/>
    <p:sldId id="570" r:id="rId60"/>
    <p:sldId id="571" r:id="rId61"/>
    <p:sldId id="587" r:id="rId62"/>
    <p:sldId id="588" r:id="rId63"/>
    <p:sldId id="589" r:id="rId64"/>
    <p:sldId id="590" r:id="rId65"/>
    <p:sldId id="573" r:id="rId66"/>
    <p:sldId id="574" r:id="rId67"/>
    <p:sldId id="575" r:id="rId68"/>
    <p:sldId id="576" r:id="rId69"/>
    <p:sldId id="577" r:id="rId70"/>
    <p:sldId id="578" r:id="rId71"/>
    <p:sldId id="586" r:id="rId72"/>
    <p:sldId id="591" r:id="rId73"/>
  </p:sldIdLst>
  <p:sldSz cx="9144000" cy="6858000" type="screen4x3"/>
  <p:notesSz cx="6797675" cy="9926638"/>
  <p:defaultTextStyle>
    <a:defPPr>
      <a:defRPr lang="de-DE"/>
    </a:defPPr>
    <a:lvl1pPr algn="ctr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CC33"/>
    <a:srgbClr val="FF9900"/>
    <a:srgbClr val="FFCCFF"/>
    <a:srgbClr val="FF99FF"/>
    <a:srgbClr val="0000FF"/>
    <a:srgbClr val="CC99FF"/>
    <a:srgbClr val="FFCC99"/>
    <a:srgbClr val="FF6600"/>
    <a:srgbClr val="FFFF99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8959" autoAdjust="0"/>
    <p:restoredTop sz="97037" autoAdjust="0"/>
  </p:normalViewPr>
  <p:slideViewPr>
    <p:cSldViewPr>
      <p:cViewPr varScale="1">
        <p:scale>
          <a:sx n="136" d="100"/>
          <a:sy n="136" d="100"/>
        </p:scale>
        <p:origin x="1614" y="96"/>
      </p:cViewPr>
      <p:guideLst>
        <p:guide orient="horz" pos="384"/>
        <p:guide pos="3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-6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806" y="-84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 baseline="-250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baseline="-250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 baseline="-250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baseline="-25000"/>
            </a:lvl1pPr>
          </a:lstStyle>
          <a:p>
            <a:pPr>
              <a:defRPr/>
            </a:pPr>
            <a:fld id="{977C4A3E-BB12-403C-8368-F033BF248CB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27626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95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1B0770F9-3302-45C0-BC5A-E198C8983BF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68757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5CC25A42-A921-43DA-9AD6-CE33BB522946}" type="slidenum">
              <a:rPr lang="de-DE" sz="1200" b="0" smtClean="0">
                <a:latin typeface="Times New Roman" pitchFamily="18" charset="0"/>
              </a:rPr>
              <a:pPr/>
              <a:t>800</a:t>
            </a:fld>
            <a:endParaRPr lang="de-DE" sz="1200" b="0" dirty="0">
              <a:latin typeface="Times New Roman" pitchFamily="18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AT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0FECF5A9-A68E-465B-A3E9-BFAC8AA45939}" type="slidenum">
              <a:rPr lang="de-DE" sz="1200" b="0" smtClean="0">
                <a:latin typeface="Times New Roman" pitchFamily="18" charset="0"/>
              </a:rPr>
              <a:pPr/>
              <a:t>809</a:t>
            </a:fld>
            <a:endParaRPr lang="de-DE" sz="1200" b="0">
              <a:latin typeface="Times New Roman" pitchFamily="18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4113" cy="3722687"/>
          </a:xfrm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 sz="180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0FECF5A9-A68E-465B-A3E9-BFAC8AA45939}" type="slidenum">
              <a:rPr lang="de-DE" sz="1200" b="0" smtClean="0">
                <a:latin typeface="Times New Roman" pitchFamily="18" charset="0"/>
              </a:rPr>
              <a:pPr/>
              <a:t>810</a:t>
            </a:fld>
            <a:endParaRPr lang="de-DE" sz="1200" b="0">
              <a:latin typeface="Times New Roman" pitchFamily="18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4113" cy="3722687"/>
          </a:xfrm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 sz="1800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0FECF5A9-A68E-465B-A3E9-BFAC8AA45939}" type="slidenum">
              <a:rPr lang="de-DE" sz="1200" b="0" smtClean="0">
                <a:latin typeface="Times New Roman" pitchFamily="18" charset="0"/>
              </a:rPr>
              <a:pPr/>
              <a:t>811</a:t>
            </a:fld>
            <a:endParaRPr lang="de-DE" sz="1200" b="0">
              <a:latin typeface="Times New Roman" pitchFamily="18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4113" cy="3722687"/>
          </a:xfrm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 sz="1800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0FECF5A9-A68E-465B-A3E9-BFAC8AA45939}" type="slidenum">
              <a:rPr lang="de-DE" sz="1200" b="0" smtClean="0">
                <a:latin typeface="Times New Roman" pitchFamily="18" charset="0"/>
              </a:rPr>
              <a:pPr/>
              <a:t>812</a:t>
            </a:fld>
            <a:endParaRPr lang="de-DE" sz="1200" b="0">
              <a:latin typeface="Times New Roman" pitchFamily="18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4113" cy="3722687"/>
          </a:xfrm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 sz="1800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0FECF5A9-A68E-465B-A3E9-BFAC8AA45939}" type="slidenum">
              <a:rPr lang="de-DE" sz="1200" b="0" smtClean="0">
                <a:latin typeface="Times New Roman" pitchFamily="18" charset="0"/>
              </a:rPr>
              <a:pPr/>
              <a:t>813</a:t>
            </a:fld>
            <a:endParaRPr lang="de-DE" sz="1200" b="0">
              <a:latin typeface="Times New Roman" pitchFamily="18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4113" cy="3722687"/>
          </a:xfrm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de-DE" sz="1800" dirty="0"/>
              <a:t>Handbuch IT-Projektmanagement (</a:t>
            </a:r>
            <a:r>
              <a:rPr lang="de-DE" sz="1800" dirty="0" err="1"/>
              <a:t>Tiemeyer</a:t>
            </a:r>
            <a:r>
              <a:rPr lang="de-DE" sz="1800" dirty="0"/>
              <a:t>)</a:t>
            </a:r>
          </a:p>
          <a:p>
            <a:r>
              <a:rPr lang="de-DE" sz="1800" dirty="0"/>
              <a:t>http://disciplinas.stoa.usp.br/pluginfile.php/294901/mod_resource/content/1/ISO%2025010%20-%20Quality%20Model.pdf</a:t>
            </a:r>
          </a:p>
          <a:p>
            <a:endParaRPr lang="de-DE" sz="1800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0FECF5A9-A68E-465B-A3E9-BFAC8AA45939}" type="slidenum">
              <a:rPr lang="de-DE" sz="1200" b="0" smtClean="0">
                <a:latin typeface="Times New Roman" pitchFamily="18" charset="0"/>
              </a:rPr>
              <a:pPr/>
              <a:t>814</a:t>
            </a:fld>
            <a:endParaRPr lang="de-DE" sz="1200" b="0">
              <a:latin typeface="Times New Roman" pitchFamily="18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4113" cy="3722687"/>
          </a:xfrm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 sz="1800" dirty="0"/>
          </a:p>
          <a:p>
            <a:r>
              <a:rPr lang="de-DE" sz="1800" dirty="0"/>
              <a:t>http://iso25000.com/</a:t>
            </a:r>
            <a:r>
              <a:rPr lang="de-DE" sz="1800" dirty="0" err="1"/>
              <a:t>index.php</a:t>
            </a:r>
            <a:r>
              <a:rPr lang="de-DE" sz="1800" dirty="0"/>
              <a:t>/en/iso-25000-standards/iso-25010?</a:t>
            </a:r>
            <a:r>
              <a:rPr lang="de-DE" sz="1800" dirty="0" err="1"/>
              <a:t>limit</a:t>
            </a:r>
            <a:r>
              <a:rPr lang="de-DE" sz="1800" dirty="0"/>
              <a:t>=3&amp;</a:t>
            </a:r>
            <a:r>
              <a:rPr lang="de-DE" sz="1800" dirty="0" err="1"/>
              <a:t>limitstart</a:t>
            </a:r>
            <a:r>
              <a:rPr lang="de-DE" sz="1800" dirty="0"/>
              <a:t>=0 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0FECF5A9-A68E-465B-A3E9-BFAC8AA45939}" type="slidenum">
              <a:rPr lang="de-DE" sz="1200" b="0" smtClean="0">
                <a:latin typeface="Times New Roman" pitchFamily="18" charset="0"/>
              </a:rPr>
              <a:pPr/>
              <a:t>815</a:t>
            </a:fld>
            <a:endParaRPr lang="de-DE" sz="1200" b="0">
              <a:latin typeface="Times New Roman" pitchFamily="18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4113" cy="3722687"/>
          </a:xfrm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 sz="1800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0FECF5A9-A68E-465B-A3E9-BFAC8AA45939}" type="slidenum">
              <a:rPr lang="de-DE" sz="1200" b="0" smtClean="0">
                <a:latin typeface="Times New Roman" pitchFamily="18" charset="0"/>
              </a:rPr>
              <a:pPr/>
              <a:t>816</a:t>
            </a:fld>
            <a:endParaRPr lang="de-DE" sz="1200" b="0">
              <a:latin typeface="Times New Roman" pitchFamily="18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4113" cy="3722687"/>
          </a:xfrm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 sz="1800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0FECF5A9-A68E-465B-A3E9-BFAC8AA45939}" type="slidenum">
              <a:rPr lang="de-DE" sz="1200" b="0" smtClean="0">
                <a:latin typeface="Times New Roman" pitchFamily="18" charset="0"/>
              </a:rPr>
              <a:pPr/>
              <a:t>817</a:t>
            </a:fld>
            <a:endParaRPr lang="de-DE" sz="1200" b="0">
              <a:latin typeface="Times New Roman" pitchFamily="18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4113" cy="3722687"/>
          </a:xfrm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 sz="1800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0FECF5A9-A68E-465B-A3E9-BFAC8AA45939}" type="slidenum">
              <a:rPr lang="de-DE" sz="1200" b="0" smtClean="0">
                <a:latin typeface="Times New Roman" pitchFamily="18" charset="0"/>
              </a:rPr>
              <a:pPr/>
              <a:t>818</a:t>
            </a:fld>
            <a:endParaRPr lang="de-DE" sz="1200" b="0">
              <a:latin typeface="Times New Roman" pitchFamily="18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4113" cy="3722687"/>
          </a:xfrm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 sz="18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12B9DE11-037E-49A2-81FA-53E822D63768}" type="slidenum">
              <a:rPr lang="de-DE" sz="1200" b="0" smtClean="0">
                <a:latin typeface="Times New Roman" pitchFamily="18" charset="0"/>
              </a:rPr>
              <a:pPr/>
              <a:t>801</a:t>
            </a:fld>
            <a:endParaRPr lang="de-DE" sz="1200" b="0" dirty="0">
              <a:latin typeface="Times New Roman" pitchFamily="18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AT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0FECF5A9-A68E-465B-A3E9-BFAC8AA45939}" type="slidenum">
              <a:rPr lang="de-DE" sz="1200" b="0" smtClean="0">
                <a:latin typeface="Times New Roman" pitchFamily="18" charset="0"/>
              </a:rPr>
              <a:pPr/>
              <a:t>819</a:t>
            </a:fld>
            <a:endParaRPr lang="de-DE" sz="1200" b="0">
              <a:latin typeface="Times New Roman" pitchFamily="18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4113" cy="3722687"/>
          </a:xfrm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 sz="1800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0FECF5A9-A68E-465B-A3E9-BFAC8AA45939}" type="slidenum">
              <a:rPr lang="de-DE" sz="1200" b="0" smtClean="0">
                <a:latin typeface="Times New Roman" pitchFamily="18" charset="0"/>
              </a:rPr>
              <a:pPr/>
              <a:t>820</a:t>
            </a:fld>
            <a:endParaRPr lang="de-DE" sz="1200" b="0">
              <a:latin typeface="Times New Roman" pitchFamily="18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4113" cy="3722687"/>
          </a:xfrm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 sz="1800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0FECF5A9-A68E-465B-A3E9-BFAC8AA45939}" type="slidenum">
              <a:rPr lang="de-DE" sz="1200" b="0" smtClean="0">
                <a:latin typeface="Times New Roman" pitchFamily="18" charset="0"/>
              </a:rPr>
              <a:pPr/>
              <a:t>821</a:t>
            </a:fld>
            <a:endParaRPr lang="de-DE" sz="1200" b="0">
              <a:latin typeface="Times New Roman" pitchFamily="18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4113" cy="3722687"/>
          </a:xfrm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 sz="1800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0FECF5A9-A68E-465B-A3E9-BFAC8AA45939}" type="slidenum">
              <a:rPr lang="de-DE" sz="1200" b="0" smtClean="0">
                <a:latin typeface="Times New Roman" pitchFamily="18" charset="0"/>
              </a:rPr>
              <a:pPr/>
              <a:t>822</a:t>
            </a:fld>
            <a:endParaRPr lang="de-DE" sz="1200" b="0">
              <a:latin typeface="Times New Roman" pitchFamily="18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4113" cy="3722687"/>
          </a:xfrm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 sz="1800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0770F9-3302-45C0-BC5A-E198C8983BFD}" type="slidenum">
              <a:rPr lang="de-DE" smtClean="0"/>
              <a:pPr>
                <a:defRPr/>
              </a:pPr>
              <a:t>823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91343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0770F9-3302-45C0-BC5A-E198C8983BFD}" type="slidenum">
              <a:rPr lang="de-DE" smtClean="0"/>
              <a:pPr>
                <a:defRPr/>
              </a:pPr>
              <a:t>824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91343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0770F9-3302-45C0-BC5A-E198C8983BFD}" type="slidenum">
              <a:rPr lang="de-DE" smtClean="0"/>
              <a:pPr>
                <a:defRPr/>
              </a:pPr>
              <a:t>825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91343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0770F9-3302-45C0-BC5A-E198C8983BFD}" type="slidenum">
              <a:rPr lang="de-DE" smtClean="0"/>
              <a:pPr>
                <a:defRPr/>
              </a:pPr>
              <a:t>826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91343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0770F9-3302-45C0-BC5A-E198C8983BFD}" type="slidenum">
              <a:rPr lang="de-DE" smtClean="0"/>
              <a:pPr>
                <a:defRPr/>
              </a:pPr>
              <a:t>827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91343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0770F9-3302-45C0-BC5A-E198C8983BFD}" type="slidenum">
              <a:rPr lang="de-DE" smtClean="0"/>
              <a:pPr>
                <a:defRPr/>
              </a:pPr>
              <a:t>828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9134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32D7837A-69CF-4326-9099-BF3E7360AA79}" type="slidenum">
              <a:rPr lang="de-DE" sz="1200" b="0" smtClean="0">
                <a:latin typeface="Times New Roman" pitchFamily="18" charset="0"/>
              </a:rPr>
              <a:pPr/>
              <a:t>802</a:t>
            </a:fld>
            <a:endParaRPr lang="de-DE" sz="1200" b="0" dirty="0">
              <a:latin typeface="Times New Roman" pitchFamily="18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AT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0770F9-3302-45C0-BC5A-E198C8983BFD}" type="slidenum">
              <a:rPr lang="de-DE" smtClean="0"/>
              <a:pPr>
                <a:defRPr/>
              </a:pPr>
              <a:t>829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99888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0770F9-3302-45C0-BC5A-E198C8983BFD}" type="slidenum">
              <a:rPr lang="de-DE" smtClean="0"/>
              <a:pPr>
                <a:defRPr/>
              </a:pPr>
              <a:t>830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91343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0770F9-3302-45C0-BC5A-E198C8983BFD}" type="slidenum">
              <a:rPr lang="de-DE" smtClean="0"/>
              <a:pPr>
                <a:defRPr/>
              </a:pPr>
              <a:t>831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91343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0770F9-3302-45C0-BC5A-E198C8983BFD}" type="slidenum">
              <a:rPr lang="de-DE" smtClean="0"/>
              <a:pPr>
                <a:defRPr/>
              </a:pPr>
              <a:t>832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913434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0770F9-3302-45C0-BC5A-E198C8983BFD}" type="slidenum">
              <a:rPr lang="de-DE" smtClean="0"/>
              <a:pPr>
                <a:defRPr/>
              </a:pPr>
              <a:t>833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91343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0770F9-3302-45C0-BC5A-E198C8983BFD}" type="slidenum">
              <a:rPr lang="de-DE" smtClean="0"/>
              <a:pPr>
                <a:defRPr/>
              </a:pPr>
              <a:t>834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913434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0770F9-3302-45C0-BC5A-E198C8983BFD}" type="slidenum">
              <a:rPr lang="de-DE" smtClean="0"/>
              <a:pPr>
                <a:defRPr/>
              </a:pPr>
              <a:t>835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913434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0770F9-3302-45C0-BC5A-E198C8983BFD}" type="slidenum">
              <a:rPr lang="de-DE" smtClean="0"/>
              <a:pPr>
                <a:defRPr/>
              </a:pPr>
              <a:t>836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913434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0770F9-3302-45C0-BC5A-E198C8983BFD}" type="slidenum">
              <a:rPr lang="de-DE" smtClean="0"/>
              <a:pPr>
                <a:defRPr/>
              </a:pPr>
              <a:t>837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913434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0770F9-3302-45C0-BC5A-E198C8983BFD}" type="slidenum">
              <a:rPr lang="de-DE" smtClean="0"/>
              <a:pPr>
                <a:defRPr/>
              </a:pPr>
              <a:t>838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9134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FFCB83C0-CE64-4C51-9BF9-7E7ADF190C8D}" type="slidenum">
              <a:rPr lang="de-DE" sz="1200" b="0" smtClean="0">
                <a:latin typeface="Times New Roman" pitchFamily="18" charset="0"/>
              </a:rPr>
              <a:pPr/>
              <a:t>803</a:t>
            </a:fld>
            <a:endParaRPr lang="de-DE" sz="1200" b="0">
              <a:latin typeface="Times New Roman" pitchFamily="18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AT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0770F9-3302-45C0-BC5A-E198C8983BFD}" type="slidenum">
              <a:rPr lang="de-DE" smtClean="0"/>
              <a:pPr>
                <a:defRPr/>
              </a:pPr>
              <a:t>839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913434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0770F9-3302-45C0-BC5A-E198C8983BFD}" type="slidenum">
              <a:rPr lang="de-DE" smtClean="0"/>
              <a:pPr>
                <a:defRPr/>
              </a:pPr>
              <a:t>840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913434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0770F9-3302-45C0-BC5A-E198C8983BFD}" type="slidenum">
              <a:rPr lang="de-DE" smtClean="0"/>
              <a:pPr>
                <a:defRPr/>
              </a:pPr>
              <a:t>841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913434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0770F9-3302-45C0-BC5A-E198C8983BFD}" type="slidenum">
              <a:rPr lang="de-DE" smtClean="0"/>
              <a:pPr>
                <a:defRPr/>
              </a:pPr>
              <a:t>842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913434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0770F9-3302-45C0-BC5A-E198C8983BFD}" type="slidenum">
              <a:rPr lang="de-DE" smtClean="0"/>
              <a:pPr>
                <a:defRPr/>
              </a:pPr>
              <a:t>843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913434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0770F9-3302-45C0-BC5A-E198C8983BFD}" type="slidenum">
              <a:rPr lang="de-DE" smtClean="0"/>
              <a:pPr>
                <a:defRPr/>
              </a:pPr>
              <a:t>844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913434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0770F9-3302-45C0-BC5A-E198C8983BFD}" type="slidenum">
              <a:rPr lang="de-DE" smtClean="0"/>
              <a:pPr>
                <a:defRPr/>
              </a:pPr>
              <a:t>845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913434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0770F9-3302-45C0-BC5A-E198C8983BFD}" type="slidenum">
              <a:rPr lang="de-DE" smtClean="0"/>
              <a:pPr>
                <a:defRPr/>
              </a:pPr>
              <a:t>846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913434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0770F9-3302-45C0-BC5A-E198C8983BFD}" type="slidenum">
              <a:rPr lang="de-DE" smtClean="0"/>
              <a:pPr>
                <a:defRPr/>
              </a:pPr>
              <a:t>847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913434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0770F9-3302-45C0-BC5A-E198C8983BFD}" type="slidenum">
              <a:rPr lang="de-DE" smtClean="0"/>
              <a:pPr>
                <a:defRPr/>
              </a:pPr>
              <a:t>848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9134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0FECF5A9-A68E-465B-A3E9-BFAC8AA45939}" type="slidenum">
              <a:rPr lang="de-DE" sz="1200" b="0" smtClean="0">
                <a:latin typeface="Times New Roman" pitchFamily="18" charset="0"/>
              </a:rPr>
              <a:pPr/>
              <a:t>804</a:t>
            </a:fld>
            <a:endParaRPr lang="de-DE" sz="1200" b="0">
              <a:latin typeface="Times New Roman" pitchFamily="18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4113" cy="3722687"/>
          </a:xfrm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 sz="1800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0770F9-3302-45C0-BC5A-E198C8983BFD}" type="slidenum">
              <a:rPr lang="de-DE" smtClean="0"/>
              <a:pPr>
                <a:defRPr/>
              </a:pPr>
              <a:t>849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913434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0770F9-3302-45C0-BC5A-E198C8983BFD}" type="slidenum">
              <a:rPr lang="de-DE" smtClean="0"/>
              <a:pPr>
                <a:defRPr/>
              </a:pPr>
              <a:t>850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913434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0770F9-3302-45C0-BC5A-E198C8983BFD}" type="slidenum">
              <a:rPr lang="de-DE" smtClean="0"/>
              <a:pPr>
                <a:defRPr/>
              </a:pPr>
              <a:t>851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913434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0770F9-3302-45C0-BC5A-E198C8983BFD}" type="slidenum">
              <a:rPr lang="de-DE" smtClean="0"/>
              <a:pPr>
                <a:defRPr/>
              </a:pPr>
              <a:t>852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913434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0770F9-3302-45C0-BC5A-E198C8983BFD}" type="slidenum">
              <a:rPr lang="de-DE" smtClean="0"/>
              <a:pPr>
                <a:defRPr/>
              </a:pPr>
              <a:t>853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913434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0770F9-3302-45C0-BC5A-E198C8983BFD}" type="slidenum">
              <a:rPr lang="de-DE" smtClean="0"/>
              <a:pPr>
                <a:defRPr/>
              </a:pPr>
              <a:t>854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913434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0770F9-3302-45C0-BC5A-E198C8983BFD}" type="slidenum">
              <a:rPr lang="de-DE" smtClean="0"/>
              <a:pPr>
                <a:defRPr/>
              </a:pPr>
              <a:t>855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913434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0770F9-3302-45C0-BC5A-E198C8983BFD}" type="slidenum">
              <a:rPr lang="de-DE" smtClean="0"/>
              <a:pPr>
                <a:defRPr/>
              </a:pPr>
              <a:t>856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913434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0770F9-3302-45C0-BC5A-E198C8983BFD}" type="slidenum">
              <a:rPr lang="de-DE" smtClean="0"/>
              <a:pPr>
                <a:defRPr/>
              </a:pPr>
              <a:t>857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913434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0770F9-3302-45C0-BC5A-E198C8983BFD}" type="slidenum">
              <a:rPr lang="de-DE" smtClean="0"/>
              <a:pPr>
                <a:defRPr/>
              </a:pPr>
              <a:t>858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9134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0FECF5A9-A68E-465B-A3E9-BFAC8AA45939}" type="slidenum">
              <a:rPr lang="de-DE" sz="1200" b="0" smtClean="0">
                <a:latin typeface="Times New Roman" pitchFamily="18" charset="0"/>
              </a:rPr>
              <a:pPr/>
              <a:t>805</a:t>
            </a:fld>
            <a:endParaRPr lang="de-DE" sz="1200" b="0">
              <a:latin typeface="Times New Roman" pitchFamily="18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4113" cy="3722687"/>
          </a:xfrm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 sz="1800" dirty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0770F9-3302-45C0-BC5A-E198C8983BFD}" type="slidenum">
              <a:rPr lang="de-DE" smtClean="0"/>
              <a:pPr>
                <a:defRPr/>
              </a:pPr>
              <a:t>859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913434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0770F9-3302-45C0-BC5A-E198C8983BFD}" type="slidenum">
              <a:rPr lang="de-DE" smtClean="0"/>
              <a:pPr>
                <a:defRPr/>
              </a:pPr>
              <a:t>860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913434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0770F9-3302-45C0-BC5A-E198C8983BFD}" type="slidenum">
              <a:rPr lang="de-DE" smtClean="0"/>
              <a:pPr>
                <a:defRPr/>
              </a:pPr>
              <a:t>861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913434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0770F9-3302-45C0-BC5A-E198C8983BFD}" type="slidenum">
              <a:rPr lang="de-DE" smtClean="0"/>
              <a:pPr>
                <a:defRPr/>
              </a:pPr>
              <a:t>862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913434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0770F9-3302-45C0-BC5A-E198C8983BFD}" type="slidenum">
              <a:rPr lang="de-DE" smtClean="0"/>
              <a:pPr>
                <a:defRPr/>
              </a:pPr>
              <a:t>863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913434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0770F9-3302-45C0-BC5A-E198C8983BFD}" type="slidenum">
              <a:rPr lang="de-DE" smtClean="0"/>
              <a:pPr>
                <a:defRPr/>
              </a:pPr>
              <a:t>864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913434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0770F9-3302-45C0-BC5A-E198C8983BFD}" type="slidenum">
              <a:rPr lang="de-DE" smtClean="0"/>
              <a:pPr>
                <a:defRPr/>
              </a:pPr>
              <a:t>865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913434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0770F9-3302-45C0-BC5A-E198C8983BFD}" type="slidenum">
              <a:rPr lang="de-DE" smtClean="0"/>
              <a:pPr>
                <a:defRPr/>
              </a:pPr>
              <a:t>866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913434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0770F9-3302-45C0-BC5A-E198C8983BFD}" type="slidenum">
              <a:rPr lang="de-DE" smtClean="0"/>
              <a:pPr>
                <a:defRPr/>
              </a:pPr>
              <a:t>867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913434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0770F9-3302-45C0-BC5A-E198C8983BFD}" type="slidenum">
              <a:rPr lang="de-DE" smtClean="0"/>
              <a:pPr>
                <a:defRPr/>
              </a:pPr>
              <a:t>868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9134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0FECF5A9-A68E-465B-A3E9-BFAC8AA45939}" type="slidenum">
              <a:rPr lang="de-DE" sz="1200" b="0" smtClean="0">
                <a:latin typeface="Times New Roman" pitchFamily="18" charset="0"/>
              </a:rPr>
              <a:pPr/>
              <a:t>806</a:t>
            </a:fld>
            <a:endParaRPr lang="de-DE" sz="1200" b="0">
              <a:latin typeface="Times New Roman" pitchFamily="18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4113" cy="3722687"/>
          </a:xfrm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 sz="1800" dirty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0770F9-3302-45C0-BC5A-E198C8983BFD}" type="slidenum">
              <a:rPr lang="de-DE" smtClean="0"/>
              <a:pPr>
                <a:defRPr/>
              </a:pPr>
              <a:t>869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913434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0770F9-3302-45C0-BC5A-E198C8983BFD}" type="slidenum">
              <a:rPr lang="de-DE" smtClean="0"/>
              <a:pPr>
                <a:defRPr/>
              </a:pPr>
              <a:t>870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913434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0770F9-3302-45C0-BC5A-E198C8983BFD}" type="slidenum">
              <a:rPr lang="de-DE" smtClean="0"/>
              <a:pPr>
                <a:defRPr/>
              </a:pPr>
              <a:t>871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91343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0FECF5A9-A68E-465B-A3E9-BFAC8AA45939}" type="slidenum">
              <a:rPr lang="de-DE" sz="1200" b="0" smtClean="0">
                <a:latin typeface="Times New Roman" pitchFamily="18" charset="0"/>
              </a:rPr>
              <a:pPr/>
              <a:t>807</a:t>
            </a:fld>
            <a:endParaRPr lang="de-DE" sz="1200" b="0">
              <a:latin typeface="Times New Roman" pitchFamily="18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4113" cy="3722687"/>
          </a:xfrm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 sz="18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0FECF5A9-A68E-465B-A3E9-BFAC8AA45939}" type="slidenum">
              <a:rPr lang="de-DE" sz="1200" b="0" smtClean="0">
                <a:latin typeface="Times New Roman" pitchFamily="18" charset="0"/>
              </a:rPr>
              <a:pPr/>
              <a:t>808</a:t>
            </a:fld>
            <a:endParaRPr lang="de-DE" sz="1200" b="0">
              <a:latin typeface="Times New Roman" pitchFamily="18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4113" cy="3722687"/>
          </a:xfrm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 sz="18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2.bin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4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790488489"/>
              </p:ext>
            </p:extLst>
          </p:nvPr>
        </p:nvGraphicFramePr>
        <p:xfrm>
          <a:off x="250825" y="260350"/>
          <a:ext cx="8713788" cy="636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3505200" imgH="4810125" progId="CorelDRAW.Graphic.9">
                  <p:embed/>
                </p:oleObj>
              </mc:Choice>
              <mc:Fallback>
                <p:oleObj name="CorelDRAW" r:id="rId2" imgW="3505200" imgH="4810125" progId="CorelDRAW.Graphic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260350"/>
                        <a:ext cx="8713788" cy="63627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6"/>
          <p:cNvSpPr>
            <a:spLocks noChangeArrowheads="1"/>
          </p:cNvSpPr>
          <p:nvPr userDrawn="1"/>
        </p:nvSpPr>
        <p:spPr bwMode="auto">
          <a:xfrm>
            <a:off x="4788024" y="6623050"/>
            <a:ext cx="4051176" cy="23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r>
              <a:rPr lang="de-DE" sz="1000" i="1" dirty="0">
                <a:solidFill>
                  <a:schemeClr val="accent2"/>
                </a:solidFill>
              </a:rPr>
              <a:t>SYP1   Systemplanung und Projektentwicklung</a:t>
            </a:r>
            <a:r>
              <a:rPr lang="de-DE" sz="1000" b="0" dirty="0"/>
              <a:t> - Folie </a:t>
            </a:r>
            <a:fld id="{8A37F974-AE03-40F0-8CE0-AB6E8E78E192}" type="slidenum">
              <a:rPr lang="de-DE" sz="1000" b="0"/>
              <a:pPr algn="r"/>
              <a:t>‹Nr.›</a:t>
            </a:fld>
            <a:endParaRPr lang="de-DE" sz="1000" b="0" dirty="0">
              <a:latin typeface="Times New Roman" pitchFamily="18" charset="0"/>
            </a:endParaRPr>
          </a:p>
        </p:txBody>
      </p:sp>
      <p:sp>
        <p:nvSpPr>
          <p:cNvPr id="5" name="Text Box 37"/>
          <p:cNvSpPr txBox="1">
            <a:spLocks noChangeArrowheads="1"/>
          </p:cNvSpPr>
          <p:nvPr userDrawn="1"/>
        </p:nvSpPr>
        <p:spPr bwMode="auto">
          <a:xfrm>
            <a:off x="452438" y="6607175"/>
            <a:ext cx="1085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e-DE" sz="1000" i="1">
                <a:solidFill>
                  <a:srgbClr val="003399"/>
                </a:solidFill>
              </a:rPr>
              <a:t>E. Wassermayr</a:t>
            </a:r>
            <a:endParaRPr lang="de-DE" sz="1000" i="1">
              <a:solidFill>
                <a:srgbClr val="FFFF00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488" y="260648"/>
            <a:ext cx="1044000" cy="51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677417"/>
      </p:ext>
    </p:extLst>
  </p:cSld>
  <p:clrMapOvr>
    <a:masterClrMapping/>
  </p:clrMapOvr>
  <p:transition>
    <p:checker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gif"/><Relationship Id="rId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34"/>
          <p:cNvGraphicFramePr>
            <a:graphicFrameLocks noChangeAspect="1"/>
          </p:cNvGraphicFramePr>
          <p:nvPr userDrawn="1"/>
        </p:nvGraphicFramePr>
        <p:xfrm>
          <a:off x="250825" y="260350"/>
          <a:ext cx="8713788" cy="636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3" imgW="3505200" imgH="4810125" progId="CorelDRAW.Graphic.9">
                  <p:embed/>
                </p:oleObj>
              </mc:Choice>
              <mc:Fallback>
                <p:oleObj name="CorelDRAW" r:id="rId3" imgW="3505200" imgH="4810125" progId="CorelDRAW.Graphic.9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260350"/>
                        <a:ext cx="8713788" cy="63627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36"/>
          <p:cNvSpPr>
            <a:spLocks noChangeArrowheads="1"/>
          </p:cNvSpPr>
          <p:nvPr userDrawn="1"/>
        </p:nvSpPr>
        <p:spPr bwMode="auto">
          <a:xfrm>
            <a:off x="5004048" y="6623050"/>
            <a:ext cx="3835152" cy="23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r>
              <a:rPr lang="de-DE" sz="1000" i="1" dirty="0">
                <a:solidFill>
                  <a:schemeClr val="accent2"/>
                </a:solidFill>
              </a:rPr>
              <a:t>SYP1   Systemplanung und Projektentwicklung</a:t>
            </a:r>
            <a:r>
              <a:rPr lang="de-DE" sz="1000" b="0" dirty="0"/>
              <a:t> - Folie </a:t>
            </a:r>
            <a:fld id="{A3FA98C4-46E7-4ADB-91A2-2CB2C362FF46}" type="slidenum">
              <a:rPr lang="de-DE" sz="1000" b="0"/>
              <a:pPr algn="r"/>
              <a:t>‹Nr.›</a:t>
            </a:fld>
            <a:endParaRPr lang="de-DE" sz="1000" b="0" dirty="0">
              <a:latin typeface="Times New Roman" pitchFamily="18" charset="0"/>
            </a:endParaRPr>
          </a:p>
        </p:txBody>
      </p:sp>
      <p:sp>
        <p:nvSpPr>
          <p:cNvPr id="1028" name="Text Box 37"/>
          <p:cNvSpPr txBox="1">
            <a:spLocks noChangeArrowheads="1"/>
          </p:cNvSpPr>
          <p:nvPr userDrawn="1"/>
        </p:nvSpPr>
        <p:spPr bwMode="auto">
          <a:xfrm>
            <a:off x="452438" y="6607175"/>
            <a:ext cx="1085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e-DE" sz="1000" i="1">
                <a:solidFill>
                  <a:srgbClr val="003399"/>
                </a:solidFill>
              </a:rPr>
              <a:t>E. Wassermayr</a:t>
            </a:r>
            <a:endParaRPr lang="de-DE" sz="1000" i="1">
              <a:solidFill>
                <a:srgbClr val="FFFF00"/>
              </a:solidFill>
            </a:endParaRP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488" y="260648"/>
            <a:ext cx="1044000" cy="5126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ransition>
    <p:checker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1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0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0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0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0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10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10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10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1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onsument.at/markt-dienstleistung/jeans-im-qualitaetstest?pn=6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onsument.at/markt-dienstleistung/jeans-im-qualitaetstest?pn=6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z-online.de/qualitaets-management/qm-basics/methoden/fmea/artikel/fehlermoeglichkeits-und-einflussanalyse-fmea-nach-qs-9000-270675.html?article.page=3" TargetMode="Externa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qz-online.de/qualitaets-management/qm-basics/methoden/fmea/artikel/fehlermoeglichkeits-und-einflussanalyse-fmea-nach-qs-9000-270675.html?article.page=3" TargetMode="Externa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z-online.de/qualitaets-management/qm-basics/methoden/fmea/artikel/fehlermoeglichkeits-und-einflussanalyse-fmea-nach-qs-9000-270675.html?article.page=3" TargetMode="Externa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z-online.de/qualitaets-management/qm-basics/methoden/fmea/artikel/fehlermoeglichkeits-und-einflussanalyse-fmea-nach-qs-9000-270675.html?article.page=3" TargetMode="Externa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e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gif"/><Relationship Id="rId3" Type="http://schemas.openxmlformats.org/officeDocument/2006/relationships/image" Target="../media/image21.png"/><Relationship Id="rId7" Type="http://schemas.openxmlformats.org/officeDocument/2006/relationships/image" Target="../media/image25.gif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gif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mi-bochum.de/wissen/efqm-excellence-modell/" TargetMode="Externa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515938" y="1557338"/>
            <a:ext cx="8207375" cy="2971800"/>
          </a:xfrm>
          <a:solidFill>
            <a:srgbClr val="000080"/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4200"/>
              </a:spcBef>
            </a:pPr>
            <a:r>
              <a:rPr lang="de-DE" sz="5400" dirty="0">
                <a:solidFill>
                  <a:srgbClr val="99CC00"/>
                </a:solidFill>
              </a:rPr>
              <a:t>SYP1</a:t>
            </a:r>
            <a:r>
              <a:rPr lang="de-DE" sz="4800" dirty="0">
                <a:solidFill>
                  <a:srgbClr val="99CC00"/>
                </a:solidFill>
              </a:rPr>
              <a:t> </a:t>
            </a:r>
            <a:br>
              <a:rPr lang="de-DE" sz="4800" dirty="0">
                <a:solidFill>
                  <a:srgbClr val="99CC00"/>
                </a:solidFill>
              </a:rPr>
            </a:br>
            <a:r>
              <a:rPr lang="de-DE" sz="3200" dirty="0">
                <a:solidFill>
                  <a:srgbClr val="99CC00"/>
                </a:solidFill>
              </a:rPr>
              <a:t>Systemplanung und Projektentwicklung</a:t>
            </a:r>
            <a:br>
              <a:rPr lang="de-DE" sz="3200" dirty="0">
                <a:solidFill>
                  <a:srgbClr val="99CC00"/>
                </a:solidFill>
              </a:rPr>
            </a:br>
            <a:br>
              <a:rPr lang="de-DE" sz="2400" dirty="0">
                <a:solidFill>
                  <a:srgbClr val="99CC00"/>
                </a:solidFill>
              </a:rPr>
            </a:br>
            <a:r>
              <a:rPr lang="de-DE" sz="2000" dirty="0">
                <a:solidFill>
                  <a:srgbClr val="99CC00"/>
                </a:solidFill>
              </a:rPr>
              <a:t>Teil 8:  </a:t>
            </a:r>
            <a:br>
              <a:rPr lang="de-DE" sz="2000" dirty="0">
                <a:solidFill>
                  <a:srgbClr val="99CC00"/>
                </a:solidFill>
              </a:rPr>
            </a:br>
            <a:r>
              <a:rPr lang="de-DE" sz="2000" dirty="0">
                <a:solidFill>
                  <a:srgbClr val="99CC00"/>
                </a:solidFill>
              </a:rPr>
              <a:t>Qualitätsmanagement  1 - Grundlagen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333375"/>
            <a:ext cx="7558088" cy="457200"/>
          </a:xfrm>
          <a:solidFill>
            <a:srgbClr val="0000FF"/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sz="2200" dirty="0">
                <a:solidFill>
                  <a:srgbClr val="FFFF00"/>
                </a:solidFill>
              </a:rPr>
              <a:t>Was ist „Qualität“?  Formale Definitionen</a:t>
            </a:r>
            <a:endParaRPr lang="de-DE" sz="2200" dirty="0">
              <a:solidFill>
                <a:srgbClr val="FFFF00"/>
              </a:solidFill>
              <a:cs typeface="Times New Roman" pitchFamily="18" charset="0"/>
            </a:endParaRPr>
          </a:p>
        </p:txBody>
      </p:sp>
      <p:sp>
        <p:nvSpPr>
          <p:cNvPr id="40967" name="AutoShape 7"/>
          <p:cNvSpPr>
            <a:spLocks noChangeArrowheads="1"/>
          </p:cNvSpPr>
          <p:nvPr/>
        </p:nvSpPr>
        <p:spPr bwMode="auto">
          <a:xfrm>
            <a:off x="395288" y="345251"/>
            <a:ext cx="431800" cy="431800"/>
          </a:xfrm>
          <a:prstGeom prst="doubleWave">
            <a:avLst>
              <a:gd name="adj1" fmla="val 6500"/>
              <a:gd name="adj2" fmla="val 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de-AT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23076" y="1196752"/>
            <a:ext cx="8355799" cy="504056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de-DE" altLang="de-DE" sz="2400" dirty="0"/>
              <a:t>DIN 55350:</a:t>
            </a:r>
          </a:p>
          <a:p>
            <a:pPr eaLnBrk="1" hangingPunct="1"/>
            <a:r>
              <a:rPr lang="de-DE" altLang="de-DE" sz="2400" b="0" dirty="0"/>
              <a:t>„Qualität ist die Gesamtheit von Eigenschaften und Merkmalen eines Produktes oder einer Tätigkeit, die sich auf deren Eignung zur Erfüllung gegebener Erfordernisse bezieht“</a:t>
            </a:r>
          </a:p>
          <a:p>
            <a:pPr eaLnBrk="1" hangingPunct="1"/>
            <a:endParaRPr lang="de-DE" altLang="de-DE" sz="2400" b="0" dirty="0"/>
          </a:p>
          <a:p>
            <a:pPr eaLnBrk="1" hangingPunct="1"/>
            <a:r>
              <a:rPr lang="de-DE" altLang="de-DE" sz="2400" dirty="0"/>
              <a:t>DIN ISO 9126: (2005 durch ISO/IEC 25000 ersetzt)</a:t>
            </a:r>
          </a:p>
          <a:p>
            <a:pPr eaLnBrk="1" hangingPunct="1"/>
            <a:r>
              <a:rPr lang="de-DE" altLang="de-DE" sz="2400" dirty="0"/>
              <a:t>Software</a:t>
            </a:r>
            <a:r>
              <a:rPr lang="de-DE" altLang="de-DE" sz="2400" b="0" dirty="0"/>
              <a:t>-Qualität ist die Gesamtheit der Merkmale und Merkmalswerte eines Software-Produktes, die sich auf dessen Eignung beziehen, festgelegte oder vorausgesetzte Erfordernisse zu erfüllen</a:t>
            </a:r>
          </a:p>
        </p:txBody>
      </p:sp>
    </p:spTree>
    <p:extLst>
      <p:ext uri="{BB962C8B-B14F-4D97-AF65-F5344CB8AC3E}">
        <p14:creationId xmlns:p14="http://schemas.microsoft.com/office/powerpoint/2010/main" val="916185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333375"/>
            <a:ext cx="7558088" cy="457200"/>
          </a:xfrm>
          <a:solidFill>
            <a:srgbClr val="0000FF"/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sz="2200" dirty="0">
                <a:solidFill>
                  <a:srgbClr val="FFFF00"/>
                </a:solidFill>
              </a:rPr>
              <a:t>Was ist „Qualität“? </a:t>
            </a:r>
            <a:endParaRPr lang="de-DE" sz="2200" dirty="0">
              <a:solidFill>
                <a:srgbClr val="FFFF00"/>
              </a:solidFill>
              <a:cs typeface="Times New Roman" pitchFamily="18" charset="0"/>
            </a:endParaRPr>
          </a:p>
        </p:txBody>
      </p:sp>
      <p:sp>
        <p:nvSpPr>
          <p:cNvPr id="40967" name="AutoShape 7"/>
          <p:cNvSpPr>
            <a:spLocks noChangeArrowheads="1"/>
          </p:cNvSpPr>
          <p:nvPr/>
        </p:nvSpPr>
        <p:spPr bwMode="auto">
          <a:xfrm>
            <a:off x="395288" y="345251"/>
            <a:ext cx="431800" cy="431800"/>
          </a:xfrm>
          <a:prstGeom prst="doubleWave">
            <a:avLst>
              <a:gd name="adj1" fmla="val 6500"/>
              <a:gd name="adj2" fmla="val 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de-AT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23076" y="1052736"/>
            <a:ext cx="8355799" cy="496855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de-DE" altLang="de-DE" sz="2400" dirty="0"/>
              <a:t>Software-Qualitätsmodelle</a:t>
            </a:r>
          </a:p>
          <a:p>
            <a:pPr marL="628650" lvl="2" indent="-182563" eaLnBrk="1" hangingPunct="1">
              <a:spcBef>
                <a:spcPts val="1200"/>
              </a:spcBef>
            </a:pPr>
            <a:r>
              <a:rPr lang="de-DE" altLang="de-DE" sz="2000" b="0" dirty="0"/>
              <a:t>Allgemeine Begriffe sind für die Praxis untauglich, daher:</a:t>
            </a:r>
          </a:p>
          <a:p>
            <a:pPr marL="628650" lvl="2" indent="-182563" eaLnBrk="1" hangingPunct="1">
              <a:spcBef>
                <a:spcPts val="1200"/>
              </a:spcBef>
            </a:pPr>
            <a:r>
              <a:rPr lang="de-DE" altLang="de-DE" sz="2000" dirty="0"/>
              <a:t>SWQ wird durch </a:t>
            </a:r>
            <a:r>
              <a:rPr lang="de-DE" altLang="de-DE" sz="2000" dirty="0" err="1"/>
              <a:t>Q-Merkmale</a:t>
            </a:r>
            <a:r>
              <a:rPr lang="de-DE" altLang="de-DE" sz="2000" dirty="0"/>
              <a:t> beschrieben (</a:t>
            </a:r>
            <a:r>
              <a:rPr lang="de-DE" altLang="de-DE" sz="2000" dirty="0" err="1"/>
              <a:t>factors</a:t>
            </a:r>
            <a:r>
              <a:rPr lang="de-DE" altLang="de-DE" sz="2000" dirty="0"/>
              <a:t>)</a:t>
            </a:r>
          </a:p>
          <a:p>
            <a:pPr marL="628650" lvl="2" indent="-182563" eaLnBrk="1" hangingPunct="1">
              <a:spcBef>
                <a:spcPts val="1200"/>
              </a:spcBef>
            </a:pPr>
            <a:r>
              <a:rPr lang="de-DE" altLang="de-DE" sz="2000" dirty="0" err="1"/>
              <a:t>Q-Merkmale</a:t>
            </a:r>
            <a:r>
              <a:rPr lang="de-DE" altLang="de-DE" sz="2000" dirty="0"/>
              <a:t> werden in Teilmerkmale bzw. Kriterien verfeinert</a:t>
            </a:r>
          </a:p>
          <a:p>
            <a:pPr marL="1085850" lvl="5" indent="-182563" eaLnBrk="1" hangingPunct="1"/>
            <a:r>
              <a:rPr lang="de-DE" altLang="de-DE" sz="1800" b="0" dirty="0"/>
              <a:t>Die Kriterien sind oft softwareorientiert, die Merkmale meist benutzerorientiert</a:t>
            </a:r>
          </a:p>
          <a:p>
            <a:pPr marL="628650" lvl="2" indent="-182563" eaLnBrk="1" hangingPunct="1">
              <a:spcBef>
                <a:spcPts val="1200"/>
              </a:spcBef>
            </a:pPr>
            <a:r>
              <a:rPr lang="de-DE" altLang="de-DE" sz="2000" dirty="0"/>
              <a:t>Die Teilmerkmale bzw. Kriterien werden durch Indikatoren bzw. Metriken mess- bzw. bewertbar gemacht</a:t>
            </a:r>
          </a:p>
          <a:p>
            <a:pPr marL="628650" lvl="2" indent="-182563" eaLnBrk="1" hangingPunct="1">
              <a:spcBef>
                <a:spcPts val="1200"/>
              </a:spcBef>
            </a:pPr>
            <a:r>
              <a:rPr lang="de-DE" altLang="de-DE" sz="2000" dirty="0"/>
              <a:t>Diese Modelle werden als </a:t>
            </a:r>
            <a:r>
              <a:rPr lang="de-DE" altLang="de-DE" sz="2000" dirty="0" err="1"/>
              <a:t>FCM-Modelle</a:t>
            </a:r>
            <a:r>
              <a:rPr lang="de-DE" altLang="de-DE" sz="2000" dirty="0"/>
              <a:t> bezeichnet</a:t>
            </a:r>
          </a:p>
          <a:p>
            <a:pPr marL="1085850" lvl="5" indent="-182563" eaLnBrk="1" hangingPunct="1"/>
            <a:r>
              <a:rPr lang="de-DE" altLang="de-DE" sz="1800" dirty="0" err="1"/>
              <a:t>F</a:t>
            </a:r>
            <a:r>
              <a:rPr lang="de-DE" altLang="de-DE" sz="1800" b="0" dirty="0" err="1"/>
              <a:t>actor</a:t>
            </a:r>
            <a:r>
              <a:rPr lang="de-DE" altLang="de-DE" sz="1800" b="0" dirty="0"/>
              <a:t> – </a:t>
            </a:r>
            <a:r>
              <a:rPr lang="de-DE" altLang="de-DE" sz="1800" dirty="0" err="1"/>
              <a:t>C</a:t>
            </a:r>
            <a:r>
              <a:rPr lang="de-DE" altLang="de-DE" sz="1800" b="0" dirty="0" err="1"/>
              <a:t>riteria</a:t>
            </a:r>
            <a:r>
              <a:rPr lang="de-DE" altLang="de-DE" sz="1800" b="0" dirty="0"/>
              <a:t> - </a:t>
            </a:r>
            <a:r>
              <a:rPr lang="de-DE" altLang="de-DE" sz="1800" dirty="0" err="1"/>
              <a:t>M</a:t>
            </a:r>
            <a:r>
              <a:rPr lang="de-DE" altLang="de-DE" sz="1800" b="0" dirty="0" err="1"/>
              <a:t>etrics</a:t>
            </a:r>
            <a:r>
              <a:rPr lang="de-DE" altLang="de-DE" sz="1800" b="0" dirty="0"/>
              <a:t> – Model</a:t>
            </a:r>
          </a:p>
          <a:p>
            <a:pPr marL="628650" lvl="2" indent="-182563" eaLnBrk="1" hangingPunct="1">
              <a:spcBef>
                <a:spcPts val="1200"/>
              </a:spcBef>
            </a:pPr>
            <a:r>
              <a:rPr lang="de-DE" altLang="de-DE" sz="2000" dirty="0"/>
              <a:t>Ein </a:t>
            </a:r>
            <a:r>
              <a:rPr lang="de-DE" altLang="de-DE" sz="2000" dirty="0" err="1"/>
              <a:t>FCM-Model</a:t>
            </a:r>
            <a:r>
              <a:rPr lang="de-DE" altLang="de-DE" sz="2000" dirty="0"/>
              <a:t> bildet einen Baum bzw. ein  Netz</a:t>
            </a:r>
          </a:p>
          <a:p>
            <a:pPr marL="628650" lvl="2" indent="-182563" eaLnBrk="1" hangingPunct="1">
              <a:spcBef>
                <a:spcPts val="1200"/>
              </a:spcBef>
            </a:pPr>
            <a:r>
              <a:rPr lang="de-DE" altLang="de-DE" sz="2000" dirty="0"/>
              <a:t>Teilmerkmale (</a:t>
            </a:r>
            <a:r>
              <a:rPr lang="de-DE" altLang="de-DE" sz="2000" dirty="0" err="1"/>
              <a:t>criterions</a:t>
            </a:r>
            <a:r>
              <a:rPr lang="de-DE" altLang="de-DE" sz="2000" dirty="0"/>
              <a:t>) können weiter hierarchisch gegliedert sein</a:t>
            </a:r>
          </a:p>
        </p:txBody>
      </p:sp>
      <p:sp>
        <p:nvSpPr>
          <p:cNvPr id="43" name="Text Box 58"/>
          <p:cNvSpPr txBox="1">
            <a:spLocks noChangeArrowheads="1"/>
          </p:cNvSpPr>
          <p:nvPr/>
        </p:nvSpPr>
        <p:spPr bwMode="auto">
          <a:xfrm>
            <a:off x="4192588" y="2874417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2400"/>
          </a:p>
        </p:txBody>
      </p:sp>
    </p:spTree>
    <p:extLst>
      <p:ext uri="{BB962C8B-B14F-4D97-AF65-F5344CB8AC3E}">
        <p14:creationId xmlns:p14="http://schemas.microsoft.com/office/powerpoint/2010/main" val="105946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333375"/>
            <a:ext cx="7558088" cy="457200"/>
          </a:xfrm>
          <a:solidFill>
            <a:srgbClr val="0000FF"/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sz="2200" dirty="0">
                <a:solidFill>
                  <a:srgbClr val="FFFF00"/>
                </a:solidFill>
              </a:rPr>
              <a:t>Was ist „Qualität“? </a:t>
            </a:r>
            <a:endParaRPr lang="de-DE" sz="2200" dirty="0">
              <a:solidFill>
                <a:srgbClr val="FFFF00"/>
              </a:solidFill>
              <a:cs typeface="Times New Roman" pitchFamily="18" charset="0"/>
            </a:endParaRPr>
          </a:p>
        </p:txBody>
      </p:sp>
      <p:sp>
        <p:nvSpPr>
          <p:cNvPr id="40967" name="AutoShape 7"/>
          <p:cNvSpPr>
            <a:spLocks noChangeArrowheads="1"/>
          </p:cNvSpPr>
          <p:nvPr/>
        </p:nvSpPr>
        <p:spPr bwMode="auto">
          <a:xfrm>
            <a:off x="395288" y="345251"/>
            <a:ext cx="431800" cy="431800"/>
          </a:xfrm>
          <a:prstGeom prst="doubleWave">
            <a:avLst>
              <a:gd name="adj1" fmla="val 6500"/>
              <a:gd name="adj2" fmla="val 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de-AT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23075" y="1052736"/>
            <a:ext cx="8355799" cy="187220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de-DE" altLang="de-DE" sz="2400" dirty="0"/>
              <a:t>Software-Qualitätsmodelle</a:t>
            </a:r>
          </a:p>
          <a:p>
            <a:pPr lvl="1" eaLnBrk="1" hangingPunct="1"/>
            <a:r>
              <a:rPr lang="de-DE" altLang="de-DE" sz="2000" b="0" dirty="0"/>
              <a:t>Einfaches Prinzip: Operationalisierung durch Bildung von Unterbegriffen bis Metriken angesetzt werden können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850778" y="2687141"/>
            <a:ext cx="1657350" cy="28892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de-DE" altLang="de-DE" sz="240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617166" y="3552329"/>
            <a:ext cx="863600" cy="4318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000" dirty="0" err="1"/>
              <a:t>Q-Merkmal</a:t>
            </a:r>
            <a:r>
              <a:rPr lang="de-DE" altLang="de-DE" sz="1000" dirty="0"/>
              <a:t> 1 </a:t>
            </a:r>
            <a:br>
              <a:rPr lang="de-DE" altLang="de-DE" sz="1000" dirty="0"/>
            </a:br>
            <a:r>
              <a:rPr lang="de-DE" altLang="de-DE" sz="1000" dirty="0"/>
              <a:t>(</a:t>
            </a:r>
            <a:r>
              <a:rPr lang="de-DE" altLang="de-DE" sz="1000" dirty="0" err="1"/>
              <a:t>factor</a:t>
            </a:r>
            <a:r>
              <a:rPr lang="de-DE" altLang="de-DE" sz="1000" dirty="0"/>
              <a:t> 1)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06316" y="3552329"/>
            <a:ext cx="863600" cy="4318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30000"/>
              </a:spcBef>
              <a:buFontTx/>
              <a:buNone/>
            </a:pPr>
            <a:r>
              <a:rPr lang="de-DE" altLang="de-DE" sz="1000"/>
              <a:t>Q-Merkmal 2</a:t>
            </a:r>
            <a:br>
              <a:rPr lang="de-DE" altLang="de-DE" sz="1000"/>
            </a:br>
            <a:r>
              <a:rPr lang="de-DE" altLang="de-DE" sz="1000"/>
              <a:t>(factor 2)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587628" y="3552329"/>
            <a:ext cx="863600" cy="4318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000"/>
              <a:t>Q-Merkmal n</a:t>
            </a:r>
            <a:br>
              <a:rPr lang="de-DE" altLang="de-DE" sz="1000"/>
            </a:br>
            <a:r>
              <a:rPr lang="de-DE" altLang="de-DE" sz="1000"/>
              <a:t>(factor n)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617166" y="4560391"/>
            <a:ext cx="1441450" cy="4318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000"/>
              <a:t>Q-Teilmerkmal 1</a:t>
            </a:r>
            <a:br>
              <a:rPr lang="de-DE" altLang="de-DE" sz="1000"/>
            </a:br>
            <a:r>
              <a:rPr lang="de-DE" altLang="de-DE" sz="1000"/>
              <a:t>(criterion 1)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874966" y="4560391"/>
            <a:ext cx="1441450" cy="4318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000"/>
              <a:t>Q-Teilmerkmal n</a:t>
            </a:r>
            <a:br>
              <a:rPr lang="de-DE" altLang="de-DE" sz="1000"/>
            </a:br>
            <a:r>
              <a:rPr lang="de-DE" altLang="de-DE" sz="1000"/>
              <a:t>(criterion n)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130053" y="4560391"/>
            <a:ext cx="1441450" cy="4318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000"/>
              <a:t>Q-Teilmerkmal 2</a:t>
            </a:r>
            <a:br>
              <a:rPr lang="de-DE" altLang="de-DE" sz="1000"/>
            </a:br>
            <a:r>
              <a:rPr lang="de-DE" altLang="de-DE" sz="1000"/>
              <a:t>(criterion 2)</a:t>
            </a:r>
            <a:endParaRPr lang="de-DE" altLang="de-DE" sz="24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641353" y="4560391"/>
            <a:ext cx="1441450" cy="4318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000"/>
              <a:t>Q-Teilmerkmal 3</a:t>
            </a:r>
            <a:br>
              <a:rPr lang="de-DE" altLang="de-DE" sz="1000"/>
            </a:br>
            <a:r>
              <a:rPr lang="de-DE" altLang="de-DE" sz="1000"/>
              <a:t>(criterion 3)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617166" y="5423991"/>
            <a:ext cx="6697662" cy="431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200"/>
              <a:t>Q-Indikatoren (metrics)</a:t>
            </a: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1977528" y="3336429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AT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2266453" y="3984129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AT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7017841" y="3336429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AT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4138116" y="3336429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AT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1977528" y="3336429"/>
            <a:ext cx="30972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AT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4714378" y="2976066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AT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4066678" y="3984129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AT"/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7594103" y="4344491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AT"/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>
            <a:off x="5001716" y="4344491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AT"/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>
            <a:off x="3345953" y="4200029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AT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>
            <a:off x="2482353" y="4344491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AT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>
            <a:off x="5651003" y="4344491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AT"/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>
            <a:off x="5651003" y="4344491"/>
            <a:ext cx="1943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AT"/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>
            <a:off x="7017841" y="3984129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AT"/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>
            <a:off x="2482353" y="4344491"/>
            <a:ext cx="2519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AT"/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>
            <a:off x="2266453" y="4200029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AT"/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>
            <a:off x="2266453" y="4992191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AT"/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>
            <a:off x="3850778" y="4992191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AT"/>
          </a:p>
        </p:txBody>
      </p:sp>
      <p:sp>
        <p:nvSpPr>
          <p:cNvPr id="33" name="Line 33"/>
          <p:cNvSpPr>
            <a:spLocks noChangeShapeType="1"/>
          </p:cNvSpPr>
          <p:nvPr/>
        </p:nvSpPr>
        <p:spPr bwMode="auto">
          <a:xfrm>
            <a:off x="5362078" y="4992191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AT"/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>
            <a:off x="7594103" y="4992191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AT"/>
          </a:p>
        </p:txBody>
      </p:sp>
      <p:sp>
        <p:nvSpPr>
          <p:cNvPr id="35" name="Line 42"/>
          <p:cNvSpPr>
            <a:spLocks noChangeShapeType="1"/>
          </p:cNvSpPr>
          <p:nvPr/>
        </p:nvSpPr>
        <p:spPr bwMode="auto">
          <a:xfrm flipH="1">
            <a:off x="6514603" y="3336429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AT"/>
          </a:p>
        </p:txBody>
      </p:sp>
      <p:sp>
        <p:nvSpPr>
          <p:cNvPr id="36" name="Line 43"/>
          <p:cNvSpPr>
            <a:spLocks noChangeShapeType="1"/>
          </p:cNvSpPr>
          <p:nvPr/>
        </p:nvSpPr>
        <p:spPr bwMode="auto">
          <a:xfrm>
            <a:off x="5074741" y="3336429"/>
            <a:ext cx="143986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AT"/>
          </a:p>
        </p:txBody>
      </p:sp>
      <p:sp>
        <p:nvSpPr>
          <p:cNvPr id="37" name="Rectangle 44"/>
          <p:cNvSpPr>
            <a:spLocks noChangeArrowheads="1"/>
          </p:cNvSpPr>
          <p:nvPr/>
        </p:nvSpPr>
        <p:spPr bwMode="auto">
          <a:xfrm>
            <a:off x="4852491" y="3552329"/>
            <a:ext cx="863600" cy="4318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30000"/>
              </a:spcBef>
              <a:buFontTx/>
              <a:buNone/>
            </a:pPr>
            <a:r>
              <a:rPr lang="de-DE" altLang="de-DE" sz="1000"/>
              <a:t>Q-Merkmal  x</a:t>
            </a:r>
            <a:br>
              <a:rPr lang="de-DE" altLang="de-DE" sz="1000"/>
            </a:br>
            <a:r>
              <a:rPr lang="de-DE" altLang="de-DE" sz="1000"/>
              <a:t>(factor x)</a:t>
            </a:r>
          </a:p>
        </p:txBody>
      </p:sp>
      <p:sp>
        <p:nvSpPr>
          <p:cNvPr id="38" name="Rectangle 47"/>
          <p:cNvSpPr>
            <a:spLocks noChangeArrowheads="1"/>
          </p:cNvSpPr>
          <p:nvPr/>
        </p:nvSpPr>
        <p:spPr bwMode="auto">
          <a:xfrm>
            <a:off x="5577978" y="3552329"/>
            <a:ext cx="863600" cy="4318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30000"/>
              </a:spcBef>
              <a:buFontTx/>
              <a:buNone/>
            </a:pPr>
            <a:r>
              <a:rPr lang="de-DE" altLang="de-DE" sz="1000"/>
              <a:t>Q-Merkmal  n-1</a:t>
            </a:r>
            <a:br>
              <a:rPr lang="de-DE" altLang="de-DE" sz="1000"/>
            </a:br>
            <a:r>
              <a:rPr lang="de-DE" altLang="de-DE" sz="1000"/>
              <a:t>(factor n-1)</a:t>
            </a:r>
          </a:p>
        </p:txBody>
      </p:sp>
      <p:sp>
        <p:nvSpPr>
          <p:cNvPr id="39" name="Freeform 48"/>
          <p:cNvSpPr>
            <a:spLocks/>
          </p:cNvSpPr>
          <p:nvPr/>
        </p:nvSpPr>
        <p:spPr bwMode="auto">
          <a:xfrm>
            <a:off x="5290641" y="3407866"/>
            <a:ext cx="1008062" cy="647700"/>
          </a:xfrm>
          <a:custGeom>
            <a:avLst/>
            <a:gdLst>
              <a:gd name="T0" fmla="*/ 2147483647 w 318"/>
              <a:gd name="T1" fmla="*/ 0 h 408"/>
              <a:gd name="T2" fmla="*/ 2147483647 w 318"/>
              <a:gd name="T3" fmla="*/ 0 h 408"/>
              <a:gd name="T4" fmla="*/ 2147483647 w 318"/>
              <a:gd name="T5" fmla="*/ 2147483647 h 408"/>
              <a:gd name="T6" fmla="*/ 2147483647 w 318"/>
              <a:gd name="T7" fmla="*/ 2147483647 h 408"/>
              <a:gd name="T8" fmla="*/ 2147483647 w 318"/>
              <a:gd name="T9" fmla="*/ 2147483647 h 408"/>
              <a:gd name="T10" fmla="*/ 2147483647 w 318"/>
              <a:gd name="T11" fmla="*/ 2147483647 h 408"/>
              <a:gd name="T12" fmla="*/ 2147483647 w 318"/>
              <a:gd name="T13" fmla="*/ 2147483647 h 408"/>
              <a:gd name="T14" fmla="*/ 2147483647 w 318"/>
              <a:gd name="T15" fmla="*/ 2147483647 h 408"/>
              <a:gd name="T16" fmla="*/ 2147483647 w 318"/>
              <a:gd name="T17" fmla="*/ 2147483647 h 408"/>
              <a:gd name="T18" fmla="*/ 2147483647 w 318"/>
              <a:gd name="T19" fmla="*/ 2147483647 h 408"/>
              <a:gd name="T20" fmla="*/ 2147483647 w 318"/>
              <a:gd name="T21" fmla="*/ 2147483647 h 408"/>
              <a:gd name="T22" fmla="*/ 0 w 318"/>
              <a:gd name="T23" fmla="*/ 2147483647 h 408"/>
              <a:gd name="T24" fmla="*/ 2147483647 w 318"/>
              <a:gd name="T25" fmla="*/ 2147483647 h 408"/>
              <a:gd name="T26" fmla="*/ 0 w 318"/>
              <a:gd name="T27" fmla="*/ 2147483647 h 408"/>
              <a:gd name="T28" fmla="*/ 2147483647 w 318"/>
              <a:gd name="T29" fmla="*/ 2147483647 h 408"/>
              <a:gd name="T30" fmla="*/ 0 w 318"/>
              <a:gd name="T31" fmla="*/ 2147483647 h 408"/>
              <a:gd name="T32" fmla="*/ 2147483647 w 318"/>
              <a:gd name="T33" fmla="*/ 2147483647 h 408"/>
              <a:gd name="T34" fmla="*/ 0 w 318"/>
              <a:gd name="T35" fmla="*/ 2147483647 h 408"/>
              <a:gd name="T36" fmla="*/ 2147483647 w 318"/>
              <a:gd name="T37" fmla="*/ 2147483647 h 408"/>
              <a:gd name="T38" fmla="*/ 0 w 318"/>
              <a:gd name="T39" fmla="*/ 2147483647 h 408"/>
              <a:gd name="T40" fmla="*/ 2147483647 w 318"/>
              <a:gd name="T41" fmla="*/ 2147483647 h 408"/>
              <a:gd name="T42" fmla="*/ 2147483647 w 318"/>
              <a:gd name="T43" fmla="*/ 0 h 40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318" h="408">
                <a:moveTo>
                  <a:pt x="45" y="0"/>
                </a:moveTo>
                <a:lnTo>
                  <a:pt x="272" y="0"/>
                </a:lnTo>
                <a:lnTo>
                  <a:pt x="181" y="91"/>
                </a:lnTo>
                <a:lnTo>
                  <a:pt x="272" y="91"/>
                </a:lnTo>
                <a:lnTo>
                  <a:pt x="181" y="136"/>
                </a:lnTo>
                <a:lnTo>
                  <a:pt x="272" y="182"/>
                </a:lnTo>
                <a:lnTo>
                  <a:pt x="181" y="227"/>
                </a:lnTo>
                <a:lnTo>
                  <a:pt x="318" y="272"/>
                </a:lnTo>
                <a:lnTo>
                  <a:pt x="181" y="318"/>
                </a:lnTo>
                <a:lnTo>
                  <a:pt x="318" y="363"/>
                </a:lnTo>
                <a:lnTo>
                  <a:pt x="272" y="408"/>
                </a:lnTo>
                <a:lnTo>
                  <a:pt x="0" y="408"/>
                </a:lnTo>
                <a:lnTo>
                  <a:pt x="136" y="363"/>
                </a:lnTo>
                <a:lnTo>
                  <a:pt x="0" y="318"/>
                </a:lnTo>
                <a:lnTo>
                  <a:pt x="136" y="272"/>
                </a:lnTo>
                <a:lnTo>
                  <a:pt x="0" y="227"/>
                </a:lnTo>
                <a:lnTo>
                  <a:pt x="136" y="182"/>
                </a:lnTo>
                <a:lnTo>
                  <a:pt x="0" y="136"/>
                </a:lnTo>
                <a:lnTo>
                  <a:pt x="136" y="91"/>
                </a:lnTo>
                <a:lnTo>
                  <a:pt x="0" y="45"/>
                </a:lnTo>
                <a:lnTo>
                  <a:pt x="136" y="45"/>
                </a:lnTo>
                <a:lnTo>
                  <a:pt x="4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AT"/>
          </a:p>
        </p:txBody>
      </p:sp>
      <p:sp>
        <p:nvSpPr>
          <p:cNvPr id="40" name="Freeform 46"/>
          <p:cNvSpPr>
            <a:spLocks/>
          </p:cNvSpPr>
          <p:nvPr/>
        </p:nvSpPr>
        <p:spPr bwMode="auto">
          <a:xfrm>
            <a:off x="5001716" y="3407866"/>
            <a:ext cx="792162" cy="652463"/>
          </a:xfrm>
          <a:custGeom>
            <a:avLst/>
            <a:gdLst>
              <a:gd name="T0" fmla="*/ 2147483647 w 746"/>
              <a:gd name="T1" fmla="*/ 2147483647 h 411"/>
              <a:gd name="T2" fmla="*/ 2147483647 w 746"/>
              <a:gd name="T3" fmla="*/ 0 h 411"/>
              <a:gd name="T4" fmla="*/ 2147483647 w 746"/>
              <a:gd name="T5" fmla="*/ 2147483647 h 411"/>
              <a:gd name="T6" fmla="*/ 0 w 746"/>
              <a:gd name="T7" fmla="*/ 2147483647 h 411"/>
              <a:gd name="T8" fmla="*/ 2147483647 w 746"/>
              <a:gd name="T9" fmla="*/ 2147483647 h 411"/>
              <a:gd name="T10" fmla="*/ 0 w 746"/>
              <a:gd name="T11" fmla="*/ 2147483647 h 411"/>
              <a:gd name="T12" fmla="*/ 2147483647 w 746"/>
              <a:gd name="T13" fmla="*/ 2147483647 h 411"/>
              <a:gd name="T14" fmla="*/ 0 w 746"/>
              <a:gd name="T15" fmla="*/ 2147483647 h 411"/>
              <a:gd name="T16" fmla="*/ 2147483647 w 746"/>
              <a:gd name="T17" fmla="*/ 2147483647 h 411"/>
              <a:gd name="T18" fmla="*/ 2147483647 w 746"/>
              <a:gd name="T19" fmla="*/ 2147483647 h 411"/>
              <a:gd name="T20" fmla="*/ 0 w 746"/>
              <a:gd name="T21" fmla="*/ 2147483647 h 411"/>
              <a:gd name="T22" fmla="*/ 2147483647 w 746"/>
              <a:gd name="T23" fmla="*/ 2147483647 h 411"/>
              <a:gd name="T24" fmla="*/ 0 w 746"/>
              <a:gd name="T25" fmla="*/ 2147483647 h 411"/>
              <a:gd name="T26" fmla="*/ 2147483647 w 746"/>
              <a:gd name="T27" fmla="*/ 2147483647 h 411"/>
              <a:gd name="T28" fmla="*/ 2147483647 w 746"/>
              <a:gd name="T29" fmla="*/ 2147483647 h 411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746" h="411">
                <a:moveTo>
                  <a:pt x="83" y="3"/>
                </a:moveTo>
                <a:lnTo>
                  <a:pt x="728" y="0"/>
                </a:lnTo>
                <a:lnTo>
                  <a:pt x="746" y="408"/>
                </a:lnTo>
                <a:lnTo>
                  <a:pt x="0" y="411"/>
                </a:lnTo>
                <a:lnTo>
                  <a:pt x="252" y="366"/>
                </a:lnTo>
                <a:lnTo>
                  <a:pt x="0" y="321"/>
                </a:lnTo>
                <a:lnTo>
                  <a:pt x="252" y="275"/>
                </a:lnTo>
                <a:lnTo>
                  <a:pt x="0" y="230"/>
                </a:lnTo>
                <a:lnTo>
                  <a:pt x="252" y="185"/>
                </a:lnTo>
                <a:lnTo>
                  <a:pt x="147" y="161"/>
                </a:lnTo>
                <a:lnTo>
                  <a:pt x="0" y="139"/>
                </a:lnTo>
                <a:lnTo>
                  <a:pt x="252" y="94"/>
                </a:lnTo>
                <a:lnTo>
                  <a:pt x="0" y="48"/>
                </a:lnTo>
                <a:lnTo>
                  <a:pt x="252" y="48"/>
                </a:lnTo>
                <a:lnTo>
                  <a:pt x="83" y="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AT"/>
          </a:p>
        </p:txBody>
      </p:sp>
      <p:sp>
        <p:nvSpPr>
          <p:cNvPr id="41" name="Text Box 55"/>
          <p:cNvSpPr txBox="1">
            <a:spLocks noChangeArrowheads="1"/>
          </p:cNvSpPr>
          <p:nvPr/>
        </p:nvSpPr>
        <p:spPr bwMode="auto">
          <a:xfrm>
            <a:off x="5362078" y="3479304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2400"/>
              <a:t>…</a:t>
            </a:r>
          </a:p>
        </p:txBody>
      </p:sp>
      <p:sp>
        <p:nvSpPr>
          <p:cNvPr id="42" name="Text Box 56"/>
          <p:cNvSpPr txBox="1">
            <a:spLocks noChangeArrowheads="1"/>
          </p:cNvSpPr>
          <p:nvPr/>
        </p:nvSpPr>
        <p:spPr bwMode="auto">
          <a:xfrm>
            <a:off x="6225678" y="4560391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2400"/>
              <a:t>…</a:t>
            </a:r>
          </a:p>
        </p:txBody>
      </p:sp>
      <p:sp>
        <p:nvSpPr>
          <p:cNvPr id="43" name="Text Box 58"/>
          <p:cNvSpPr txBox="1">
            <a:spLocks noChangeArrowheads="1"/>
          </p:cNvSpPr>
          <p:nvPr/>
        </p:nvSpPr>
        <p:spPr bwMode="auto">
          <a:xfrm>
            <a:off x="4550866" y="2564904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2400"/>
          </a:p>
        </p:txBody>
      </p:sp>
      <p:sp>
        <p:nvSpPr>
          <p:cNvPr id="44" name="Text Box 59"/>
          <p:cNvSpPr txBox="1">
            <a:spLocks noChangeArrowheads="1"/>
          </p:cNvSpPr>
          <p:nvPr/>
        </p:nvSpPr>
        <p:spPr bwMode="auto">
          <a:xfrm>
            <a:off x="4057153" y="2687141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200"/>
              <a:t>Software-Qualität</a:t>
            </a:r>
          </a:p>
        </p:txBody>
      </p:sp>
      <p:sp>
        <p:nvSpPr>
          <p:cNvPr id="45" name="Line 60"/>
          <p:cNvSpPr>
            <a:spLocks noChangeShapeType="1"/>
          </p:cNvSpPr>
          <p:nvPr/>
        </p:nvSpPr>
        <p:spPr bwMode="auto">
          <a:xfrm>
            <a:off x="1688150" y="6143823"/>
            <a:ext cx="36180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AT"/>
          </a:p>
        </p:txBody>
      </p:sp>
      <p:sp>
        <p:nvSpPr>
          <p:cNvPr id="46" name="Text Box 61"/>
          <p:cNvSpPr txBox="1">
            <a:spLocks noChangeArrowheads="1"/>
          </p:cNvSpPr>
          <p:nvPr/>
        </p:nvSpPr>
        <p:spPr bwMode="auto">
          <a:xfrm>
            <a:off x="2019094" y="6023052"/>
            <a:ext cx="144058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de-DE" altLang="de-DE" sz="1000" b="0" dirty="0"/>
              <a:t>=  wird bestimmt durch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446798" y="3539916"/>
            <a:ext cx="6480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F</a:t>
            </a:r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r>
              <a:rPr lang="de-AT" dirty="0"/>
              <a:t>C</a:t>
            </a:r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r>
              <a:rPr lang="de-AT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26323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333375"/>
            <a:ext cx="7558088" cy="457200"/>
          </a:xfrm>
          <a:solidFill>
            <a:srgbClr val="0000FF"/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sz="2200" dirty="0">
                <a:solidFill>
                  <a:srgbClr val="FFFF00"/>
                </a:solidFill>
              </a:rPr>
              <a:t>Was ist „Qualität“?  Formale Definitionen</a:t>
            </a:r>
            <a:endParaRPr lang="de-DE" sz="2200" dirty="0">
              <a:solidFill>
                <a:srgbClr val="FFFF00"/>
              </a:solidFill>
              <a:cs typeface="Times New Roman" pitchFamily="18" charset="0"/>
            </a:endParaRPr>
          </a:p>
        </p:txBody>
      </p:sp>
      <p:sp>
        <p:nvSpPr>
          <p:cNvPr id="40967" name="AutoShape 7"/>
          <p:cNvSpPr>
            <a:spLocks noChangeArrowheads="1"/>
          </p:cNvSpPr>
          <p:nvPr/>
        </p:nvSpPr>
        <p:spPr bwMode="auto">
          <a:xfrm>
            <a:off x="395288" y="345251"/>
            <a:ext cx="431800" cy="431800"/>
          </a:xfrm>
          <a:prstGeom prst="doubleWave">
            <a:avLst>
              <a:gd name="adj1" fmla="val 6500"/>
              <a:gd name="adj2" fmla="val 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de-AT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08776" y="1124744"/>
            <a:ext cx="8355799" cy="417646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de-DE" altLang="de-DE" sz="2400" dirty="0"/>
              <a:t>ISO / IEC 25010 </a:t>
            </a:r>
            <a:r>
              <a:rPr lang="de-DE" altLang="de-DE" sz="2400" b="0" dirty="0"/>
              <a:t>(früher z.T. ISO 9126) </a:t>
            </a:r>
            <a:br>
              <a:rPr lang="de-DE" altLang="de-DE" sz="2400" b="0" dirty="0"/>
            </a:br>
            <a:r>
              <a:rPr lang="de-DE" altLang="de-DE" sz="2400" dirty="0"/>
              <a:t>unterscheidet zwei Qualitäts- (Teil-) </a:t>
            </a:r>
            <a:r>
              <a:rPr lang="de-DE" altLang="de-DE" sz="2400" dirty="0" err="1"/>
              <a:t>modelle</a:t>
            </a:r>
            <a:r>
              <a:rPr lang="de-DE" altLang="de-DE" sz="2400" dirty="0"/>
              <a:t>:</a:t>
            </a:r>
          </a:p>
          <a:p>
            <a:pPr lvl="1" eaLnBrk="1" hangingPunct="1">
              <a:spcBef>
                <a:spcPts val="1800"/>
              </a:spcBef>
            </a:pPr>
            <a:r>
              <a:rPr lang="de-DE" altLang="de-DE" dirty="0"/>
              <a:t>Quality in Use</a:t>
            </a:r>
          </a:p>
          <a:p>
            <a:pPr lvl="2" eaLnBrk="1" hangingPunct="1"/>
            <a:r>
              <a:rPr lang="de-DE" altLang="de-DE" sz="1600" dirty="0"/>
              <a:t>Q aus der Anwendersicht: Entscheidend für die Brauchbarkeit einer Softwarelösung in seinem Einsatzszenario</a:t>
            </a:r>
          </a:p>
          <a:p>
            <a:pPr lvl="1" eaLnBrk="1" hangingPunct="1">
              <a:spcBef>
                <a:spcPts val="1800"/>
              </a:spcBef>
            </a:pPr>
            <a:r>
              <a:rPr lang="de-DE" altLang="de-DE" dirty="0"/>
              <a:t>Product Quality </a:t>
            </a:r>
            <a:r>
              <a:rPr lang="de-DE" altLang="de-DE" sz="2400" dirty="0"/>
              <a:t>(</a:t>
            </a:r>
            <a:r>
              <a:rPr lang="de-DE" altLang="de-DE" sz="2400" dirty="0" err="1"/>
              <a:t>internal</a:t>
            </a:r>
            <a:r>
              <a:rPr lang="de-DE" altLang="de-DE" sz="2400" dirty="0"/>
              <a:t> &amp; </a:t>
            </a:r>
            <a:r>
              <a:rPr lang="de-DE" altLang="de-DE" sz="2400" dirty="0" err="1"/>
              <a:t>external</a:t>
            </a:r>
            <a:r>
              <a:rPr lang="de-DE" altLang="de-DE" sz="2400" dirty="0"/>
              <a:t>)</a:t>
            </a:r>
          </a:p>
          <a:p>
            <a:pPr lvl="2" eaLnBrk="1" hangingPunct="1"/>
            <a:r>
              <a:rPr lang="de-DE" altLang="de-DE" sz="1600" dirty="0"/>
              <a:t>Beschreibt  </a:t>
            </a:r>
            <a:r>
              <a:rPr lang="de-DE" altLang="de-DE" sz="1600" dirty="0" err="1"/>
              <a:t>Q-Merkmale</a:t>
            </a:r>
            <a:r>
              <a:rPr lang="de-DE" altLang="de-DE" sz="1600" dirty="0"/>
              <a:t> losgelöst vom Anwendungskontext aus der Anbietersicht bzw. aus der Sicht einer Produktspezifikation</a:t>
            </a:r>
          </a:p>
        </p:txBody>
      </p:sp>
    </p:spTree>
    <p:extLst>
      <p:ext uri="{BB962C8B-B14F-4D97-AF65-F5344CB8AC3E}">
        <p14:creationId xmlns:p14="http://schemas.microsoft.com/office/powerpoint/2010/main" val="4245311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333375"/>
            <a:ext cx="7558088" cy="457200"/>
          </a:xfrm>
          <a:solidFill>
            <a:srgbClr val="0000FF"/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sz="2200" dirty="0">
                <a:solidFill>
                  <a:srgbClr val="FFFF00"/>
                </a:solidFill>
              </a:rPr>
              <a:t>Was ist „Qualität“?  ISO / IEC 25010</a:t>
            </a:r>
            <a:endParaRPr lang="de-DE" sz="2200" dirty="0">
              <a:solidFill>
                <a:srgbClr val="FFFF00"/>
              </a:solidFill>
              <a:cs typeface="Times New Roman" pitchFamily="18" charset="0"/>
            </a:endParaRPr>
          </a:p>
        </p:txBody>
      </p:sp>
      <p:sp>
        <p:nvSpPr>
          <p:cNvPr id="40967" name="AutoShape 7"/>
          <p:cNvSpPr>
            <a:spLocks noChangeArrowheads="1"/>
          </p:cNvSpPr>
          <p:nvPr/>
        </p:nvSpPr>
        <p:spPr bwMode="auto">
          <a:xfrm>
            <a:off x="395288" y="345251"/>
            <a:ext cx="431800" cy="431800"/>
          </a:xfrm>
          <a:prstGeom prst="doubleWave">
            <a:avLst>
              <a:gd name="adj1" fmla="val 6500"/>
              <a:gd name="adj2" fmla="val 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de-AT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08776" y="908720"/>
            <a:ext cx="8355799" cy="43204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endParaRPr lang="de-DE" altLang="de-DE" sz="2400" b="0" dirty="0"/>
          </a:p>
        </p:txBody>
      </p:sp>
      <p:sp>
        <p:nvSpPr>
          <p:cNvPr id="2" name="Rechteck 1"/>
          <p:cNvSpPr/>
          <p:nvPr/>
        </p:nvSpPr>
        <p:spPr bwMode="auto">
          <a:xfrm>
            <a:off x="3689902" y="1124744"/>
            <a:ext cx="1818202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Quality</a:t>
            </a:r>
            <a:r>
              <a:rPr kumimoji="0" lang="de-AT" sz="1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in Use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AT" sz="1200" baseline="0" dirty="0"/>
              <a:t>Benutzungsqualität</a:t>
            </a:r>
            <a:endParaRPr kumimoji="0" lang="de-AT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395536" y="2132856"/>
            <a:ext cx="1368152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Effectiveness</a:t>
            </a:r>
            <a:endParaRPr kumimoji="0" lang="de-AT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AT" sz="1000" b="0" dirty="0"/>
              <a:t>Effektivität</a:t>
            </a:r>
            <a:endParaRPr kumimoji="0" lang="de-AT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1979712" y="2132856"/>
            <a:ext cx="1368152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Efficiency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AT" sz="1000" b="0" dirty="0"/>
              <a:t>Effizienz</a:t>
            </a:r>
            <a:endParaRPr kumimoji="0" lang="de-AT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3612043" y="2132856"/>
            <a:ext cx="1368152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Satisfaction</a:t>
            </a:r>
            <a:endParaRPr kumimoji="0" lang="de-AT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AT" sz="1000" b="0" dirty="0"/>
              <a:t>Zufriedenheit</a:t>
            </a:r>
            <a:endParaRPr kumimoji="0" lang="de-AT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5292080" y="2132856"/>
            <a:ext cx="1800200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Freedom</a:t>
            </a:r>
            <a:r>
              <a:rPr kumimoji="0" lang="de-AT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de-AT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from</a:t>
            </a:r>
            <a:r>
              <a:rPr kumimoji="0" lang="de-AT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de-AT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Risk</a:t>
            </a:r>
            <a:endParaRPr kumimoji="0" lang="de-AT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AT" sz="1000" b="0" dirty="0"/>
              <a:t>Risikofreiheit</a:t>
            </a:r>
            <a:endParaRPr kumimoji="0" lang="de-AT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Rechteck 10"/>
          <p:cNvSpPr/>
          <p:nvPr/>
        </p:nvSpPr>
        <p:spPr bwMode="auto">
          <a:xfrm>
            <a:off x="7308304" y="2132856"/>
            <a:ext cx="1368152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Context</a:t>
            </a:r>
            <a:r>
              <a:rPr kumimoji="0" lang="de-AT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de-AT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Coverage</a:t>
            </a:r>
            <a:endParaRPr kumimoji="0" lang="de-AT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AT" sz="1000" b="0" dirty="0"/>
              <a:t>Kontext-Abdeckung</a:t>
            </a:r>
            <a:endParaRPr kumimoji="0" lang="de-AT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4" name="Gewinkelte Verbindung 3"/>
          <p:cNvCxnSpPr>
            <a:stCxn id="2" idx="2"/>
            <a:endCxn id="11" idx="0"/>
          </p:cNvCxnSpPr>
          <p:nvPr/>
        </p:nvCxnSpPr>
        <p:spPr bwMode="auto">
          <a:xfrm rot="16200000" flipH="1">
            <a:off x="6043663" y="184139"/>
            <a:ext cx="504056" cy="3393377"/>
          </a:xfrm>
          <a:prstGeom prst="bentConnector3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Gewinkelte Verbindung 12"/>
          <p:cNvCxnSpPr>
            <a:stCxn id="2" idx="2"/>
            <a:endCxn id="7" idx="0"/>
          </p:cNvCxnSpPr>
          <p:nvPr/>
        </p:nvCxnSpPr>
        <p:spPr bwMode="auto">
          <a:xfrm rot="5400000">
            <a:off x="2587280" y="121133"/>
            <a:ext cx="504056" cy="3519391"/>
          </a:xfrm>
          <a:prstGeom prst="bentConnector3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Gewinkelte Verbindung 15"/>
          <p:cNvCxnSpPr>
            <a:stCxn id="2" idx="2"/>
            <a:endCxn id="8" idx="0"/>
          </p:cNvCxnSpPr>
          <p:nvPr/>
        </p:nvCxnSpPr>
        <p:spPr bwMode="auto">
          <a:xfrm rot="5400000">
            <a:off x="3379368" y="913221"/>
            <a:ext cx="504056" cy="1935215"/>
          </a:xfrm>
          <a:prstGeom prst="bentConnector3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Gewinkelte Verbindung 18"/>
          <p:cNvCxnSpPr>
            <a:stCxn id="2" idx="2"/>
            <a:endCxn id="10" idx="0"/>
          </p:cNvCxnSpPr>
          <p:nvPr/>
        </p:nvCxnSpPr>
        <p:spPr bwMode="auto">
          <a:xfrm rot="16200000" flipH="1">
            <a:off x="5143563" y="1084239"/>
            <a:ext cx="504056" cy="1593177"/>
          </a:xfrm>
          <a:prstGeom prst="bentConnector3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72" name="Gewinkelte Verbindung 40971"/>
          <p:cNvCxnSpPr>
            <a:stCxn id="2" idx="2"/>
            <a:endCxn id="9" idx="0"/>
          </p:cNvCxnSpPr>
          <p:nvPr/>
        </p:nvCxnSpPr>
        <p:spPr bwMode="auto">
          <a:xfrm rot="5400000">
            <a:off x="4195533" y="1729386"/>
            <a:ext cx="504056" cy="302884"/>
          </a:xfrm>
          <a:prstGeom prst="bentConnector3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" name="Rechteck 70"/>
          <p:cNvSpPr/>
          <p:nvPr/>
        </p:nvSpPr>
        <p:spPr bwMode="auto">
          <a:xfrm>
            <a:off x="3491880" y="2776722"/>
            <a:ext cx="1584176" cy="33444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6800" rIns="36000" bIns="46800" numCol="1" rtlCol="0" anchor="t" anchorCtr="0" compatLnSpc="1">
            <a:prstTxWarp prst="textNoShape">
              <a:avLst/>
            </a:prstTxWarp>
          </a:bodyPr>
          <a:lstStyle/>
          <a:p>
            <a:pPr marL="144000" marR="0" indent="-1440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e-AT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Usefullness</a:t>
            </a:r>
            <a:r>
              <a:rPr kumimoji="0" lang="de-AT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/Nutzen</a:t>
            </a:r>
          </a:p>
          <a:p>
            <a:r>
              <a:rPr lang="en-US" sz="900" b="0" dirty="0"/>
              <a:t>degree to which a user is satisfied with their perceived achievement of pragmatic goals, including the</a:t>
            </a:r>
          </a:p>
          <a:p>
            <a:r>
              <a:rPr lang="en-US" sz="900" b="0" dirty="0"/>
              <a:t>results of use and the consequences of use</a:t>
            </a:r>
            <a:endParaRPr kumimoji="0" lang="de-AT" sz="9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44000" marR="0" indent="-1440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AT" b="0" dirty="0"/>
              <a:t>Trust </a:t>
            </a:r>
            <a:r>
              <a:rPr lang="de-AT" sz="1000" b="0" dirty="0"/>
              <a:t>/ Vertrauen</a:t>
            </a:r>
          </a:p>
          <a:p>
            <a:pPr>
              <a:spcBef>
                <a:spcPts val="0"/>
              </a:spcBef>
            </a:pPr>
            <a:r>
              <a:rPr lang="en-US" sz="900" b="0" dirty="0"/>
              <a:t>degree to which a user or other stakeholder has confidence that a product or system will behave as</a:t>
            </a:r>
          </a:p>
          <a:p>
            <a:r>
              <a:rPr lang="de-AT" sz="900" b="0" dirty="0" err="1"/>
              <a:t>intended</a:t>
            </a:r>
            <a:endParaRPr lang="de-AT" sz="900" b="0" dirty="0"/>
          </a:p>
          <a:p>
            <a:pPr marL="144000" marR="0" indent="-1440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e-AT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Pleasure</a:t>
            </a:r>
            <a:r>
              <a:rPr kumimoji="0" lang="de-AT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/Vergnügen</a:t>
            </a:r>
            <a:endParaRPr kumimoji="0" lang="de-A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>
              <a:spcBef>
                <a:spcPts val="0"/>
              </a:spcBef>
            </a:pPr>
            <a:r>
              <a:rPr lang="en-US" sz="900" b="0" dirty="0"/>
              <a:t>degree to which a user obtains pleasure from fulfilling their personal needs</a:t>
            </a:r>
            <a:endParaRPr kumimoji="0" lang="de-A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44000" marR="0" indent="-1440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AT" b="0" dirty="0" err="1"/>
              <a:t>Comfort</a:t>
            </a:r>
            <a:r>
              <a:rPr lang="de-AT" b="0" dirty="0"/>
              <a:t> </a:t>
            </a:r>
            <a:r>
              <a:rPr lang="de-AT" sz="1000" b="0" dirty="0"/>
              <a:t>/ Komfort</a:t>
            </a:r>
            <a:endParaRPr lang="de-AT" b="0" dirty="0"/>
          </a:p>
          <a:p>
            <a:pPr>
              <a:spcBef>
                <a:spcPts val="0"/>
              </a:spcBef>
            </a:pPr>
            <a:r>
              <a:rPr lang="en-US" sz="900" b="0" dirty="0"/>
              <a:t>degree of user-satisfaction with physical comfort</a:t>
            </a:r>
            <a:endParaRPr kumimoji="0" lang="de-A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2" name="Rechteck 71"/>
          <p:cNvSpPr/>
          <p:nvPr/>
        </p:nvSpPr>
        <p:spPr bwMode="auto">
          <a:xfrm>
            <a:off x="1979712" y="2776721"/>
            <a:ext cx="1368152" cy="334442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6800" rIns="36000" bIns="46800" numCol="1" rtlCol="0" anchor="t" anchorCtr="0" compatLnSpc="1">
            <a:prstTxWarp prst="textNoShape">
              <a:avLst/>
            </a:prstTxWarp>
          </a:bodyPr>
          <a:lstStyle/>
          <a:p>
            <a:pPr marL="144000" indent="-1440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e-AT" b="0" dirty="0"/>
              <a:t>Efficiency</a:t>
            </a:r>
          </a:p>
          <a:p>
            <a:pPr marL="144000" indent="-144000" algn="l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de-AT" b="0" dirty="0"/>
          </a:p>
          <a:p>
            <a:pPr algn="l">
              <a:spcBef>
                <a:spcPts val="600"/>
              </a:spcBef>
            </a:pPr>
            <a:r>
              <a:rPr lang="en-US" sz="1100" b="0" dirty="0"/>
              <a:t>resources expended in relation to the accuracy and completeness with which users achieve goals</a:t>
            </a:r>
            <a:endParaRPr lang="de-AT" sz="1100" b="0" dirty="0"/>
          </a:p>
        </p:txBody>
      </p:sp>
      <p:sp>
        <p:nvSpPr>
          <p:cNvPr id="73" name="Rechteck 72"/>
          <p:cNvSpPr/>
          <p:nvPr/>
        </p:nvSpPr>
        <p:spPr bwMode="auto">
          <a:xfrm>
            <a:off x="395536" y="2776722"/>
            <a:ext cx="1368152" cy="33444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6800" rIns="36000" bIns="46800" numCol="1" rtlCol="0" anchor="t" anchorCtr="0" compatLnSpc="1">
            <a:prstTxWarp prst="textNoShape">
              <a:avLst/>
            </a:prstTxWarp>
          </a:bodyPr>
          <a:lstStyle/>
          <a:p>
            <a:pPr marL="144000" indent="-1440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e-AT" b="0" dirty="0" err="1"/>
              <a:t>Effectiveness</a:t>
            </a:r>
            <a:endParaRPr lang="de-AT" b="0" dirty="0"/>
          </a:p>
          <a:p>
            <a:pPr marL="144000" indent="-144000" algn="l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de-AT" b="0" dirty="0"/>
          </a:p>
          <a:p>
            <a:pPr algn="l">
              <a:spcBef>
                <a:spcPts val="600"/>
              </a:spcBef>
            </a:pPr>
            <a:r>
              <a:rPr lang="en-US" sz="1100" b="0" dirty="0"/>
              <a:t>accuracy and completeness with which users achieve specified goals</a:t>
            </a:r>
            <a:endParaRPr lang="de-AT" sz="1100" b="0" dirty="0"/>
          </a:p>
        </p:txBody>
      </p:sp>
      <p:sp>
        <p:nvSpPr>
          <p:cNvPr id="74" name="Rechteck 73"/>
          <p:cNvSpPr/>
          <p:nvPr/>
        </p:nvSpPr>
        <p:spPr bwMode="auto">
          <a:xfrm>
            <a:off x="5220072" y="2784672"/>
            <a:ext cx="1944216" cy="333647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6800" rIns="36000" bIns="46800" numCol="1" rtlCol="0" anchor="t" anchorCtr="0" compatLnSpc="1">
            <a:prstTxWarp prst="textNoShape">
              <a:avLst/>
            </a:prstTxWarp>
          </a:bodyPr>
          <a:lstStyle/>
          <a:p>
            <a:pPr marL="144000" marR="0" indent="-1440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e-AT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Economic</a:t>
            </a:r>
            <a:r>
              <a:rPr kumimoji="0" lang="de-A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e-AT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risc</a:t>
            </a:r>
            <a:r>
              <a:rPr kumimoji="0" lang="de-A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e-AT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mitigation</a:t>
            </a:r>
            <a:endParaRPr kumimoji="0" lang="de-A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900" b="0" dirty="0"/>
              <a:t>degree to which a product or system mitigates the potential risk to financial status, efficient operation, commercial property, reputation or other resources in the intended contexts of use</a:t>
            </a:r>
            <a:endParaRPr kumimoji="0" lang="de-A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44000" marR="0" indent="-1440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AT" b="0" dirty="0"/>
              <a:t>Health and </a:t>
            </a:r>
            <a:r>
              <a:rPr lang="de-AT" b="0" dirty="0" err="1"/>
              <a:t>safety</a:t>
            </a:r>
            <a:r>
              <a:rPr lang="de-AT" b="0" dirty="0"/>
              <a:t> </a:t>
            </a:r>
            <a:r>
              <a:rPr lang="de-AT" b="0" dirty="0" err="1"/>
              <a:t>risk</a:t>
            </a:r>
            <a:r>
              <a:rPr lang="de-AT" b="0" dirty="0"/>
              <a:t> </a:t>
            </a:r>
            <a:r>
              <a:rPr lang="de-AT" b="0" dirty="0" err="1"/>
              <a:t>mitigation</a:t>
            </a:r>
            <a:endParaRPr lang="de-AT" b="0" dirty="0"/>
          </a:p>
          <a:p>
            <a:pPr>
              <a:spcBef>
                <a:spcPts val="0"/>
              </a:spcBef>
            </a:pPr>
            <a:r>
              <a:rPr lang="en-US" sz="900" b="0" dirty="0"/>
              <a:t>degree to which a product or system mitigates the potential risk to people in the intended contexts of use</a:t>
            </a:r>
            <a:endParaRPr lang="de-AT" sz="900" b="0" dirty="0"/>
          </a:p>
          <a:p>
            <a:pPr marL="144000" marR="0" indent="-1440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e-A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Environmental</a:t>
            </a:r>
            <a:r>
              <a:rPr kumimoji="0" lang="de-AT" sz="1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e-AT" sz="14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</a:rPr>
              <a:t>risk</a:t>
            </a:r>
            <a:r>
              <a:rPr kumimoji="0" lang="de-AT" sz="1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e-AT" sz="14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</a:rPr>
              <a:t>mitigation</a:t>
            </a:r>
            <a:endParaRPr kumimoji="0" lang="de-AT" sz="14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900" b="0" dirty="0"/>
              <a:t>degree to which a product or system mitigates the potential risk to property or the environment in the</a:t>
            </a:r>
          </a:p>
          <a:p>
            <a:r>
              <a:rPr lang="de-AT" sz="900" b="0" dirty="0" err="1"/>
              <a:t>intended</a:t>
            </a:r>
            <a:r>
              <a:rPr lang="de-AT" sz="900" b="0" dirty="0"/>
              <a:t> </a:t>
            </a:r>
            <a:r>
              <a:rPr lang="de-AT" sz="900" b="0" dirty="0" err="1"/>
              <a:t>contexts</a:t>
            </a:r>
            <a:r>
              <a:rPr lang="de-AT" sz="900" b="0" dirty="0"/>
              <a:t> of </a:t>
            </a:r>
            <a:r>
              <a:rPr lang="de-AT" sz="900" b="0" dirty="0" err="1"/>
              <a:t>use</a:t>
            </a:r>
            <a:endParaRPr kumimoji="0" lang="de-A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5" name="Rechteck 74"/>
          <p:cNvSpPr/>
          <p:nvPr/>
        </p:nvSpPr>
        <p:spPr bwMode="auto">
          <a:xfrm>
            <a:off x="7308304" y="2784672"/>
            <a:ext cx="1368152" cy="333647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6800" rIns="36000" bIns="46800" numCol="1" rtlCol="0" anchor="t" anchorCtr="0" compatLnSpc="1">
            <a:prstTxWarp prst="textNoShape">
              <a:avLst/>
            </a:prstTxWarp>
          </a:bodyPr>
          <a:lstStyle/>
          <a:p>
            <a:pPr marL="144000" marR="0" indent="-1440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e-AT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Context</a:t>
            </a:r>
            <a:r>
              <a:rPr kumimoji="0" lang="de-A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e-AT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completeness</a:t>
            </a:r>
            <a:endParaRPr kumimoji="0" lang="de-A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900" b="0" dirty="0"/>
              <a:t>degree to which a product or system can be used with effectiveness, efficiency, freedom from risk and satisfaction in all the specified contexts of use</a:t>
            </a:r>
            <a:endParaRPr kumimoji="0" lang="de-A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44000" marR="0" indent="-1440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AT" b="0" dirty="0" err="1"/>
              <a:t>Flexibility</a:t>
            </a:r>
            <a:endParaRPr lang="de-AT" b="0" dirty="0"/>
          </a:p>
          <a:p>
            <a:r>
              <a:rPr lang="en-US" sz="900" b="0" dirty="0"/>
              <a:t>degree to which a product or system can be used with effectiveness, efficiency, freedom from risk and</a:t>
            </a:r>
          </a:p>
          <a:p>
            <a:r>
              <a:rPr lang="en-US" sz="900" b="0" dirty="0"/>
              <a:t>satisfaction in contexts beyond those initially specified in the requirements</a:t>
            </a:r>
            <a:endParaRPr kumimoji="0" lang="de-A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34470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333375"/>
            <a:ext cx="7558088" cy="457200"/>
          </a:xfrm>
          <a:solidFill>
            <a:srgbClr val="0000FF"/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sz="2200" dirty="0">
                <a:solidFill>
                  <a:srgbClr val="FFFF00"/>
                </a:solidFill>
              </a:rPr>
              <a:t>Was ist „Qualität“?  ISO / IEC 25010</a:t>
            </a:r>
            <a:endParaRPr lang="de-DE" sz="2200" dirty="0">
              <a:solidFill>
                <a:srgbClr val="FFFF00"/>
              </a:solidFill>
              <a:cs typeface="Times New Roman" pitchFamily="18" charset="0"/>
            </a:endParaRPr>
          </a:p>
        </p:txBody>
      </p:sp>
      <p:sp>
        <p:nvSpPr>
          <p:cNvPr id="40967" name="AutoShape 7"/>
          <p:cNvSpPr>
            <a:spLocks noChangeArrowheads="1"/>
          </p:cNvSpPr>
          <p:nvPr/>
        </p:nvSpPr>
        <p:spPr bwMode="auto">
          <a:xfrm>
            <a:off x="395288" y="345251"/>
            <a:ext cx="431800" cy="431800"/>
          </a:xfrm>
          <a:prstGeom prst="doubleWave">
            <a:avLst>
              <a:gd name="adj1" fmla="val 6500"/>
              <a:gd name="adj2" fmla="val 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de-AT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08776" y="908720"/>
            <a:ext cx="8355799" cy="28803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endParaRPr lang="de-DE" altLang="de-DE" sz="1600" dirty="0"/>
          </a:p>
        </p:txBody>
      </p:sp>
      <p:sp>
        <p:nvSpPr>
          <p:cNvPr id="7" name="Rechteck 6"/>
          <p:cNvSpPr/>
          <p:nvPr/>
        </p:nvSpPr>
        <p:spPr bwMode="auto">
          <a:xfrm>
            <a:off x="3825737" y="1268760"/>
            <a:ext cx="1906342" cy="5760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System/Software </a:t>
            </a:r>
            <a:r>
              <a:rPr kumimoji="0" lang="de-AT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Product Quality</a:t>
            </a:r>
          </a:p>
        </p:txBody>
      </p:sp>
      <p:sp>
        <p:nvSpPr>
          <p:cNvPr id="8" name="Rechteck 7"/>
          <p:cNvSpPr/>
          <p:nvPr/>
        </p:nvSpPr>
        <p:spPr bwMode="auto">
          <a:xfrm>
            <a:off x="323528" y="2348880"/>
            <a:ext cx="1008000" cy="576064"/>
          </a:xfrm>
          <a:prstGeom prst="rect">
            <a:avLst/>
          </a:prstGeom>
          <a:solidFill>
            <a:srgbClr val="CC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6800" rIns="36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Functional</a:t>
            </a:r>
            <a:r>
              <a:rPr kumimoji="0" lang="de-AT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de-AT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Suitability</a:t>
            </a:r>
            <a:endParaRPr kumimoji="0" lang="de-AT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AT" sz="800" b="0" dirty="0"/>
              <a:t>Funktionelle Eignung</a:t>
            </a:r>
            <a:endParaRPr kumimoji="0" lang="de-AT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1403760" y="2348880"/>
            <a:ext cx="1008000" cy="576064"/>
          </a:xfrm>
          <a:prstGeom prst="rect">
            <a:avLst/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6800" rIns="36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Performance Efficiency</a:t>
            </a:r>
          </a:p>
        </p:txBody>
      </p:sp>
      <p:sp>
        <p:nvSpPr>
          <p:cNvPr id="10" name="Rechteck 9"/>
          <p:cNvSpPr/>
          <p:nvPr/>
        </p:nvSpPr>
        <p:spPr bwMode="auto">
          <a:xfrm>
            <a:off x="2483880" y="2348880"/>
            <a:ext cx="1008000" cy="576064"/>
          </a:xfrm>
          <a:prstGeom prst="rect">
            <a:avLst/>
          </a:prstGeom>
          <a:solidFill>
            <a:srgbClr val="CC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6800" rIns="36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Compatability</a:t>
            </a:r>
            <a:endParaRPr kumimoji="0" lang="de-AT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hteck 10"/>
          <p:cNvSpPr/>
          <p:nvPr/>
        </p:nvSpPr>
        <p:spPr bwMode="auto">
          <a:xfrm>
            <a:off x="3564000" y="2348880"/>
            <a:ext cx="1008000" cy="576063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6800" rIns="36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Usability</a:t>
            </a:r>
          </a:p>
        </p:txBody>
      </p:sp>
      <p:sp>
        <p:nvSpPr>
          <p:cNvPr id="12" name="Rechteck 11"/>
          <p:cNvSpPr/>
          <p:nvPr/>
        </p:nvSpPr>
        <p:spPr bwMode="auto">
          <a:xfrm>
            <a:off x="4644120" y="2348879"/>
            <a:ext cx="1008000" cy="576063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6800" rIns="36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Reliability</a:t>
            </a:r>
            <a:endParaRPr kumimoji="0" lang="de-AT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AT" sz="800" b="0" dirty="0"/>
              <a:t>Zuverlässigkeit</a:t>
            </a:r>
            <a:endParaRPr kumimoji="0" lang="de-AT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13" name="Gewinkelte Verbindung 12"/>
          <p:cNvCxnSpPr>
            <a:stCxn id="7" idx="2"/>
            <a:endCxn id="12" idx="0"/>
          </p:cNvCxnSpPr>
          <p:nvPr/>
        </p:nvCxnSpPr>
        <p:spPr bwMode="auto">
          <a:xfrm rot="16200000" flipH="1">
            <a:off x="4711487" y="1912245"/>
            <a:ext cx="504055" cy="369212"/>
          </a:xfrm>
          <a:prstGeom prst="bentConnector3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Gewinkelte Verbindung 13"/>
          <p:cNvCxnSpPr>
            <a:stCxn id="7" idx="2"/>
            <a:endCxn id="8" idx="0"/>
          </p:cNvCxnSpPr>
          <p:nvPr/>
        </p:nvCxnSpPr>
        <p:spPr bwMode="auto">
          <a:xfrm rot="5400000">
            <a:off x="2551190" y="121162"/>
            <a:ext cx="504056" cy="3951380"/>
          </a:xfrm>
          <a:prstGeom prst="bentConnector3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Gewinkelte Verbindung 14"/>
          <p:cNvCxnSpPr>
            <a:stCxn id="7" idx="2"/>
            <a:endCxn id="9" idx="0"/>
          </p:cNvCxnSpPr>
          <p:nvPr/>
        </p:nvCxnSpPr>
        <p:spPr bwMode="auto">
          <a:xfrm rot="5400000">
            <a:off x="3091306" y="661278"/>
            <a:ext cx="504056" cy="2871148"/>
          </a:xfrm>
          <a:prstGeom prst="bentConnector3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Gewinkelte Verbindung 15"/>
          <p:cNvCxnSpPr>
            <a:stCxn id="7" idx="2"/>
            <a:endCxn id="11" idx="0"/>
          </p:cNvCxnSpPr>
          <p:nvPr/>
        </p:nvCxnSpPr>
        <p:spPr bwMode="auto">
          <a:xfrm rot="5400000">
            <a:off x="4171426" y="1741398"/>
            <a:ext cx="504056" cy="710908"/>
          </a:xfrm>
          <a:prstGeom prst="bentConnector3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Gewinkelte Verbindung 16"/>
          <p:cNvCxnSpPr>
            <a:stCxn id="7" idx="2"/>
            <a:endCxn id="10" idx="0"/>
          </p:cNvCxnSpPr>
          <p:nvPr/>
        </p:nvCxnSpPr>
        <p:spPr bwMode="auto">
          <a:xfrm rot="5400000">
            <a:off x="3631366" y="1201338"/>
            <a:ext cx="504056" cy="1791028"/>
          </a:xfrm>
          <a:prstGeom prst="bentConnector3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hteck 17"/>
          <p:cNvSpPr/>
          <p:nvPr/>
        </p:nvSpPr>
        <p:spPr bwMode="auto">
          <a:xfrm>
            <a:off x="2483768" y="2992746"/>
            <a:ext cx="1008000" cy="2740510"/>
          </a:xfrm>
          <a:prstGeom prst="rect">
            <a:avLst/>
          </a:prstGeom>
          <a:solidFill>
            <a:srgbClr val="CC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6800" rIns="36000" bIns="4680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lang="de-AT" sz="1100" b="0" dirty="0" err="1"/>
              <a:t>Co-existence</a:t>
            </a:r>
            <a:r>
              <a:rPr lang="de-AT" sz="1100" b="0" dirty="0"/>
              <a:t> </a:t>
            </a:r>
            <a:r>
              <a:rPr lang="de-AT" sz="1000" b="0" dirty="0"/>
              <a:t>(</a:t>
            </a:r>
            <a:r>
              <a:rPr lang="de-AT" sz="1000" b="0" dirty="0" err="1"/>
              <a:t>sharing</a:t>
            </a:r>
            <a:r>
              <a:rPr lang="de-AT" sz="1000" b="0" dirty="0"/>
              <a:t> </a:t>
            </a:r>
            <a:r>
              <a:rPr lang="de-AT" sz="1000" b="0" dirty="0" err="1"/>
              <a:t>resources</a:t>
            </a:r>
            <a:r>
              <a:rPr lang="de-AT" sz="1000" b="0" dirty="0"/>
              <a:t> </a:t>
            </a:r>
            <a:r>
              <a:rPr lang="de-AT" sz="1000" b="0" dirty="0" err="1"/>
              <a:t>with</a:t>
            </a:r>
            <a:r>
              <a:rPr lang="de-AT" sz="1000" b="0" dirty="0"/>
              <a:t> </a:t>
            </a:r>
            <a:r>
              <a:rPr lang="de-AT" sz="1000" b="0" dirty="0" err="1"/>
              <a:t>other</a:t>
            </a:r>
            <a:r>
              <a:rPr lang="de-AT" sz="1000" b="0" dirty="0"/>
              <a:t> </a:t>
            </a:r>
            <a:r>
              <a:rPr lang="de-AT" sz="1000" b="0" dirty="0" err="1"/>
              <a:t>systems</a:t>
            </a:r>
            <a:r>
              <a:rPr lang="de-AT" sz="1000" b="0" dirty="0"/>
              <a:t>)</a:t>
            </a:r>
          </a:p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kumimoji="0" lang="de-AT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Inter-operability</a:t>
            </a:r>
            <a:r>
              <a:rPr kumimoji="0" lang="de-A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e-AT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de-AT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exchange</a:t>
            </a:r>
            <a:r>
              <a:rPr kumimoji="0" lang="de-AT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e-AT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information</a:t>
            </a:r>
            <a:r>
              <a:rPr kumimoji="0" lang="de-AT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e-AT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with</a:t>
            </a:r>
            <a:r>
              <a:rPr kumimoji="0" lang="de-AT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e-AT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other</a:t>
            </a:r>
            <a:r>
              <a:rPr kumimoji="0" lang="de-AT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Systems)</a:t>
            </a:r>
          </a:p>
        </p:txBody>
      </p:sp>
      <p:sp>
        <p:nvSpPr>
          <p:cNvPr id="19" name="Rechteck 18"/>
          <p:cNvSpPr/>
          <p:nvPr/>
        </p:nvSpPr>
        <p:spPr bwMode="auto">
          <a:xfrm>
            <a:off x="1403648" y="2992746"/>
            <a:ext cx="1008000" cy="2740510"/>
          </a:xfrm>
          <a:prstGeom prst="rect">
            <a:avLst/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6800" rIns="36000" bIns="46800" numCol="1" rtlCol="0" anchor="t" anchorCtr="0" compatLnSpc="1">
            <a:prstTxWarp prst="textNoShape">
              <a:avLst/>
            </a:prstTxWarp>
          </a:bodyPr>
          <a:lstStyle/>
          <a:p>
            <a:pPr algn="l">
              <a:spcBef>
                <a:spcPts val="600"/>
              </a:spcBef>
            </a:pPr>
            <a:r>
              <a:rPr lang="de-AT" sz="1100" b="0" dirty="0" err="1"/>
              <a:t>Time-behaviour</a:t>
            </a:r>
            <a:endParaRPr lang="de-AT" sz="1100" b="0" dirty="0"/>
          </a:p>
          <a:p>
            <a:pPr algn="l">
              <a:spcBef>
                <a:spcPts val="600"/>
              </a:spcBef>
            </a:pPr>
            <a:r>
              <a:rPr lang="de-AT" sz="1100" b="0" dirty="0" err="1"/>
              <a:t>Resource</a:t>
            </a:r>
            <a:r>
              <a:rPr lang="de-AT" sz="1100" b="0" dirty="0"/>
              <a:t> </a:t>
            </a:r>
            <a:r>
              <a:rPr lang="de-AT" sz="1100" b="0" dirty="0" err="1"/>
              <a:t>utilisation</a:t>
            </a:r>
            <a:endParaRPr lang="de-AT" sz="1100" b="0" dirty="0"/>
          </a:p>
          <a:p>
            <a:pPr algn="l">
              <a:spcBef>
                <a:spcPts val="600"/>
              </a:spcBef>
            </a:pPr>
            <a:r>
              <a:rPr lang="de-AT" sz="1100" b="0" dirty="0" err="1"/>
              <a:t>Capacity</a:t>
            </a:r>
            <a:endParaRPr lang="de-AT" sz="1100" b="0" dirty="0"/>
          </a:p>
        </p:txBody>
      </p:sp>
      <p:sp>
        <p:nvSpPr>
          <p:cNvPr id="20" name="Rechteck 19"/>
          <p:cNvSpPr/>
          <p:nvPr/>
        </p:nvSpPr>
        <p:spPr bwMode="auto">
          <a:xfrm>
            <a:off x="323528" y="2992746"/>
            <a:ext cx="1008000" cy="2740510"/>
          </a:xfrm>
          <a:prstGeom prst="rect">
            <a:avLst/>
          </a:prstGeom>
          <a:solidFill>
            <a:srgbClr val="CC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6800" rIns="36000" bIns="46800" numCol="1" rtlCol="0" anchor="t" anchorCtr="0" compatLnSpc="1">
            <a:prstTxWarp prst="textNoShape">
              <a:avLst/>
            </a:prstTxWarp>
          </a:bodyPr>
          <a:lstStyle/>
          <a:p>
            <a:pPr algn="l">
              <a:spcBef>
                <a:spcPts val="600"/>
              </a:spcBef>
            </a:pPr>
            <a:r>
              <a:rPr lang="de-AT" sz="1100" b="0" dirty="0" err="1"/>
              <a:t>Functional</a:t>
            </a:r>
            <a:r>
              <a:rPr lang="de-AT" sz="1100" b="0" dirty="0"/>
              <a:t> </a:t>
            </a:r>
            <a:r>
              <a:rPr lang="de-AT" sz="1100" b="0" dirty="0" err="1"/>
              <a:t>completeness</a:t>
            </a:r>
            <a:endParaRPr lang="de-AT" sz="1100" b="0" dirty="0"/>
          </a:p>
          <a:p>
            <a:pPr algn="l">
              <a:spcBef>
                <a:spcPts val="600"/>
              </a:spcBef>
            </a:pPr>
            <a:r>
              <a:rPr lang="de-AT" sz="1100" b="0" dirty="0" err="1"/>
              <a:t>Functional</a:t>
            </a:r>
            <a:r>
              <a:rPr lang="de-AT" sz="1100" b="0" dirty="0"/>
              <a:t> </a:t>
            </a:r>
            <a:r>
              <a:rPr lang="de-AT" sz="1100" b="0" dirty="0" err="1"/>
              <a:t>correctness</a:t>
            </a:r>
            <a:endParaRPr lang="de-AT" sz="1100" b="0" dirty="0"/>
          </a:p>
          <a:p>
            <a:pPr algn="l">
              <a:spcBef>
                <a:spcPts val="600"/>
              </a:spcBef>
            </a:pPr>
            <a:r>
              <a:rPr lang="de-AT" sz="1100" b="0" dirty="0" err="1"/>
              <a:t>Functional</a:t>
            </a:r>
            <a:r>
              <a:rPr lang="de-AT" sz="1100" b="0" dirty="0"/>
              <a:t> </a:t>
            </a:r>
            <a:r>
              <a:rPr lang="de-AT" sz="1100" b="0" dirty="0" err="1"/>
              <a:t>appropriate-ness</a:t>
            </a:r>
            <a:endParaRPr lang="de-AT" sz="1100" b="0" dirty="0"/>
          </a:p>
        </p:txBody>
      </p:sp>
      <p:sp>
        <p:nvSpPr>
          <p:cNvPr id="21" name="Rechteck 20"/>
          <p:cNvSpPr/>
          <p:nvPr/>
        </p:nvSpPr>
        <p:spPr bwMode="auto">
          <a:xfrm>
            <a:off x="3564000" y="3000696"/>
            <a:ext cx="1008000" cy="273256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6800" rIns="36000" bIns="4680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lang="de-AT" sz="1100" b="0" dirty="0" err="1"/>
              <a:t>Appropriate-ness</a:t>
            </a:r>
            <a:endParaRPr lang="de-AT" sz="1100" b="0" dirty="0"/>
          </a:p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tabLst/>
            </a:pPr>
            <a:r>
              <a:rPr lang="de-AT" sz="800" b="0" dirty="0"/>
              <a:t>Angemessenheit</a:t>
            </a:r>
          </a:p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kumimoji="0" lang="de-AT" sz="1100" b="0" i="0" u="none" strike="noStrike" cap="none" spc="-20" normalizeH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Recognisability</a:t>
            </a:r>
            <a:endParaRPr kumimoji="0" lang="de-AT" sz="1100" b="0" i="0" u="none" strike="noStrike" cap="none" spc="-20" normalizeH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lang="de-AT" sz="1100" b="0" dirty="0" err="1"/>
              <a:t>Learnability</a:t>
            </a:r>
            <a:endParaRPr lang="de-AT" sz="1100" b="0" dirty="0"/>
          </a:p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kumimoji="0" lang="de-AT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Operability</a:t>
            </a:r>
            <a:endParaRPr kumimoji="0" lang="de-AT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lang="de-AT" sz="1100" b="0" dirty="0"/>
              <a:t>User </a:t>
            </a:r>
            <a:r>
              <a:rPr lang="de-AT" sz="1100" b="0" dirty="0" err="1"/>
              <a:t>error</a:t>
            </a:r>
            <a:r>
              <a:rPr lang="de-AT" sz="1100" b="0" dirty="0"/>
              <a:t> </a:t>
            </a:r>
            <a:r>
              <a:rPr lang="de-AT" sz="1100" b="0" dirty="0" err="1"/>
              <a:t>protection</a:t>
            </a:r>
            <a:r>
              <a:rPr lang="de-AT" sz="1100" b="0" dirty="0"/>
              <a:t> </a:t>
            </a:r>
            <a:r>
              <a:rPr lang="de-AT" sz="800" b="0" dirty="0"/>
              <a:t>Schutz vor Fehlbedienung</a:t>
            </a:r>
          </a:p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kumimoji="0" lang="de-A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User </a:t>
            </a:r>
            <a:r>
              <a:rPr kumimoji="0" lang="de-AT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interface</a:t>
            </a:r>
            <a:r>
              <a:rPr kumimoji="0" lang="de-A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e-AT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aesthetics</a:t>
            </a:r>
            <a:endParaRPr kumimoji="0" lang="de-AT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lang="de-AT" sz="1100" b="0" dirty="0" err="1"/>
              <a:t>Accessability</a:t>
            </a:r>
            <a:endParaRPr kumimoji="0" lang="de-AT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2" name="Rechteck 21"/>
          <p:cNvSpPr/>
          <p:nvPr/>
        </p:nvSpPr>
        <p:spPr bwMode="auto">
          <a:xfrm>
            <a:off x="4644008" y="3000696"/>
            <a:ext cx="1008000" cy="2732559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6800" rIns="36000" bIns="4680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lang="de-AT" sz="1100" b="0" dirty="0" err="1"/>
              <a:t>Maturity</a:t>
            </a:r>
            <a:endParaRPr lang="de-AT" sz="1100" b="0" dirty="0"/>
          </a:p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kumimoji="0" lang="de-AT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Availability</a:t>
            </a:r>
            <a:endParaRPr kumimoji="0" lang="de-AT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lang="de-AT" sz="1100" b="0" dirty="0"/>
              <a:t>Fault </a:t>
            </a:r>
            <a:r>
              <a:rPr lang="de-AT" sz="1100" b="0" dirty="0" err="1"/>
              <a:t>Tolerance</a:t>
            </a:r>
            <a:endParaRPr lang="de-AT" sz="1100" b="0" dirty="0"/>
          </a:p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kumimoji="0" lang="de-AT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Recoverability</a:t>
            </a:r>
            <a:endParaRPr kumimoji="0" lang="de-AT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4" name="Rechteck 33"/>
          <p:cNvSpPr/>
          <p:nvPr/>
        </p:nvSpPr>
        <p:spPr bwMode="auto">
          <a:xfrm>
            <a:off x="5724240" y="2348880"/>
            <a:ext cx="1008000" cy="576062"/>
          </a:xfrm>
          <a:prstGeom prst="rect">
            <a:avLst/>
          </a:prstGeom>
          <a:solidFill>
            <a:srgbClr val="FF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6800" rIns="36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Security</a:t>
            </a:r>
          </a:p>
        </p:txBody>
      </p:sp>
      <p:sp>
        <p:nvSpPr>
          <p:cNvPr id="35" name="Rechteck 34"/>
          <p:cNvSpPr/>
          <p:nvPr/>
        </p:nvSpPr>
        <p:spPr bwMode="auto">
          <a:xfrm>
            <a:off x="6804360" y="2348880"/>
            <a:ext cx="1008000" cy="576062"/>
          </a:xfrm>
          <a:prstGeom prst="rect">
            <a:avLst/>
          </a:prstGeom>
          <a:solidFill>
            <a:srgbClr val="CC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6800" rIns="36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Maintain-ability</a:t>
            </a:r>
            <a:endParaRPr kumimoji="0" lang="de-AT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Rechteck 35"/>
          <p:cNvSpPr/>
          <p:nvPr/>
        </p:nvSpPr>
        <p:spPr bwMode="auto">
          <a:xfrm>
            <a:off x="7884480" y="2348880"/>
            <a:ext cx="1008000" cy="576062"/>
          </a:xfrm>
          <a:prstGeom prst="rect">
            <a:avLst/>
          </a:prstGeom>
          <a:solidFill>
            <a:srgbClr val="CC9900">
              <a:alpha val="7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6800" rIns="36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Portability</a:t>
            </a:r>
            <a:endParaRPr kumimoji="0" lang="de-AT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hteck 36"/>
          <p:cNvSpPr/>
          <p:nvPr/>
        </p:nvSpPr>
        <p:spPr bwMode="auto">
          <a:xfrm>
            <a:off x="5732079" y="3000697"/>
            <a:ext cx="1008000" cy="2732558"/>
          </a:xfrm>
          <a:prstGeom prst="rect">
            <a:avLst/>
          </a:prstGeom>
          <a:solidFill>
            <a:srgbClr val="FF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6800" rIns="36000" bIns="4680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lang="de-AT" sz="1100" b="0" dirty="0" err="1"/>
              <a:t>Confidentiality</a:t>
            </a:r>
            <a:br>
              <a:rPr lang="de-AT" sz="1100" b="0" dirty="0"/>
            </a:br>
            <a:r>
              <a:rPr lang="de-AT" sz="800" b="0" dirty="0"/>
              <a:t>Vertraulichkeit</a:t>
            </a:r>
          </a:p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lang="de-AT" sz="1100" b="0" dirty="0" err="1"/>
              <a:t>Integrity</a:t>
            </a:r>
            <a:endParaRPr lang="de-AT" sz="1100" b="0" dirty="0"/>
          </a:p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lang="de-AT" sz="1100" b="0" dirty="0" err="1"/>
              <a:t>Non-repudiation</a:t>
            </a:r>
            <a:br>
              <a:rPr lang="de-AT" sz="1100" b="0" dirty="0"/>
            </a:br>
            <a:r>
              <a:rPr lang="de-AT" sz="800" b="0" dirty="0"/>
              <a:t>Zurechenbarkeit (</a:t>
            </a:r>
            <a:r>
              <a:rPr lang="de-AT" sz="800" b="0" spc="-20" dirty="0" err="1"/>
              <a:t>Nichtabstreitbarkeit</a:t>
            </a:r>
            <a:r>
              <a:rPr lang="de-AT" sz="800" b="0" spc="-20" dirty="0"/>
              <a:t>)</a:t>
            </a:r>
          </a:p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lang="de-AT" sz="1100" b="0" dirty="0" err="1"/>
              <a:t>Accountability</a:t>
            </a:r>
            <a:br>
              <a:rPr lang="de-AT" sz="1100" b="0" dirty="0"/>
            </a:br>
            <a:r>
              <a:rPr lang="de-AT" sz="800" b="0" dirty="0"/>
              <a:t>Verbindlichkeit</a:t>
            </a:r>
          </a:p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lang="de-AT" sz="1100" b="0" dirty="0" err="1"/>
              <a:t>Authenticy</a:t>
            </a:r>
            <a:endParaRPr lang="de-AT" sz="1100" b="0" dirty="0"/>
          </a:p>
        </p:txBody>
      </p:sp>
      <p:sp>
        <p:nvSpPr>
          <p:cNvPr id="38" name="Rechteck 37"/>
          <p:cNvSpPr/>
          <p:nvPr/>
        </p:nvSpPr>
        <p:spPr bwMode="auto">
          <a:xfrm>
            <a:off x="6804360" y="3002927"/>
            <a:ext cx="1008000" cy="2730327"/>
          </a:xfrm>
          <a:prstGeom prst="rect">
            <a:avLst/>
          </a:prstGeom>
          <a:solidFill>
            <a:srgbClr val="CC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6800" rIns="36000" bIns="4680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lang="de-AT" sz="1100" b="0" dirty="0" err="1"/>
              <a:t>Modularity</a:t>
            </a:r>
            <a:endParaRPr lang="de-AT" sz="1100" b="0" dirty="0"/>
          </a:p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lang="de-AT" sz="1100" b="0" dirty="0" err="1"/>
              <a:t>Reusability</a:t>
            </a:r>
            <a:endParaRPr lang="de-AT" sz="1100" b="0" dirty="0"/>
          </a:p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lang="de-AT" sz="1100" b="0" dirty="0" err="1"/>
              <a:t>Analysability</a:t>
            </a:r>
            <a:endParaRPr lang="de-AT" sz="1100" b="0" dirty="0"/>
          </a:p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lang="de-AT" sz="1100" b="0" dirty="0" err="1"/>
              <a:t>Modifyability</a:t>
            </a:r>
            <a:endParaRPr lang="de-AT" sz="1100" b="0" dirty="0"/>
          </a:p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lang="de-AT" sz="1100" b="0" dirty="0" err="1"/>
              <a:t>Testability</a:t>
            </a:r>
            <a:endParaRPr lang="de-AT" sz="1100" b="0" dirty="0"/>
          </a:p>
        </p:txBody>
      </p:sp>
      <p:sp>
        <p:nvSpPr>
          <p:cNvPr id="39" name="Rechteck 38"/>
          <p:cNvSpPr/>
          <p:nvPr/>
        </p:nvSpPr>
        <p:spPr bwMode="auto">
          <a:xfrm>
            <a:off x="7885175" y="3002928"/>
            <a:ext cx="1008000" cy="2730326"/>
          </a:xfrm>
          <a:prstGeom prst="rect">
            <a:avLst/>
          </a:prstGeom>
          <a:solidFill>
            <a:srgbClr val="CC9900">
              <a:alpha val="7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6800" rIns="36000" bIns="4680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lang="de-AT" sz="1100" b="0" dirty="0" err="1"/>
              <a:t>Adaptability</a:t>
            </a:r>
            <a:endParaRPr lang="de-AT" sz="1100" b="0" dirty="0"/>
          </a:p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lang="de-AT" sz="1100" b="0" dirty="0" err="1"/>
              <a:t>Installability</a:t>
            </a:r>
            <a:endParaRPr lang="de-AT" sz="1100" b="0" dirty="0"/>
          </a:p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lang="de-AT" sz="1100" b="0" dirty="0" err="1"/>
              <a:t>Replaceability</a:t>
            </a:r>
            <a:endParaRPr lang="de-AT" sz="1100" b="0" dirty="0"/>
          </a:p>
        </p:txBody>
      </p:sp>
      <p:cxnSp>
        <p:nvCxnSpPr>
          <p:cNvPr id="32" name="Gewinkelte Verbindung 31"/>
          <p:cNvCxnSpPr>
            <a:stCxn id="7" idx="2"/>
            <a:endCxn id="34" idx="0"/>
          </p:cNvCxnSpPr>
          <p:nvPr/>
        </p:nvCxnSpPr>
        <p:spPr bwMode="auto">
          <a:xfrm rot="16200000" flipH="1">
            <a:off x="5251546" y="1372186"/>
            <a:ext cx="504056" cy="1449332"/>
          </a:xfrm>
          <a:prstGeom prst="bentConnector3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Gewinkelte Verbindung 40"/>
          <p:cNvCxnSpPr>
            <a:stCxn id="7" idx="2"/>
            <a:endCxn id="35" idx="0"/>
          </p:cNvCxnSpPr>
          <p:nvPr/>
        </p:nvCxnSpPr>
        <p:spPr bwMode="auto">
          <a:xfrm rot="16200000" flipH="1">
            <a:off x="5791606" y="832126"/>
            <a:ext cx="504056" cy="2529452"/>
          </a:xfrm>
          <a:prstGeom prst="bentConnector3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Gewinkelte Verbindung 43"/>
          <p:cNvCxnSpPr>
            <a:stCxn id="7" idx="2"/>
            <a:endCxn id="36" idx="0"/>
          </p:cNvCxnSpPr>
          <p:nvPr/>
        </p:nvCxnSpPr>
        <p:spPr bwMode="auto">
          <a:xfrm rot="16200000" flipH="1">
            <a:off x="6331666" y="292066"/>
            <a:ext cx="504056" cy="3609572"/>
          </a:xfrm>
          <a:prstGeom prst="bentConnector3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Rechteck 48"/>
          <p:cNvSpPr/>
          <p:nvPr/>
        </p:nvSpPr>
        <p:spPr bwMode="auto">
          <a:xfrm>
            <a:off x="308776" y="5815826"/>
            <a:ext cx="6423464" cy="2774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sz="1400" b="1" i="0" u="none" strike="noStrike" cap="none" spc="2600" normalizeH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Arial" charset="0"/>
              </a:rPr>
              <a:t> Brauchbarkeit</a:t>
            </a:r>
          </a:p>
        </p:txBody>
      </p:sp>
      <p:sp>
        <p:nvSpPr>
          <p:cNvPr id="50" name="Rechteck 49"/>
          <p:cNvSpPr/>
          <p:nvPr/>
        </p:nvSpPr>
        <p:spPr bwMode="auto">
          <a:xfrm>
            <a:off x="7128340" y="5060708"/>
            <a:ext cx="1512280" cy="600540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sz="1400" b="1" i="0" u="none" strike="noStrike" cap="none" spc="800" normalizeH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Arial" charset="0"/>
              </a:rPr>
              <a:t>Wart-barkeit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323528" y="6381328"/>
            <a:ext cx="59049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AT" sz="800" b="0" dirty="0"/>
              <a:t>Übersetzungen aus: Pfeifer, Tilo; Schmitt, Robert (Hrsg.): </a:t>
            </a:r>
            <a:r>
              <a:rPr lang="de-AT" sz="800" b="0" dirty="0" err="1"/>
              <a:t>Masing</a:t>
            </a:r>
            <a:r>
              <a:rPr lang="de-AT" sz="800" b="0" dirty="0"/>
              <a:t> Handbuch Qualitätsmanagement. 6. </a:t>
            </a:r>
            <a:r>
              <a:rPr lang="de-AT" sz="800" b="0" dirty="0" err="1"/>
              <a:t>Aufl</a:t>
            </a:r>
            <a:r>
              <a:rPr lang="de-AT" sz="800" b="0" dirty="0"/>
              <a:t>, Hanser 2014</a:t>
            </a:r>
          </a:p>
        </p:txBody>
      </p:sp>
    </p:spTree>
    <p:extLst>
      <p:ext uri="{BB962C8B-B14F-4D97-AF65-F5344CB8AC3E}">
        <p14:creationId xmlns:p14="http://schemas.microsoft.com/office/powerpoint/2010/main" val="273692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333375"/>
            <a:ext cx="7558088" cy="457200"/>
          </a:xfrm>
          <a:solidFill>
            <a:srgbClr val="CCCCFF"/>
          </a:solidFill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sz="2200" dirty="0" err="1">
                <a:solidFill>
                  <a:schemeClr val="tx1"/>
                </a:solidFill>
              </a:rPr>
              <a:t>Functional</a:t>
            </a:r>
            <a:r>
              <a:rPr lang="de-DE" sz="2200" dirty="0">
                <a:solidFill>
                  <a:schemeClr val="tx1"/>
                </a:solidFill>
              </a:rPr>
              <a:t> </a:t>
            </a:r>
            <a:r>
              <a:rPr lang="de-DE" sz="2200" dirty="0" err="1">
                <a:solidFill>
                  <a:schemeClr val="tx1"/>
                </a:solidFill>
              </a:rPr>
              <a:t>Suitability</a:t>
            </a:r>
            <a:endParaRPr lang="de-DE" sz="2200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95288" y="1152524"/>
            <a:ext cx="8383587" cy="5084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This characteristic represents the degree to which a product or system provides functions that meet stated and implied needs when used under specified conditions. </a:t>
            </a:r>
          </a:p>
          <a:p>
            <a:pPr marL="0" indent="0">
              <a:buNone/>
            </a:pPr>
            <a:r>
              <a:rPr lang="en-US" sz="2000" dirty="0"/>
              <a:t>This characteristic is composed of the following </a:t>
            </a:r>
            <a:r>
              <a:rPr lang="en-US" sz="2000" dirty="0" err="1"/>
              <a:t>subcharacteristics</a:t>
            </a:r>
            <a:r>
              <a:rPr lang="en-US" sz="2000" dirty="0"/>
              <a:t>:</a:t>
            </a:r>
          </a:p>
          <a:p>
            <a:pPr>
              <a:spcBef>
                <a:spcPts val="1800"/>
              </a:spcBef>
            </a:pPr>
            <a:r>
              <a:rPr lang="en-US" sz="2000" b="1" dirty="0"/>
              <a:t>Functional completeness</a:t>
            </a:r>
          </a:p>
          <a:p>
            <a:pPr lvl="1"/>
            <a:r>
              <a:rPr lang="en-US" sz="1600" dirty="0"/>
              <a:t>Degree to which the set of functions covers all the specified tasks and user objectives</a:t>
            </a:r>
          </a:p>
          <a:p>
            <a:pPr>
              <a:spcBef>
                <a:spcPts val="1800"/>
              </a:spcBef>
            </a:pPr>
            <a:r>
              <a:rPr lang="en-US" sz="2000" b="1" dirty="0"/>
              <a:t>Functional correctness</a:t>
            </a:r>
          </a:p>
          <a:p>
            <a:pPr lvl="1"/>
            <a:r>
              <a:rPr lang="en-US" sz="1600" dirty="0"/>
              <a:t>Degree to which a product or system provides the correct results with the needed degree of precision</a:t>
            </a:r>
          </a:p>
          <a:p>
            <a:pPr>
              <a:spcBef>
                <a:spcPts val="1800"/>
              </a:spcBef>
            </a:pPr>
            <a:r>
              <a:rPr lang="en-US" sz="2000" b="1" dirty="0"/>
              <a:t>Functional appropriateness</a:t>
            </a:r>
          </a:p>
          <a:p>
            <a:pPr lvl="1"/>
            <a:r>
              <a:rPr lang="en-US" sz="1600" dirty="0"/>
              <a:t>Degree to which the functions facilitate the accomplishment of specified tasks and objectives</a:t>
            </a:r>
          </a:p>
          <a:p>
            <a:pPr lvl="1">
              <a:buFontTx/>
              <a:buNone/>
            </a:pPr>
            <a:endParaRPr lang="de-DE" sz="1600" b="1" baseline="30000" dirty="0">
              <a:solidFill>
                <a:srgbClr val="FF6600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40967" name="AutoShape 7"/>
          <p:cNvSpPr>
            <a:spLocks noChangeArrowheads="1"/>
          </p:cNvSpPr>
          <p:nvPr/>
        </p:nvSpPr>
        <p:spPr bwMode="auto">
          <a:xfrm>
            <a:off x="395288" y="339313"/>
            <a:ext cx="431800" cy="431800"/>
          </a:xfrm>
          <a:prstGeom prst="doubleWave">
            <a:avLst>
              <a:gd name="adj1" fmla="val 6500"/>
              <a:gd name="adj2" fmla="val 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de-A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333375"/>
            <a:ext cx="7558088" cy="457200"/>
          </a:xfrm>
          <a:solidFill>
            <a:srgbClr val="FFCC99"/>
          </a:solidFill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sz="2200" dirty="0">
                <a:solidFill>
                  <a:schemeClr val="tx1"/>
                </a:solidFill>
              </a:rPr>
              <a:t>Performance Efficiency</a:t>
            </a:r>
            <a:endParaRPr lang="de-DE" sz="2200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95288" y="1152524"/>
            <a:ext cx="8383587" cy="5084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This characteristic represents the performance relative to the amount of resources used under stated conditions. </a:t>
            </a:r>
          </a:p>
          <a:p>
            <a:pPr marL="0" indent="0">
              <a:buNone/>
            </a:pPr>
            <a:r>
              <a:rPr lang="en-US" sz="2000" dirty="0"/>
              <a:t>This characteristic is composed of the following </a:t>
            </a:r>
            <a:r>
              <a:rPr lang="en-US" sz="2000" dirty="0" err="1"/>
              <a:t>subcharacteristics</a:t>
            </a:r>
            <a:r>
              <a:rPr lang="en-US" sz="2000" dirty="0"/>
              <a:t>:</a:t>
            </a:r>
          </a:p>
          <a:p>
            <a:pPr>
              <a:spcBef>
                <a:spcPts val="1800"/>
              </a:spcBef>
            </a:pPr>
            <a:r>
              <a:rPr lang="en-US" sz="2000" b="1" dirty="0"/>
              <a:t>Time </a:t>
            </a:r>
            <a:r>
              <a:rPr lang="en-US" sz="2000" b="1" dirty="0" err="1"/>
              <a:t>behaviour</a:t>
            </a:r>
            <a:r>
              <a:rPr lang="en-US" sz="2000" dirty="0"/>
              <a:t> </a:t>
            </a:r>
          </a:p>
          <a:p>
            <a:pPr lvl="1"/>
            <a:r>
              <a:rPr lang="en-US" sz="1600" dirty="0"/>
              <a:t>Degree to which the response and processing times and throughput rates of a product or system, when performing its functions, meet requirements</a:t>
            </a:r>
          </a:p>
          <a:p>
            <a:pPr>
              <a:spcBef>
                <a:spcPts val="1800"/>
              </a:spcBef>
            </a:pPr>
            <a:r>
              <a:rPr lang="en-US" sz="2000" b="1" dirty="0"/>
              <a:t>Resource utilization</a:t>
            </a:r>
            <a:r>
              <a:rPr lang="en-US" sz="2000" dirty="0"/>
              <a:t> </a:t>
            </a:r>
          </a:p>
          <a:p>
            <a:pPr lvl="1"/>
            <a:r>
              <a:rPr lang="en-US" sz="1600" dirty="0"/>
              <a:t>Degree to which the amounts and types of resources used by a product or system, when performing its functions, meet requirements</a:t>
            </a:r>
          </a:p>
          <a:p>
            <a:pPr>
              <a:spcBef>
                <a:spcPts val="1800"/>
              </a:spcBef>
            </a:pPr>
            <a:r>
              <a:rPr lang="en-US" sz="2000" b="1" dirty="0"/>
              <a:t>Capacity</a:t>
            </a:r>
            <a:r>
              <a:rPr lang="en-US" sz="2000" dirty="0"/>
              <a:t> </a:t>
            </a:r>
          </a:p>
          <a:p>
            <a:pPr lvl="1"/>
            <a:r>
              <a:rPr lang="en-US" sz="1600" dirty="0"/>
              <a:t>Degree to which the maximum limits of a product or system parameter meet requirements</a:t>
            </a:r>
          </a:p>
        </p:txBody>
      </p:sp>
      <p:sp>
        <p:nvSpPr>
          <p:cNvPr id="40967" name="AutoShape 7"/>
          <p:cNvSpPr>
            <a:spLocks noChangeArrowheads="1"/>
          </p:cNvSpPr>
          <p:nvPr/>
        </p:nvSpPr>
        <p:spPr bwMode="auto">
          <a:xfrm>
            <a:off x="395288" y="339313"/>
            <a:ext cx="431800" cy="431800"/>
          </a:xfrm>
          <a:prstGeom prst="doubleWave">
            <a:avLst>
              <a:gd name="adj1" fmla="val 6500"/>
              <a:gd name="adj2" fmla="val 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92383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333375"/>
            <a:ext cx="7558088" cy="457200"/>
          </a:xfrm>
          <a:solidFill>
            <a:srgbClr val="CCFFFF"/>
          </a:solidFill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sz="2200" dirty="0" err="1">
                <a:solidFill>
                  <a:schemeClr val="tx1"/>
                </a:solidFill>
              </a:rPr>
              <a:t>Compatibility</a:t>
            </a:r>
            <a:endParaRPr lang="de-DE" sz="2200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95288" y="1152524"/>
            <a:ext cx="8383587" cy="5084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Degree to which a product, system or component can exchange information with other products, systems or components, and/or perform its required functions, while sharing the same hardware or software environment. </a:t>
            </a:r>
          </a:p>
          <a:p>
            <a:pPr marL="0" indent="0">
              <a:buNone/>
            </a:pPr>
            <a:r>
              <a:rPr lang="en-US" sz="2000" dirty="0"/>
              <a:t>This characteristic is composed of the following </a:t>
            </a:r>
            <a:r>
              <a:rPr lang="en-US" sz="2000" dirty="0" err="1"/>
              <a:t>subcharacteristics</a:t>
            </a:r>
            <a:r>
              <a:rPr lang="en-US" sz="2000" dirty="0"/>
              <a:t>:</a:t>
            </a:r>
          </a:p>
          <a:p>
            <a:pPr>
              <a:spcBef>
                <a:spcPts val="1800"/>
              </a:spcBef>
            </a:pPr>
            <a:r>
              <a:rPr lang="en-US" sz="2000" b="1" dirty="0"/>
              <a:t>Co-existence</a:t>
            </a:r>
          </a:p>
          <a:p>
            <a:pPr lvl="1"/>
            <a:r>
              <a:rPr lang="en-US" sz="1600" dirty="0"/>
              <a:t>Degree to which a product can perform its required functions efficiently while sharing a common environment and resources with other products, without detrimental impact on any other product</a:t>
            </a:r>
          </a:p>
          <a:p>
            <a:pPr>
              <a:spcBef>
                <a:spcPts val="1800"/>
              </a:spcBef>
            </a:pPr>
            <a:r>
              <a:rPr lang="en-US" sz="2000" b="1" dirty="0"/>
              <a:t>Interoperability</a:t>
            </a:r>
          </a:p>
          <a:p>
            <a:pPr lvl="1"/>
            <a:r>
              <a:rPr lang="en-US" sz="1600" dirty="0"/>
              <a:t>Degree to which two or more systems, products or components can exchange information and use the information that has been exchanged</a:t>
            </a:r>
          </a:p>
        </p:txBody>
      </p:sp>
      <p:sp>
        <p:nvSpPr>
          <p:cNvPr id="40967" name="AutoShape 7"/>
          <p:cNvSpPr>
            <a:spLocks noChangeArrowheads="1"/>
          </p:cNvSpPr>
          <p:nvPr/>
        </p:nvSpPr>
        <p:spPr bwMode="auto">
          <a:xfrm>
            <a:off x="395288" y="339313"/>
            <a:ext cx="431800" cy="431800"/>
          </a:xfrm>
          <a:prstGeom prst="doubleWave">
            <a:avLst>
              <a:gd name="adj1" fmla="val 6500"/>
              <a:gd name="adj2" fmla="val 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77557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333375"/>
            <a:ext cx="7558088" cy="457200"/>
          </a:xfrm>
          <a:solidFill>
            <a:srgbClr val="CCFFCC"/>
          </a:solidFill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sz="2200" dirty="0">
                <a:solidFill>
                  <a:schemeClr val="tx1"/>
                </a:solidFill>
              </a:rPr>
              <a:t>Usability</a:t>
            </a:r>
            <a:endParaRPr lang="de-DE" sz="2200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95288" y="980728"/>
            <a:ext cx="8383587" cy="549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Degree to which a product or system can be used by specified users to achieve specified goals with effectiveness, efficiency and satisfaction in a specified context of use. </a:t>
            </a:r>
          </a:p>
          <a:p>
            <a:pPr marL="0" indent="0">
              <a:buNone/>
            </a:pPr>
            <a:r>
              <a:rPr lang="en-US" sz="2000" dirty="0"/>
              <a:t>This characteristic is composed of the following </a:t>
            </a:r>
            <a:r>
              <a:rPr lang="en-US" sz="2000" dirty="0" err="1"/>
              <a:t>subcharacteristics</a:t>
            </a:r>
            <a:r>
              <a:rPr lang="en-US" sz="2000" dirty="0"/>
              <a:t>:</a:t>
            </a:r>
          </a:p>
          <a:p>
            <a:pPr>
              <a:spcBef>
                <a:spcPts val="600"/>
              </a:spcBef>
            </a:pPr>
            <a:r>
              <a:rPr lang="en-US" sz="2000" b="1" dirty="0"/>
              <a:t>Appropriateness </a:t>
            </a:r>
            <a:r>
              <a:rPr lang="en-US" sz="2000" b="1" dirty="0" err="1"/>
              <a:t>recognizability</a:t>
            </a:r>
            <a:endParaRPr lang="en-US" sz="2000" b="1" dirty="0"/>
          </a:p>
          <a:p>
            <a:pPr lvl="1">
              <a:spcBef>
                <a:spcPts val="0"/>
              </a:spcBef>
            </a:pPr>
            <a:r>
              <a:rPr lang="en-US" sz="1600" spc="-30" dirty="0"/>
              <a:t>Degree to which users can recognize whether a product or system is appropriate for their needs</a:t>
            </a:r>
          </a:p>
          <a:p>
            <a:pPr>
              <a:spcBef>
                <a:spcPts val="0"/>
              </a:spcBef>
            </a:pPr>
            <a:r>
              <a:rPr lang="en-US" sz="2000" b="1" dirty="0"/>
              <a:t>Learnability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Degree to which a product or system can be used by specified users to achieve specified goals of learning to use the product or system with effectiveness, efficiency, freedom from risk and satisfaction in a specified context of use</a:t>
            </a:r>
          </a:p>
          <a:p>
            <a:pPr>
              <a:spcBef>
                <a:spcPts val="0"/>
              </a:spcBef>
            </a:pPr>
            <a:r>
              <a:rPr lang="en-US" sz="2000" b="1" dirty="0"/>
              <a:t>Operability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Degree to which a product or system has attributes that make it easy to operate and control.</a:t>
            </a:r>
          </a:p>
          <a:p>
            <a:pPr>
              <a:spcBef>
                <a:spcPts val="0"/>
              </a:spcBef>
            </a:pPr>
            <a:r>
              <a:rPr lang="en-US" sz="2000" b="1" dirty="0"/>
              <a:t>User error protection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Degree to which a system protects users against making errors</a:t>
            </a:r>
          </a:p>
          <a:p>
            <a:pPr>
              <a:spcBef>
                <a:spcPts val="0"/>
              </a:spcBef>
            </a:pPr>
            <a:r>
              <a:rPr lang="en-US" sz="2000" b="1" dirty="0"/>
              <a:t>User interface aesthetics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Degree to which a user interface enables pleasing and satisfying interaction for the user</a:t>
            </a:r>
          </a:p>
          <a:p>
            <a:pPr>
              <a:spcBef>
                <a:spcPts val="0"/>
              </a:spcBef>
            </a:pPr>
            <a:r>
              <a:rPr lang="en-US" sz="2000" b="1" dirty="0"/>
              <a:t>Accessibility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Degree to which a product or system can be used by people with the widest range of characteristics and capabilities to achieve a specified goal in a specified context of use</a:t>
            </a:r>
          </a:p>
          <a:p>
            <a:pPr>
              <a:buFontTx/>
              <a:buNone/>
            </a:pPr>
            <a:endParaRPr lang="de-DE" sz="2000" b="1" baseline="30000" dirty="0">
              <a:solidFill>
                <a:srgbClr val="FF6600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40967" name="AutoShape 7"/>
          <p:cNvSpPr>
            <a:spLocks noChangeArrowheads="1"/>
          </p:cNvSpPr>
          <p:nvPr/>
        </p:nvSpPr>
        <p:spPr bwMode="auto">
          <a:xfrm>
            <a:off x="395288" y="339313"/>
            <a:ext cx="431800" cy="431800"/>
          </a:xfrm>
          <a:prstGeom prst="doubleWave">
            <a:avLst>
              <a:gd name="adj1" fmla="val 6500"/>
              <a:gd name="adj2" fmla="val 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8035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333375"/>
            <a:ext cx="7558088" cy="457200"/>
          </a:xfrm>
          <a:solidFill>
            <a:srgbClr val="000080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sz="2200" dirty="0">
                <a:solidFill>
                  <a:srgbClr val="99CC00"/>
                </a:solidFill>
              </a:rPr>
              <a:t>Organisatorisches</a:t>
            </a:r>
          </a:p>
        </p:txBody>
      </p:sp>
      <p:graphicFrame>
        <p:nvGraphicFramePr>
          <p:cNvPr id="405563" name="Group 10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04705"/>
              </p:ext>
            </p:extLst>
          </p:nvPr>
        </p:nvGraphicFramePr>
        <p:xfrm>
          <a:off x="941388" y="2840038"/>
          <a:ext cx="7086600" cy="3016251"/>
        </p:xfrm>
        <a:graphic>
          <a:graphicData uri="http://schemas.openxmlformats.org/drawingml/2006/table">
            <a:tbl>
              <a:tblPr/>
              <a:tblGrid>
                <a:gridCol w="708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4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prüfungsrelevanter Stoff: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2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zusätzlicher Stoff, informell: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0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Hinweis auf zusätzliche prüfungsrelevante Unterlagen: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8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Hinweis auf zusätzliche informelle Unterlagen: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374" name="Text Box 1068"/>
          <p:cNvSpPr txBox="1">
            <a:spLocks noChangeArrowheads="1"/>
          </p:cNvSpPr>
          <p:nvPr/>
        </p:nvSpPr>
        <p:spPr bwMode="auto">
          <a:xfrm>
            <a:off x="323850" y="1052513"/>
            <a:ext cx="74882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sz="2000" dirty="0"/>
              <a:t>Erklärungen zu den Folien </a:t>
            </a:r>
            <a:endParaRPr lang="de-AT" sz="2000" dirty="0"/>
          </a:p>
        </p:txBody>
      </p:sp>
      <p:sp>
        <p:nvSpPr>
          <p:cNvPr id="15375" name="AutoShape 1076"/>
          <p:cNvSpPr>
            <a:spLocks noChangeArrowheads="1"/>
          </p:cNvSpPr>
          <p:nvPr/>
        </p:nvSpPr>
        <p:spPr bwMode="auto">
          <a:xfrm>
            <a:off x="7451725" y="2982913"/>
            <a:ext cx="431800" cy="360362"/>
          </a:xfrm>
          <a:prstGeom prst="horizontalScroll">
            <a:avLst>
              <a:gd name="adj" fmla="val 12500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de-AT" dirty="0"/>
          </a:p>
        </p:txBody>
      </p:sp>
      <p:sp>
        <p:nvSpPr>
          <p:cNvPr id="15376" name="AutoShape 1077"/>
          <p:cNvSpPr>
            <a:spLocks noChangeArrowheads="1"/>
          </p:cNvSpPr>
          <p:nvPr/>
        </p:nvSpPr>
        <p:spPr bwMode="auto">
          <a:xfrm>
            <a:off x="7451725" y="3703638"/>
            <a:ext cx="431800" cy="431800"/>
          </a:xfrm>
          <a:prstGeom prst="doubleWave">
            <a:avLst>
              <a:gd name="adj1" fmla="val 6500"/>
              <a:gd name="adj2" fmla="val 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de-AT" dirty="0"/>
          </a:p>
        </p:txBody>
      </p:sp>
      <p:sp>
        <p:nvSpPr>
          <p:cNvPr id="15377" name="AutoShape 1078"/>
          <p:cNvSpPr>
            <a:spLocks noChangeArrowheads="1"/>
          </p:cNvSpPr>
          <p:nvPr/>
        </p:nvSpPr>
        <p:spPr bwMode="auto">
          <a:xfrm>
            <a:off x="7451725" y="4422775"/>
            <a:ext cx="504825" cy="360363"/>
          </a:xfrm>
          <a:prstGeom prst="flowChartMagneticDisk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de-AT" dirty="0"/>
          </a:p>
        </p:txBody>
      </p:sp>
      <p:sp>
        <p:nvSpPr>
          <p:cNvPr id="15378" name="AutoShape 1079"/>
          <p:cNvSpPr>
            <a:spLocks noChangeArrowheads="1"/>
          </p:cNvSpPr>
          <p:nvPr/>
        </p:nvSpPr>
        <p:spPr bwMode="auto">
          <a:xfrm>
            <a:off x="7494588" y="5162550"/>
            <a:ext cx="431800" cy="433388"/>
          </a:xfrm>
          <a:prstGeom prst="flowChartDocumen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de-AT" dirty="0"/>
          </a:p>
        </p:txBody>
      </p:sp>
      <p:sp>
        <p:nvSpPr>
          <p:cNvPr id="15379" name="Text Box 1081"/>
          <p:cNvSpPr txBox="1">
            <a:spLocks noChangeArrowheads="1"/>
          </p:cNvSpPr>
          <p:nvPr/>
        </p:nvSpPr>
        <p:spPr bwMode="auto">
          <a:xfrm>
            <a:off x="827088" y="1628775"/>
            <a:ext cx="7345362" cy="1064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de-DE" b="0" dirty="0"/>
              <a:t>Die Folien basieren auf umfangreicher Literatur und eigener Erfahrung. Der Inhalt wird verdichtet wiedergegeben. Es ist daher auch ein aktives Mitarbeiten notwendig (Notizen machen, Ergänzungen anbringen) </a:t>
            </a:r>
          </a:p>
          <a:p>
            <a:pPr algn="l">
              <a:spcBef>
                <a:spcPct val="50000"/>
              </a:spcBef>
            </a:pPr>
            <a:r>
              <a:rPr lang="de-DE" b="0" dirty="0"/>
              <a:t>Die Folien werden wo sinnvoll möglich folgend gekennzeichnet:</a:t>
            </a:r>
            <a:endParaRPr lang="de-AT" b="0" dirty="0"/>
          </a:p>
        </p:txBody>
      </p:sp>
      <p:sp>
        <p:nvSpPr>
          <p:cNvPr id="15380" name="Text Box 1082"/>
          <p:cNvSpPr txBox="1">
            <a:spLocks noChangeArrowheads="1"/>
          </p:cNvSpPr>
          <p:nvPr/>
        </p:nvSpPr>
        <p:spPr bwMode="auto">
          <a:xfrm>
            <a:off x="900113" y="5876925"/>
            <a:ext cx="7129462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b="0" dirty="0"/>
              <a:t>zusätzliche Unterlagen befinden sich in der Regel auf S:\\Allgemein\SYP\SYP1\... </a:t>
            </a:r>
            <a:endParaRPr lang="de-AT" b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333375"/>
            <a:ext cx="7558088" cy="457200"/>
          </a:xfrm>
          <a:solidFill>
            <a:srgbClr val="FFFF99"/>
          </a:solidFill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sz="2200" dirty="0" err="1">
                <a:solidFill>
                  <a:schemeClr val="tx1"/>
                </a:solidFill>
              </a:rPr>
              <a:t>Reliability</a:t>
            </a:r>
            <a:endParaRPr lang="de-DE" sz="2200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95288" y="1152524"/>
            <a:ext cx="8383587" cy="5084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Degree to which a system, product or component performs specified functions under specified conditions for a specified period of time. </a:t>
            </a:r>
          </a:p>
          <a:p>
            <a:pPr marL="0" indent="0">
              <a:buNone/>
            </a:pPr>
            <a:r>
              <a:rPr lang="en-US" sz="2000" dirty="0"/>
              <a:t>This characteristic is composed of the following </a:t>
            </a:r>
            <a:r>
              <a:rPr lang="en-US" sz="2000" dirty="0" err="1"/>
              <a:t>subcharacteristics</a:t>
            </a:r>
            <a:r>
              <a:rPr lang="en-US" sz="2000" dirty="0"/>
              <a:t>:</a:t>
            </a:r>
          </a:p>
          <a:p>
            <a:pPr>
              <a:spcBef>
                <a:spcPts val="1200"/>
              </a:spcBef>
            </a:pPr>
            <a:r>
              <a:rPr lang="en-US" sz="2000" b="1" dirty="0"/>
              <a:t>Maturity</a:t>
            </a:r>
          </a:p>
          <a:p>
            <a:pPr lvl="1"/>
            <a:r>
              <a:rPr lang="en-US" sz="1600" dirty="0"/>
              <a:t>Degree to which a system, product or component meets needs for reliability under normal operation</a:t>
            </a:r>
          </a:p>
          <a:p>
            <a:pPr>
              <a:spcBef>
                <a:spcPts val="1200"/>
              </a:spcBef>
            </a:pPr>
            <a:r>
              <a:rPr lang="en-US" sz="2000" b="1" dirty="0"/>
              <a:t>Availability</a:t>
            </a:r>
            <a:endParaRPr lang="en-US" sz="2000" dirty="0"/>
          </a:p>
          <a:p>
            <a:pPr lvl="1"/>
            <a:r>
              <a:rPr lang="en-US" sz="1600" dirty="0"/>
              <a:t>Degree to which a system, product or component is operational and accessible when required for use</a:t>
            </a:r>
          </a:p>
          <a:p>
            <a:pPr>
              <a:spcBef>
                <a:spcPts val="1200"/>
              </a:spcBef>
            </a:pPr>
            <a:r>
              <a:rPr lang="en-US" sz="2000" b="1" dirty="0"/>
              <a:t>Fault tolerance</a:t>
            </a:r>
          </a:p>
          <a:p>
            <a:pPr lvl="1"/>
            <a:r>
              <a:rPr lang="en-US" sz="1600" dirty="0"/>
              <a:t>Degree to which a system, product or component operates as intended despite the presence of hardware or software faults</a:t>
            </a:r>
          </a:p>
          <a:p>
            <a:pPr>
              <a:spcBef>
                <a:spcPts val="1200"/>
              </a:spcBef>
            </a:pPr>
            <a:r>
              <a:rPr lang="en-US" sz="2000" b="1" dirty="0"/>
              <a:t>Recoverability</a:t>
            </a:r>
          </a:p>
          <a:p>
            <a:pPr lvl="1"/>
            <a:r>
              <a:rPr lang="en-US" sz="1600" dirty="0"/>
              <a:t>Degree to which, in the event of an interruption or a failure, a product or system can recover the data directly affected and re-establish the desired state of the system</a:t>
            </a:r>
          </a:p>
        </p:txBody>
      </p:sp>
      <p:sp>
        <p:nvSpPr>
          <p:cNvPr id="40967" name="AutoShape 7"/>
          <p:cNvSpPr>
            <a:spLocks noChangeArrowheads="1"/>
          </p:cNvSpPr>
          <p:nvPr/>
        </p:nvSpPr>
        <p:spPr bwMode="auto">
          <a:xfrm>
            <a:off x="395288" y="339313"/>
            <a:ext cx="431800" cy="431800"/>
          </a:xfrm>
          <a:prstGeom prst="doubleWave">
            <a:avLst>
              <a:gd name="adj1" fmla="val 6500"/>
              <a:gd name="adj2" fmla="val 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9818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333375"/>
            <a:ext cx="7558088" cy="457200"/>
          </a:xfrm>
          <a:solidFill>
            <a:srgbClr val="FFCCFF"/>
          </a:solidFill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sz="2200" dirty="0">
                <a:solidFill>
                  <a:schemeClr val="tx1"/>
                </a:solidFill>
              </a:rPr>
              <a:t>Security</a:t>
            </a:r>
            <a:endParaRPr lang="de-DE" sz="2200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95288" y="1052736"/>
            <a:ext cx="8383587" cy="5324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degree to which a product or system protects information and data so that persons or other products or systems have the degree of data access appropriate to their types and levels of authorization. </a:t>
            </a:r>
          </a:p>
          <a:p>
            <a:pPr marL="0" indent="0">
              <a:buNone/>
            </a:pPr>
            <a:r>
              <a:rPr lang="en-US" sz="2000" dirty="0"/>
              <a:t>This characteristic is composed of the following </a:t>
            </a:r>
            <a:r>
              <a:rPr lang="en-US" sz="2000" dirty="0" err="1"/>
              <a:t>subcharacteristics</a:t>
            </a:r>
            <a:r>
              <a:rPr lang="en-US" sz="2000" dirty="0"/>
              <a:t>:</a:t>
            </a:r>
          </a:p>
          <a:p>
            <a:r>
              <a:rPr lang="en-US" sz="2000" b="1" dirty="0"/>
              <a:t>Confidentiality</a:t>
            </a:r>
          </a:p>
          <a:p>
            <a:pPr lvl="1"/>
            <a:r>
              <a:rPr lang="en-US" sz="1600" dirty="0"/>
              <a:t>Degree to which a product or system ensures that data are accessible only to those authorized to have access</a:t>
            </a:r>
          </a:p>
          <a:p>
            <a:r>
              <a:rPr lang="en-US" sz="2000" b="1" dirty="0"/>
              <a:t>Integrity</a:t>
            </a:r>
          </a:p>
          <a:p>
            <a:pPr lvl="1"/>
            <a:r>
              <a:rPr lang="en-US" sz="1600" dirty="0"/>
              <a:t>Degree to which a system, product or component prevents unauthorized access to, or modification of, computer programs or data</a:t>
            </a:r>
          </a:p>
          <a:p>
            <a:r>
              <a:rPr lang="en-US" sz="2000" b="1" dirty="0"/>
              <a:t>Non-repudiation</a:t>
            </a:r>
          </a:p>
          <a:p>
            <a:pPr lvl="1"/>
            <a:r>
              <a:rPr lang="en-US" sz="1600" dirty="0"/>
              <a:t>degree to which actions or events can be proven to have taken place, so that the events or actions cannot be repudiated later</a:t>
            </a:r>
          </a:p>
          <a:p>
            <a:r>
              <a:rPr lang="en-US" sz="2000" b="1" dirty="0"/>
              <a:t>Accountability</a:t>
            </a:r>
          </a:p>
          <a:p>
            <a:pPr lvl="1"/>
            <a:r>
              <a:rPr lang="en-US" sz="1600" dirty="0"/>
              <a:t>Degree to which the actions of an entity can be traced uniquely to the entity</a:t>
            </a:r>
          </a:p>
          <a:p>
            <a:r>
              <a:rPr lang="en-US" sz="2000" b="1" dirty="0"/>
              <a:t>Authenticity</a:t>
            </a:r>
          </a:p>
          <a:p>
            <a:pPr lvl="1"/>
            <a:r>
              <a:rPr lang="en-US" sz="1600" dirty="0"/>
              <a:t>Degree to which the identity of a subject or resource can be proved to be the one claimed</a:t>
            </a:r>
          </a:p>
        </p:txBody>
      </p:sp>
      <p:sp>
        <p:nvSpPr>
          <p:cNvPr id="40967" name="AutoShape 7"/>
          <p:cNvSpPr>
            <a:spLocks noChangeArrowheads="1"/>
          </p:cNvSpPr>
          <p:nvPr/>
        </p:nvSpPr>
        <p:spPr bwMode="auto">
          <a:xfrm>
            <a:off x="395288" y="339313"/>
            <a:ext cx="431800" cy="431800"/>
          </a:xfrm>
          <a:prstGeom prst="doubleWave">
            <a:avLst>
              <a:gd name="adj1" fmla="val 6500"/>
              <a:gd name="adj2" fmla="val 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87843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333375"/>
            <a:ext cx="7558088" cy="457200"/>
          </a:xfrm>
          <a:solidFill>
            <a:srgbClr val="CCCC00"/>
          </a:solidFill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sz="2200" dirty="0" err="1">
                <a:solidFill>
                  <a:schemeClr val="tx1"/>
                </a:solidFill>
              </a:rPr>
              <a:t>Maintainability</a:t>
            </a:r>
            <a:endParaRPr lang="de-DE" sz="2200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95288" y="908720"/>
            <a:ext cx="8383587" cy="5568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the degree of effectiveness and efficiency with which a product or system can be modified to improve it, correct it or adapt it to changes in environment, and in requirements. </a:t>
            </a:r>
          </a:p>
          <a:p>
            <a:pPr marL="0" indent="0">
              <a:buNone/>
            </a:pPr>
            <a:r>
              <a:rPr lang="en-US" sz="2000" dirty="0"/>
              <a:t>This characteristic is composed of the following </a:t>
            </a:r>
            <a:r>
              <a:rPr lang="en-US" sz="2000" dirty="0" err="1"/>
              <a:t>subcharacteristics</a:t>
            </a:r>
            <a:r>
              <a:rPr lang="en-US" sz="2000" dirty="0"/>
              <a:t>:</a:t>
            </a:r>
          </a:p>
          <a:p>
            <a:r>
              <a:rPr lang="en-US" sz="2000" b="1" dirty="0"/>
              <a:t>Modularity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Degree to which a system or computer program is composed of discrete components such that a change to one component has minimal impact on other components</a:t>
            </a:r>
          </a:p>
          <a:p>
            <a:pPr>
              <a:spcBef>
                <a:spcPts val="0"/>
              </a:spcBef>
            </a:pPr>
            <a:r>
              <a:rPr lang="en-US" sz="2000" b="1" dirty="0"/>
              <a:t>Reusability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Degree to which an asset can be used in more than one system, or in building other assets</a:t>
            </a:r>
          </a:p>
          <a:p>
            <a:pPr>
              <a:spcBef>
                <a:spcPts val="0"/>
              </a:spcBef>
            </a:pPr>
            <a:r>
              <a:rPr lang="en-US" sz="2000" b="1" dirty="0" err="1"/>
              <a:t>Analysability</a:t>
            </a:r>
            <a:endParaRPr lang="en-US" sz="2000" b="1" dirty="0"/>
          </a:p>
          <a:p>
            <a:pPr lvl="1">
              <a:spcBef>
                <a:spcPts val="0"/>
              </a:spcBef>
            </a:pPr>
            <a:r>
              <a:rPr lang="en-US" sz="1600" dirty="0"/>
              <a:t>Degree of effectiveness and efficiency with which it is possible to assess the impact on a product or system of an intended change to one or more of its parts, or to diagnose a product for deficiencies or causes of failures, or to identify parts to be modified</a:t>
            </a:r>
          </a:p>
          <a:p>
            <a:pPr>
              <a:spcBef>
                <a:spcPts val="0"/>
              </a:spcBef>
            </a:pPr>
            <a:r>
              <a:rPr lang="en-US" sz="2000" b="1" dirty="0"/>
              <a:t>Modifiability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Degree to which a product or system can be effectively and efficiently modified without introducing defects or degrading existing product quality</a:t>
            </a:r>
          </a:p>
          <a:p>
            <a:pPr>
              <a:spcBef>
                <a:spcPts val="0"/>
              </a:spcBef>
            </a:pPr>
            <a:r>
              <a:rPr lang="en-US" sz="2000" b="1" dirty="0"/>
              <a:t>Testability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Degree of effectiveness and efficiency with which test criteria can be established for a system, product or component and tests can be performed to determine whether those criteria have been met</a:t>
            </a:r>
          </a:p>
          <a:p>
            <a:pPr lvl="1"/>
            <a:endParaRPr lang="en-US" sz="1600" dirty="0"/>
          </a:p>
        </p:txBody>
      </p:sp>
      <p:sp>
        <p:nvSpPr>
          <p:cNvPr id="40967" name="AutoShape 7"/>
          <p:cNvSpPr>
            <a:spLocks noChangeArrowheads="1"/>
          </p:cNvSpPr>
          <p:nvPr/>
        </p:nvSpPr>
        <p:spPr bwMode="auto">
          <a:xfrm>
            <a:off x="395288" y="339313"/>
            <a:ext cx="431800" cy="431800"/>
          </a:xfrm>
          <a:prstGeom prst="doubleWave">
            <a:avLst>
              <a:gd name="adj1" fmla="val 6500"/>
              <a:gd name="adj2" fmla="val 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6253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333375"/>
            <a:ext cx="7558088" cy="457200"/>
          </a:xfrm>
          <a:solidFill>
            <a:srgbClr val="CC9900">
              <a:alpha val="75000"/>
            </a:srgbClr>
          </a:solidFill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sz="2200" dirty="0" err="1">
                <a:solidFill>
                  <a:schemeClr val="tx1"/>
                </a:solidFill>
              </a:rPr>
              <a:t>Portability</a:t>
            </a:r>
            <a:endParaRPr lang="de-DE" sz="2200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95288" y="1152524"/>
            <a:ext cx="8383587" cy="5084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Degree of effectiveness and efficiency with which a system, product or component can be transferred from one hardware, software or other operational or usage environment to another. </a:t>
            </a:r>
          </a:p>
          <a:p>
            <a:pPr marL="0" indent="0">
              <a:buNone/>
            </a:pPr>
            <a:r>
              <a:rPr lang="en-US" sz="2000" dirty="0"/>
              <a:t>This characteristic is composed of the following </a:t>
            </a:r>
            <a:r>
              <a:rPr lang="en-US" sz="2000" dirty="0" err="1"/>
              <a:t>subcharacteristics</a:t>
            </a:r>
            <a:r>
              <a:rPr lang="en-US" sz="2000" dirty="0"/>
              <a:t>:</a:t>
            </a:r>
          </a:p>
          <a:p>
            <a:pPr>
              <a:spcBef>
                <a:spcPts val="1200"/>
              </a:spcBef>
            </a:pPr>
            <a:r>
              <a:rPr lang="en-US" sz="2000" b="1" dirty="0"/>
              <a:t>Adaptability</a:t>
            </a:r>
          </a:p>
          <a:p>
            <a:pPr lvl="1"/>
            <a:r>
              <a:rPr lang="en-US" sz="1600" dirty="0"/>
              <a:t>Degree to which a product or system can effectively and efficiently be adapted for different or evolving hardware, software or other operational or usage environments</a:t>
            </a:r>
          </a:p>
          <a:p>
            <a:pPr>
              <a:spcBef>
                <a:spcPts val="1200"/>
              </a:spcBef>
            </a:pPr>
            <a:r>
              <a:rPr lang="en-US" sz="2000" b="1" dirty="0" err="1"/>
              <a:t>Installability</a:t>
            </a:r>
            <a:endParaRPr lang="en-US" sz="2000" b="1" dirty="0"/>
          </a:p>
          <a:p>
            <a:pPr lvl="1"/>
            <a:r>
              <a:rPr lang="en-US" sz="1600" dirty="0"/>
              <a:t>Degree of effectiveness and efficiency with which a product or system can be successfully installed and/or uninstalled in a specified environment</a:t>
            </a:r>
          </a:p>
          <a:p>
            <a:pPr>
              <a:spcBef>
                <a:spcPts val="1200"/>
              </a:spcBef>
            </a:pPr>
            <a:r>
              <a:rPr lang="en-US" sz="2000" b="1" dirty="0" err="1"/>
              <a:t>Replaceability</a:t>
            </a:r>
            <a:endParaRPr lang="en-US" sz="2000" b="1" dirty="0"/>
          </a:p>
          <a:p>
            <a:pPr lvl="1"/>
            <a:r>
              <a:rPr lang="en-US" sz="1600" dirty="0"/>
              <a:t>Degree to which a product can replace another specified software product for the same purpose in the same environment</a:t>
            </a:r>
          </a:p>
        </p:txBody>
      </p:sp>
      <p:sp>
        <p:nvSpPr>
          <p:cNvPr id="40967" name="AutoShape 7"/>
          <p:cNvSpPr>
            <a:spLocks noChangeArrowheads="1"/>
          </p:cNvSpPr>
          <p:nvPr/>
        </p:nvSpPr>
        <p:spPr bwMode="auto">
          <a:xfrm>
            <a:off x="395288" y="339313"/>
            <a:ext cx="431800" cy="431800"/>
          </a:xfrm>
          <a:prstGeom prst="doubleWave">
            <a:avLst>
              <a:gd name="adj1" fmla="val 6500"/>
              <a:gd name="adj2" fmla="val 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0636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28717"/>
              </p:ext>
            </p:extLst>
          </p:nvPr>
        </p:nvGraphicFramePr>
        <p:xfrm>
          <a:off x="323528" y="755746"/>
          <a:ext cx="8568952" cy="58416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448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88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AT" sz="1000" dirty="0">
                          <a:solidFill>
                            <a:schemeClr val="tx1"/>
                          </a:solidFill>
                          <a:effectLst/>
                        </a:rPr>
                        <a:t>ISO/IEC 25000</a:t>
                      </a:r>
                      <a:endParaRPr lang="de-AT" sz="10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31" marR="6931" marT="6931" marB="693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solidFill>
                            <a:schemeClr val="tx1"/>
                          </a:solidFill>
                          <a:effectLst/>
                        </a:rPr>
                        <a:t>2014-03</a:t>
                      </a:r>
                      <a:endParaRPr lang="de-AT" sz="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31" marR="6931" marT="6931" marB="693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AT" sz="1000" dirty="0">
                          <a:solidFill>
                            <a:schemeClr val="tx1"/>
                          </a:solidFill>
                          <a:effectLst/>
                        </a:rPr>
                        <a:t>Software-Engineering – Qualitätskriterien und Bewertung von Softwareprodukten (</a:t>
                      </a:r>
                      <a:r>
                        <a:rPr lang="de-AT" sz="1000" dirty="0" err="1">
                          <a:solidFill>
                            <a:schemeClr val="tx1"/>
                          </a:solidFill>
                          <a:effectLst/>
                        </a:rPr>
                        <a:t>SQuaRE</a:t>
                      </a:r>
                      <a:r>
                        <a:rPr lang="de-AT" sz="1000" dirty="0">
                          <a:solidFill>
                            <a:schemeClr val="tx1"/>
                          </a:solidFill>
                          <a:effectLst/>
                        </a:rPr>
                        <a:t>) – Leitfaden für </a:t>
                      </a:r>
                      <a:r>
                        <a:rPr lang="de-AT" sz="1000" dirty="0" err="1">
                          <a:solidFill>
                            <a:schemeClr val="tx1"/>
                          </a:solidFill>
                          <a:effectLst/>
                        </a:rPr>
                        <a:t>SQuaRE</a:t>
                      </a:r>
                      <a:endParaRPr lang="de-AT" sz="10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2000" marR="6931" marT="6931" marB="693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8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AT" sz="1000" dirty="0">
                          <a:effectLst/>
                        </a:rPr>
                        <a:t>ISO/IEC 25001</a:t>
                      </a:r>
                      <a:endParaRPr lang="de-AT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31" marR="6931" marT="6931" marB="693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</a:rPr>
                        <a:t>2007-02</a:t>
                      </a:r>
                      <a:endParaRPr lang="de-AT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31" marR="6931" marT="6931" marB="693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AT" sz="1100" dirty="0">
                          <a:effectLst/>
                        </a:rPr>
                        <a:t>Software-Engineering – Qualitätskriterien und Bewertung von Softwareprodukten (</a:t>
                      </a:r>
                      <a:r>
                        <a:rPr lang="de-AT" sz="1100" dirty="0" err="1">
                          <a:effectLst/>
                        </a:rPr>
                        <a:t>SQuaRE</a:t>
                      </a:r>
                      <a:r>
                        <a:rPr lang="de-AT" sz="1100" dirty="0">
                          <a:effectLst/>
                        </a:rPr>
                        <a:t>) – Planung und Management</a:t>
                      </a:r>
                      <a:endParaRPr lang="de-AT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2000" marR="6931" marT="36000" marB="36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1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AT" sz="1000" dirty="0">
                          <a:effectLst/>
                        </a:rPr>
                        <a:t>ISO/IEC 25010</a:t>
                      </a:r>
                      <a:endParaRPr lang="de-AT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31" marR="6931" marT="6931" marB="693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</a:rPr>
                        <a:t>2011-03</a:t>
                      </a:r>
                      <a:endParaRPr lang="de-AT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31" marR="6931" marT="6931" marB="693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AT" sz="1100" dirty="0">
                          <a:effectLst/>
                        </a:rPr>
                        <a:t>System und Software-Engineering – Qualitätskriterien und Bewertung von System und Softwareprodukten (</a:t>
                      </a:r>
                      <a:r>
                        <a:rPr lang="de-AT" sz="1100" dirty="0" err="1">
                          <a:effectLst/>
                        </a:rPr>
                        <a:t>SQuaRE</a:t>
                      </a:r>
                      <a:r>
                        <a:rPr lang="de-AT" sz="1100" dirty="0">
                          <a:effectLst/>
                        </a:rPr>
                        <a:t>)  </a:t>
                      </a:r>
                      <a:br>
                        <a:rPr lang="de-AT" sz="1100" dirty="0">
                          <a:effectLst/>
                        </a:rPr>
                      </a:br>
                      <a:r>
                        <a:rPr lang="de-AT" sz="1100" dirty="0">
                          <a:effectLst/>
                        </a:rPr>
                        <a:t>– Qualitätsmodell und Leitlinien</a:t>
                      </a:r>
                      <a:endParaRPr lang="de-AT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2000" marR="6931" marT="36000" marB="36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8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AT" sz="1000" dirty="0">
                          <a:effectLst/>
                        </a:rPr>
                        <a:t>ISO/IEC 25012</a:t>
                      </a:r>
                      <a:endParaRPr lang="de-AT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31" marR="6931" marT="6931" marB="693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</a:rPr>
                        <a:t>2008-12</a:t>
                      </a:r>
                      <a:endParaRPr lang="de-AT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31" marR="6931" marT="6931" marB="693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AT" sz="1100" dirty="0">
                          <a:effectLst/>
                        </a:rPr>
                        <a:t>Software-Engineering – Qualitätskriterien und Bewertung von Softwareprodukten (</a:t>
                      </a:r>
                      <a:r>
                        <a:rPr lang="de-AT" sz="1100" dirty="0" err="1">
                          <a:effectLst/>
                        </a:rPr>
                        <a:t>SQuaRE</a:t>
                      </a:r>
                      <a:r>
                        <a:rPr lang="de-AT" sz="1100" dirty="0">
                          <a:effectLst/>
                        </a:rPr>
                        <a:t>) – Modell der Datenqualität</a:t>
                      </a:r>
                      <a:endParaRPr lang="de-AT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2000" marR="6931" marT="36000" marB="36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1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AT" sz="1000" dirty="0">
                          <a:effectLst/>
                        </a:rPr>
                        <a:t>ISO/IEC 25020</a:t>
                      </a:r>
                      <a:endParaRPr lang="de-AT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31" marR="6931" marT="6931" marB="693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</a:rPr>
                        <a:t>2007-05</a:t>
                      </a:r>
                      <a:endParaRPr lang="de-AT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31" marR="6931" marT="6931" marB="693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AT" sz="1100" dirty="0">
                          <a:effectLst/>
                        </a:rPr>
                        <a:t>Software-Engineering – Qualitätskriterien und Bewertung von Softwareprodukten (</a:t>
                      </a:r>
                      <a:r>
                        <a:rPr lang="de-AT" sz="1100" dirty="0" err="1">
                          <a:effectLst/>
                        </a:rPr>
                        <a:t>SQuaRE</a:t>
                      </a:r>
                      <a:r>
                        <a:rPr lang="de-AT" sz="1100" dirty="0">
                          <a:effectLst/>
                        </a:rPr>
                        <a:t>) </a:t>
                      </a:r>
                      <a:br>
                        <a:rPr lang="de-AT" sz="1100" dirty="0">
                          <a:effectLst/>
                        </a:rPr>
                      </a:br>
                      <a:r>
                        <a:rPr lang="de-AT" sz="1100" dirty="0">
                          <a:effectLst/>
                        </a:rPr>
                        <a:t>– Qualitätsmessung – Messungsreferenzmodell und Leitfaden</a:t>
                      </a:r>
                      <a:endParaRPr lang="de-AT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2000" marR="6931" marT="36000" marB="360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1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AT" sz="1000" dirty="0">
                          <a:effectLst/>
                        </a:rPr>
                        <a:t>ISO/IEC 25021</a:t>
                      </a:r>
                      <a:endParaRPr lang="de-AT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31" marR="6931" marT="6931" marB="693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</a:rPr>
                        <a:t>2012-11</a:t>
                      </a:r>
                      <a:endParaRPr lang="de-AT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31" marR="6931" marT="6931" marB="693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AT" sz="1100" dirty="0">
                          <a:effectLst/>
                        </a:rPr>
                        <a:t>Software und System-Engineering – Qualitätsanforderungen und Bewertung von Software-Produkten (</a:t>
                      </a:r>
                      <a:r>
                        <a:rPr lang="de-AT" sz="1100" dirty="0" err="1">
                          <a:effectLst/>
                        </a:rPr>
                        <a:t>SQuaRE</a:t>
                      </a:r>
                      <a:r>
                        <a:rPr lang="de-AT" sz="1100" dirty="0">
                          <a:effectLst/>
                        </a:rPr>
                        <a:t>) </a:t>
                      </a:r>
                      <a:br>
                        <a:rPr lang="de-AT" sz="1100" dirty="0">
                          <a:effectLst/>
                        </a:rPr>
                      </a:br>
                      <a:r>
                        <a:rPr lang="de-AT" sz="1100" dirty="0">
                          <a:effectLst/>
                        </a:rPr>
                        <a:t>– Elemente zur Qualitätsmessung</a:t>
                      </a:r>
                      <a:endParaRPr lang="de-AT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2000" marR="6931" marT="36000" marB="360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88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AT" sz="1000" dirty="0">
                          <a:effectLst/>
                        </a:rPr>
                        <a:t>ISO/IEC 25030</a:t>
                      </a:r>
                      <a:endParaRPr lang="de-AT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31" marR="6931" marT="6931" marB="693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</a:rPr>
                        <a:t>2007-06</a:t>
                      </a:r>
                      <a:endParaRPr lang="de-AT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31" marR="6931" marT="6931" marB="693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AT" sz="1100" dirty="0">
                          <a:effectLst/>
                        </a:rPr>
                        <a:t>Software-Engineering – Qualitätskriterien und Bewertung von Softwareprodukten (</a:t>
                      </a:r>
                      <a:r>
                        <a:rPr lang="de-AT" sz="1100" dirty="0" err="1">
                          <a:effectLst/>
                        </a:rPr>
                        <a:t>SQuaRE</a:t>
                      </a:r>
                      <a:r>
                        <a:rPr lang="de-AT" sz="1100" dirty="0">
                          <a:effectLst/>
                        </a:rPr>
                        <a:t>) – Qualitätsanforderungen</a:t>
                      </a:r>
                      <a:endParaRPr lang="de-AT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2000" marR="6931" marT="36000" marB="360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88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AT" sz="1000" dirty="0">
                          <a:effectLst/>
                        </a:rPr>
                        <a:t>ISO/IEC 25040</a:t>
                      </a:r>
                      <a:endParaRPr lang="de-AT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31" marR="6931" marT="6931" marB="693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</a:rPr>
                        <a:t>2011-03</a:t>
                      </a:r>
                      <a:endParaRPr lang="de-AT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31" marR="6931" marT="6931" marB="693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AT" sz="1100" spc="-10" baseline="0" dirty="0">
                          <a:effectLst/>
                        </a:rPr>
                        <a:t>Systems and Software Engineering – Systems and Software Quality </a:t>
                      </a:r>
                      <a:r>
                        <a:rPr lang="de-AT" sz="1100" spc="-10" baseline="0" dirty="0" err="1">
                          <a:effectLst/>
                        </a:rPr>
                        <a:t>Requirements</a:t>
                      </a:r>
                      <a:r>
                        <a:rPr lang="de-AT" sz="1100" spc="-10" baseline="0" dirty="0">
                          <a:effectLst/>
                        </a:rPr>
                        <a:t> and Evaluation (</a:t>
                      </a:r>
                      <a:r>
                        <a:rPr lang="de-AT" sz="1100" spc="-10" baseline="0" dirty="0" err="1">
                          <a:effectLst/>
                        </a:rPr>
                        <a:t>SQuaRE</a:t>
                      </a:r>
                      <a:r>
                        <a:rPr lang="de-AT" sz="1100" spc="-10" baseline="0" dirty="0">
                          <a:effectLst/>
                        </a:rPr>
                        <a:t>) – Evaluation </a:t>
                      </a:r>
                      <a:r>
                        <a:rPr lang="de-AT" sz="1100" spc="-10" baseline="0" dirty="0" err="1">
                          <a:effectLst/>
                        </a:rPr>
                        <a:t>process</a:t>
                      </a:r>
                      <a:endParaRPr lang="de-AT" sz="1100" spc="-10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2000" marR="6931" marT="36000" marB="360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54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AT" sz="1000" dirty="0">
                          <a:effectLst/>
                        </a:rPr>
                        <a:t>ISO/IEC 25041</a:t>
                      </a:r>
                      <a:endParaRPr lang="de-AT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31" marR="6931" marT="6931" marB="693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</a:rPr>
                        <a:t>2012-10</a:t>
                      </a:r>
                      <a:endParaRPr lang="de-AT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31" marR="6931" marT="6931" marB="693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AT" sz="1100" dirty="0">
                          <a:effectLst/>
                        </a:rPr>
                        <a:t>System und Software-Engineering – Qualitätskriterien und Bewertung von System- und Softwareprodukten (</a:t>
                      </a:r>
                      <a:r>
                        <a:rPr lang="de-AT" sz="1100" dirty="0" err="1">
                          <a:effectLst/>
                        </a:rPr>
                        <a:t>SQuaRE</a:t>
                      </a:r>
                      <a:r>
                        <a:rPr lang="de-AT" sz="1100" dirty="0">
                          <a:effectLst/>
                        </a:rPr>
                        <a:t>) </a:t>
                      </a:r>
                      <a:br>
                        <a:rPr lang="de-AT" sz="1100" dirty="0">
                          <a:effectLst/>
                        </a:rPr>
                      </a:br>
                      <a:r>
                        <a:rPr lang="de-AT" sz="1100" dirty="0">
                          <a:effectLst/>
                        </a:rPr>
                        <a:t>–</a:t>
                      </a:r>
                      <a:r>
                        <a:rPr lang="de-AT" sz="1100" baseline="0" dirty="0">
                          <a:effectLst/>
                        </a:rPr>
                        <a:t> </a:t>
                      </a:r>
                      <a:r>
                        <a:rPr lang="de-AT" sz="1100" dirty="0">
                          <a:effectLst/>
                        </a:rPr>
                        <a:t>Evaluierungshandbuch für Entwickler, Ankäufer und unabhängige Gutachter</a:t>
                      </a:r>
                      <a:endParaRPr lang="de-AT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2000" marR="6931" marT="36000" marB="3600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88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AT" sz="1000" dirty="0">
                          <a:effectLst/>
                        </a:rPr>
                        <a:t>ISO/IEC 25045</a:t>
                      </a:r>
                      <a:endParaRPr lang="de-AT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31" marR="6931" marT="6931" marB="693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</a:rPr>
                        <a:t>2010-09</a:t>
                      </a:r>
                      <a:endParaRPr lang="de-AT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31" marR="6931" marT="6931" marB="693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AT" sz="1100" dirty="0">
                          <a:effectLst/>
                        </a:rPr>
                        <a:t>Systems and Software Engineering – Systems and Software Quality </a:t>
                      </a:r>
                      <a:r>
                        <a:rPr lang="de-AT" sz="1100" dirty="0" err="1">
                          <a:effectLst/>
                        </a:rPr>
                        <a:t>Requirements</a:t>
                      </a:r>
                      <a:r>
                        <a:rPr lang="de-AT" sz="1100" dirty="0">
                          <a:effectLst/>
                        </a:rPr>
                        <a:t> and Evaluation (</a:t>
                      </a:r>
                      <a:r>
                        <a:rPr lang="de-AT" sz="1100" dirty="0" err="1">
                          <a:effectLst/>
                        </a:rPr>
                        <a:t>SQuaRE</a:t>
                      </a:r>
                      <a:r>
                        <a:rPr lang="de-AT" sz="1100" dirty="0">
                          <a:effectLst/>
                        </a:rPr>
                        <a:t>) </a:t>
                      </a:r>
                      <a:br>
                        <a:rPr lang="de-AT" sz="1100" dirty="0">
                          <a:effectLst/>
                        </a:rPr>
                      </a:br>
                      <a:r>
                        <a:rPr lang="de-AT" sz="1100" dirty="0">
                          <a:effectLst/>
                        </a:rPr>
                        <a:t>– Evaluation </a:t>
                      </a:r>
                      <a:r>
                        <a:rPr lang="de-AT" sz="1100" dirty="0" err="1">
                          <a:effectLst/>
                        </a:rPr>
                        <a:t>module</a:t>
                      </a:r>
                      <a:r>
                        <a:rPr lang="de-AT" sz="1100" dirty="0">
                          <a:effectLst/>
                        </a:rPr>
                        <a:t> for </a:t>
                      </a:r>
                      <a:r>
                        <a:rPr lang="de-AT" sz="1100" dirty="0" err="1">
                          <a:effectLst/>
                        </a:rPr>
                        <a:t>recoverability</a:t>
                      </a:r>
                      <a:endParaRPr lang="de-AT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2000" marR="6931" marT="36000" marB="3600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71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AT" sz="1000" dirty="0">
                          <a:effectLst/>
                        </a:rPr>
                        <a:t>ISO/IEC 25051</a:t>
                      </a:r>
                      <a:endParaRPr lang="de-AT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31" marR="6931" marT="6931" marB="693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</a:rPr>
                        <a:t>2006-04</a:t>
                      </a:r>
                      <a:endParaRPr lang="de-AT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31" marR="6931" marT="6931" marB="693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AT" sz="1100" dirty="0">
                          <a:effectLst/>
                        </a:rPr>
                        <a:t>Software-Engineering – Softwareproduktbewertung – Qualitätsanforderungen an kommerzielle serienmäßig produzierte Softwareprodukte (COTS) und Prüfanweisungen</a:t>
                      </a:r>
                      <a:endParaRPr lang="de-AT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2000" marR="6931" marT="36000" marB="3600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88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AT" sz="1000" dirty="0">
                          <a:effectLst/>
                        </a:rPr>
                        <a:t>ISO/IEC 25051</a:t>
                      </a:r>
                      <a:endParaRPr lang="de-AT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31" marR="6931" marT="6931" marB="693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</a:rPr>
                        <a:t>2014-02</a:t>
                      </a:r>
                      <a:endParaRPr lang="de-AT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31" marR="6931" marT="6931" marB="693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AT" sz="1100" dirty="0">
                          <a:effectLst/>
                        </a:rPr>
                        <a:t>Software-Engineering – Softwareproduktbewertung – Qualitätsanforderungen an </a:t>
                      </a:r>
                      <a:r>
                        <a:rPr lang="de-AT" sz="1100" dirty="0" err="1">
                          <a:effectLst/>
                        </a:rPr>
                        <a:t>Ready</a:t>
                      </a:r>
                      <a:r>
                        <a:rPr lang="de-AT" sz="1100" dirty="0">
                          <a:effectLst/>
                        </a:rPr>
                        <a:t> to Use Software Produkte (RUSP) und Prüfanweisungen</a:t>
                      </a:r>
                      <a:endParaRPr lang="de-AT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2000" marR="6931" marT="36000" marB="3600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2378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AT" sz="1000" dirty="0">
                          <a:effectLst/>
                        </a:rPr>
                        <a:t>ISO/IEC TR 25060</a:t>
                      </a:r>
                      <a:endParaRPr lang="de-AT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31" marR="6931" marT="6931" marB="693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</a:rPr>
                        <a:t>2010-07</a:t>
                      </a:r>
                      <a:endParaRPr lang="de-AT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31" marR="6931" marT="6931" marB="693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AT" sz="1100" dirty="0">
                          <a:effectLst/>
                        </a:rPr>
                        <a:t>Qualitätskriterien und Bewertung von Softwareprodukten (</a:t>
                      </a:r>
                      <a:r>
                        <a:rPr lang="de-AT" sz="1100" dirty="0" err="1">
                          <a:effectLst/>
                        </a:rPr>
                        <a:t>SQuaRE</a:t>
                      </a:r>
                      <a:r>
                        <a:rPr lang="de-AT" sz="1100" dirty="0">
                          <a:effectLst/>
                        </a:rPr>
                        <a:t>) </a:t>
                      </a:r>
                      <a:br>
                        <a:rPr lang="de-AT" sz="1100" dirty="0">
                          <a:effectLst/>
                        </a:rPr>
                      </a:br>
                      <a:r>
                        <a:rPr lang="de-AT" sz="1100" dirty="0">
                          <a:effectLst/>
                        </a:rPr>
                        <a:t>–</a:t>
                      </a:r>
                      <a:r>
                        <a:rPr lang="de-AT" sz="1100" baseline="0" dirty="0">
                          <a:effectLst/>
                        </a:rPr>
                        <a:t> </a:t>
                      </a:r>
                      <a:r>
                        <a:rPr lang="de-AT" sz="1100" dirty="0">
                          <a:effectLst/>
                        </a:rPr>
                        <a:t>Gemeinsames Industrieformat (CIF) zur Gebrauchstauglichkeit </a:t>
                      </a:r>
                      <a:br>
                        <a:rPr lang="de-AT" sz="1100" dirty="0">
                          <a:effectLst/>
                        </a:rPr>
                      </a:br>
                      <a:r>
                        <a:rPr lang="de-AT" sz="1100" dirty="0">
                          <a:effectLst/>
                        </a:rPr>
                        <a:t>– Allgemeine Rahmenbedingungen für Informationen zur Gebrauchstauglichkeit</a:t>
                      </a:r>
                      <a:endParaRPr lang="de-AT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2000" marR="6931" marT="36000" marB="3600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71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AT" sz="1000" dirty="0">
                          <a:effectLst/>
                        </a:rPr>
                        <a:t>ISO/IEC 25062</a:t>
                      </a:r>
                      <a:endParaRPr lang="de-AT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31" marR="6931" marT="6931" marB="693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</a:rPr>
                        <a:t>2006-04</a:t>
                      </a:r>
                      <a:endParaRPr lang="de-AT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31" marR="6931" marT="6931" marB="693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AT" sz="1100" dirty="0">
                          <a:effectLst/>
                        </a:rPr>
                        <a:t>Software-Engineering – Qualitätskriterien und Bewertung von Softwareprodukten (</a:t>
                      </a:r>
                      <a:r>
                        <a:rPr lang="de-AT" sz="1100" dirty="0" err="1">
                          <a:effectLst/>
                        </a:rPr>
                        <a:t>SQuaRE</a:t>
                      </a:r>
                      <a:r>
                        <a:rPr lang="de-AT" sz="1100" dirty="0">
                          <a:effectLst/>
                        </a:rPr>
                        <a:t>) </a:t>
                      </a:r>
                      <a:br>
                        <a:rPr lang="de-AT" sz="1100" dirty="0">
                          <a:effectLst/>
                        </a:rPr>
                      </a:br>
                      <a:r>
                        <a:rPr lang="de-AT" sz="1100" dirty="0">
                          <a:effectLst/>
                        </a:rPr>
                        <a:t>–</a:t>
                      </a:r>
                      <a:r>
                        <a:rPr lang="de-AT" sz="1100" baseline="0" dirty="0">
                          <a:effectLst/>
                        </a:rPr>
                        <a:t> </a:t>
                      </a:r>
                      <a:r>
                        <a:rPr lang="de-AT" sz="1100" dirty="0">
                          <a:effectLst/>
                        </a:rPr>
                        <a:t>Gemeinsames Industrieformat (CIF) für Berichte über Gebrauchstauglichkeitsprüfungen</a:t>
                      </a:r>
                      <a:endParaRPr lang="de-AT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2000" marR="6931" marT="36000" marB="3600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2378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AT" sz="1000" dirty="0">
                          <a:effectLst/>
                        </a:rPr>
                        <a:t>ISO/IEC 25063</a:t>
                      </a:r>
                      <a:endParaRPr lang="de-AT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31" marR="6931" marT="6931" marB="693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</a:rPr>
                        <a:t>2014-03</a:t>
                      </a:r>
                      <a:endParaRPr lang="de-AT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31" marR="6931" marT="6931" marB="693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AT" sz="1100" dirty="0">
                          <a:effectLst/>
                        </a:rPr>
                        <a:t>System und Software-Engineering – Anforderungen und Bewertung der Produktqualität bei Systemen und Software (</a:t>
                      </a:r>
                      <a:r>
                        <a:rPr lang="de-AT" sz="1100" dirty="0" err="1">
                          <a:effectLst/>
                        </a:rPr>
                        <a:t>SQuaRE</a:t>
                      </a:r>
                      <a:r>
                        <a:rPr lang="de-AT" sz="1100" dirty="0">
                          <a:effectLst/>
                        </a:rPr>
                        <a:t>) </a:t>
                      </a:r>
                      <a:br>
                        <a:rPr lang="de-AT" sz="1100" dirty="0">
                          <a:effectLst/>
                        </a:rPr>
                      </a:br>
                      <a:r>
                        <a:rPr lang="de-AT" sz="1100" dirty="0">
                          <a:effectLst/>
                        </a:rPr>
                        <a:t>–</a:t>
                      </a:r>
                      <a:r>
                        <a:rPr lang="de-AT" sz="1100" baseline="0" dirty="0">
                          <a:effectLst/>
                        </a:rPr>
                        <a:t> </a:t>
                      </a:r>
                      <a:r>
                        <a:rPr lang="de-AT" sz="1100" dirty="0">
                          <a:effectLst/>
                        </a:rPr>
                        <a:t>Allgemeines Industrieformat (CIF) für Bedienbarkeit: Beschreibung des Verwendungskontext</a:t>
                      </a:r>
                      <a:endParaRPr lang="de-AT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2000" marR="6931" marT="36000" marB="3600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554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AT" sz="1000" dirty="0">
                          <a:effectLst/>
                        </a:rPr>
                        <a:t>ISO/IEC 25064</a:t>
                      </a:r>
                      <a:endParaRPr lang="de-AT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31" marR="6931" marT="6931" marB="693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</a:rPr>
                        <a:t>2013-09</a:t>
                      </a:r>
                      <a:endParaRPr lang="de-AT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31" marR="6931" marT="6931" marB="693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AT" sz="1100" dirty="0">
                          <a:effectLst/>
                        </a:rPr>
                        <a:t>System- und Software-Engineering – Qualitätskriterien und Bewertung von Softwareprodukten (</a:t>
                      </a:r>
                      <a:r>
                        <a:rPr lang="de-AT" sz="1100" dirty="0" err="1">
                          <a:effectLst/>
                        </a:rPr>
                        <a:t>SQuaRE</a:t>
                      </a:r>
                      <a:r>
                        <a:rPr lang="de-AT" sz="1100" dirty="0">
                          <a:effectLst/>
                        </a:rPr>
                        <a:t>) </a:t>
                      </a:r>
                      <a:br>
                        <a:rPr lang="de-AT" sz="1100" dirty="0">
                          <a:effectLst/>
                        </a:rPr>
                      </a:br>
                      <a:r>
                        <a:rPr lang="de-AT" sz="1100" dirty="0">
                          <a:effectLst/>
                        </a:rPr>
                        <a:t>–</a:t>
                      </a:r>
                      <a:r>
                        <a:rPr lang="de-AT" sz="1100" baseline="0" dirty="0">
                          <a:effectLst/>
                        </a:rPr>
                        <a:t> </a:t>
                      </a:r>
                      <a:r>
                        <a:rPr lang="de-AT" sz="1100" dirty="0">
                          <a:effectLst/>
                        </a:rPr>
                        <a:t>Common </a:t>
                      </a:r>
                      <a:r>
                        <a:rPr lang="de-AT" sz="1100" dirty="0" err="1">
                          <a:effectLst/>
                        </a:rPr>
                        <a:t>Industry</a:t>
                      </a:r>
                      <a:r>
                        <a:rPr lang="de-AT" sz="1100" dirty="0">
                          <a:effectLst/>
                        </a:rPr>
                        <a:t> Format (CIF) für Bedienbarkeit: Bericht der Anwenderanforderungen</a:t>
                      </a:r>
                      <a:endParaRPr lang="de-AT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2000" marR="6931" marT="36000" marB="3600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23850" y="333375"/>
            <a:ext cx="7558088" cy="457200"/>
          </a:xfrm>
          <a:prstGeom prst="rect">
            <a:avLst/>
          </a:prstGeom>
          <a:solidFill>
            <a:srgbClr val="0000FF"/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sz="2200" kern="0" dirty="0">
                <a:solidFill>
                  <a:srgbClr val="FFFF00"/>
                </a:solidFill>
              </a:rPr>
              <a:t>Normenreihe ISO / IEC 250xx</a:t>
            </a:r>
            <a:endParaRPr lang="de-DE" sz="2200" kern="0" dirty="0">
              <a:solidFill>
                <a:srgbClr val="FFFF00"/>
              </a:solidFill>
              <a:cs typeface="Times New Roman" pitchFamily="18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01473" y="346899"/>
            <a:ext cx="431800" cy="431800"/>
          </a:xfrm>
          <a:prstGeom prst="doubleWave">
            <a:avLst>
              <a:gd name="adj1" fmla="val 6500"/>
              <a:gd name="adj2" fmla="val 0"/>
            </a:avLst>
          </a:prstGeom>
          <a:gradFill>
            <a:gsLst>
              <a:gs pos="0">
                <a:srgbClr val="FF0000"/>
              </a:gs>
              <a:gs pos="61000">
                <a:srgbClr val="00B050"/>
              </a:gs>
            </a:gsLst>
            <a:lin ang="0" scaled="0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07671399"/>
      </p:ext>
    </p:extLst>
  </p:cSld>
  <p:clrMapOvr>
    <a:masterClrMapping/>
  </p:clrMapOvr>
  <p:transition>
    <p:check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995" name="Picture 3" descr="C:\Users\Bert\Pictures\Quagmi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75" y="1052736"/>
            <a:ext cx="7386077" cy="4775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23850" y="333375"/>
            <a:ext cx="7558088" cy="457200"/>
          </a:xfrm>
          <a:prstGeom prst="rect">
            <a:avLst/>
          </a:prstGeom>
          <a:solidFill>
            <a:srgbClr val="0000FF"/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sz="2200" kern="0" dirty="0">
                <a:solidFill>
                  <a:srgbClr val="FFFF00"/>
                </a:solidFill>
              </a:rPr>
              <a:t>Standards …</a:t>
            </a:r>
            <a:endParaRPr lang="de-DE" sz="2200" kern="0" dirty="0">
              <a:solidFill>
                <a:srgbClr val="FFFF00"/>
              </a:solidFill>
              <a:cs typeface="Times New Roman" pitchFamily="18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08230" y="6279123"/>
            <a:ext cx="469581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de-DE" sz="1000" b="0" dirty="0"/>
              <a:t>Nach Sarah A. </a:t>
            </a:r>
            <a:r>
              <a:rPr lang="de-DE" altLang="de-DE" sz="1000" b="0" dirty="0" err="1"/>
              <a:t>Sheard</a:t>
            </a:r>
            <a:r>
              <a:rPr lang="de-DE" altLang="de-DE" sz="1000" b="0" dirty="0"/>
              <a:t>; Hughes Aircraft Space and </a:t>
            </a:r>
            <a:r>
              <a:rPr lang="de-DE" altLang="de-DE" sz="1000" b="0" dirty="0" err="1"/>
              <a:t>Communications</a:t>
            </a:r>
            <a:r>
              <a:rPr lang="de-DE" altLang="de-DE" sz="1000" b="0" dirty="0"/>
              <a:t> Group</a:t>
            </a:r>
          </a:p>
        </p:txBody>
      </p:sp>
      <p:pic>
        <p:nvPicPr>
          <p:cNvPr id="6" name="Picture 10" descr="C:\Eigene Dateien\FachHochschule\a_Noch nicht zugeord\CMM\Farbkennung Quagmir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993535"/>
            <a:ext cx="3024336" cy="160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401473" y="346899"/>
            <a:ext cx="431800" cy="431800"/>
          </a:xfrm>
          <a:prstGeom prst="doubleWave">
            <a:avLst>
              <a:gd name="adj1" fmla="val 6500"/>
              <a:gd name="adj2" fmla="val 0"/>
            </a:avLst>
          </a:prstGeom>
          <a:gradFill>
            <a:gsLst>
              <a:gs pos="0">
                <a:srgbClr val="FF0000"/>
              </a:gs>
              <a:gs pos="61000">
                <a:srgbClr val="00B050"/>
              </a:gs>
            </a:gsLst>
            <a:lin ang="0" scaled="0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6250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019" name="Picture 3" descr="C:\Users\Bert\Pictures\Quagmi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458258"/>
            <a:ext cx="5976664" cy="3777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23850" y="333375"/>
            <a:ext cx="7558088" cy="457200"/>
          </a:xfrm>
          <a:prstGeom prst="rect">
            <a:avLst/>
          </a:prstGeom>
          <a:solidFill>
            <a:srgbClr val="0000FF"/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altLang="de-DE" sz="2200" dirty="0">
                <a:solidFill>
                  <a:srgbClr val="FFFF00"/>
                </a:solidFill>
              </a:rPr>
              <a:t>Standards: Versuch einer Klassifizierung</a:t>
            </a:r>
            <a:endParaRPr lang="de-DE" sz="2200" kern="0" dirty="0">
              <a:solidFill>
                <a:srgbClr val="FFFF00"/>
              </a:solidFill>
              <a:cs typeface="Times New Roman" pitchFamily="18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01473" y="346899"/>
            <a:ext cx="431800" cy="431800"/>
          </a:xfrm>
          <a:prstGeom prst="doubleWave">
            <a:avLst>
              <a:gd name="adj1" fmla="val 6500"/>
              <a:gd name="adj2" fmla="val 0"/>
            </a:avLst>
          </a:prstGeom>
          <a:gradFill>
            <a:gsLst>
              <a:gs pos="0">
                <a:srgbClr val="FF0000"/>
              </a:gs>
              <a:gs pos="61000">
                <a:srgbClr val="00B050"/>
              </a:gs>
            </a:gsLst>
            <a:lin ang="0" scaled="0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de-AT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661988" y="1794166"/>
            <a:ext cx="358775" cy="2889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AT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762000" y="2712096"/>
            <a:ext cx="468312" cy="288925"/>
          </a:xfrm>
          <a:prstGeom prst="ellipse">
            <a:avLst/>
          </a:prstGeom>
          <a:noFill/>
          <a:ln w="38100">
            <a:solidFill>
              <a:srgbClr val="00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AT"/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3505200" y="5334000"/>
            <a:ext cx="304800" cy="533400"/>
          </a:xfrm>
          <a:prstGeom prst="diamond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AT"/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auto">
          <a:xfrm>
            <a:off x="5791200" y="5410200"/>
            <a:ext cx="468313" cy="411163"/>
          </a:xfrm>
          <a:prstGeom prst="hexagon">
            <a:avLst>
              <a:gd name="adj" fmla="val 28475"/>
              <a:gd name="vf" fmla="val 115470"/>
            </a:avLst>
          </a:prstGeom>
          <a:noFill/>
          <a:ln w="38100">
            <a:solidFill>
              <a:srgbClr val="8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AT"/>
          </a:p>
        </p:txBody>
      </p:sp>
      <p:sp>
        <p:nvSpPr>
          <p:cNvPr id="11" name="AutoShape 12"/>
          <p:cNvSpPr>
            <a:spLocks noChangeArrowheads="1"/>
          </p:cNvSpPr>
          <p:nvPr/>
        </p:nvSpPr>
        <p:spPr bwMode="auto">
          <a:xfrm>
            <a:off x="762000" y="5486400"/>
            <a:ext cx="522288" cy="334963"/>
          </a:xfrm>
          <a:prstGeom prst="triangle">
            <a:avLst>
              <a:gd name="adj" fmla="val 50000"/>
            </a:avLst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AT"/>
          </a:p>
        </p:txBody>
      </p:sp>
      <p:sp>
        <p:nvSpPr>
          <p:cNvPr id="12" name="AutoShape 13"/>
          <p:cNvSpPr>
            <a:spLocks noChangeArrowheads="1"/>
          </p:cNvSpPr>
          <p:nvPr/>
        </p:nvSpPr>
        <p:spPr bwMode="auto">
          <a:xfrm>
            <a:off x="719138" y="4343400"/>
            <a:ext cx="358775" cy="350838"/>
          </a:xfrm>
          <a:prstGeom prst="plus">
            <a:avLst>
              <a:gd name="adj" fmla="val 25000"/>
            </a:avLst>
          </a:prstGeom>
          <a:noFill/>
          <a:ln w="38100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AT"/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940745" y="1700808"/>
            <a:ext cx="1219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de-DE" sz="1200" dirty="0"/>
              <a:t>Standards &amp; </a:t>
            </a:r>
            <a:r>
              <a:rPr lang="de-DE" altLang="de-DE" sz="1200" dirty="0" err="1"/>
              <a:t>Guidelines</a:t>
            </a:r>
            <a:endParaRPr lang="de-DE" altLang="de-DE" sz="1200" dirty="0"/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598839" y="2722030"/>
            <a:ext cx="1476375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de-DE" sz="1600" dirty="0"/>
              <a:t>            </a:t>
            </a:r>
            <a:r>
              <a:rPr lang="de-DE" altLang="de-DE" sz="1200" dirty="0" err="1"/>
              <a:t>Process</a:t>
            </a:r>
            <a:r>
              <a:rPr lang="de-DE" altLang="de-DE" sz="1200" dirty="0"/>
              <a:t>      </a:t>
            </a:r>
            <a:r>
              <a:rPr lang="de-DE" altLang="de-DE" sz="1200" dirty="0" err="1"/>
              <a:t>Improvement</a:t>
            </a:r>
            <a:r>
              <a:rPr lang="de-DE" altLang="de-DE" sz="1200" dirty="0"/>
              <a:t> and </a:t>
            </a:r>
            <a:r>
              <a:rPr lang="de-DE" altLang="de-DE" sz="1200" dirty="0" err="1"/>
              <a:t>Internal</a:t>
            </a:r>
            <a:r>
              <a:rPr lang="de-DE" altLang="de-DE" sz="1200" dirty="0"/>
              <a:t> Appraisal </a:t>
            </a:r>
            <a:r>
              <a:rPr lang="de-DE" altLang="de-DE" sz="1200" dirty="0" err="1"/>
              <a:t>Methods</a:t>
            </a:r>
            <a:endParaRPr lang="de-DE" altLang="de-DE" sz="1200" dirty="0"/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552450" y="4433888"/>
            <a:ext cx="1828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de-DE" sz="1600" dirty="0"/>
              <a:t>           </a:t>
            </a:r>
            <a:r>
              <a:rPr lang="de-DE" altLang="de-DE" sz="1200" dirty="0" err="1"/>
              <a:t>Contractor</a:t>
            </a:r>
            <a:r>
              <a:rPr lang="de-DE" altLang="de-DE" sz="1200" dirty="0"/>
              <a:t> </a:t>
            </a:r>
            <a:r>
              <a:rPr lang="de-DE" altLang="de-DE" sz="1200" dirty="0" err="1"/>
              <a:t>Selection</a:t>
            </a:r>
            <a:r>
              <a:rPr lang="de-DE" altLang="de-DE" sz="1200" dirty="0"/>
              <a:t> </a:t>
            </a:r>
            <a:r>
              <a:rPr lang="de-DE" altLang="de-DE" sz="1200" dirty="0" err="1"/>
              <a:t>Vehicles</a:t>
            </a:r>
            <a:endParaRPr lang="de-DE" altLang="de-DE" sz="1200" dirty="0"/>
          </a:p>
        </p:txBody>
      </p: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1314450" y="5510213"/>
            <a:ext cx="16002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de-DE" dirty="0"/>
              <a:t>Quality Awards</a:t>
            </a:r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3829050" y="5334000"/>
            <a:ext cx="1447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de-DE" dirty="0" err="1"/>
              <a:t>SE-Life-Cycle</a:t>
            </a:r>
            <a:r>
              <a:rPr lang="de-DE" altLang="de-DE" dirty="0"/>
              <a:t> Models</a:t>
            </a:r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6219825" y="5310188"/>
            <a:ext cx="1981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de-DE" dirty="0"/>
              <a:t>Systems Engineering Models</a:t>
            </a:r>
          </a:p>
        </p:txBody>
      </p:sp>
      <p:sp>
        <p:nvSpPr>
          <p:cNvPr id="20" name="Rectangle 25"/>
          <p:cNvSpPr>
            <a:spLocks noChangeArrowheads="1"/>
          </p:cNvSpPr>
          <p:nvPr/>
        </p:nvSpPr>
        <p:spPr bwMode="auto">
          <a:xfrm>
            <a:off x="6799909" y="2590800"/>
            <a:ext cx="6096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AT"/>
          </a:p>
        </p:txBody>
      </p:sp>
      <p:sp>
        <p:nvSpPr>
          <p:cNvPr id="21" name="Rectangle 26"/>
          <p:cNvSpPr>
            <a:spLocks noChangeArrowheads="1"/>
          </p:cNvSpPr>
          <p:nvPr/>
        </p:nvSpPr>
        <p:spPr bwMode="auto">
          <a:xfrm>
            <a:off x="3973577" y="4191000"/>
            <a:ext cx="533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AT"/>
          </a:p>
        </p:txBody>
      </p:sp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5914205" y="3699166"/>
            <a:ext cx="838200" cy="6096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AT"/>
          </a:p>
        </p:txBody>
      </p:sp>
      <p:sp>
        <p:nvSpPr>
          <p:cNvPr id="23" name="Oval 28"/>
          <p:cNvSpPr>
            <a:spLocks noChangeArrowheads="1"/>
          </p:cNvSpPr>
          <p:nvPr/>
        </p:nvSpPr>
        <p:spPr bwMode="auto">
          <a:xfrm>
            <a:off x="3381791" y="2667000"/>
            <a:ext cx="762000" cy="457200"/>
          </a:xfrm>
          <a:prstGeom prst="ellipse">
            <a:avLst/>
          </a:prstGeom>
          <a:noFill/>
          <a:ln w="38100">
            <a:solidFill>
              <a:srgbClr val="00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AT"/>
          </a:p>
        </p:txBody>
      </p:sp>
      <p:sp>
        <p:nvSpPr>
          <p:cNvPr id="24" name="Oval 29"/>
          <p:cNvSpPr>
            <a:spLocks noChangeArrowheads="1"/>
          </p:cNvSpPr>
          <p:nvPr/>
        </p:nvSpPr>
        <p:spPr bwMode="auto">
          <a:xfrm>
            <a:off x="4905791" y="2895600"/>
            <a:ext cx="762000" cy="304800"/>
          </a:xfrm>
          <a:prstGeom prst="ellipse">
            <a:avLst/>
          </a:prstGeom>
          <a:noFill/>
          <a:ln w="38100">
            <a:solidFill>
              <a:srgbClr val="00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AT"/>
          </a:p>
        </p:txBody>
      </p:sp>
      <p:sp>
        <p:nvSpPr>
          <p:cNvPr id="25" name="Oval 30"/>
          <p:cNvSpPr>
            <a:spLocks noChangeArrowheads="1"/>
          </p:cNvSpPr>
          <p:nvPr/>
        </p:nvSpPr>
        <p:spPr bwMode="auto">
          <a:xfrm>
            <a:off x="3610391" y="3657600"/>
            <a:ext cx="914400" cy="457200"/>
          </a:xfrm>
          <a:prstGeom prst="ellipse">
            <a:avLst/>
          </a:prstGeom>
          <a:noFill/>
          <a:ln w="38100">
            <a:solidFill>
              <a:srgbClr val="00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AT"/>
          </a:p>
        </p:txBody>
      </p:sp>
      <p:sp>
        <p:nvSpPr>
          <p:cNvPr id="26" name="AutoShape 31"/>
          <p:cNvSpPr>
            <a:spLocks noChangeArrowheads="1"/>
          </p:cNvSpPr>
          <p:nvPr/>
        </p:nvSpPr>
        <p:spPr bwMode="auto">
          <a:xfrm>
            <a:off x="4296191" y="1828800"/>
            <a:ext cx="533400" cy="381000"/>
          </a:xfrm>
          <a:prstGeom prst="plus">
            <a:avLst>
              <a:gd name="adj" fmla="val 25000"/>
            </a:avLst>
          </a:prstGeom>
          <a:noFill/>
          <a:ln w="38100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AT"/>
          </a:p>
        </p:txBody>
      </p:sp>
      <p:sp>
        <p:nvSpPr>
          <p:cNvPr id="27" name="AutoShape 32"/>
          <p:cNvSpPr>
            <a:spLocks noChangeArrowheads="1"/>
          </p:cNvSpPr>
          <p:nvPr/>
        </p:nvSpPr>
        <p:spPr bwMode="auto">
          <a:xfrm>
            <a:off x="4981991" y="1676400"/>
            <a:ext cx="685800" cy="381000"/>
          </a:xfrm>
          <a:prstGeom prst="plus">
            <a:avLst>
              <a:gd name="adj" fmla="val 25000"/>
            </a:avLst>
          </a:prstGeom>
          <a:noFill/>
          <a:ln w="38100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AT"/>
          </a:p>
        </p:txBody>
      </p:sp>
      <p:sp>
        <p:nvSpPr>
          <p:cNvPr id="28" name="AutoShape 34"/>
          <p:cNvSpPr>
            <a:spLocks noChangeArrowheads="1"/>
          </p:cNvSpPr>
          <p:nvPr/>
        </p:nvSpPr>
        <p:spPr bwMode="auto">
          <a:xfrm>
            <a:off x="5591591" y="2778828"/>
            <a:ext cx="914400" cy="304800"/>
          </a:xfrm>
          <a:prstGeom prst="triangle">
            <a:avLst>
              <a:gd name="adj" fmla="val 50000"/>
            </a:avLst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AT"/>
          </a:p>
        </p:txBody>
      </p:sp>
      <p:sp>
        <p:nvSpPr>
          <p:cNvPr id="29" name="AutoShape 35"/>
          <p:cNvSpPr>
            <a:spLocks noChangeArrowheads="1"/>
          </p:cNvSpPr>
          <p:nvPr/>
        </p:nvSpPr>
        <p:spPr bwMode="auto">
          <a:xfrm>
            <a:off x="5891447" y="2362200"/>
            <a:ext cx="685800" cy="457200"/>
          </a:xfrm>
          <a:prstGeom prst="triangle">
            <a:avLst>
              <a:gd name="adj" fmla="val 50000"/>
            </a:avLst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AT"/>
          </a:p>
        </p:txBody>
      </p:sp>
      <p:sp>
        <p:nvSpPr>
          <p:cNvPr id="30" name="AutoShape 36"/>
          <p:cNvSpPr>
            <a:spLocks noChangeArrowheads="1"/>
          </p:cNvSpPr>
          <p:nvPr/>
        </p:nvSpPr>
        <p:spPr bwMode="auto">
          <a:xfrm>
            <a:off x="6699957" y="2314696"/>
            <a:ext cx="762000" cy="838200"/>
          </a:xfrm>
          <a:prstGeom prst="diamond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AT"/>
          </a:p>
        </p:txBody>
      </p:sp>
      <p:sp>
        <p:nvSpPr>
          <p:cNvPr id="31" name="AutoShape 37"/>
          <p:cNvSpPr>
            <a:spLocks noChangeArrowheads="1"/>
          </p:cNvSpPr>
          <p:nvPr/>
        </p:nvSpPr>
        <p:spPr bwMode="auto">
          <a:xfrm>
            <a:off x="2741359" y="4437111"/>
            <a:ext cx="833404" cy="393651"/>
          </a:xfrm>
          <a:prstGeom prst="hexagon">
            <a:avLst>
              <a:gd name="adj" fmla="val 50000"/>
              <a:gd name="vf" fmla="val 115470"/>
            </a:avLst>
          </a:prstGeom>
          <a:noFill/>
          <a:ln w="38100">
            <a:solidFill>
              <a:srgbClr val="8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AT"/>
          </a:p>
        </p:txBody>
      </p:sp>
      <p:sp>
        <p:nvSpPr>
          <p:cNvPr id="32" name="AutoShape 38"/>
          <p:cNvSpPr>
            <a:spLocks noChangeArrowheads="1"/>
          </p:cNvSpPr>
          <p:nvPr/>
        </p:nvSpPr>
        <p:spPr bwMode="auto">
          <a:xfrm>
            <a:off x="6835537" y="3037118"/>
            <a:ext cx="762000" cy="762000"/>
          </a:xfrm>
          <a:prstGeom prst="diamond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AT"/>
          </a:p>
        </p:txBody>
      </p:sp>
      <p:sp>
        <p:nvSpPr>
          <p:cNvPr id="33" name="AutoShape 39"/>
          <p:cNvSpPr>
            <a:spLocks noChangeArrowheads="1"/>
          </p:cNvSpPr>
          <p:nvPr/>
        </p:nvSpPr>
        <p:spPr bwMode="auto">
          <a:xfrm>
            <a:off x="7527275" y="2784766"/>
            <a:ext cx="914400" cy="914400"/>
          </a:xfrm>
          <a:prstGeom prst="diamond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AT"/>
          </a:p>
        </p:txBody>
      </p:sp>
      <p:sp>
        <p:nvSpPr>
          <p:cNvPr id="34" name="AutoShape 40"/>
          <p:cNvSpPr>
            <a:spLocks noChangeArrowheads="1"/>
          </p:cNvSpPr>
          <p:nvPr/>
        </p:nvSpPr>
        <p:spPr bwMode="auto">
          <a:xfrm>
            <a:off x="2885375" y="3284984"/>
            <a:ext cx="838200" cy="487363"/>
          </a:xfrm>
          <a:prstGeom prst="hexagon">
            <a:avLst>
              <a:gd name="adj" fmla="val 42997"/>
              <a:gd name="vf" fmla="val 115470"/>
            </a:avLst>
          </a:prstGeom>
          <a:noFill/>
          <a:ln w="38100">
            <a:solidFill>
              <a:srgbClr val="8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AT"/>
          </a:p>
        </p:txBody>
      </p:sp>
      <p:sp>
        <p:nvSpPr>
          <p:cNvPr id="35" name="AutoShape 41"/>
          <p:cNvSpPr>
            <a:spLocks noChangeArrowheads="1"/>
          </p:cNvSpPr>
          <p:nvPr/>
        </p:nvSpPr>
        <p:spPr bwMode="auto">
          <a:xfrm>
            <a:off x="3686591" y="3733800"/>
            <a:ext cx="685800" cy="304800"/>
          </a:xfrm>
          <a:prstGeom prst="hexagon">
            <a:avLst>
              <a:gd name="adj" fmla="val 56250"/>
              <a:gd name="vf" fmla="val 115470"/>
            </a:avLst>
          </a:prstGeom>
          <a:noFill/>
          <a:ln w="38100">
            <a:solidFill>
              <a:srgbClr val="8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AT"/>
          </a:p>
        </p:txBody>
      </p:sp>
      <p:sp>
        <p:nvSpPr>
          <p:cNvPr id="36" name="AutoShape 42"/>
          <p:cNvSpPr>
            <a:spLocks noChangeArrowheads="1"/>
          </p:cNvSpPr>
          <p:nvPr/>
        </p:nvSpPr>
        <p:spPr bwMode="auto">
          <a:xfrm>
            <a:off x="3457991" y="4027718"/>
            <a:ext cx="609600" cy="487363"/>
          </a:xfrm>
          <a:prstGeom prst="hexagon">
            <a:avLst>
              <a:gd name="adj" fmla="val 31270"/>
              <a:gd name="vf" fmla="val 115470"/>
            </a:avLst>
          </a:prstGeom>
          <a:noFill/>
          <a:ln w="38100">
            <a:solidFill>
              <a:srgbClr val="8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AT"/>
          </a:p>
        </p:txBody>
      </p:sp>
      <p:sp>
        <p:nvSpPr>
          <p:cNvPr id="37" name="AutoShape 43"/>
          <p:cNvSpPr>
            <a:spLocks noChangeArrowheads="1"/>
          </p:cNvSpPr>
          <p:nvPr/>
        </p:nvSpPr>
        <p:spPr bwMode="auto">
          <a:xfrm>
            <a:off x="3849873" y="4191000"/>
            <a:ext cx="685800" cy="487363"/>
          </a:xfrm>
          <a:prstGeom prst="hexagon">
            <a:avLst>
              <a:gd name="adj" fmla="val 35179"/>
              <a:gd name="vf" fmla="val 115470"/>
            </a:avLst>
          </a:prstGeom>
          <a:noFill/>
          <a:ln w="38100">
            <a:solidFill>
              <a:srgbClr val="8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AT"/>
          </a:p>
        </p:txBody>
      </p:sp>
      <p:sp>
        <p:nvSpPr>
          <p:cNvPr id="38" name="AutoShape 44"/>
          <p:cNvSpPr>
            <a:spLocks noChangeArrowheads="1"/>
          </p:cNvSpPr>
          <p:nvPr/>
        </p:nvSpPr>
        <p:spPr bwMode="auto">
          <a:xfrm>
            <a:off x="4677191" y="4509120"/>
            <a:ext cx="685800" cy="487363"/>
          </a:xfrm>
          <a:prstGeom prst="hexagon">
            <a:avLst>
              <a:gd name="adj" fmla="val 35179"/>
              <a:gd name="vf" fmla="val 115470"/>
            </a:avLst>
          </a:prstGeom>
          <a:noFill/>
          <a:ln w="38100">
            <a:solidFill>
              <a:srgbClr val="8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AT"/>
          </a:p>
        </p:txBody>
      </p:sp>
      <p:sp>
        <p:nvSpPr>
          <p:cNvPr id="39" name="AutoShape 45"/>
          <p:cNvSpPr>
            <a:spLocks noChangeArrowheads="1"/>
          </p:cNvSpPr>
          <p:nvPr/>
        </p:nvSpPr>
        <p:spPr bwMode="auto">
          <a:xfrm>
            <a:off x="6277391" y="4420344"/>
            <a:ext cx="914400" cy="304800"/>
          </a:xfrm>
          <a:prstGeom prst="hexagon">
            <a:avLst>
              <a:gd name="adj" fmla="val 75000"/>
              <a:gd name="vf" fmla="val 115470"/>
            </a:avLst>
          </a:prstGeom>
          <a:noFill/>
          <a:ln w="38100">
            <a:solidFill>
              <a:srgbClr val="8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AT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16536" y="274638"/>
            <a:ext cx="1470263" cy="1143000"/>
          </a:xfrm>
        </p:spPr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60332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23850" y="333375"/>
            <a:ext cx="7558088" cy="457200"/>
          </a:xfrm>
          <a:prstGeom prst="rect">
            <a:avLst/>
          </a:prstGeom>
          <a:solidFill>
            <a:srgbClr val="0000FF"/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sz="2200" kern="0" dirty="0">
                <a:solidFill>
                  <a:srgbClr val="FFFF00"/>
                </a:solidFill>
              </a:rPr>
              <a:t>Standards … Chaos vs. Qualität</a:t>
            </a:r>
            <a:endParaRPr lang="de-DE" sz="2200" kern="0" dirty="0">
              <a:solidFill>
                <a:srgbClr val="FFFF00"/>
              </a:solidFill>
              <a:cs typeface="Times New Roman" pitchFamily="18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95288" y="345251"/>
            <a:ext cx="431800" cy="431800"/>
          </a:xfrm>
          <a:prstGeom prst="doubleWave">
            <a:avLst>
              <a:gd name="adj1" fmla="val 6500"/>
              <a:gd name="adj2" fmla="val 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de-AT"/>
          </a:p>
        </p:txBody>
      </p:sp>
      <p:grpSp>
        <p:nvGrpSpPr>
          <p:cNvPr id="10" name="Group 1052"/>
          <p:cNvGrpSpPr>
            <a:grpSpLocks/>
          </p:cNvGrpSpPr>
          <p:nvPr/>
        </p:nvGrpSpPr>
        <p:grpSpPr bwMode="auto">
          <a:xfrm>
            <a:off x="1811338" y="1905000"/>
            <a:ext cx="4741863" cy="3048000"/>
            <a:chOff x="1189" y="1296"/>
            <a:chExt cx="2987" cy="1920"/>
          </a:xfrm>
        </p:grpSpPr>
        <p:sp>
          <p:nvSpPr>
            <p:cNvPr id="11" name="Rectangle 1028"/>
            <p:cNvSpPr>
              <a:spLocks noChangeArrowheads="1"/>
            </p:cNvSpPr>
            <p:nvPr/>
          </p:nvSpPr>
          <p:spPr bwMode="auto">
            <a:xfrm>
              <a:off x="1872" y="1776"/>
              <a:ext cx="1152" cy="6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b="1"/>
                <a:t>Kreatives</a:t>
              </a:r>
              <a:br>
                <a:rPr lang="de-DE" altLang="de-DE" b="1"/>
              </a:br>
              <a:r>
                <a:rPr lang="de-DE" altLang="de-DE" b="1"/>
                <a:t>Chaos</a:t>
              </a:r>
            </a:p>
          </p:txBody>
        </p:sp>
        <p:sp>
          <p:nvSpPr>
            <p:cNvPr id="12" name="Rectangle 1029"/>
            <p:cNvSpPr>
              <a:spLocks noChangeArrowheads="1"/>
            </p:cNvSpPr>
            <p:nvPr/>
          </p:nvSpPr>
          <p:spPr bwMode="auto">
            <a:xfrm>
              <a:off x="1872" y="2448"/>
              <a:ext cx="1152" cy="6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b="1">
                  <a:solidFill>
                    <a:srgbClr val="FF0000"/>
                  </a:solidFill>
                </a:rPr>
                <a:t>Nur mehr</a:t>
              </a:r>
              <a:br>
                <a:rPr lang="de-DE" altLang="de-DE" b="1">
                  <a:solidFill>
                    <a:srgbClr val="FF0000"/>
                  </a:solidFill>
                </a:rPr>
              </a:br>
              <a:r>
                <a:rPr lang="de-DE" altLang="de-DE" b="1">
                  <a:solidFill>
                    <a:srgbClr val="FF0000"/>
                  </a:solidFill>
                </a:rPr>
                <a:t>Chaos</a:t>
              </a:r>
            </a:p>
          </p:txBody>
        </p:sp>
        <p:sp>
          <p:nvSpPr>
            <p:cNvPr id="13" name="Rectangle 1030"/>
            <p:cNvSpPr>
              <a:spLocks noChangeArrowheads="1"/>
            </p:cNvSpPr>
            <p:nvPr/>
          </p:nvSpPr>
          <p:spPr bwMode="auto">
            <a:xfrm>
              <a:off x="3024" y="2448"/>
              <a:ext cx="1152" cy="6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b="1"/>
                <a:t>Bürokratie</a:t>
              </a:r>
            </a:p>
          </p:txBody>
        </p:sp>
        <p:sp>
          <p:nvSpPr>
            <p:cNvPr id="14" name="Rectangle 1031"/>
            <p:cNvSpPr>
              <a:spLocks noChangeArrowheads="1"/>
            </p:cNvSpPr>
            <p:nvPr/>
          </p:nvSpPr>
          <p:spPr bwMode="auto">
            <a:xfrm>
              <a:off x="3024" y="1776"/>
              <a:ext cx="1152" cy="6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 sz="2800" b="1">
                  <a:solidFill>
                    <a:schemeClr val="accent1"/>
                  </a:solidFill>
                </a:rPr>
                <a:t>Qualität</a:t>
              </a:r>
            </a:p>
          </p:txBody>
        </p:sp>
        <p:sp>
          <p:nvSpPr>
            <p:cNvPr id="15" name="Rectangle 1036"/>
            <p:cNvSpPr>
              <a:spLocks noChangeArrowheads="1"/>
            </p:cNvSpPr>
            <p:nvPr/>
          </p:nvSpPr>
          <p:spPr bwMode="auto">
            <a:xfrm>
              <a:off x="1872" y="1536"/>
              <a:ext cx="115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>
                  <a:solidFill>
                    <a:srgbClr val="FF0000"/>
                  </a:solidFill>
                </a:rPr>
                <a:t>nein</a:t>
              </a:r>
            </a:p>
          </p:txBody>
        </p:sp>
        <p:sp>
          <p:nvSpPr>
            <p:cNvPr id="16" name="Rectangle 1037"/>
            <p:cNvSpPr>
              <a:spLocks noChangeArrowheads="1"/>
            </p:cNvSpPr>
            <p:nvPr/>
          </p:nvSpPr>
          <p:spPr bwMode="auto">
            <a:xfrm>
              <a:off x="3024" y="1536"/>
              <a:ext cx="115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>
                  <a:solidFill>
                    <a:schemeClr val="accent1"/>
                  </a:solidFill>
                </a:rPr>
                <a:t>ja</a:t>
              </a:r>
            </a:p>
          </p:txBody>
        </p:sp>
        <p:sp>
          <p:nvSpPr>
            <p:cNvPr id="17" name="Rectangle 1045"/>
            <p:cNvSpPr>
              <a:spLocks noChangeArrowheads="1"/>
            </p:cNvSpPr>
            <p:nvPr/>
          </p:nvSpPr>
          <p:spPr bwMode="auto">
            <a:xfrm rot="-5400000">
              <a:off x="1416" y="1992"/>
              <a:ext cx="67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>
                  <a:solidFill>
                    <a:schemeClr val="accent1"/>
                  </a:solidFill>
                </a:rPr>
                <a:t>ja</a:t>
              </a:r>
            </a:p>
          </p:txBody>
        </p:sp>
        <p:sp>
          <p:nvSpPr>
            <p:cNvPr id="18" name="Rectangle 1047"/>
            <p:cNvSpPr>
              <a:spLocks noChangeArrowheads="1"/>
            </p:cNvSpPr>
            <p:nvPr/>
          </p:nvSpPr>
          <p:spPr bwMode="auto">
            <a:xfrm rot="-5400000">
              <a:off x="1416" y="2664"/>
              <a:ext cx="67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>
                  <a:solidFill>
                    <a:srgbClr val="FF0000"/>
                  </a:solidFill>
                </a:rPr>
                <a:t>nein</a:t>
              </a:r>
            </a:p>
          </p:txBody>
        </p:sp>
        <p:sp>
          <p:nvSpPr>
            <p:cNvPr id="19" name="Text Box 1048"/>
            <p:cNvSpPr txBox="1">
              <a:spLocks noChangeArrowheads="1"/>
            </p:cNvSpPr>
            <p:nvPr/>
          </p:nvSpPr>
          <p:spPr bwMode="auto">
            <a:xfrm>
              <a:off x="2208" y="1296"/>
              <a:ext cx="1536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altLang="de-DE" sz="1600" b="0" dirty="0"/>
                <a:t>Starrheit der Prozesse</a:t>
              </a:r>
            </a:p>
          </p:txBody>
        </p:sp>
        <p:sp>
          <p:nvSpPr>
            <p:cNvPr id="20" name="Text Box 1050"/>
            <p:cNvSpPr txBox="1">
              <a:spLocks noChangeArrowheads="1"/>
            </p:cNvSpPr>
            <p:nvPr/>
          </p:nvSpPr>
          <p:spPr bwMode="auto">
            <a:xfrm rot="16200000">
              <a:off x="605" y="2264"/>
              <a:ext cx="153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de-DE" altLang="de-DE" sz="1600" b="0" dirty="0"/>
                <a:t>Gesunder Menschenverstand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707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23850" y="333375"/>
            <a:ext cx="7558088" cy="457200"/>
          </a:xfrm>
          <a:prstGeom prst="rect">
            <a:avLst/>
          </a:prstGeom>
          <a:solidFill>
            <a:srgbClr val="0000FF"/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altLang="de-DE" sz="2400" dirty="0">
                <a:solidFill>
                  <a:srgbClr val="FFFF00"/>
                </a:solidFill>
              </a:rPr>
              <a:t>Und dann wäre da noch Eines .....</a:t>
            </a:r>
            <a:endParaRPr lang="de-DE" sz="2200" kern="0" dirty="0">
              <a:solidFill>
                <a:srgbClr val="FFFF00"/>
              </a:solidFill>
              <a:cs typeface="Times New Roman" pitchFamily="18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95288" y="345251"/>
            <a:ext cx="431800" cy="431800"/>
          </a:xfrm>
          <a:prstGeom prst="doubleWave">
            <a:avLst>
              <a:gd name="adj1" fmla="val 6500"/>
              <a:gd name="adj2" fmla="val 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de-AT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685800" y="1340768"/>
            <a:ext cx="7772400" cy="4343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sz="2000" b="0" kern="0" dirty="0">
                <a:solidFill>
                  <a:srgbClr val="FF0000"/>
                </a:solidFill>
              </a:rPr>
              <a:t>Jedes Modell und jeder Standard kann </a:t>
            </a:r>
            <a:r>
              <a:rPr lang="de-DE" altLang="de-DE" sz="2000" kern="0" dirty="0">
                <a:solidFill>
                  <a:srgbClr val="FF0000"/>
                </a:solidFill>
              </a:rPr>
              <a:t>hilfreich</a:t>
            </a:r>
            <a:r>
              <a:rPr lang="de-DE" altLang="de-DE" sz="2000" b="0" kern="0" dirty="0">
                <a:solidFill>
                  <a:srgbClr val="FF0000"/>
                </a:solidFill>
              </a:rPr>
              <a:t> sein</a:t>
            </a:r>
          </a:p>
          <a:p>
            <a:r>
              <a:rPr lang="de-DE" altLang="de-DE" sz="2000" b="0" kern="0" dirty="0">
                <a:solidFill>
                  <a:srgbClr val="FF0000"/>
                </a:solidFill>
              </a:rPr>
              <a:t>Alle Modelle müssen mit Intelligenz und „Hausverstand“ verwendet werden</a:t>
            </a:r>
          </a:p>
          <a:p>
            <a:r>
              <a:rPr lang="de-DE" altLang="de-DE" sz="2000" b="0" kern="0" dirty="0"/>
              <a:t>Der bekannteste und am weitesten verwendete Qualitätsstandard für „</a:t>
            </a:r>
            <a:r>
              <a:rPr lang="de-DE" altLang="de-DE" sz="2000" b="0" kern="0" dirty="0" err="1"/>
              <a:t>general</a:t>
            </a:r>
            <a:r>
              <a:rPr lang="de-DE" altLang="de-DE" sz="2000" b="0" kern="0" dirty="0"/>
              <a:t> </a:t>
            </a:r>
            <a:r>
              <a:rPr lang="de-DE" altLang="de-DE" sz="2000" b="0" kern="0" dirty="0" err="1"/>
              <a:t>use</a:t>
            </a:r>
            <a:r>
              <a:rPr lang="de-DE" altLang="de-DE" sz="2000" b="0" kern="0" dirty="0"/>
              <a:t>“ ist ISO 9001 bzw. 9004</a:t>
            </a:r>
          </a:p>
          <a:p>
            <a:r>
              <a:rPr lang="de-DE" altLang="de-DE" sz="2000" b="0" kern="0" dirty="0"/>
              <a:t>Das bekannteste und am weitesten verwendete Modell für Software-Prozess-Verbesserung ist CMMI</a:t>
            </a:r>
          </a:p>
          <a:p>
            <a:r>
              <a:rPr lang="de-DE" altLang="de-DE" sz="2000" b="0" kern="0" dirty="0"/>
              <a:t>Manche Modelle mögen besser für spezifische Aufgaben geeignet sein (wie </a:t>
            </a:r>
            <a:r>
              <a:rPr lang="de-DE" altLang="de-DE" sz="2000" b="0" kern="0" dirty="0" err="1"/>
              <a:t>Trillium</a:t>
            </a:r>
            <a:r>
              <a:rPr lang="de-DE" altLang="de-DE" sz="2000" b="0" kern="0" dirty="0"/>
              <a:t> für die Telecom`s)</a:t>
            </a:r>
          </a:p>
          <a:p>
            <a:r>
              <a:rPr lang="de-DE" altLang="de-DE" sz="2000" b="0" kern="0" dirty="0">
                <a:solidFill>
                  <a:srgbClr val="FF0000"/>
                </a:solidFill>
              </a:rPr>
              <a:t>Und  ....</a:t>
            </a:r>
          </a:p>
          <a:p>
            <a:r>
              <a:rPr lang="de-DE" altLang="de-DE" sz="2000" b="0" kern="0" dirty="0">
                <a:solidFill>
                  <a:srgbClr val="FF0000"/>
                </a:solidFill>
              </a:rPr>
              <a:t>Modelle und Standards sind </a:t>
            </a:r>
            <a:r>
              <a:rPr lang="de-DE" altLang="de-DE" sz="2000" kern="0" dirty="0">
                <a:solidFill>
                  <a:srgbClr val="FF0000"/>
                </a:solidFill>
              </a:rPr>
              <a:t>nicht notwendig </a:t>
            </a:r>
            <a:r>
              <a:rPr lang="de-DE" altLang="de-DE" sz="2000" b="0" kern="0" dirty="0">
                <a:solidFill>
                  <a:srgbClr val="FF0000"/>
                </a:solidFill>
              </a:rPr>
              <a:t>für effektive Verbesserung</a:t>
            </a:r>
          </a:p>
        </p:txBody>
      </p:sp>
    </p:spTree>
    <p:extLst>
      <p:ext uri="{BB962C8B-B14F-4D97-AF65-F5344CB8AC3E}">
        <p14:creationId xmlns:p14="http://schemas.microsoft.com/office/powerpoint/2010/main" val="1552076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23850" y="333375"/>
            <a:ext cx="7558088" cy="457200"/>
          </a:xfrm>
          <a:prstGeom prst="rect">
            <a:avLst/>
          </a:prstGeom>
          <a:solidFill>
            <a:srgbClr val="0000FF"/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altLang="de-DE" sz="2400" dirty="0">
                <a:solidFill>
                  <a:srgbClr val="FFFF00"/>
                </a:solidFill>
              </a:rPr>
              <a:t>Und ein Zweites ...</a:t>
            </a:r>
            <a:endParaRPr lang="de-DE" sz="2200" kern="0" dirty="0">
              <a:solidFill>
                <a:srgbClr val="FFFF00"/>
              </a:solidFill>
              <a:cs typeface="Times New Roman" pitchFamily="18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95288" y="345251"/>
            <a:ext cx="431800" cy="431800"/>
          </a:xfrm>
          <a:prstGeom prst="doubleWave">
            <a:avLst>
              <a:gd name="adj1" fmla="val 6500"/>
              <a:gd name="adj2" fmla="val 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de-AT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685800" y="1340768"/>
            <a:ext cx="7772400" cy="489654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buFontTx/>
              <a:buNone/>
            </a:pPr>
            <a:r>
              <a:rPr lang="de-DE" altLang="de-DE" sz="2800" dirty="0">
                <a:solidFill>
                  <a:srgbClr val="FF0000"/>
                </a:solidFill>
              </a:rPr>
              <a:t>Prozess-Verbesserung ist ein Wandel </a:t>
            </a:r>
            <a:br>
              <a:rPr lang="de-DE" altLang="de-DE" sz="2800" dirty="0">
                <a:solidFill>
                  <a:srgbClr val="FF0000"/>
                </a:solidFill>
              </a:rPr>
            </a:br>
            <a:r>
              <a:rPr lang="de-DE" altLang="de-DE" sz="2800" dirty="0">
                <a:solidFill>
                  <a:srgbClr val="FF0000"/>
                </a:solidFill>
              </a:rPr>
              <a:t>des Lifestyles</a:t>
            </a:r>
            <a:endParaRPr lang="de-DE" altLang="de-DE" sz="2800" dirty="0"/>
          </a:p>
          <a:p>
            <a:pPr>
              <a:spcBef>
                <a:spcPct val="60000"/>
              </a:spcBef>
            </a:pPr>
            <a:r>
              <a:rPr lang="de-DE" altLang="de-DE" b="0" dirty="0" err="1"/>
              <a:t>Silver</a:t>
            </a:r>
            <a:r>
              <a:rPr lang="de-DE" altLang="de-DE" b="0" dirty="0"/>
              <a:t> </a:t>
            </a:r>
            <a:r>
              <a:rPr lang="de-DE" altLang="de-DE" b="0" dirty="0" err="1"/>
              <a:t>Bullet</a:t>
            </a:r>
            <a:r>
              <a:rPr lang="de-DE" altLang="de-DE" b="0" dirty="0"/>
              <a:t> = Wie Abmagerungskur …</a:t>
            </a:r>
          </a:p>
          <a:p>
            <a:pPr lvl="1"/>
            <a:r>
              <a:rPr lang="de-DE" altLang="de-DE" sz="2400" b="0" dirty="0"/>
              <a:t>95 % aller </a:t>
            </a:r>
            <a:r>
              <a:rPr lang="de-DE" altLang="de-DE" sz="2400" b="0" dirty="0" err="1"/>
              <a:t>Abmagerer</a:t>
            </a:r>
            <a:r>
              <a:rPr lang="de-DE" altLang="de-DE" sz="2400" b="0" dirty="0"/>
              <a:t> erreichen nach kurzer Zeit wieder ihr altes Gewicht</a:t>
            </a:r>
          </a:p>
          <a:p>
            <a:pPr>
              <a:spcBef>
                <a:spcPct val="60000"/>
              </a:spcBef>
            </a:pPr>
            <a:r>
              <a:rPr lang="de-DE" altLang="de-DE" b="0" dirty="0"/>
              <a:t>Prozessverbesserung aber wirkt wie der Wechsel des Lebensstils</a:t>
            </a:r>
          </a:p>
          <a:p>
            <a:pPr lvl="1"/>
            <a:r>
              <a:rPr lang="de-DE" altLang="de-DE" sz="2400" b="0" dirty="0"/>
              <a:t>60 % der Leute die ihren Lebensstil ändern und z. B. mehr Sport betreiben, halten ihr Gewicht ....</a:t>
            </a:r>
          </a:p>
        </p:txBody>
      </p:sp>
    </p:spTree>
    <p:extLst>
      <p:ext uri="{BB962C8B-B14F-4D97-AF65-F5344CB8AC3E}">
        <p14:creationId xmlns:p14="http://schemas.microsoft.com/office/powerpoint/2010/main" val="342487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333375"/>
            <a:ext cx="7558088" cy="457200"/>
          </a:xfrm>
          <a:solidFill>
            <a:srgbClr val="000080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sz="2200" dirty="0">
                <a:solidFill>
                  <a:srgbClr val="99CC00"/>
                </a:solidFill>
              </a:rPr>
              <a:t>Übersicht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395288" y="1371600"/>
            <a:ext cx="1096962" cy="5400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de-DE" sz="2000" dirty="0">
                <a:solidFill>
                  <a:srgbClr val="99CC00"/>
                </a:solidFill>
              </a:rPr>
              <a:t>SYP1_1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395288" y="1988840"/>
            <a:ext cx="1096962" cy="5400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de-DE" sz="2000" dirty="0">
                <a:solidFill>
                  <a:srgbClr val="99CC00"/>
                </a:solidFill>
              </a:rPr>
              <a:t>SYP1_2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398389" y="2600968"/>
            <a:ext cx="1096962" cy="5400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de-DE" sz="2000" dirty="0">
                <a:solidFill>
                  <a:srgbClr val="99CC00"/>
                </a:solidFill>
              </a:rPr>
              <a:t>SYP1_3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415132" y="3897112"/>
            <a:ext cx="1096962" cy="5400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de-DE" sz="2000" dirty="0">
                <a:solidFill>
                  <a:srgbClr val="99CC00"/>
                </a:solidFill>
              </a:rPr>
              <a:t>SYP1_5</a:t>
            </a: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395288" y="3249040"/>
            <a:ext cx="1096962" cy="5400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de-DE" sz="2000" dirty="0">
                <a:solidFill>
                  <a:srgbClr val="99CC00"/>
                </a:solidFill>
              </a:rPr>
              <a:t>SYP1_4</a:t>
            </a:r>
          </a:p>
        </p:txBody>
      </p:sp>
      <p:graphicFrame>
        <p:nvGraphicFramePr>
          <p:cNvPr id="413732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920987"/>
              </p:ext>
            </p:extLst>
          </p:nvPr>
        </p:nvGraphicFramePr>
        <p:xfrm>
          <a:off x="1589856" y="1268761"/>
          <a:ext cx="7086600" cy="5223920"/>
        </p:xfrm>
        <a:graphic>
          <a:graphicData uri="http://schemas.openxmlformats.org/drawingml/2006/table">
            <a:tbl>
              <a:tblPr/>
              <a:tblGrid>
                <a:gridCol w="708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07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charset="0"/>
                        </a:rPr>
                        <a:t>Begriffe, Umfeld, organisatorische Grundlagen</a:t>
                      </a:r>
                    </a:p>
                  </a:txBody>
                  <a:tcPr marL="90000" marR="90000" marT="144000" marB="46789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charset="0"/>
                        </a:rPr>
                        <a:t>Von der Projektidee zum Projektauftrag</a:t>
                      </a:r>
                    </a:p>
                  </a:txBody>
                  <a:tcPr marL="90000" marR="90000" marT="144000" marB="46789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charset="0"/>
                        </a:rPr>
                        <a:t>Projektstart und Projektorganisation</a:t>
                      </a:r>
                    </a:p>
                  </a:txBody>
                  <a:tcPr marL="90000" marR="90000" marT="144000" marB="46789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118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charset="0"/>
                        </a:rPr>
                        <a:t>Querschnittsaufgaben</a:t>
                      </a:r>
                    </a:p>
                  </a:txBody>
                  <a:tcPr marL="90000" marR="90000" marT="144000" marB="46789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49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charset="0"/>
                        </a:rPr>
                        <a:t>Lasten- und Pflichtenheft</a:t>
                      </a:r>
                    </a:p>
                  </a:txBody>
                  <a:tcPr marL="90000" marR="90000" marT="144000" marB="46789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118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charset="0"/>
                        </a:rPr>
                        <a:t>Aufwands-Schätzverfahren</a:t>
                      </a:r>
                    </a:p>
                  </a:txBody>
                  <a:tcPr marL="90000" marR="90000" marT="144000" marB="46789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118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charset="0"/>
                        </a:rPr>
                        <a:t>Grundlagen Agiles Projektmanagement</a:t>
                      </a:r>
                    </a:p>
                  </a:txBody>
                  <a:tcPr marL="90000" marR="90000" marT="144000" marB="46789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6118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Grundlagen Qualitätsmanagement</a:t>
                      </a:r>
                    </a:p>
                  </a:txBody>
                  <a:tcPr marL="90000" marR="90000" marT="144000" marB="46789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429296" y="4545184"/>
            <a:ext cx="1096962" cy="5400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de-DE" sz="2000" dirty="0">
                <a:solidFill>
                  <a:srgbClr val="99CC00"/>
                </a:solidFill>
              </a:rPr>
              <a:t>SYP1_6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429296" y="5193256"/>
            <a:ext cx="1096962" cy="5400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de-DE" sz="2000" dirty="0">
                <a:solidFill>
                  <a:srgbClr val="99CC00"/>
                </a:solidFill>
              </a:rPr>
              <a:t>SYP1_7</a:t>
            </a: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415132" y="5841328"/>
            <a:ext cx="1096962" cy="540000"/>
          </a:xfrm>
          <a:prstGeom prst="rect">
            <a:avLst/>
          </a:prstGeom>
          <a:solidFill>
            <a:srgbClr val="0000FF"/>
          </a:solidFill>
          <a:ln w="60325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de-DE" sz="2000" dirty="0">
                <a:solidFill>
                  <a:srgbClr val="99CC00"/>
                </a:solidFill>
              </a:rPr>
              <a:t>SYP1_8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3" name="Textfeld 2"/>
          <p:cNvSpPr txBox="1"/>
          <p:nvPr/>
        </p:nvSpPr>
        <p:spPr>
          <a:xfrm>
            <a:off x="539552" y="1988840"/>
            <a:ext cx="80648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Messbarkeit ist entscheidend: </a:t>
            </a:r>
            <a:r>
              <a:rPr lang="de-AT" dirty="0" err="1"/>
              <a:t>Factor</a:t>
            </a:r>
            <a:r>
              <a:rPr lang="de-AT" dirty="0"/>
              <a:t> </a:t>
            </a:r>
            <a:r>
              <a:rPr lang="de-AT" dirty="0" err="1"/>
              <a:t>Criterion</a:t>
            </a:r>
            <a:r>
              <a:rPr lang="de-AT" dirty="0"/>
              <a:t> </a:t>
            </a:r>
            <a:r>
              <a:rPr lang="de-AT" dirty="0" err="1"/>
              <a:t>Metric</a:t>
            </a:r>
            <a:endParaRPr lang="de-AT" dirty="0"/>
          </a:p>
          <a:p>
            <a:r>
              <a:rPr lang="de-AT" dirty="0"/>
              <a:t>FURPS, DGQ,  </a:t>
            </a:r>
            <a:r>
              <a:rPr lang="de-AT" dirty="0" err="1"/>
              <a:t>McCall</a:t>
            </a:r>
            <a:endParaRPr lang="de-AT" dirty="0"/>
          </a:p>
          <a:p>
            <a:r>
              <a:rPr lang="de-AT" dirty="0" err="1"/>
              <a:t>Goal-Question-Metric</a:t>
            </a:r>
            <a:endParaRPr lang="de-AT" dirty="0"/>
          </a:p>
          <a:p>
            <a:endParaRPr lang="de-AT" dirty="0"/>
          </a:p>
          <a:p>
            <a:r>
              <a:rPr lang="de-AT" dirty="0"/>
              <a:t>ISO 900n: </a:t>
            </a:r>
            <a:r>
              <a:rPr lang="de-AT" b="0" dirty="0"/>
              <a:t>Entwicklung, Zertifizierung, AUDIT ; ISO/IEC 90003,  ISO/IEC 13485</a:t>
            </a:r>
          </a:p>
          <a:p>
            <a:endParaRPr lang="de-AT" b="0" dirty="0"/>
          </a:p>
          <a:p>
            <a:r>
              <a:rPr lang="de-AT" dirty="0"/>
              <a:t>TQM, </a:t>
            </a:r>
            <a:r>
              <a:rPr lang="de-AT" dirty="0" err="1"/>
              <a:t>Deming-Rad</a:t>
            </a:r>
            <a:r>
              <a:rPr lang="de-AT" dirty="0"/>
              <a:t>, FMEA/RPZ; Kaizen/KVP; </a:t>
            </a:r>
            <a:r>
              <a:rPr lang="de-AT" dirty="0" err="1"/>
              <a:t>Muda</a:t>
            </a:r>
            <a:r>
              <a:rPr lang="de-AT" dirty="0"/>
              <a:t>, </a:t>
            </a:r>
            <a:r>
              <a:rPr lang="de-AT" dirty="0" err="1"/>
              <a:t>Poka-Yoke</a:t>
            </a:r>
            <a:r>
              <a:rPr lang="de-AT" dirty="0"/>
              <a:t>, </a:t>
            </a:r>
            <a:r>
              <a:rPr lang="de-AT" dirty="0" err="1"/>
              <a:t>Kanban</a:t>
            </a:r>
            <a:endParaRPr lang="de-AT" dirty="0"/>
          </a:p>
          <a:p>
            <a:r>
              <a:rPr lang="de-AT" dirty="0"/>
              <a:t>QFD</a:t>
            </a:r>
          </a:p>
          <a:p>
            <a:r>
              <a:rPr lang="de-AT" dirty="0"/>
              <a:t>EFQM/EQA</a:t>
            </a:r>
          </a:p>
          <a:p>
            <a:r>
              <a:rPr lang="de-AT" dirty="0"/>
              <a:t>House of Quality</a:t>
            </a:r>
          </a:p>
          <a:p>
            <a:r>
              <a:rPr lang="de-AT" dirty="0" err="1"/>
              <a:t>Ishikawa-Diagramm</a:t>
            </a:r>
            <a:endParaRPr lang="de-AT" dirty="0"/>
          </a:p>
          <a:p>
            <a:endParaRPr lang="de-AT" dirty="0"/>
          </a:p>
          <a:p>
            <a:r>
              <a:rPr lang="de-AT" dirty="0" err="1"/>
              <a:t>KANO-Modell</a:t>
            </a:r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r>
              <a:rPr lang="de-AT" dirty="0"/>
              <a:t>Einige davon folgen als     </a:t>
            </a:r>
          </a:p>
          <a:p>
            <a:endParaRPr lang="de-AT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23850" y="333375"/>
            <a:ext cx="7558088" cy="457200"/>
          </a:xfrm>
          <a:prstGeom prst="rect">
            <a:avLst/>
          </a:prstGeom>
          <a:solidFill>
            <a:srgbClr val="0000FF"/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altLang="de-DE" sz="2400" dirty="0">
                <a:solidFill>
                  <a:srgbClr val="FFFF00"/>
                </a:solidFill>
              </a:rPr>
              <a:t>Begriffe, die man kennen sollte</a:t>
            </a:r>
            <a:endParaRPr lang="de-DE" sz="2200" kern="0" dirty="0">
              <a:solidFill>
                <a:srgbClr val="FFFF00"/>
              </a:solidFill>
              <a:cs typeface="Times New Roman" pitchFamily="18" charset="0"/>
            </a:endParaRP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395288" y="345251"/>
            <a:ext cx="431800" cy="431800"/>
          </a:xfrm>
          <a:prstGeom prst="doubleWave">
            <a:avLst>
              <a:gd name="adj1" fmla="val 6500"/>
              <a:gd name="adj2" fmla="val 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de-AT"/>
          </a:p>
        </p:txBody>
      </p:sp>
      <p:sp>
        <p:nvSpPr>
          <p:cNvPr id="6" name="Explosion 2 5"/>
          <p:cNvSpPr/>
          <p:nvPr/>
        </p:nvSpPr>
        <p:spPr bwMode="auto">
          <a:xfrm>
            <a:off x="5868144" y="4653136"/>
            <a:ext cx="1800200" cy="1091739"/>
          </a:xfrm>
          <a:prstGeom prst="irregularSeal2">
            <a:avLst/>
          </a:prstGeom>
          <a:gradFill flip="none" rotWithShape="1">
            <a:gsLst>
              <a:gs pos="67000">
                <a:srgbClr val="FFFF00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Flash</a:t>
            </a:r>
          </a:p>
        </p:txBody>
      </p:sp>
    </p:spTree>
    <p:extLst>
      <p:ext uri="{BB962C8B-B14F-4D97-AF65-F5344CB8AC3E}">
        <p14:creationId xmlns:p14="http://schemas.microsoft.com/office/powerpoint/2010/main" val="246441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23850" y="333375"/>
            <a:ext cx="7558088" cy="457200"/>
          </a:xfrm>
          <a:prstGeom prst="rect">
            <a:avLst/>
          </a:prstGeom>
          <a:solidFill>
            <a:srgbClr val="0000FF"/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9pPr>
          </a:lstStyle>
          <a:p>
            <a:endParaRPr lang="de-DE" sz="2200" kern="0" dirty="0">
              <a:solidFill>
                <a:srgbClr val="FFFF00"/>
              </a:solidFill>
              <a:cs typeface="Times New Roman" pitchFamily="18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95288" y="345251"/>
            <a:ext cx="431800" cy="431800"/>
          </a:xfrm>
          <a:prstGeom prst="doubleWave">
            <a:avLst>
              <a:gd name="adj1" fmla="val 6500"/>
              <a:gd name="adj2" fmla="val 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de-AT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713258" y="1340768"/>
            <a:ext cx="7772400" cy="489654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buFontTx/>
              <a:buNone/>
            </a:pPr>
            <a:endParaRPr lang="de-DE" altLang="de-DE" sz="2400" b="0" dirty="0"/>
          </a:p>
        </p:txBody>
      </p:sp>
      <p:sp>
        <p:nvSpPr>
          <p:cNvPr id="6" name="Explosion 2 5"/>
          <p:cNvSpPr/>
          <p:nvPr/>
        </p:nvSpPr>
        <p:spPr bwMode="auto">
          <a:xfrm>
            <a:off x="3131840" y="44624"/>
            <a:ext cx="2880320" cy="1008112"/>
          </a:xfrm>
          <a:prstGeom prst="irregularSeal2">
            <a:avLst/>
          </a:prstGeom>
          <a:gradFill flip="none" rotWithShape="1">
            <a:gsLst>
              <a:gs pos="67000">
                <a:srgbClr val="FFFF00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FURPS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79376"/>
            <a:ext cx="7772400" cy="533400"/>
          </a:xfrm>
        </p:spPr>
        <p:txBody>
          <a:bodyPr/>
          <a:lstStyle/>
          <a:p>
            <a:pPr eaLnBrk="1" hangingPunct="1"/>
            <a:r>
              <a:rPr lang="de-DE" altLang="de-DE" sz="2400" dirty="0"/>
              <a:t>SW-Qualitätsmodelle: FURPS </a:t>
            </a:r>
            <a:r>
              <a:rPr lang="de-DE" altLang="de-DE" sz="1600" b="0" dirty="0"/>
              <a:t>(HP, etwa ab 1985)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907704" y="4283804"/>
            <a:ext cx="477057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de-DE" altLang="de-DE" sz="1800" b="0" dirty="0"/>
              <a:t>Zu jedem der 27 </a:t>
            </a:r>
            <a:r>
              <a:rPr lang="de-DE" altLang="de-DE" sz="1800" b="0" dirty="0" err="1"/>
              <a:t>Q-Faktoren</a:t>
            </a:r>
            <a:r>
              <a:rPr lang="de-DE" altLang="de-DE" sz="1800" b="0" dirty="0"/>
              <a:t> gibt es Metriken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827584" y="4725144"/>
            <a:ext cx="3240360" cy="1880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92075" indent="200025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 algn="l" eaLnBrk="1" hangingPunct="1">
              <a:spcBef>
                <a:spcPct val="50000"/>
              </a:spcBef>
              <a:buFontTx/>
              <a:buNone/>
            </a:pPr>
            <a:r>
              <a:rPr lang="de-DE" altLang="de-DE" sz="1400" b="0" dirty="0"/>
              <a:t>Im Mittelpunkt steht der Kundenwunsch:</a:t>
            </a:r>
          </a:p>
          <a:p>
            <a:pPr algn="l" eaLnBrk="1" hangingPunct="1">
              <a:buFontTx/>
              <a:buNone/>
            </a:pPr>
            <a:r>
              <a:rPr lang="de-DE" altLang="de-DE" sz="1400" b="0" dirty="0"/>
              <a:t>HP-Systeme sollen ...</a:t>
            </a:r>
          </a:p>
          <a:p>
            <a:pPr marL="0" indent="0" algn="l" eaLnBrk="1" hangingPunct="1">
              <a:spcBef>
                <a:spcPct val="30000"/>
              </a:spcBef>
            </a:pPr>
            <a:r>
              <a:rPr lang="de-DE" altLang="de-DE" sz="1400" b="0" dirty="0"/>
              <a:t>  Funktionalität bieten</a:t>
            </a:r>
          </a:p>
          <a:p>
            <a:pPr marL="0" indent="0" algn="l" eaLnBrk="1" hangingPunct="1"/>
            <a:r>
              <a:rPr lang="de-DE" altLang="de-DE" sz="1400" b="0" dirty="0"/>
              <a:t>  Leicht bedienbar sein</a:t>
            </a:r>
          </a:p>
          <a:p>
            <a:pPr marL="0" indent="0" algn="l" eaLnBrk="1" hangingPunct="1"/>
            <a:r>
              <a:rPr lang="de-DE" altLang="de-DE" sz="1400" b="0" dirty="0"/>
              <a:t>  Zuverlässig sein</a:t>
            </a:r>
          </a:p>
          <a:p>
            <a:pPr marL="0" indent="0" algn="l" eaLnBrk="1" hangingPunct="1"/>
            <a:r>
              <a:rPr lang="de-DE" altLang="de-DE" sz="1400" b="0" dirty="0"/>
              <a:t>  Schnell sein</a:t>
            </a:r>
          </a:p>
          <a:p>
            <a:pPr marL="0" indent="0" algn="l" eaLnBrk="1" hangingPunct="1"/>
            <a:r>
              <a:rPr lang="de-DE" altLang="de-DE" sz="1400" b="0" dirty="0"/>
              <a:t>  Gute Unterstützung bieten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899592" y="2782059"/>
            <a:ext cx="14400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sz="800" b="0" dirty="0"/>
              <a:t>Feature </a:t>
            </a:r>
            <a:r>
              <a:rPr lang="de-AT" sz="800" b="0" dirty="0" err="1"/>
              <a:t>set</a:t>
            </a:r>
            <a:endParaRPr lang="de-AT" sz="800" b="0" dirty="0"/>
          </a:p>
        </p:txBody>
      </p:sp>
      <p:sp>
        <p:nvSpPr>
          <p:cNvPr id="13" name="Textfeld 12"/>
          <p:cNvSpPr txBox="1"/>
          <p:nvPr/>
        </p:nvSpPr>
        <p:spPr>
          <a:xfrm>
            <a:off x="2411760" y="3269615"/>
            <a:ext cx="14400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sz="800" b="0" dirty="0" err="1"/>
              <a:t>Consistency</a:t>
            </a:r>
            <a:endParaRPr lang="de-AT" sz="800" b="0" dirty="0"/>
          </a:p>
        </p:txBody>
      </p:sp>
      <p:sp>
        <p:nvSpPr>
          <p:cNvPr id="14" name="Textfeld 13"/>
          <p:cNvSpPr txBox="1"/>
          <p:nvPr/>
        </p:nvSpPr>
        <p:spPr>
          <a:xfrm>
            <a:off x="2411760" y="2782059"/>
            <a:ext cx="14400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sz="800" b="0" dirty="0"/>
              <a:t>Human </a:t>
            </a:r>
            <a:r>
              <a:rPr lang="de-AT" sz="800" b="0" dirty="0" err="1"/>
              <a:t>Factors</a:t>
            </a:r>
            <a:endParaRPr lang="de-AT" sz="800" b="0" dirty="0"/>
          </a:p>
        </p:txBody>
      </p:sp>
      <p:sp>
        <p:nvSpPr>
          <p:cNvPr id="15" name="Textfeld 14"/>
          <p:cNvSpPr txBox="1"/>
          <p:nvPr/>
        </p:nvSpPr>
        <p:spPr>
          <a:xfrm>
            <a:off x="899592" y="3020657"/>
            <a:ext cx="14400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sz="800" b="0" dirty="0" err="1"/>
              <a:t>Capabilities</a:t>
            </a:r>
            <a:endParaRPr lang="de-AT" sz="800" b="0" dirty="0"/>
          </a:p>
        </p:txBody>
      </p:sp>
      <p:sp>
        <p:nvSpPr>
          <p:cNvPr id="16" name="Textfeld 15"/>
          <p:cNvSpPr txBox="1"/>
          <p:nvPr/>
        </p:nvSpPr>
        <p:spPr>
          <a:xfrm>
            <a:off x="899592" y="3269615"/>
            <a:ext cx="14400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sz="800" b="0" dirty="0" err="1"/>
              <a:t>Generality</a:t>
            </a:r>
            <a:endParaRPr lang="de-AT" sz="800" b="0" dirty="0"/>
          </a:p>
        </p:txBody>
      </p:sp>
      <p:sp>
        <p:nvSpPr>
          <p:cNvPr id="17" name="Textfeld 16"/>
          <p:cNvSpPr txBox="1"/>
          <p:nvPr/>
        </p:nvSpPr>
        <p:spPr>
          <a:xfrm>
            <a:off x="899592" y="3508811"/>
            <a:ext cx="14400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sz="800" b="0" dirty="0"/>
              <a:t>Security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2411760" y="3020657"/>
            <a:ext cx="14400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sz="800" b="0" dirty="0" err="1"/>
              <a:t>Aesthetics</a:t>
            </a:r>
            <a:endParaRPr lang="de-AT" sz="800" b="0" dirty="0"/>
          </a:p>
        </p:txBody>
      </p:sp>
      <p:sp>
        <p:nvSpPr>
          <p:cNvPr id="19" name="Textfeld 18"/>
          <p:cNvSpPr txBox="1"/>
          <p:nvPr/>
        </p:nvSpPr>
        <p:spPr>
          <a:xfrm>
            <a:off x="2411760" y="3508811"/>
            <a:ext cx="14400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sz="800" b="0" dirty="0" err="1"/>
              <a:t>Documentation</a:t>
            </a:r>
            <a:endParaRPr lang="de-AT" sz="800" b="0" dirty="0"/>
          </a:p>
        </p:txBody>
      </p:sp>
      <p:sp>
        <p:nvSpPr>
          <p:cNvPr id="20" name="Textfeld 19"/>
          <p:cNvSpPr txBox="1"/>
          <p:nvPr/>
        </p:nvSpPr>
        <p:spPr>
          <a:xfrm>
            <a:off x="3918150" y="3269615"/>
            <a:ext cx="14400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sz="800" b="0" dirty="0" err="1"/>
              <a:t>Predictability</a:t>
            </a:r>
            <a:endParaRPr lang="de-AT" sz="800" b="0" dirty="0"/>
          </a:p>
        </p:txBody>
      </p:sp>
      <p:sp>
        <p:nvSpPr>
          <p:cNvPr id="22" name="Textfeld 21"/>
          <p:cNvSpPr txBox="1"/>
          <p:nvPr/>
        </p:nvSpPr>
        <p:spPr>
          <a:xfrm>
            <a:off x="3918150" y="2782059"/>
            <a:ext cx="14400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r>
              <a:rPr lang="de-AT" sz="800" b="0" dirty="0"/>
              <a:t>Frequency/</a:t>
            </a:r>
            <a:r>
              <a:rPr lang="de-AT" sz="800" b="0" dirty="0" err="1"/>
              <a:t>severity</a:t>
            </a:r>
            <a:r>
              <a:rPr lang="de-AT" sz="800" b="0" dirty="0"/>
              <a:t> of </a:t>
            </a:r>
            <a:r>
              <a:rPr lang="de-AT" sz="800" b="0" dirty="0" err="1"/>
              <a:t>failure</a:t>
            </a:r>
            <a:endParaRPr lang="de-AT" sz="800" b="0" dirty="0"/>
          </a:p>
        </p:txBody>
      </p:sp>
      <p:sp>
        <p:nvSpPr>
          <p:cNvPr id="23" name="Textfeld 22"/>
          <p:cNvSpPr txBox="1"/>
          <p:nvPr/>
        </p:nvSpPr>
        <p:spPr>
          <a:xfrm>
            <a:off x="3918150" y="3020657"/>
            <a:ext cx="14400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sz="800" b="0" dirty="0" err="1"/>
              <a:t>Recoverability</a:t>
            </a:r>
            <a:endParaRPr lang="de-AT" sz="800" b="0" dirty="0"/>
          </a:p>
        </p:txBody>
      </p:sp>
      <p:sp>
        <p:nvSpPr>
          <p:cNvPr id="24" name="Textfeld 23"/>
          <p:cNvSpPr txBox="1"/>
          <p:nvPr/>
        </p:nvSpPr>
        <p:spPr>
          <a:xfrm>
            <a:off x="3918150" y="3508811"/>
            <a:ext cx="14400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sz="800" b="0" dirty="0"/>
              <a:t>Accuracy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3918150" y="3748605"/>
            <a:ext cx="14400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sz="800" b="0" dirty="0" err="1"/>
              <a:t>Mean</a:t>
            </a:r>
            <a:r>
              <a:rPr lang="de-AT" sz="800" b="0" dirty="0"/>
              <a:t> time of </a:t>
            </a:r>
            <a:r>
              <a:rPr lang="de-AT" sz="800" b="0" dirty="0" err="1"/>
              <a:t>failure</a:t>
            </a:r>
            <a:endParaRPr lang="de-AT" sz="800" b="0" dirty="0"/>
          </a:p>
        </p:txBody>
      </p:sp>
      <p:sp>
        <p:nvSpPr>
          <p:cNvPr id="26" name="Textfeld 25"/>
          <p:cNvSpPr txBox="1"/>
          <p:nvPr/>
        </p:nvSpPr>
        <p:spPr>
          <a:xfrm>
            <a:off x="5436096" y="3269615"/>
            <a:ext cx="14400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sz="800" b="0" dirty="0" err="1"/>
              <a:t>Resource</a:t>
            </a:r>
            <a:r>
              <a:rPr lang="de-AT" sz="800" b="0" dirty="0"/>
              <a:t> </a:t>
            </a:r>
            <a:r>
              <a:rPr lang="de-AT" sz="800" b="0" dirty="0" err="1"/>
              <a:t>consumption</a:t>
            </a:r>
            <a:endParaRPr lang="de-AT" sz="800" b="0" dirty="0"/>
          </a:p>
        </p:txBody>
      </p:sp>
      <p:sp>
        <p:nvSpPr>
          <p:cNvPr id="27" name="Textfeld 26"/>
          <p:cNvSpPr txBox="1"/>
          <p:nvPr/>
        </p:nvSpPr>
        <p:spPr>
          <a:xfrm>
            <a:off x="5436096" y="2782059"/>
            <a:ext cx="14400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sz="800" b="0" dirty="0"/>
              <a:t>Speed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5436096" y="3020657"/>
            <a:ext cx="14400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sz="800" b="0" dirty="0"/>
              <a:t>Efficiency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5436096" y="3508811"/>
            <a:ext cx="14400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sz="800" b="0" dirty="0" err="1"/>
              <a:t>Thruput</a:t>
            </a:r>
            <a:endParaRPr lang="de-AT" sz="800" b="0" dirty="0"/>
          </a:p>
        </p:txBody>
      </p:sp>
      <p:sp>
        <p:nvSpPr>
          <p:cNvPr id="30" name="Textfeld 29"/>
          <p:cNvSpPr txBox="1"/>
          <p:nvPr/>
        </p:nvSpPr>
        <p:spPr>
          <a:xfrm>
            <a:off x="5436096" y="3748605"/>
            <a:ext cx="14400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sz="800" b="0" dirty="0"/>
              <a:t>Response time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6948264" y="3269615"/>
            <a:ext cx="14400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sz="800" b="0" dirty="0" err="1"/>
              <a:t>Adaptability</a:t>
            </a:r>
            <a:endParaRPr lang="de-AT" sz="800" b="0" dirty="0"/>
          </a:p>
        </p:txBody>
      </p:sp>
      <p:sp>
        <p:nvSpPr>
          <p:cNvPr id="32" name="Textfeld 31"/>
          <p:cNvSpPr txBox="1"/>
          <p:nvPr/>
        </p:nvSpPr>
        <p:spPr>
          <a:xfrm>
            <a:off x="6948264" y="2782059"/>
            <a:ext cx="14400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sz="800" b="0" dirty="0" err="1"/>
              <a:t>Testability</a:t>
            </a:r>
            <a:endParaRPr lang="de-AT" sz="800" b="0" dirty="0"/>
          </a:p>
        </p:txBody>
      </p:sp>
      <p:sp>
        <p:nvSpPr>
          <p:cNvPr id="33" name="Textfeld 32"/>
          <p:cNvSpPr txBox="1"/>
          <p:nvPr/>
        </p:nvSpPr>
        <p:spPr>
          <a:xfrm>
            <a:off x="6948264" y="3020657"/>
            <a:ext cx="14400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sz="800" b="0" dirty="0" err="1"/>
              <a:t>Extensibility</a:t>
            </a:r>
            <a:endParaRPr lang="de-AT" sz="800" b="0" dirty="0"/>
          </a:p>
        </p:txBody>
      </p:sp>
      <p:sp>
        <p:nvSpPr>
          <p:cNvPr id="34" name="Textfeld 33"/>
          <p:cNvSpPr txBox="1"/>
          <p:nvPr/>
        </p:nvSpPr>
        <p:spPr>
          <a:xfrm>
            <a:off x="6948264" y="3508811"/>
            <a:ext cx="14400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sz="800" b="0" dirty="0" err="1"/>
              <a:t>Maintainability</a:t>
            </a:r>
            <a:endParaRPr lang="de-AT" sz="800" b="0" dirty="0"/>
          </a:p>
        </p:txBody>
      </p:sp>
      <p:sp>
        <p:nvSpPr>
          <p:cNvPr id="35" name="Textfeld 34"/>
          <p:cNvSpPr txBox="1"/>
          <p:nvPr/>
        </p:nvSpPr>
        <p:spPr>
          <a:xfrm>
            <a:off x="6948264" y="3748605"/>
            <a:ext cx="14400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sz="800" b="0" dirty="0" err="1"/>
              <a:t>Compatability</a:t>
            </a:r>
            <a:endParaRPr lang="de-AT" sz="800" b="0" dirty="0"/>
          </a:p>
        </p:txBody>
      </p:sp>
      <p:sp>
        <p:nvSpPr>
          <p:cNvPr id="36" name="Textfeld 35"/>
          <p:cNvSpPr txBox="1"/>
          <p:nvPr/>
        </p:nvSpPr>
        <p:spPr>
          <a:xfrm>
            <a:off x="6948264" y="4483018"/>
            <a:ext cx="14400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sz="800" b="0" dirty="0" err="1"/>
              <a:t>Installability</a:t>
            </a:r>
            <a:endParaRPr lang="de-AT" sz="800" b="0" dirty="0"/>
          </a:p>
        </p:txBody>
      </p:sp>
      <p:sp>
        <p:nvSpPr>
          <p:cNvPr id="37" name="Textfeld 36"/>
          <p:cNvSpPr txBox="1"/>
          <p:nvPr/>
        </p:nvSpPr>
        <p:spPr>
          <a:xfrm>
            <a:off x="6948264" y="3994348"/>
            <a:ext cx="14400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sz="800" b="0" dirty="0" err="1"/>
              <a:t>Configurability</a:t>
            </a:r>
            <a:endParaRPr lang="de-AT" sz="800" b="0" dirty="0"/>
          </a:p>
        </p:txBody>
      </p:sp>
      <p:sp>
        <p:nvSpPr>
          <p:cNvPr id="38" name="Textfeld 37"/>
          <p:cNvSpPr txBox="1"/>
          <p:nvPr/>
        </p:nvSpPr>
        <p:spPr>
          <a:xfrm>
            <a:off x="6948264" y="4234876"/>
            <a:ext cx="14400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sz="800" b="0" dirty="0" err="1"/>
              <a:t>Serviceability</a:t>
            </a:r>
            <a:endParaRPr lang="de-AT" sz="800" b="0" dirty="0"/>
          </a:p>
        </p:txBody>
      </p:sp>
      <p:sp>
        <p:nvSpPr>
          <p:cNvPr id="39" name="Textfeld 38"/>
          <p:cNvSpPr txBox="1"/>
          <p:nvPr/>
        </p:nvSpPr>
        <p:spPr>
          <a:xfrm>
            <a:off x="6948264" y="4725724"/>
            <a:ext cx="14400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sz="800" b="0" dirty="0" err="1"/>
              <a:t>Localizability</a:t>
            </a:r>
            <a:endParaRPr lang="de-AT" sz="800" b="0" dirty="0"/>
          </a:p>
        </p:txBody>
      </p:sp>
      <p:sp>
        <p:nvSpPr>
          <p:cNvPr id="41" name="Textfeld 40"/>
          <p:cNvSpPr txBox="1"/>
          <p:nvPr/>
        </p:nvSpPr>
        <p:spPr>
          <a:xfrm>
            <a:off x="899592" y="2251712"/>
            <a:ext cx="1440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b="0" dirty="0" err="1">
                <a:solidFill>
                  <a:srgbClr val="FF0000"/>
                </a:solidFill>
              </a:rPr>
              <a:t>F</a:t>
            </a:r>
            <a:r>
              <a:rPr lang="de-AT" b="0" dirty="0" err="1"/>
              <a:t>unctionality</a:t>
            </a:r>
            <a:endParaRPr lang="de-AT" b="0" dirty="0"/>
          </a:p>
        </p:txBody>
      </p:sp>
      <p:sp>
        <p:nvSpPr>
          <p:cNvPr id="42" name="Textfeld 41"/>
          <p:cNvSpPr txBox="1"/>
          <p:nvPr/>
        </p:nvSpPr>
        <p:spPr>
          <a:xfrm>
            <a:off x="2411760" y="2251712"/>
            <a:ext cx="1440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b="0" dirty="0">
                <a:solidFill>
                  <a:srgbClr val="FF0000"/>
                </a:solidFill>
              </a:rPr>
              <a:t>U</a:t>
            </a:r>
            <a:r>
              <a:rPr lang="de-AT" b="0" dirty="0"/>
              <a:t>sability</a:t>
            </a:r>
          </a:p>
        </p:txBody>
      </p:sp>
      <p:sp>
        <p:nvSpPr>
          <p:cNvPr id="43" name="Textfeld 42"/>
          <p:cNvSpPr txBox="1"/>
          <p:nvPr/>
        </p:nvSpPr>
        <p:spPr>
          <a:xfrm>
            <a:off x="3918150" y="2251712"/>
            <a:ext cx="1440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b="0" dirty="0" err="1">
                <a:solidFill>
                  <a:srgbClr val="FF0000"/>
                </a:solidFill>
              </a:rPr>
              <a:t>R</a:t>
            </a:r>
            <a:r>
              <a:rPr lang="de-AT" b="0" dirty="0" err="1"/>
              <a:t>eliability</a:t>
            </a:r>
            <a:endParaRPr lang="de-AT" b="0" dirty="0"/>
          </a:p>
        </p:txBody>
      </p:sp>
      <p:sp>
        <p:nvSpPr>
          <p:cNvPr id="44" name="Textfeld 43"/>
          <p:cNvSpPr txBox="1"/>
          <p:nvPr/>
        </p:nvSpPr>
        <p:spPr>
          <a:xfrm>
            <a:off x="5436096" y="2251712"/>
            <a:ext cx="1440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b="0" dirty="0">
                <a:solidFill>
                  <a:srgbClr val="FF0000"/>
                </a:solidFill>
              </a:rPr>
              <a:t>P</a:t>
            </a:r>
            <a:r>
              <a:rPr lang="de-AT" b="0" dirty="0"/>
              <a:t>erformance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6948264" y="2257127"/>
            <a:ext cx="1440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b="0" dirty="0" err="1">
                <a:solidFill>
                  <a:srgbClr val="FF0000"/>
                </a:solidFill>
              </a:rPr>
              <a:t>S</a:t>
            </a:r>
            <a:r>
              <a:rPr lang="de-AT" b="0" dirty="0" err="1"/>
              <a:t>upportability</a:t>
            </a:r>
            <a:endParaRPr lang="de-AT" b="0" dirty="0"/>
          </a:p>
        </p:txBody>
      </p:sp>
      <p:sp>
        <p:nvSpPr>
          <p:cNvPr id="50" name="Textfeld 49"/>
          <p:cNvSpPr txBox="1"/>
          <p:nvPr/>
        </p:nvSpPr>
        <p:spPr>
          <a:xfrm>
            <a:off x="3918150" y="1484784"/>
            <a:ext cx="1440000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sz="1600" dirty="0"/>
              <a:t>Quality</a:t>
            </a:r>
          </a:p>
        </p:txBody>
      </p:sp>
      <p:cxnSp>
        <p:nvCxnSpPr>
          <p:cNvPr id="52" name="Gewinkelte Verbindung 51"/>
          <p:cNvCxnSpPr>
            <a:stCxn id="50" idx="2"/>
            <a:endCxn id="41" idx="0"/>
          </p:cNvCxnSpPr>
          <p:nvPr/>
        </p:nvCxnSpPr>
        <p:spPr bwMode="auto">
          <a:xfrm rot="5400000">
            <a:off x="2914684" y="528246"/>
            <a:ext cx="428374" cy="3018558"/>
          </a:xfrm>
          <a:prstGeom prst="bentConnector3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Gewinkelte Verbindung 54"/>
          <p:cNvCxnSpPr>
            <a:stCxn id="50" idx="2"/>
            <a:endCxn id="45" idx="0"/>
          </p:cNvCxnSpPr>
          <p:nvPr/>
        </p:nvCxnSpPr>
        <p:spPr bwMode="auto">
          <a:xfrm rot="16200000" flipH="1">
            <a:off x="5936313" y="525175"/>
            <a:ext cx="433789" cy="3030114"/>
          </a:xfrm>
          <a:prstGeom prst="bentConnector3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Gewinkelte Verbindung 57"/>
          <p:cNvCxnSpPr>
            <a:stCxn id="50" idx="2"/>
            <a:endCxn id="42" idx="0"/>
          </p:cNvCxnSpPr>
          <p:nvPr/>
        </p:nvCxnSpPr>
        <p:spPr bwMode="auto">
          <a:xfrm rot="5400000">
            <a:off x="3670768" y="1284330"/>
            <a:ext cx="428374" cy="1506390"/>
          </a:xfrm>
          <a:prstGeom prst="bentConnector3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Gewinkelte Verbindung 60"/>
          <p:cNvCxnSpPr>
            <a:stCxn id="50" idx="2"/>
            <a:endCxn id="43" idx="0"/>
          </p:cNvCxnSpPr>
          <p:nvPr/>
        </p:nvCxnSpPr>
        <p:spPr bwMode="auto">
          <a:xfrm rot="5400000">
            <a:off x="4423963" y="2037525"/>
            <a:ext cx="428374" cy="12700"/>
          </a:xfrm>
          <a:prstGeom prst="bentConnector3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Gewinkelte Verbindung 63"/>
          <p:cNvCxnSpPr>
            <a:stCxn id="50" idx="2"/>
            <a:endCxn id="44" idx="0"/>
          </p:cNvCxnSpPr>
          <p:nvPr/>
        </p:nvCxnSpPr>
        <p:spPr bwMode="auto">
          <a:xfrm rot="16200000" flipH="1">
            <a:off x="5182936" y="1278552"/>
            <a:ext cx="428374" cy="1517946"/>
          </a:xfrm>
          <a:prstGeom prst="bentConnector3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Gerade Verbindung 72"/>
          <p:cNvCxnSpPr>
            <a:stCxn id="41" idx="2"/>
            <a:endCxn id="12" idx="0"/>
          </p:cNvCxnSpPr>
          <p:nvPr/>
        </p:nvCxnSpPr>
        <p:spPr bwMode="auto">
          <a:xfrm>
            <a:off x="1619592" y="2559489"/>
            <a:ext cx="0" cy="22257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Gerade Verbindung 75"/>
          <p:cNvCxnSpPr>
            <a:stCxn id="42" idx="2"/>
            <a:endCxn id="14" idx="0"/>
          </p:cNvCxnSpPr>
          <p:nvPr/>
        </p:nvCxnSpPr>
        <p:spPr bwMode="auto">
          <a:xfrm>
            <a:off x="3131760" y="2559489"/>
            <a:ext cx="0" cy="22257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Gerade Verbindung 78"/>
          <p:cNvCxnSpPr>
            <a:stCxn id="43" idx="2"/>
            <a:endCxn id="22" idx="0"/>
          </p:cNvCxnSpPr>
          <p:nvPr/>
        </p:nvCxnSpPr>
        <p:spPr bwMode="auto">
          <a:xfrm>
            <a:off x="4638150" y="2559489"/>
            <a:ext cx="0" cy="22257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Gerade Verbindung 81"/>
          <p:cNvCxnSpPr>
            <a:stCxn id="44" idx="2"/>
            <a:endCxn id="27" idx="0"/>
          </p:cNvCxnSpPr>
          <p:nvPr/>
        </p:nvCxnSpPr>
        <p:spPr bwMode="auto">
          <a:xfrm>
            <a:off x="6156096" y="2559489"/>
            <a:ext cx="0" cy="22257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Gerade Verbindung 83"/>
          <p:cNvCxnSpPr>
            <a:stCxn id="45" idx="2"/>
            <a:endCxn id="32" idx="0"/>
          </p:cNvCxnSpPr>
          <p:nvPr/>
        </p:nvCxnSpPr>
        <p:spPr bwMode="auto">
          <a:xfrm>
            <a:off x="7668264" y="2564904"/>
            <a:ext cx="0" cy="21715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8" name="Text Box 6"/>
          <p:cNvSpPr txBox="1">
            <a:spLocks noChangeArrowheads="1"/>
          </p:cNvSpPr>
          <p:nvPr/>
        </p:nvSpPr>
        <p:spPr bwMode="auto">
          <a:xfrm>
            <a:off x="4932040" y="5416632"/>
            <a:ext cx="3842977" cy="815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92075" indent="200025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 algn="l" eaLnBrk="1" hangingPunct="1">
              <a:spcBef>
                <a:spcPct val="50000"/>
              </a:spcBef>
              <a:buFontTx/>
              <a:buNone/>
            </a:pPr>
            <a:r>
              <a:rPr lang="de-DE" altLang="de-DE" sz="1400" b="0" dirty="0"/>
              <a:t>HP 1986: HP produziert nicht, HP </a:t>
            </a:r>
            <a:r>
              <a:rPr lang="de-DE" altLang="de-DE" sz="1400" dirty="0"/>
              <a:t>IST</a:t>
            </a:r>
            <a:r>
              <a:rPr lang="de-DE" altLang="de-DE" sz="1400" b="0" dirty="0"/>
              <a:t> Qualität: </a:t>
            </a:r>
          </a:p>
          <a:p>
            <a:pPr marL="0" indent="0" algn="l" eaLnBrk="1" hangingPunct="1">
              <a:spcBef>
                <a:spcPts val="600"/>
              </a:spcBef>
              <a:buFontTx/>
              <a:buNone/>
            </a:pPr>
            <a:r>
              <a:rPr lang="de-DE" altLang="de-DE" sz="1400" b="0" dirty="0"/>
              <a:t>Geradezu legendäre Drucker (</a:t>
            </a:r>
            <a:r>
              <a:rPr lang="de-DE" altLang="de-DE" sz="1400" b="0" dirty="0" err="1"/>
              <a:t>Laserjet</a:t>
            </a:r>
            <a:r>
              <a:rPr lang="de-DE" altLang="de-DE" sz="1400" b="0" dirty="0"/>
              <a:t>), Festplatten, PC, MDT (HP 3000, HP 6000)</a:t>
            </a:r>
          </a:p>
        </p:txBody>
      </p:sp>
      <p:sp>
        <p:nvSpPr>
          <p:cNvPr id="89" name="Eingekerbter Pfeil nach rechts 88"/>
          <p:cNvSpPr/>
          <p:nvPr/>
        </p:nvSpPr>
        <p:spPr bwMode="auto">
          <a:xfrm>
            <a:off x="3164875" y="5572408"/>
            <a:ext cx="1440160" cy="504056"/>
          </a:xfrm>
          <a:prstGeom prst="notched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325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23850" y="333375"/>
            <a:ext cx="7558088" cy="457200"/>
          </a:xfrm>
          <a:prstGeom prst="rect">
            <a:avLst/>
          </a:prstGeom>
          <a:solidFill>
            <a:srgbClr val="0000FF"/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9pPr>
          </a:lstStyle>
          <a:p>
            <a:endParaRPr lang="de-DE" sz="2200" kern="0" dirty="0">
              <a:solidFill>
                <a:srgbClr val="FFFF00"/>
              </a:solidFill>
              <a:cs typeface="Times New Roman" pitchFamily="18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95288" y="345251"/>
            <a:ext cx="431800" cy="431800"/>
          </a:xfrm>
          <a:prstGeom prst="doubleWave">
            <a:avLst>
              <a:gd name="adj1" fmla="val 6500"/>
              <a:gd name="adj2" fmla="val 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de-AT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713258" y="1340768"/>
            <a:ext cx="7772400" cy="489654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buFontTx/>
              <a:buNone/>
            </a:pPr>
            <a:endParaRPr lang="de-DE" altLang="de-DE" sz="2400" b="0" dirty="0"/>
          </a:p>
        </p:txBody>
      </p:sp>
      <p:sp>
        <p:nvSpPr>
          <p:cNvPr id="6" name="Explosion 2 5"/>
          <p:cNvSpPr/>
          <p:nvPr/>
        </p:nvSpPr>
        <p:spPr bwMode="auto">
          <a:xfrm>
            <a:off x="3131840" y="44624"/>
            <a:ext cx="2880320" cy="1008112"/>
          </a:xfrm>
          <a:prstGeom prst="irregularSeal2">
            <a:avLst/>
          </a:prstGeom>
          <a:gradFill flip="none" rotWithShape="1">
            <a:gsLst>
              <a:gs pos="49000">
                <a:srgbClr val="FFFF00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GQM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36712"/>
            <a:ext cx="7772400" cy="864096"/>
          </a:xfrm>
        </p:spPr>
        <p:txBody>
          <a:bodyPr/>
          <a:lstStyle/>
          <a:p>
            <a:pPr eaLnBrk="1" hangingPunct="1"/>
            <a:r>
              <a:rPr lang="de-DE" altLang="de-DE" sz="2400" dirty="0"/>
              <a:t>SW-Qualitätsmodelle: GQM</a:t>
            </a:r>
            <a:br>
              <a:rPr lang="de-DE" altLang="de-DE" sz="2400" dirty="0"/>
            </a:br>
            <a:r>
              <a:rPr lang="de-DE" altLang="de-DE" sz="2400" b="0" dirty="0" err="1"/>
              <a:t>Goal-Question-Metric</a:t>
            </a:r>
            <a:endParaRPr lang="de-DE" altLang="de-DE" sz="1600" b="0" dirty="0"/>
          </a:p>
        </p:txBody>
      </p:sp>
      <p:sp>
        <p:nvSpPr>
          <p:cNvPr id="54" name="Rectangle 3"/>
          <p:cNvSpPr txBox="1">
            <a:spLocks noChangeArrowheads="1"/>
          </p:cNvSpPr>
          <p:nvPr/>
        </p:nvSpPr>
        <p:spPr>
          <a:xfrm>
            <a:off x="685800" y="1752600"/>
            <a:ext cx="7772400" cy="441270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539750" lvl="2" indent="-361950" eaLnBrk="1" hangingPunct="1"/>
            <a:r>
              <a:rPr lang="de-DE" altLang="de-DE" b="0" kern="0" dirty="0"/>
              <a:t>Ist ein Vorgehensmodell, dessen Anwendung zu einem entwicklungsspezifischen Qualitätsmodell führt</a:t>
            </a:r>
          </a:p>
          <a:p>
            <a:pPr marL="800100" lvl="1" indent="-342900" eaLnBrk="1" hangingPunct="1"/>
            <a:r>
              <a:rPr lang="de-DE" altLang="de-DE" sz="2000" b="0" kern="0" dirty="0"/>
              <a:t>Sechs Schritte:</a:t>
            </a:r>
          </a:p>
          <a:p>
            <a:pPr marL="1219200" lvl="2" indent="-304800" eaLnBrk="1" hangingPunct="1">
              <a:buFontTx/>
              <a:buAutoNum type="arabicPeriod"/>
            </a:pPr>
            <a:r>
              <a:rPr lang="de-DE" altLang="de-DE" sz="1800" b="0" kern="0" dirty="0"/>
              <a:t>Definiere die Auswertungsziele für alle entwicklungsspezifischen </a:t>
            </a:r>
            <a:br>
              <a:rPr lang="de-DE" altLang="de-DE" sz="1800" b="0" kern="0" dirty="0"/>
            </a:br>
            <a:r>
              <a:rPr lang="de-DE" altLang="de-DE" sz="1800" b="0" kern="0" dirty="0" err="1"/>
              <a:t>Q-Merkmale</a:t>
            </a:r>
            <a:r>
              <a:rPr lang="de-DE" altLang="de-DE" sz="1800" b="0" kern="0" dirty="0"/>
              <a:t>, deren Erfüllung nachzuweisen ist</a:t>
            </a:r>
          </a:p>
          <a:p>
            <a:pPr marL="1219200" lvl="2" indent="-304800" eaLnBrk="1" hangingPunct="1">
              <a:buFontTx/>
              <a:buAutoNum type="arabicPeriod"/>
            </a:pPr>
            <a:r>
              <a:rPr lang="de-DE" altLang="de-DE" sz="1800" b="0" kern="0" dirty="0"/>
              <a:t>Leite alle </a:t>
            </a:r>
            <a:r>
              <a:rPr lang="de-DE" altLang="de-DE" sz="1800" b="0" kern="0" baseline="30000" dirty="0"/>
              <a:t>Fragestellungen</a:t>
            </a:r>
            <a:r>
              <a:rPr lang="de-DE" altLang="de-DE" sz="1800" b="0" kern="0" dirty="0"/>
              <a:t> ab, die zu einer Quantifizierung dieser Auswertungsziele beitragen können</a:t>
            </a:r>
          </a:p>
          <a:p>
            <a:pPr marL="1219200" lvl="2" indent="-304800" eaLnBrk="1" hangingPunct="1">
              <a:buFontTx/>
              <a:buAutoNum type="arabicPeriod"/>
            </a:pPr>
            <a:r>
              <a:rPr lang="de-DE" altLang="de-DE" sz="1800" b="0" kern="0" dirty="0"/>
              <a:t>Leite alle Maße ab, die Informationen zur Beantwortung der Fragestellungen beitragen können</a:t>
            </a:r>
          </a:p>
          <a:p>
            <a:pPr marL="1219200" lvl="2" indent="-304800" eaLnBrk="1" hangingPunct="1">
              <a:buFontTx/>
              <a:buAutoNum type="arabicPeriod"/>
            </a:pPr>
            <a:r>
              <a:rPr lang="de-DE" altLang="de-DE" sz="1800" b="0" kern="0" dirty="0"/>
              <a:t>Entwerfe einen Mechanismus, der die möglichst genaue Erfassung (Messung)  der in (3.) definierten Maße erlaubt</a:t>
            </a:r>
          </a:p>
          <a:p>
            <a:pPr marL="1219200" lvl="2" indent="-304800" eaLnBrk="1" hangingPunct="1">
              <a:buFontTx/>
              <a:buAutoNum type="arabicPeriod"/>
            </a:pPr>
            <a:r>
              <a:rPr lang="de-DE" altLang="de-DE" sz="1800" b="0" kern="0" dirty="0"/>
              <a:t>Validiere die Messwerte bezüglich aller primitiven</a:t>
            </a:r>
            <a:r>
              <a:rPr lang="de-DE" altLang="de-DE" sz="1800" b="0" kern="0" baseline="30000" dirty="0"/>
              <a:t>1) </a:t>
            </a:r>
            <a:r>
              <a:rPr lang="de-DE" altLang="de-DE" sz="1800" b="0" kern="0" dirty="0"/>
              <a:t>Maße</a:t>
            </a:r>
          </a:p>
          <a:p>
            <a:pPr marL="1219200" lvl="2" indent="-304800" eaLnBrk="1" hangingPunct="1">
              <a:buFontTx/>
              <a:buAutoNum type="arabicPeriod"/>
            </a:pPr>
            <a:r>
              <a:rPr lang="de-DE" altLang="de-DE" sz="1800" b="0" kern="0" dirty="0"/>
              <a:t>Interpretiere die Ergebnisse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0A3E35A-90BC-4B89-B91C-16AD4EF23EB9}"/>
              </a:ext>
            </a:extLst>
          </p:cNvPr>
          <p:cNvSpPr txBox="1"/>
          <p:nvPr/>
        </p:nvSpPr>
        <p:spPr>
          <a:xfrm>
            <a:off x="1547664" y="6217096"/>
            <a:ext cx="6334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00" b="0" dirty="0"/>
              <a:t>1) Primitiv im Sinn von grundlegend, einzeln. Beispiel: Fehler/1000 Lines </a:t>
            </a:r>
            <a:r>
              <a:rPr lang="de-AT" sz="1000" b="0" dirty="0" err="1"/>
              <a:t>of</a:t>
            </a:r>
            <a:r>
              <a:rPr lang="de-AT" sz="1000" b="0" dirty="0"/>
              <a:t> Code … primitiv: Fehler, zweites: Lines </a:t>
            </a:r>
            <a:r>
              <a:rPr lang="de-AT" sz="1000" b="0" dirty="0" err="1"/>
              <a:t>of</a:t>
            </a:r>
            <a:r>
              <a:rPr lang="de-AT" sz="1000" b="0" dirty="0"/>
              <a:t> Code    … also z.B. die einzelnen „Bestandteile“ einer Kennzahl</a:t>
            </a:r>
            <a:endParaRPr lang="de-DE" sz="1000" b="0" dirty="0"/>
          </a:p>
        </p:txBody>
      </p:sp>
    </p:spTree>
    <p:extLst>
      <p:ext uri="{BB962C8B-B14F-4D97-AF65-F5344CB8AC3E}">
        <p14:creationId xmlns:p14="http://schemas.microsoft.com/office/powerpoint/2010/main" val="39248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23850" y="333375"/>
            <a:ext cx="7558088" cy="457200"/>
          </a:xfrm>
          <a:prstGeom prst="rect">
            <a:avLst/>
          </a:prstGeom>
          <a:solidFill>
            <a:srgbClr val="0000FF"/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9pPr>
          </a:lstStyle>
          <a:p>
            <a:endParaRPr lang="de-DE" sz="2200" kern="0" dirty="0">
              <a:solidFill>
                <a:srgbClr val="FFFF00"/>
              </a:solidFill>
              <a:cs typeface="Times New Roman" pitchFamily="18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95288" y="345251"/>
            <a:ext cx="431800" cy="431800"/>
          </a:xfrm>
          <a:prstGeom prst="doubleWave">
            <a:avLst>
              <a:gd name="adj1" fmla="val 6500"/>
              <a:gd name="adj2" fmla="val 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de-AT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713258" y="1340768"/>
            <a:ext cx="7772400" cy="489654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buFontTx/>
              <a:buNone/>
            </a:pPr>
            <a:endParaRPr lang="de-DE" altLang="de-DE" sz="2400" b="0" dirty="0"/>
          </a:p>
        </p:txBody>
      </p:sp>
      <p:sp>
        <p:nvSpPr>
          <p:cNvPr id="6" name="Explosion 2 5"/>
          <p:cNvSpPr/>
          <p:nvPr/>
        </p:nvSpPr>
        <p:spPr bwMode="auto">
          <a:xfrm>
            <a:off x="3131840" y="44624"/>
            <a:ext cx="2880320" cy="1008112"/>
          </a:xfrm>
          <a:prstGeom prst="irregularSeal2">
            <a:avLst/>
          </a:prstGeom>
          <a:gradFill flip="none" rotWithShape="1">
            <a:gsLst>
              <a:gs pos="52000">
                <a:srgbClr val="FFFF00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GQM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36712"/>
            <a:ext cx="7772400" cy="504056"/>
          </a:xfrm>
        </p:spPr>
        <p:txBody>
          <a:bodyPr/>
          <a:lstStyle/>
          <a:p>
            <a:pPr eaLnBrk="1" hangingPunct="1"/>
            <a:r>
              <a:rPr lang="de-DE" altLang="de-DE" sz="2400" dirty="0"/>
              <a:t>Erweitertes GQM: Daimler Benz</a:t>
            </a:r>
            <a:endParaRPr lang="de-DE" altLang="de-DE" sz="1600" b="0" dirty="0"/>
          </a:p>
        </p:txBody>
      </p:sp>
      <p:sp>
        <p:nvSpPr>
          <p:cNvPr id="54" name="Rectangle 3"/>
          <p:cNvSpPr txBox="1">
            <a:spLocks noChangeArrowheads="1"/>
          </p:cNvSpPr>
          <p:nvPr/>
        </p:nvSpPr>
        <p:spPr>
          <a:xfrm>
            <a:off x="713258" y="1268760"/>
            <a:ext cx="7772400" cy="88431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de-DE" altLang="de-DE" sz="1600" dirty="0"/>
              <a:t>Schwierigkeit bei GQM: Aus Auswertungszielen direkt Fragestellungen abzuleiten</a:t>
            </a:r>
          </a:p>
          <a:p>
            <a:pPr eaLnBrk="1" hangingPunct="1"/>
            <a:r>
              <a:rPr lang="de-DE" altLang="de-DE" sz="1600" dirty="0"/>
              <a:t>Lösung Daimler Benz: Zwischenschaltung eines Qualitätsbaumes</a:t>
            </a:r>
          </a:p>
          <a:p>
            <a:pPr eaLnBrk="1" hangingPunct="1"/>
            <a:r>
              <a:rPr lang="de-DE" altLang="de-DE" sz="1600" dirty="0"/>
              <a:t>Auf Zwischenprodukt - Ebene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348038" y="2997200"/>
            <a:ext cx="3743325" cy="3167063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AT" altLang="de-DE" sz="2400"/>
          </a:p>
        </p:txBody>
      </p:sp>
      <p:sp>
        <p:nvSpPr>
          <p:cNvPr id="10" name="Rectangle 48"/>
          <p:cNvSpPr>
            <a:spLocks noChangeArrowheads="1"/>
          </p:cNvSpPr>
          <p:nvPr/>
        </p:nvSpPr>
        <p:spPr bwMode="auto">
          <a:xfrm>
            <a:off x="3059113" y="3213100"/>
            <a:ext cx="3743325" cy="3167063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AT" altLang="de-DE" sz="2400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4643437" y="2330575"/>
            <a:ext cx="2741637" cy="27699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200" dirty="0"/>
              <a:t>Wir untersuchen Produkte und … </a:t>
            </a:r>
          </a:p>
        </p:txBody>
      </p:sp>
      <p:sp>
        <p:nvSpPr>
          <p:cNvPr id="13" name="Rectangle 46"/>
          <p:cNvSpPr>
            <a:spLocks noChangeArrowheads="1"/>
          </p:cNvSpPr>
          <p:nvPr/>
        </p:nvSpPr>
        <p:spPr bwMode="auto">
          <a:xfrm>
            <a:off x="2700338" y="3429000"/>
            <a:ext cx="3743325" cy="316706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AT" altLang="de-DE" sz="2400"/>
          </a:p>
        </p:txBody>
      </p:sp>
      <p:grpSp>
        <p:nvGrpSpPr>
          <p:cNvPr id="14" name="Group 47"/>
          <p:cNvGrpSpPr>
            <a:grpSpLocks/>
          </p:cNvGrpSpPr>
          <p:nvPr/>
        </p:nvGrpSpPr>
        <p:grpSpPr bwMode="auto">
          <a:xfrm>
            <a:off x="2411413" y="2970213"/>
            <a:ext cx="4392612" cy="3309937"/>
            <a:chOff x="1519" y="1871"/>
            <a:chExt cx="2767" cy="2085"/>
          </a:xfrm>
        </p:grpSpPr>
        <p:sp>
          <p:nvSpPr>
            <p:cNvPr id="15" name="Text Box 8"/>
            <p:cNvSpPr txBox="1">
              <a:spLocks noChangeArrowheads="1"/>
            </p:cNvSpPr>
            <p:nvPr/>
          </p:nvSpPr>
          <p:spPr bwMode="auto">
            <a:xfrm>
              <a:off x="2150" y="2127"/>
              <a:ext cx="1615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 b="1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de-DE" altLang="de-DE" sz="1400" dirty="0" err="1"/>
                <a:t>Q-Baum</a:t>
              </a:r>
              <a:r>
                <a:rPr lang="de-DE" altLang="de-DE" sz="1400" dirty="0"/>
                <a:t> für den Quellcode</a:t>
              </a:r>
            </a:p>
          </p:txBody>
        </p:sp>
        <p:sp>
          <p:nvSpPr>
            <p:cNvPr id="16" name="Text Box 9"/>
            <p:cNvSpPr txBox="1">
              <a:spLocks noChangeArrowheads="1"/>
            </p:cNvSpPr>
            <p:nvPr/>
          </p:nvSpPr>
          <p:spPr bwMode="auto">
            <a:xfrm>
              <a:off x="3012" y="1871"/>
              <a:ext cx="122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 b="1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de-DE" altLang="de-DE" sz="1400"/>
                <a:t>Q-Baum ….</a:t>
              </a:r>
            </a:p>
          </p:txBody>
        </p:sp>
        <p:sp>
          <p:nvSpPr>
            <p:cNvPr id="17" name="Text Box 10"/>
            <p:cNvSpPr txBox="1">
              <a:spLocks noChangeArrowheads="1"/>
            </p:cNvSpPr>
            <p:nvPr/>
          </p:nvSpPr>
          <p:spPr bwMode="auto">
            <a:xfrm>
              <a:off x="2604" y="1989"/>
              <a:ext cx="1546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 b="1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de-DE" altLang="de-DE" sz="1400" dirty="0" err="1"/>
                <a:t>Q-Baum</a:t>
              </a:r>
              <a:r>
                <a:rPr lang="de-DE" altLang="de-DE" sz="1400" dirty="0"/>
                <a:t> für die Analyse</a:t>
              </a:r>
            </a:p>
          </p:txBody>
        </p:sp>
        <p:sp>
          <p:nvSpPr>
            <p:cNvPr id="18" name="Text Box 11"/>
            <p:cNvSpPr txBox="1">
              <a:spLocks noChangeArrowheads="1"/>
            </p:cNvSpPr>
            <p:nvPr/>
          </p:nvSpPr>
          <p:spPr bwMode="auto">
            <a:xfrm>
              <a:off x="2014" y="2515"/>
              <a:ext cx="68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 b="1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de-DE" altLang="de-DE" sz="1200"/>
                <a:t>Testbarkeit</a:t>
              </a:r>
            </a:p>
          </p:txBody>
        </p:sp>
        <p:sp>
          <p:nvSpPr>
            <p:cNvPr id="19" name="Text Box 12"/>
            <p:cNvSpPr txBox="1">
              <a:spLocks noChangeArrowheads="1"/>
            </p:cNvSpPr>
            <p:nvPr/>
          </p:nvSpPr>
          <p:spPr bwMode="auto">
            <a:xfrm>
              <a:off x="2653" y="2887"/>
              <a:ext cx="7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 b="1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de-DE" altLang="de-DE" sz="1200"/>
                <a:t>Strukturiertheit</a:t>
              </a:r>
            </a:p>
          </p:txBody>
        </p:sp>
        <p:sp>
          <p:nvSpPr>
            <p:cNvPr id="20" name="Text Box 13"/>
            <p:cNvSpPr txBox="1">
              <a:spLocks noChangeArrowheads="1"/>
            </p:cNvSpPr>
            <p:nvPr/>
          </p:nvSpPr>
          <p:spPr bwMode="auto">
            <a:xfrm>
              <a:off x="1944" y="3195"/>
              <a:ext cx="95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 b="1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de-DE" altLang="de-DE" sz="1200"/>
                <a:t>Innere Struktur</a:t>
              </a:r>
            </a:p>
          </p:txBody>
        </p:sp>
        <p:sp>
          <p:nvSpPr>
            <p:cNvPr id="22" name="Text Box 14"/>
            <p:cNvSpPr txBox="1">
              <a:spLocks noChangeArrowheads="1"/>
            </p:cNvSpPr>
            <p:nvPr/>
          </p:nvSpPr>
          <p:spPr bwMode="auto">
            <a:xfrm>
              <a:off x="1837" y="3480"/>
              <a:ext cx="131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 b="1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de-DE" altLang="de-DE" sz="1200" b="1">
                  <a:solidFill>
                    <a:srgbClr val="0000CC"/>
                  </a:solidFill>
                </a:rPr>
                <a:t>Größe des Programms?</a:t>
              </a:r>
            </a:p>
          </p:txBody>
        </p:sp>
        <p:sp>
          <p:nvSpPr>
            <p:cNvPr id="23" name="Text Box 15"/>
            <p:cNvSpPr txBox="1">
              <a:spLocks noChangeArrowheads="1"/>
            </p:cNvSpPr>
            <p:nvPr/>
          </p:nvSpPr>
          <p:spPr bwMode="auto">
            <a:xfrm>
              <a:off x="2653" y="2512"/>
              <a:ext cx="68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 b="1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de-DE" altLang="de-DE" sz="1200"/>
                <a:t>Wartbarkeit</a:t>
              </a:r>
            </a:p>
          </p:txBody>
        </p:sp>
        <p:sp>
          <p:nvSpPr>
            <p:cNvPr id="24" name="Text Box 16"/>
            <p:cNvSpPr txBox="1">
              <a:spLocks noChangeArrowheads="1"/>
            </p:cNvSpPr>
            <p:nvPr/>
          </p:nvSpPr>
          <p:spPr bwMode="auto">
            <a:xfrm>
              <a:off x="3152" y="3203"/>
              <a:ext cx="7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 b="1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de-DE" altLang="de-DE" sz="1200"/>
                <a:t>…..</a:t>
              </a:r>
            </a:p>
          </p:txBody>
        </p:sp>
        <p:sp>
          <p:nvSpPr>
            <p:cNvPr id="25" name="Text Box 18"/>
            <p:cNvSpPr txBox="1">
              <a:spLocks noChangeArrowheads="1"/>
            </p:cNvSpPr>
            <p:nvPr/>
          </p:nvSpPr>
          <p:spPr bwMode="auto">
            <a:xfrm>
              <a:off x="1746" y="3764"/>
              <a:ext cx="154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 b="1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de-DE" altLang="de-DE" sz="1400" dirty="0">
                  <a:solidFill>
                    <a:srgbClr val="FF0000"/>
                  </a:solidFill>
                </a:rPr>
                <a:t>Anzahl der LOC, FP, … </a:t>
              </a:r>
            </a:p>
          </p:txBody>
        </p:sp>
        <p:sp>
          <p:nvSpPr>
            <p:cNvPr id="26" name="Line 27"/>
            <p:cNvSpPr>
              <a:spLocks noChangeShapeType="1"/>
            </p:cNvSpPr>
            <p:nvPr/>
          </p:nvSpPr>
          <p:spPr bwMode="auto">
            <a:xfrm flipH="1">
              <a:off x="2381" y="2296"/>
              <a:ext cx="363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AT"/>
            </a:p>
          </p:txBody>
        </p:sp>
        <p:sp>
          <p:nvSpPr>
            <p:cNvPr id="27" name="Line 28"/>
            <p:cNvSpPr>
              <a:spLocks noChangeShapeType="1"/>
            </p:cNvSpPr>
            <p:nvPr/>
          </p:nvSpPr>
          <p:spPr bwMode="auto">
            <a:xfrm>
              <a:off x="2971" y="2296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AT"/>
            </a:p>
          </p:txBody>
        </p:sp>
        <p:sp>
          <p:nvSpPr>
            <p:cNvPr id="28" name="Line 29"/>
            <p:cNvSpPr>
              <a:spLocks noChangeShapeType="1"/>
            </p:cNvSpPr>
            <p:nvPr/>
          </p:nvSpPr>
          <p:spPr bwMode="auto">
            <a:xfrm>
              <a:off x="3152" y="2296"/>
              <a:ext cx="499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AT"/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3379" y="2514"/>
              <a:ext cx="7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 b="1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de-DE" altLang="de-DE" sz="1200"/>
                <a:t>…..</a:t>
              </a: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3515" y="2886"/>
              <a:ext cx="7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 b="1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de-DE" altLang="de-DE" sz="1200"/>
                <a:t>…..</a:t>
              </a:r>
            </a:p>
          </p:txBody>
        </p:sp>
        <p:sp>
          <p:nvSpPr>
            <p:cNvPr id="31" name="Text Box 32"/>
            <p:cNvSpPr txBox="1">
              <a:spLocks noChangeArrowheads="1"/>
            </p:cNvSpPr>
            <p:nvPr/>
          </p:nvSpPr>
          <p:spPr bwMode="auto">
            <a:xfrm>
              <a:off x="2154" y="2659"/>
              <a:ext cx="7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 b="1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de-DE" altLang="de-DE" sz="1200"/>
                <a:t>…..</a:t>
              </a:r>
            </a:p>
          </p:txBody>
        </p:sp>
        <p:sp>
          <p:nvSpPr>
            <p:cNvPr id="32" name="Text Box 33"/>
            <p:cNvSpPr txBox="1">
              <a:spLocks noChangeArrowheads="1"/>
            </p:cNvSpPr>
            <p:nvPr/>
          </p:nvSpPr>
          <p:spPr bwMode="auto">
            <a:xfrm>
              <a:off x="1837" y="2659"/>
              <a:ext cx="7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 b="1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de-DE" altLang="de-DE" sz="1200"/>
                <a:t>…..</a:t>
              </a:r>
            </a:p>
          </p:txBody>
        </p:sp>
        <p:sp>
          <p:nvSpPr>
            <p:cNvPr id="33" name="Text Box 34"/>
            <p:cNvSpPr txBox="1">
              <a:spLocks noChangeArrowheads="1"/>
            </p:cNvSpPr>
            <p:nvPr/>
          </p:nvSpPr>
          <p:spPr bwMode="auto">
            <a:xfrm>
              <a:off x="1519" y="2659"/>
              <a:ext cx="7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 b="1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de-DE" altLang="de-DE" sz="1200"/>
                <a:t>…..</a:t>
              </a:r>
            </a:p>
          </p:txBody>
        </p:sp>
        <p:sp>
          <p:nvSpPr>
            <p:cNvPr id="34" name="Line 35"/>
            <p:cNvSpPr>
              <a:spLocks noChangeShapeType="1"/>
            </p:cNvSpPr>
            <p:nvPr/>
          </p:nvSpPr>
          <p:spPr bwMode="auto">
            <a:xfrm>
              <a:off x="2245" y="265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AT"/>
            </a:p>
          </p:txBody>
        </p:sp>
        <p:sp>
          <p:nvSpPr>
            <p:cNvPr id="35" name="Line 36"/>
            <p:cNvSpPr>
              <a:spLocks noChangeShapeType="1"/>
            </p:cNvSpPr>
            <p:nvPr/>
          </p:nvSpPr>
          <p:spPr bwMode="auto">
            <a:xfrm flipH="1">
              <a:off x="1927" y="2659"/>
              <a:ext cx="227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AT"/>
            </a:p>
          </p:txBody>
        </p:sp>
        <p:sp>
          <p:nvSpPr>
            <p:cNvPr id="36" name="Line 37"/>
            <p:cNvSpPr>
              <a:spLocks noChangeShapeType="1"/>
            </p:cNvSpPr>
            <p:nvPr/>
          </p:nvSpPr>
          <p:spPr bwMode="auto">
            <a:xfrm>
              <a:off x="2472" y="2659"/>
              <a:ext cx="45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AT"/>
            </a:p>
          </p:txBody>
        </p:sp>
        <p:sp>
          <p:nvSpPr>
            <p:cNvPr id="37" name="Line 38"/>
            <p:cNvSpPr>
              <a:spLocks noChangeShapeType="1"/>
            </p:cNvSpPr>
            <p:nvPr/>
          </p:nvSpPr>
          <p:spPr bwMode="auto">
            <a:xfrm>
              <a:off x="2971" y="265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AT"/>
            </a:p>
          </p:txBody>
        </p:sp>
        <p:sp>
          <p:nvSpPr>
            <p:cNvPr id="38" name="Line 39"/>
            <p:cNvSpPr>
              <a:spLocks noChangeShapeType="1"/>
            </p:cNvSpPr>
            <p:nvPr/>
          </p:nvSpPr>
          <p:spPr bwMode="auto">
            <a:xfrm>
              <a:off x="3107" y="2659"/>
              <a:ext cx="635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AT"/>
            </a:p>
          </p:txBody>
        </p:sp>
        <p:sp>
          <p:nvSpPr>
            <p:cNvPr id="39" name="Line 40"/>
            <p:cNvSpPr>
              <a:spLocks noChangeShapeType="1"/>
            </p:cNvSpPr>
            <p:nvPr/>
          </p:nvSpPr>
          <p:spPr bwMode="auto">
            <a:xfrm flipH="1">
              <a:off x="2562" y="3022"/>
              <a:ext cx="409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AT"/>
            </a:p>
          </p:txBody>
        </p:sp>
        <p:sp>
          <p:nvSpPr>
            <p:cNvPr id="40" name="Line 41"/>
            <p:cNvSpPr>
              <a:spLocks noChangeShapeType="1"/>
            </p:cNvSpPr>
            <p:nvPr/>
          </p:nvSpPr>
          <p:spPr bwMode="auto">
            <a:xfrm>
              <a:off x="3107" y="3022"/>
              <a:ext cx="317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AT"/>
            </a:p>
          </p:txBody>
        </p:sp>
        <p:sp>
          <p:nvSpPr>
            <p:cNvPr id="41" name="Line 42"/>
            <p:cNvSpPr>
              <a:spLocks noChangeShapeType="1"/>
            </p:cNvSpPr>
            <p:nvPr/>
          </p:nvSpPr>
          <p:spPr bwMode="auto">
            <a:xfrm flipH="1">
              <a:off x="2200" y="3339"/>
              <a:ext cx="181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AT"/>
            </a:p>
          </p:txBody>
        </p:sp>
        <p:sp>
          <p:nvSpPr>
            <p:cNvPr id="42" name="Line 43"/>
            <p:cNvSpPr>
              <a:spLocks noChangeShapeType="1"/>
            </p:cNvSpPr>
            <p:nvPr/>
          </p:nvSpPr>
          <p:spPr bwMode="auto">
            <a:xfrm>
              <a:off x="2472" y="333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AT"/>
            </a:p>
          </p:txBody>
        </p:sp>
        <p:sp>
          <p:nvSpPr>
            <p:cNvPr id="43" name="Line 44"/>
            <p:cNvSpPr>
              <a:spLocks noChangeShapeType="1"/>
            </p:cNvSpPr>
            <p:nvPr/>
          </p:nvSpPr>
          <p:spPr bwMode="auto">
            <a:xfrm>
              <a:off x="2608" y="3339"/>
              <a:ext cx="227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AT"/>
            </a:p>
          </p:txBody>
        </p:sp>
        <p:sp>
          <p:nvSpPr>
            <p:cNvPr id="44" name="Line 45"/>
            <p:cNvSpPr>
              <a:spLocks noChangeShapeType="1"/>
            </p:cNvSpPr>
            <p:nvPr/>
          </p:nvSpPr>
          <p:spPr bwMode="auto">
            <a:xfrm>
              <a:off x="2472" y="3657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AT"/>
            </a:p>
          </p:txBody>
        </p:sp>
      </p:grpSp>
      <p:sp>
        <p:nvSpPr>
          <p:cNvPr id="45" name="Line 50"/>
          <p:cNvSpPr>
            <a:spLocks noChangeShapeType="1"/>
          </p:cNvSpPr>
          <p:nvPr/>
        </p:nvSpPr>
        <p:spPr bwMode="auto">
          <a:xfrm flipH="1">
            <a:off x="3995738" y="2636838"/>
            <a:ext cx="1512887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AT"/>
          </a:p>
        </p:txBody>
      </p:sp>
      <p:sp>
        <p:nvSpPr>
          <p:cNvPr id="46" name="Line 51"/>
          <p:cNvSpPr>
            <a:spLocks noChangeShapeType="1"/>
          </p:cNvSpPr>
          <p:nvPr/>
        </p:nvSpPr>
        <p:spPr bwMode="auto">
          <a:xfrm flipH="1">
            <a:off x="5003800" y="2636838"/>
            <a:ext cx="576263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AT"/>
          </a:p>
        </p:txBody>
      </p:sp>
      <p:sp>
        <p:nvSpPr>
          <p:cNvPr id="47" name="Line 52"/>
          <p:cNvSpPr>
            <a:spLocks noChangeShapeType="1"/>
          </p:cNvSpPr>
          <p:nvPr/>
        </p:nvSpPr>
        <p:spPr bwMode="auto">
          <a:xfrm flipH="1">
            <a:off x="5651500" y="2636838"/>
            <a:ext cx="73025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AT"/>
          </a:p>
        </p:txBody>
      </p:sp>
      <p:sp>
        <p:nvSpPr>
          <p:cNvPr id="48" name="Text Box 53"/>
          <p:cNvSpPr txBox="1">
            <a:spLocks noChangeArrowheads="1"/>
          </p:cNvSpPr>
          <p:nvPr/>
        </p:nvSpPr>
        <p:spPr bwMode="auto">
          <a:xfrm>
            <a:off x="1332409" y="2276475"/>
            <a:ext cx="2519511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de-DE" altLang="de-DE" dirty="0"/>
              <a:t>G</a:t>
            </a:r>
            <a:r>
              <a:rPr lang="de-DE" altLang="de-DE" b="0" dirty="0"/>
              <a:t>oal  …………….</a:t>
            </a:r>
          </a:p>
        </p:txBody>
      </p:sp>
      <p:sp>
        <p:nvSpPr>
          <p:cNvPr id="49" name="Text Box 54"/>
          <p:cNvSpPr txBox="1">
            <a:spLocks noChangeArrowheads="1"/>
          </p:cNvSpPr>
          <p:nvPr/>
        </p:nvSpPr>
        <p:spPr bwMode="auto">
          <a:xfrm>
            <a:off x="971823" y="3068638"/>
            <a:ext cx="22320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de-DE" altLang="de-DE" b="0" dirty="0" err="1"/>
              <a:t>Q-Bäume</a:t>
            </a:r>
            <a:r>
              <a:rPr lang="de-DE" altLang="de-DE" b="0" dirty="0"/>
              <a:t> ….</a:t>
            </a:r>
          </a:p>
        </p:txBody>
      </p:sp>
      <p:sp>
        <p:nvSpPr>
          <p:cNvPr id="50" name="Text Box 55"/>
          <p:cNvSpPr txBox="1">
            <a:spLocks noChangeArrowheads="1"/>
          </p:cNvSpPr>
          <p:nvPr/>
        </p:nvSpPr>
        <p:spPr bwMode="auto">
          <a:xfrm>
            <a:off x="828130" y="5408613"/>
            <a:ext cx="18716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de-DE" altLang="de-DE" dirty="0" err="1"/>
              <a:t>Q</a:t>
            </a:r>
            <a:r>
              <a:rPr lang="de-DE" altLang="de-DE" b="0" dirty="0" err="1"/>
              <a:t>uestion</a:t>
            </a:r>
            <a:r>
              <a:rPr lang="de-DE" altLang="de-DE" b="0" dirty="0"/>
              <a:t> ……</a:t>
            </a:r>
          </a:p>
        </p:txBody>
      </p:sp>
      <p:sp>
        <p:nvSpPr>
          <p:cNvPr id="51" name="Text Box 56"/>
          <p:cNvSpPr txBox="1">
            <a:spLocks noChangeArrowheads="1"/>
          </p:cNvSpPr>
          <p:nvPr/>
        </p:nvSpPr>
        <p:spPr bwMode="auto">
          <a:xfrm>
            <a:off x="827683" y="5949950"/>
            <a:ext cx="2016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de-DE" altLang="de-DE" dirty="0" err="1"/>
              <a:t>M</a:t>
            </a:r>
            <a:r>
              <a:rPr lang="de-DE" altLang="de-DE" b="0" dirty="0" err="1"/>
              <a:t>etrics</a:t>
            </a:r>
            <a:r>
              <a:rPr lang="de-DE" altLang="de-DE" b="0" dirty="0"/>
              <a:t>  ……</a:t>
            </a:r>
          </a:p>
        </p:txBody>
      </p:sp>
    </p:spTree>
    <p:extLst>
      <p:ext uri="{BB962C8B-B14F-4D97-AF65-F5344CB8AC3E}">
        <p14:creationId xmlns:p14="http://schemas.microsoft.com/office/powerpoint/2010/main" val="43632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23850" y="333375"/>
            <a:ext cx="7558088" cy="457200"/>
          </a:xfrm>
          <a:prstGeom prst="rect">
            <a:avLst/>
          </a:prstGeom>
          <a:solidFill>
            <a:srgbClr val="0000FF"/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9pPr>
          </a:lstStyle>
          <a:p>
            <a:endParaRPr lang="de-DE" sz="2200" kern="0" dirty="0">
              <a:solidFill>
                <a:srgbClr val="FFFF00"/>
              </a:solidFill>
              <a:cs typeface="Times New Roman" pitchFamily="18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95288" y="345251"/>
            <a:ext cx="431800" cy="431800"/>
          </a:xfrm>
          <a:prstGeom prst="doubleWave">
            <a:avLst>
              <a:gd name="adj1" fmla="val 6500"/>
              <a:gd name="adj2" fmla="val 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de-AT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713258" y="1340768"/>
            <a:ext cx="7772400" cy="489654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buFontTx/>
              <a:buNone/>
            </a:pPr>
            <a:endParaRPr lang="de-DE" altLang="de-DE" sz="2400" b="0" dirty="0"/>
          </a:p>
        </p:txBody>
      </p:sp>
      <p:sp>
        <p:nvSpPr>
          <p:cNvPr id="6" name="Explosion 2 5"/>
          <p:cNvSpPr/>
          <p:nvPr/>
        </p:nvSpPr>
        <p:spPr bwMode="auto">
          <a:xfrm>
            <a:off x="3131840" y="44624"/>
            <a:ext cx="2880320" cy="1008112"/>
          </a:xfrm>
          <a:prstGeom prst="irregularSeal2">
            <a:avLst/>
          </a:prstGeom>
          <a:gradFill flip="none" rotWithShape="1">
            <a:gsLst>
              <a:gs pos="47000">
                <a:srgbClr val="FFC000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KANO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80728"/>
            <a:ext cx="7772400" cy="720080"/>
          </a:xfrm>
        </p:spPr>
        <p:txBody>
          <a:bodyPr/>
          <a:lstStyle/>
          <a:p>
            <a:pPr eaLnBrk="1" hangingPunct="1"/>
            <a:r>
              <a:rPr lang="de-DE" altLang="de-DE" sz="2400" dirty="0"/>
              <a:t>Das </a:t>
            </a:r>
            <a:r>
              <a:rPr lang="de-DE" altLang="de-DE" sz="2400" dirty="0" err="1"/>
              <a:t>KANO-Modell</a:t>
            </a:r>
            <a:br>
              <a:rPr lang="de-DE" altLang="de-DE" sz="2400" dirty="0"/>
            </a:br>
            <a:r>
              <a:rPr lang="de-DE" altLang="de-DE" sz="1600" b="0" dirty="0"/>
              <a:t>oder: „über die Entwicklung von Qualitätsanforderungen über die Zeit“</a:t>
            </a:r>
          </a:p>
        </p:txBody>
      </p:sp>
      <p:sp>
        <p:nvSpPr>
          <p:cNvPr id="52" name="Rectangle 3"/>
          <p:cNvSpPr txBox="1">
            <a:spLocks noChangeArrowheads="1"/>
          </p:cNvSpPr>
          <p:nvPr/>
        </p:nvSpPr>
        <p:spPr>
          <a:xfrm>
            <a:off x="683568" y="2122512"/>
            <a:ext cx="2286000" cy="4114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de-DE" altLang="de-DE" sz="2000" b="0" kern="0" dirty="0"/>
              <a:t>Heute </a:t>
            </a:r>
            <a:r>
              <a:rPr lang="de-DE" altLang="de-DE" sz="2000" b="0" kern="0" dirty="0" err="1">
                <a:solidFill>
                  <a:srgbClr val="FF0000"/>
                </a:solidFill>
              </a:rPr>
              <a:t>Begeisterungs-faktor</a:t>
            </a:r>
            <a:r>
              <a:rPr lang="de-DE" altLang="de-DE" sz="2000" b="0" kern="0" dirty="0"/>
              <a:t>, </a:t>
            </a:r>
            <a:br>
              <a:rPr lang="de-DE" altLang="de-DE" sz="2000" b="0" kern="0" dirty="0"/>
            </a:br>
            <a:r>
              <a:rPr lang="de-DE" altLang="de-DE" sz="2000" b="0" kern="0" dirty="0"/>
              <a:t>morgen </a:t>
            </a:r>
            <a:r>
              <a:rPr lang="de-DE" altLang="de-DE" sz="2000" b="0" kern="0" dirty="0" err="1">
                <a:solidFill>
                  <a:srgbClr val="0000CC"/>
                </a:solidFill>
              </a:rPr>
              <a:t>Selbstverständ-lichkeit</a:t>
            </a:r>
            <a:endParaRPr lang="de-DE" altLang="de-DE" sz="2000" b="0" kern="0" dirty="0">
              <a:solidFill>
                <a:srgbClr val="0000CC"/>
              </a:solidFill>
            </a:endParaRPr>
          </a:p>
          <a:p>
            <a:pPr eaLnBrk="1" hangingPunct="1">
              <a:spcBef>
                <a:spcPct val="65000"/>
              </a:spcBef>
            </a:pPr>
            <a:r>
              <a:rPr lang="de-DE" altLang="de-DE" sz="2000" b="0" kern="0" dirty="0">
                <a:sym typeface="Wingdings" pitchFamily="2" charset="2"/>
              </a:rPr>
              <a:t> Ständige Verbesserung ist notwendig</a:t>
            </a:r>
            <a:endParaRPr lang="de-DE" altLang="de-DE" sz="2000" b="0" kern="0" dirty="0"/>
          </a:p>
        </p:txBody>
      </p:sp>
      <p:grpSp>
        <p:nvGrpSpPr>
          <p:cNvPr id="53" name="Group 4"/>
          <p:cNvGrpSpPr>
            <a:grpSpLocks/>
          </p:cNvGrpSpPr>
          <p:nvPr/>
        </p:nvGrpSpPr>
        <p:grpSpPr bwMode="auto">
          <a:xfrm>
            <a:off x="3059832" y="2204864"/>
            <a:ext cx="5617146" cy="3456384"/>
            <a:chOff x="1968" y="1200"/>
            <a:chExt cx="3493" cy="2160"/>
          </a:xfrm>
        </p:grpSpPr>
        <p:sp>
          <p:nvSpPr>
            <p:cNvPr id="55" name="Line 5"/>
            <p:cNvSpPr>
              <a:spLocks noChangeShapeType="1"/>
            </p:cNvSpPr>
            <p:nvPr/>
          </p:nvSpPr>
          <p:spPr bwMode="auto">
            <a:xfrm>
              <a:off x="2592" y="2304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AT"/>
            </a:p>
          </p:txBody>
        </p:sp>
        <p:sp>
          <p:nvSpPr>
            <p:cNvPr id="56" name="Line 6"/>
            <p:cNvSpPr>
              <a:spLocks noChangeShapeType="1"/>
            </p:cNvSpPr>
            <p:nvPr/>
          </p:nvSpPr>
          <p:spPr bwMode="auto">
            <a:xfrm flipV="1">
              <a:off x="3600" y="1248"/>
              <a:ext cx="0" cy="2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AT"/>
            </a:p>
          </p:txBody>
        </p:sp>
        <p:sp>
          <p:nvSpPr>
            <p:cNvPr id="57" name="Line 7"/>
            <p:cNvSpPr>
              <a:spLocks noChangeShapeType="1"/>
            </p:cNvSpPr>
            <p:nvPr/>
          </p:nvSpPr>
          <p:spPr bwMode="auto">
            <a:xfrm flipV="1">
              <a:off x="2640" y="1488"/>
              <a:ext cx="1872" cy="168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AT"/>
            </a:p>
          </p:txBody>
        </p:sp>
        <p:sp>
          <p:nvSpPr>
            <p:cNvPr id="58" name="Freeform 8"/>
            <p:cNvSpPr>
              <a:spLocks/>
            </p:cNvSpPr>
            <p:nvPr/>
          </p:nvSpPr>
          <p:spPr bwMode="auto">
            <a:xfrm>
              <a:off x="2640" y="1440"/>
              <a:ext cx="1632" cy="768"/>
            </a:xfrm>
            <a:custGeom>
              <a:avLst/>
              <a:gdLst>
                <a:gd name="T0" fmla="*/ 0 w 1632"/>
                <a:gd name="T1" fmla="*/ 768 h 768"/>
                <a:gd name="T2" fmla="*/ 1008 w 1632"/>
                <a:gd name="T3" fmla="*/ 624 h 768"/>
                <a:gd name="T4" fmla="*/ 1632 w 1632"/>
                <a:gd name="T5" fmla="*/ 0 h 76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32" h="768">
                  <a:moveTo>
                    <a:pt x="0" y="768"/>
                  </a:moveTo>
                  <a:cubicBezTo>
                    <a:pt x="368" y="760"/>
                    <a:pt x="736" y="752"/>
                    <a:pt x="1008" y="624"/>
                  </a:cubicBezTo>
                  <a:cubicBezTo>
                    <a:pt x="1280" y="496"/>
                    <a:pt x="1456" y="248"/>
                    <a:pt x="1632" y="0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AT"/>
            </a:p>
          </p:txBody>
        </p:sp>
        <p:sp>
          <p:nvSpPr>
            <p:cNvPr id="59" name="Freeform 9"/>
            <p:cNvSpPr>
              <a:spLocks/>
            </p:cNvSpPr>
            <p:nvPr/>
          </p:nvSpPr>
          <p:spPr bwMode="auto">
            <a:xfrm>
              <a:off x="2784" y="2475"/>
              <a:ext cx="2030" cy="885"/>
            </a:xfrm>
            <a:custGeom>
              <a:avLst/>
              <a:gdLst>
                <a:gd name="T0" fmla="*/ 0 w 2030"/>
                <a:gd name="T1" fmla="*/ 885 h 885"/>
                <a:gd name="T2" fmla="*/ 686 w 2030"/>
                <a:gd name="T3" fmla="*/ 220 h 885"/>
                <a:gd name="T4" fmla="*/ 2030 w 2030"/>
                <a:gd name="T5" fmla="*/ 0 h 88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30" h="885">
                  <a:moveTo>
                    <a:pt x="0" y="885"/>
                  </a:moveTo>
                  <a:cubicBezTo>
                    <a:pt x="114" y="774"/>
                    <a:pt x="348" y="367"/>
                    <a:pt x="686" y="220"/>
                  </a:cubicBezTo>
                  <a:cubicBezTo>
                    <a:pt x="1024" y="73"/>
                    <a:pt x="1750" y="46"/>
                    <a:pt x="2030" y="0"/>
                  </a:cubicBezTo>
                </a:path>
              </a:pathLst>
            </a:custGeom>
            <a:noFill/>
            <a:ln w="28575" cmpd="sng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AT"/>
            </a:p>
          </p:txBody>
        </p:sp>
        <p:sp>
          <p:nvSpPr>
            <p:cNvPr id="60" name="Line 10"/>
            <p:cNvSpPr>
              <a:spLocks noChangeShapeType="1"/>
            </p:cNvSpPr>
            <p:nvPr/>
          </p:nvSpPr>
          <p:spPr bwMode="auto">
            <a:xfrm>
              <a:off x="3456" y="2160"/>
              <a:ext cx="384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AT"/>
            </a:p>
          </p:txBody>
        </p:sp>
        <p:sp>
          <p:nvSpPr>
            <p:cNvPr id="61" name="Text Box 11"/>
            <p:cNvSpPr txBox="1">
              <a:spLocks noChangeArrowheads="1"/>
            </p:cNvSpPr>
            <p:nvPr/>
          </p:nvSpPr>
          <p:spPr bwMode="auto">
            <a:xfrm>
              <a:off x="2539" y="2328"/>
              <a:ext cx="6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 b="1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e-DE" altLang="de-DE" sz="1200" b="0"/>
                <a:t>negativ</a:t>
              </a:r>
            </a:p>
          </p:txBody>
        </p:sp>
        <p:sp>
          <p:nvSpPr>
            <p:cNvPr id="62" name="Text Box 12"/>
            <p:cNvSpPr txBox="1">
              <a:spLocks noChangeArrowheads="1"/>
            </p:cNvSpPr>
            <p:nvPr/>
          </p:nvSpPr>
          <p:spPr bwMode="auto">
            <a:xfrm>
              <a:off x="4389" y="2304"/>
              <a:ext cx="6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 b="1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e-DE" altLang="de-DE" sz="1200" b="0" dirty="0"/>
                <a:t>positiv</a:t>
              </a:r>
            </a:p>
          </p:txBody>
        </p:sp>
        <p:sp>
          <p:nvSpPr>
            <p:cNvPr id="63" name="Text Box 13"/>
            <p:cNvSpPr txBox="1">
              <a:spLocks noChangeArrowheads="1"/>
            </p:cNvSpPr>
            <p:nvPr/>
          </p:nvSpPr>
          <p:spPr bwMode="auto">
            <a:xfrm>
              <a:off x="3072" y="1296"/>
              <a:ext cx="6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 b="1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e-DE" altLang="de-DE" sz="1200" b="0" dirty="0"/>
                <a:t>positiv</a:t>
              </a:r>
            </a:p>
          </p:txBody>
        </p:sp>
        <p:sp>
          <p:nvSpPr>
            <p:cNvPr id="64" name="Text Box 14"/>
            <p:cNvSpPr txBox="1">
              <a:spLocks noChangeArrowheads="1"/>
            </p:cNvSpPr>
            <p:nvPr/>
          </p:nvSpPr>
          <p:spPr bwMode="auto">
            <a:xfrm>
              <a:off x="3600" y="3168"/>
              <a:ext cx="408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 b="1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  <a:buFontTx/>
                <a:buNone/>
              </a:pPr>
              <a:r>
                <a:rPr lang="de-DE" altLang="de-DE" sz="1200" b="0" dirty="0"/>
                <a:t>negativ</a:t>
              </a:r>
            </a:p>
          </p:txBody>
        </p:sp>
        <p:sp>
          <p:nvSpPr>
            <p:cNvPr id="65" name="Text Box 15"/>
            <p:cNvSpPr txBox="1">
              <a:spLocks noChangeArrowheads="1"/>
            </p:cNvSpPr>
            <p:nvPr/>
          </p:nvSpPr>
          <p:spPr bwMode="auto">
            <a:xfrm>
              <a:off x="3648" y="1200"/>
              <a:ext cx="139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 b="1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e-DE" altLang="de-DE" sz="1400"/>
                <a:t>Kundenzufriedenheit</a:t>
              </a:r>
            </a:p>
          </p:txBody>
        </p:sp>
        <p:sp>
          <p:nvSpPr>
            <p:cNvPr id="66" name="Text Box 16"/>
            <p:cNvSpPr txBox="1">
              <a:spLocks noChangeArrowheads="1"/>
            </p:cNvSpPr>
            <p:nvPr/>
          </p:nvSpPr>
          <p:spPr bwMode="auto">
            <a:xfrm>
              <a:off x="3792" y="2304"/>
              <a:ext cx="43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 b="1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e-DE" altLang="de-DE" sz="1600" b="1"/>
                <a:t>Zeit</a:t>
              </a:r>
            </a:p>
          </p:txBody>
        </p:sp>
        <p:sp>
          <p:nvSpPr>
            <p:cNvPr id="67" name="Text Box 17"/>
            <p:cNvSpPr txBox="1">
              <a:spLocks noChangeArrowheads="1"/>
            </p:cNvSpPr>
            <p:nvPr/>
          </p:nvSpPr>
          <p:spPr bwMode="auto">
            <a:xfrm>
              <a:off x="4153" y="2640"/>
              <a:ext cx="1308" cy="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 b="1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  <a:buFontTx/>
                <a:buNone/>
              </a:pPr>
              <a:r>
                <a:rPr lang="de-DE" altLang="de-DE" sz="1400" b="0" dirty="0">
                  <a:solidFill>
                    <a:srgbClr val="0000CC"/>
                  </a:solidFill>
                </a:rPr>
                <a:t>Basisfaktoren </a:t>
              </a:r>
              <a:r>
                <a:rPr lang="de-DE" altLang="de-DE" sz="1000" b="0" dirty="0">
                  <a:solidFill>
                    <a:srgbClr val="0000CC"/>
                  </a:solidFill>
                </a:rPr>
                <a:t>(Basic </a:t>
              </a:r>
              <a:r>
                <a:rPr lang="de-DE" altLang="de-DE" sz="1000" b="0" dirty="0" err="1">
                  <a:solidFill>
                    <a:srgbClr val="0000CC"/>
                  </a:solidFill>
                </a:rPr>
                <a:t>needs</a:t>
              </a:r>
              <a:r>
                <a:rPr lang="de-DE" altLang="de-DE" sz="1000" b="0" dirty="0">
                  <a:solidFill>
                    <a:srgbClr val="0000CC"/>
                  </a:solidFill>
                </a:rPr>
                <a:t>)</a:t>
              </a:r>
            </a:p>
            <a:p>
              <a:pPr algn="l" eaLnBrk="1" hangingPunct="1">
                <a:spcBef>
                  <a:spcPct val="10000"/>
                </a:spcBef>
                <a:buFontTx/>
                <a:buChar char="-"/>
              </a:pPr>
              <a:r>
                <a:rPr lang="de-DE" altLang="de-DE" sz="1400" b="0" dirty="0">
                  <a:solidFill>
                    <a:srgbClr val="0000CC"/>
                  </a:solidFill>
                </a:rPr>
                <a:t> selbstverständlich</a:t>
              </a:r>
            </a:p>
            <a:p>
              <a:pPr algn="l" eaLnBrk="1" hangingPunct="1">
                <a:spcBef>
                  <a:spcPct val="10000"/>
                </a:spcBef>
                <a:buFontTx/>
                <a:buChar char="-"/>
              </a:pPr>
              <a:r>
                <a:rPr lang="de-DE" altLang="de-DE" sz="1400" b="0" dirty="0">
                  <a:solidFill>
                    <a:srgbClr val="0000CC"/>
                  </a:solidFill>
                </a:rPr>
                <a:t> erwartet</a:t>
              </a:r>
            </a:p>
            <a:p>
              <a:pPr algn="l" eaLnBrk="1" hangingPunct="1">
                <a:spcBef>
                  <a:spcPct val="10000"/>
                </a:spcBef>
                <a:buFontTx/>
                <a:buChar char="-"/>
              </a:pPr>
              <a:r>
                <a:rPr lang="de-DE" altLang="de-DE" sz="1400" b="0" dirty="0">
                  <a:solidFill>
                    <a:srgbClr val="0000CC"/>
                  </a:solidFill>
                </a:rPr>
                <a:t> zum Teil nicht bewusst</a:t>
              </a:r>
            </a:p>
          </p:txBody>
        </p:sp>
        <p:sp>
          <p:nvSpPr>
            <p:cNvPr id="68" name="Text Box 18"/>
            <p:cNvSpPr txBox="1">
              <a:spLocks noChangeArrowheads="1"/>
            </p:cNvSpPr>
            <p:nvPr/>
          </p:nvSpPr>
          <p:spPr bwMode="auto">
            <a:xfrm>
              <a:off x="1968" y="1440"/>
              <a:ext cx="1584" cy="7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 b="1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  <a:buFontTx/>
                <a:buNone/>
              </a:pPr>
              <a:r>
                <a:rPr lang="de-DE" altLang="de-DE" sz="1400" b="0" dirty="0">
                  <a:solidFill>
                    <a:srgbClr val="FF0000"/>
                  </a:solidFill>
                </a:rPr>
                <a:t>Begeisterungsfaktoren </a:t>
              </a:r>
              <a:r>
                <a:rPr lang="de-DE" altLang="de-DE" sz="1000" b="0" dirty="0">
                  <a:solidFill>
                    <a:srgbClr val="FF0000"/>
                  </a:solidFill>
                </a:rPr>
                <a:t>(</a:t>
              </a:r>
              <a:r>
                <a:rPr lang="de-DE" altLang="de-DE" sz="1000" b="0" dirty="0" err="1">
                  <a:solidFill>
                    <a:srgbClr val="FF0000"/>
                  </a:solidFill>
                </a:rPr>
                <a:t>Delighters</a:t>
              </a:r>
              <a:r>
                <a:rPr lang="de-DE" altLang="de-DE" sz="1000" b="0" dirty="0">
                  <a:solidFill>
                    <a:srgbClr val="FF0000"/>
                  </a:solidFill>
                </a:rPr>
                <a:t>, „</a:t>
              </a:r>
              <a:r>
                <a:rPr lang="de-DE" altLang="de-DE" sz="1000" b="0" dirty="0" err="1">
                  <a:solidFill>
                    <a:srgbClr val="FF0000"/>
                  </a:solidFill>
                </a:rPr>
                <a:t>excitement</a:t>
              </a:r>
              <a:r>
                <a:rPr lang="de-DE" altLang="de-DE" sz="1000" b="0" dirty="0">
                  <a:solidFill>
                    <a:srgbClr val="FF0000"/>
                  </a:solidFill>
                </a:rPr>
                <a:t> </a:t>
              </a:r>
              <a:r>
                <a:rPr lang="de-DE" altLang="de-DE" sz="1000" b="0" dirty="0" err="1">
                  <a:solidFill>
                    <a:srgbClr val="FF0000"/>
                  </a:solidFill>
                </a:rPr>
                <a:t>generators</a:t>
              </a:r>
              <a:r>
                <a:rPr lang="de-DE" altLang="de-DE" sz="1000" b="0" dirty="0">
                  <a:solidFill>
                    <a:srgbClr val="FF0000"/>
                  </a:solidFill>
                </a:rPr>
                <a:t>“)</a:t>
              </a:r>
            </a:p>
            <a:p>
              <a:pPr algn="l" eaLnBrk="1" hangingPunct="1">
                <a:spcBef>
                  <a:spcPct val="10000"/>
                </a:spcBef>
                <a:buFontTx/>
                <a:buChar char="-"/>
              </a:pPr>
              <a:r>
                <a:rPr lang="de-DE" altLang="de-DE" sz="1400" b="0" dirty="0">
                  <a:solidFill>
                    <a:srgbClr val="FF0000"/>
                  </a:solidFill>
                </a:rPr>
                <a:t> neu</a:t>
              </a:r>
            </a:p>
            <a:p>
              <a:pPr algn="l" eaLnBrk="1" hangingPunct="1">
                <a:spcBef>
                  <a:spcPct val="10000"/>
                </a:spcBef>
                <a:buFontTx/>
                <a:buChar char="-"/>
              </a:pPr>
              <a:r>
                <a:rPr lang="de-DE" altLang="de-DE" sz="1400" b="0" dirty="0">
                  <a:solidFill>
                    <a:srgbClr val="FF0000"/>
                  </a:solidFill>
                </a:rPr>
                <a:t> unerwartet</a:t>
              </a:r>
            </a:p>
            <a:p>
              <a:pPr algn="l" eaLnBrk="1" hangingPunct="1">
                <a:spcBef>
                  <a:spcPct val="10000"/>
                </a:spcBef>
                <a:buFontTx/>
                <a:buChar char="-"/>
              </a:pPr>
              <a:r>
                <a:rPr lang="de-DE" altLang="de-DE" sz="1400" b="0" dirty="0">
                  <a:solidFill>
                    <a:srgbClr val="FF0000"/>
                  </a:solidFill>
                </a:rPr>
                <a:t> nicht ausgesprochen/bewusst</a:t>
              </a:r>
            </a:p>
          </p:txBody>
        </p:sp>
        <p:sp>
          <p:nvSpPr>
            <p:cNvPr id="69" name="Text Box 19"/>
            <p:cNvSpPr txBox="1">
              <a:spLocks noChangeArrowheads="1"/>
            </p:cNvSpPr>
            <p:nvPr/>
          </p:nvSpPr>
          <p:spPr bwMode="auto">
            <a:xfrm>
              <a:off x="1968" y="2544"/>
              <a:ext cx="1392" cy="6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 b="1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  <a:buFontTx/>
                <a:buNone/>
              </a:pPr>
              <a:r>
                <a:rPr lang="de-DE" altLang="de-DE" sz="1400" b="0" dirty="0">
                  <a:solidFill>
                    <a:srgbClr val="33CC33"/>
                  </a:solidFill>
                </a:rPr>
                <a:t>Leistungsfaktoren </a:t>
              </a:r>
              <a:br>
                <a:rPr lang="de-DE" altLang="de-DE" sz="1400" b="0" dirty="0">
                  <a:solidFill>
                    <a:srgbClr val="33CC33"/>
                  </a:solidFill>
                </a:rPr>
              </a:br>
              <a:r>
                <a:rPr lang="de-DE" altLang="de-DE" sz="1000" b="0" dirty="0">
                  <a:solidFill>
                    <a:srgbClr val="33CC33"/>
                  </a:solidFill>
                </a:rPr>
                <a:t>(Performance </a:t>
              </a:r>
              <a:r>
                <a:rPr lang="de-DE" altLang="de-DE" sz="1000" b="0" dirty="0" err="1">
                  <a:solidFill>
                    <a:srgbClr val="33CC33"/>
                  </a:solidFill>
                </a:rPr>
                <a:t>needs</a:t>
              </a:r>
              <a:r>
                <a:rPr lang="de-DE" altLang="de-DE" sz="1000" b="0" dirty="0">
                  <a:solidFill>
                    <a:srgbClr val="33CC33"/>
                  </a:solidFill>
                </a:rPr>
                <a:t>)</a:t>
              </a:r>
            </a:p>
            <a:p>
              <a:pPr algn="l" eaLnBrk="1" hangingPunct="1">
                <a:spcBef>
                  <a:spcPts val="0"/>
                </a:spcBef>
                <a:buFontTx/>
                <a:buChar char="-"/>
              </a:pPr>
              <a:r>
                <a:rPr lang="de-DE" altLang="de-DE" sz="1400" b="0" dirty="0">
                  <a:solidFill>
                    <a:srgbClr val="33CC33"/>
                  </a:solidFill>
                </a:rPr>
                <a:t> erwartet</a:t>
              </a:r>
            </a:p>
            <a:p>
              <a:pPr algn="l" eaLnBrk="1" hangingPunct="1">
                <a:spcBef>
                  <a:spcPts val="0"/>
                </a:spcBef>
                <a:buFontTx/>
                <a:buChar char="-"/>
              </a:pPr>
              <a:r>
                <a:rPr lang="de-DE" altLang="de-DE" sz="1400" b="0" dirty="0">
                  <a:solidFill>
                    <a:srgbClr val="33CC33"/>
                  </a:solidFill>
                </a:rPr>
                <a:t> ausgesprochen</a:t>
              </a:r>
            </a:p>
            <a:p>
              <a:pPr algn="l" eaLnBrk="1" hangingPunct="1">
                <a:spcBef>
                  <a:spcPts val="0"/>
                </a:spcBef>
                <a:buFontTx/>
                <a:buChar char="-"/>
              </a:pPr>
              <a:r>
                <a:rPr lang="de-DE" altLang="de-DE" sz="1400" b="0" dirty="0">
                  <a:solidFill>
                    <a:srgbClr val="33CC33"/>
                  </a:solidFill>
                </a:rPr>
                <a:t> bewusst</a:t>
              </a:r>
            </a:p>
          </p:txBody>
        </p:sp>
        <p:sp>
          <p:nvSpPr>
            <p:cNvPr id="70" name="Text Box 20"/>
            <p:cNvSpPr txBox="1">
              <a:spLocks noChangeArrowheads="1"/>
            </p:cNvSpPr>
            <p:nvPr/>
          </p:nvSpPr>
          <p:spPr bwMode="auto">
            <a:xfrm>
              <a:off x="4224" y="2064"/>
              <a:ext cx="9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 b="1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e-DE" altLang="de-DE" sz="1400"/>
                <a:t>Erfüllungsgrad</a:t>
              </a:r>
            </a:p>
          </p:txBody>
        </p:sp>
      </p:grpSp>
      <p:sp>
        <p:nvSpPr>
          <p:cNvPr id="2" name="Textfeld 1"/>
          <p:cNvSpPr txBox="1"/>
          <p:nvPr/>
        </p:nvSpPr>
        <p:spPr>
          <a:xfrm>
            <a:off x="783912" y="6389638"/>
            <a:ext cx="37867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AT" sz="1000" b="0" dirty="0" err="1"/>
              <a:t>Noriako</a:t>
            </a:r>
            <a:r>
              <a:rPr lang="de-AT" sz="1000" b="0" dirty="0"/>
              <a:t> KANO, geb. 1940, UNI Tokyo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984F338-3338-42CC-A290-A0E006DD46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65" y="6108715"/>
            <a:ext cx="488637" cy="48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916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23850" y="333375"/>
            <a:ext cx="7558088" cy="457200"/>
          </a:xfrm>
          <a:prstGeom prst="rect">
            <a:avLst/>
          </a:prstGeom>
          <a:solidFill>
            <a:srgbClr val="0000FF"/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9pPr>
          </a:lstStyle>
          <a:p>
            <a:endParaRPr lang="de-DE" sz="2200" kern="0" dirty="0">
              <a:solidFill>
                <a:srgbClr val="FFFF00"/>
              </a:solidFill>
              <a:cs typeface="Times New Roman" pitchFamily="18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95288" y="345251"/>
            <a:ext cx="431800" cy="431800"/>
          </a:xfrm>
          <a:prstGeom prst="doubleWave">
            <a:avLst>
              <a:gd name="adj1" fmla="val 6500"/>
              <a:gd name="adj2" fmla="val 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de-AT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713258" y="1340768"/>
            <a:ext cx="7772400" cy="489654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buFontTx/>
              <a:buNone/>
            </a:pPr>
            <a:endParaRPr lang="de-DE" altLang="de-DE" sz="2400" b="0" dirty="0"/>
          </a:p>
        </p:txBody>
      </p:sp>
      <p:sp>
        <p:nvSpPr>
          <p:cNvPr id="6" name="Explosion 2 5"/>
          <p:cNvSpPr/>
          <p:nvPr/>
        </p:nvSpPr>
        <p:spPr bwMode="auto">
          <a:xfrm>
            <a:off x="3131840" y="44624"/>
            <a:ext cx="2880320" cy="1008112"/>
          </a:xfrm>
          <a:prstGeom prst="irregularSeal2">
            <a:avLst/>
          </a:prstGeom>
          <a:gradFill flip="none" rotWithShape="1">
            <a:gsLst>
              <a:gs pos="49000">
                <a:schemeClr val="bg1"/>
              </a:gs>
              <a:gs pos="100000">
                <a:srgbClr val="FFC000"/>
              </a:gs>
            </a:gsLst>
            <a:path path="shap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AT" sz="2400" dirty="0"/>
              <a:t>T</a:t>
            </a:r>
            <a:r>
              <a:rPr kumimoji="0" lang="de-AT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QM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08720"/>
            <a:ext cx="7772400" cy="504056"/>
          </a:xfrm>
        </p:spPr>
        <p:txBody>
          <a:bodyPr/>
          <a:lstStyle/>
          <a:p>
            <a:pPr eaLnBrk="1" hangingPunct="1"/>
            <a:r>
              <a:rPr lang="de-DE" altLang="de-DE" sz="2400" dirty="0"/>
              <a:t>Total Quality Management</a:t>
            </a:r>
            <a:endParaRPr lang="de-DE" altLang="de-DE" sz="1600" b="0" dirty="0"/>
          </a:p>
        </p:txBody>
      </p:sp>
      <p:sp>
        <p:nvSpPr>
          <p:cNvPr id="54" name="Rectangle 3"/>
          <p:cNvSpPr txBox="1">
            <a:spLocks noChangeArrowheads="1"/>
          </p:cNvSpPr>
          <p:nvPr/>
        </p:nvSpPr>
        <p:spPr>
          <a:xfrm>
            <a:off x="685800" y="1752600"/>
            <a:ext cx="7772400" cy="455672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sz="2000" dirty="0"/>
              <a:t>Entstanden in Japan</a:t>
            </a:r>
          </a:p>
          <a:p>
            <a:r>
              <a:rPr lang="de-DE" altLang="de-DE" sz="2000" dirty="0"/>
              <a:t>Ideen der amerikanischen Autoren</a:t>
            </a:r>
          </a:p>
          <a:p>
            <a:pPr lvl="1"/>
            <a:r>
              <a:rPr lang="de-DE" altLang="de-DE" sz="1800" b="0" dirty="0" err="1"/>
              <a:t>Crosby</a:t>
            </a:r>
            <a:endParaRPr lang="de-DE" altLang="de-DE" sz="1800" b="0" dirty="0"/>
          </a:p>
          <a:p>
            <a:pPr lvl="1"/>
            <a:r>
              <a:rPr lang="de-DE" altLang="de-DE" sz="1800" b="0" dirty="0" err="1"/>
              <a:t>Deming</a:t>
            </a:r>
            <a:endParaRPr lang="de-DE" altLang="de-DE" sz="1800" b="0" dirty="0"/>
          </a:p>
          <a:p>
            <a:pPr lvl="1"/>
            <a:r>
              <a:rPr lang="de-DE" altLang="de-DE" sz="1800" b="0" dirty="0"/>
              <a:t>Feigenbaum und </a:t>
            </a:r>
          </a:p>
          <a:p>
            <a:pPr lvl="1"/>
            <a:r>
              <a:rPr lang="de-DE" altLang="de-DE" sz="1800" b="0" dirty="0" err="1"/>
              <a:t>Juran</a:t>
            </a:r>
            <a:endParaRPr lang="de-DE" altLang="de-DE" sz="1800" b="0" dirty="0"/>
          </a:p>
          <a:p>
            <a:r>
              <a:rPr lang="de-DE" altLang="de-DE" sz="2000" dirty="0"/>
              <a:t>wurden mit der japanischen Kultur und Ansätzen von</a:t>
            </a:r>
          </a:p>
          <a:p>
            <a:r>
              <a:rPr lang="de-DE" altLang="de-DE" sz="2000" b="0" dirty="0" err="1"/>
              <a:t>Ishikawa</a:t>
            </a:r>
            <a:r>
              <a:rPr lang="de-DE" altLang="de-DE" sz="2000" dirty="0"/>
              <a:t> und </a:t>
            </a:r>
            <a:r>
              <a:rPr lang="de-DE" altLang="de-DE" sz="2000" b="0" dirty="0" err="1"/>
              <a:t>Imai</a:t>
            </a:r>
            <a:r>
              <a:rPr lang="de-DE" altLang="de-DE" sz="2000" b="0" dirty="0"/>
              <a:t> </a:t>
            </a:r>
            <a:r>
              <a:rPr lang="de-DE" altLang="de-DE" sz="2000" dirty="0"/>
              <a:t>verschmolzen</a:t>
            </a:r>
          </a:p>
          <a:p>
            <a:endParaRPr lang="de-DE" altLang="de-DE" dirty="0"/>
          </a:p>
          <a:p>
            <a:r>
              <a:rPr lang="de-DE" altLang="de-DE" sz="2000" dirty="0"/>
              <a:t>ISO 900x</a:t>
            </a:r>
            <a:r>
              <a:rPr lang="de-DE" altLang="de-DE" sz="2000" b="0" dirty="0"/>
              <a:t>:2000</a:t>
            </a:r>
            <a:r>
              <a:rPr lang="de-DE" altLang="de-DE" sz="2000" dirty="0"/>
              <a:t> hat viele Ansätze übernommen, daher viel Übereinstimmung in den Grundsätzen</a:t>
            </a:r>
          </a:p>
        </p:txBody>
      </p:sp>
    </p:spTree>
    <p:extLst>
      <p:ext uri="{BB962C8B-B14F-4D97-AF65-F5344CB8AC3E}">
        <p14:creationId xmlns:p14="http://schemas.microsoft.com/office/powerpoint/2010/main" val="321991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23850" y="333375"/>
            <a:ext cx="7558088" cy="457200"/>
          </a:xfrm>
          <a:prstGeom prst="rect">
            <a:avLst/>
          </a:prstGeom>
          <a:solidFill>
            <a:srgbClr val="0000FF"/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9pPr>
          </a:lstStyle>
          <a:p>
            <a:endParaRPr lang="de-DE" sz="2200" kern="0" dirty="0">
              <a:solidFill>
                <a:srgbClr val="FFFF00"/>
              </a:solidFill>
              <a:cs typeface="Times New Roman" pitchFamily="18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95288" y="345251"/>
            <a:ext cx="431800" cy="431800"/>
          </a:xfrm>
          <a:prstGeom prst="doubleWave">
            <a:avLst>
              <a:gd name="adj1" fmla="val 6500"/>
              <a:gd name="adj2" fmla="val 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de-AT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713258" y="1340768"/>
            <a:ext cx="7772400" cy="489654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buFontTx/>
              <a:buNone/>
            </a:pPr>
            <a:endParaRPr lang="de-DE" altLang="de-DE" sz="2400" b="0" dirty="0"/>
          </a:p>
        </p:txBody>
      </p:sp>
      <p:sp>
        <p:nvSpPr>
          <p:cNvPr id="6" name="Explosion 2 5"/>
          <p:cNvSpPr/>
          <p:nvPr/>
        </p:nvSpPr>
        <p:spPr bwMode="auto">
          <a:xfrm>
            <a:off x="3131840" y="44624"/>
            <a:ext cx="2880320" cy="1008112"/>
          </a:xfrm>
          <a:prstGeom prst="irregularSeal2">
            <a:avLst/>
          </a:prstGeom>
          <a:gradFill flip="none" rotWithShape="1">
            <a:gsLst>
              <a:gs pos="49000">
                <a:schemeClr val="bg1"/>
              </a:gs>
              <a:gs pos="100000">
                <a:srgbClr val="FFC000"/>
              </a:gs>
            </a:gsLst>
            <a:path path="shap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AT" sz="2400" dirty="0"/>
              <a:t>T</a:t>
            </a:r>
            <a:r>
              <a:rPr kumimoji="0" lang="de-AT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QM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08720"/>
            <a:ext cx="7772400" cy="504056"/>
          </a:xfrm>
        </p:spPr>
        <p:txBody>
          <a:bodyPr/>
          <a:lstStyle/>
          <a:p>
            <a:pPr eaLnBrk="1" hangingPunct="1"/>
            <a:r>
              <a:rPr lang="de-DE" altLang="de-DE" sz="2400" dirty="0"/>
              <a:t>Total Quality Management</a:t>
            </a:r>
            <a:endParaRPr lang="de-DE" altLang="de-DE" sz="1600" b="0" dirty="0"/>
          </a:p>
        </p:txBody>
      </p:sp>
      <p:sp>
        <p:nvSpPr>
          <p:cNvPr id="54" name="Rectangle 3"/>
          <p:cNvSpPr txBox="1">
            <a:spLocks noChangeArrowheads="1"/>
          </p:cNvSpPr>
          <p:nvPr/>
        </p:nvSpPr>
        <p:spPr>
          <a:xfrm>
            <a:off x="685800" y="1752600"/>
            <a:ext cx="7772400" cy="455672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sz="2000" dirty="0"/>
              <a:t>Zentrales Ziel: Qualität aus der Sicht des Kunden</a:t>
            </a:r>
          </a:p>
          <a:p>
            <a:r>
              <a:rPr lang="de-DE" altLang="de-DE" sz="2000" dirty="0"/>
              <a:t>Erwartungen:</a:t>
            </a:r>
          </a:p>
          <a:p>
            <a:pPr lvl="1"/>
            <a:r>
              <a:rPr lang="de-DE" altLang="de-DE" sz="1800" dirty="0"/>
              <a:t>Geänderte Verhaltensweisen führen zu </a:t>
            </a:r>
          </a:p>
          <a:p>
            <a:pPr lvl="2"/>
            <a:r>
              <a:rPr lang="de-DE" altLang="de-DE" sz="1800" dirty="0"/>
              <a:t>Höherer Mitarbeiterzufriedenheit</a:t>
            </a:r>
          </a:p>
          <a:p>
            <a:pPr lvl="2"/>
            <a:r>
              <a:rPr lang="de-DE" altLang="de-DE" sz="1800" dirty="0"/>
              <a:t>Gesteigerte Produktivität </a:t>
            </a:r>
            <a:r>
              <a:rPr lang="de-DE" altLang="de-DE" sz="1800" dirty="0">
                <a:sym typeface="Wingdings" pitchFamily="2" charset="2"/>
              </a:rPr>
              <a:t> reduzierte Kosten</a:t>
            </a:r>
          </a:p>
          <a:p>
            <a:pPr lvl="2"/>
            <a:r>
              <a:rPr lang="de-DE" altLang="de-DE" sz="1800" dirty="0">
                <a:sym typeface="Wingdings" pitchFamily="2" charset="2"/>
              </a:rPr>
              <a:t>Kürzere Entwicklungszeiten</a:t>
            </a:r>
          </a:p>
          <a:p>
            <a:pPr lvl="2"/>
            <a:endParaRPr lang="de-DE" altLang="de-DE" dirty="0">
              <a:sym typeface="Wingdings" pitchFamily="2" charset="2"/>
            </a:endParaRPr>
          </a:p>
          <a:p>
            <a:r>
              <a:rPr lang="de-DE" altLang="de-DE" sz="2000" dirty="0"/>
              <a:t>Ein solches Konzept muss aktiv gestaltet, eingeführt, aufrecht erhalten und „gelebt“ werden. Das ist Aufgabe des </a:t>
            </a:r>
            <a:r>
              <a:rPr lang="de-DE" altLang="de-DE" sz="2000" u="sng" dirty="0"/>
              <a:t>Managements</a:t>
            </a:r>
            <a:r>
              <a:rPr lang="de-DE" altLang="de-DE" sz="2000" dirty="0"/>
              <a:t>.</a:t>
            </a:r>
          </a:p>
          <a:p>
            <a:pPr>
              <a:buFontTx/>
              <a:buNone/>
            </a:pP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92570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23850" y="333375"/>
            <a:ext cx="7558088" cy="457200"/>
          </a:xfrm>
          <a:prstGeom prst="rect">
            <a:avLst/>
          </a:prstGeom>
          <a:solidFill>
            <a:srgbClr val="0000FF"/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9pPr>
          </a:lstStyle>
          <a:p>
            <a:endParaRPr lang="de-DE" sz="2200" kern="0" dirty="0">
              <a:solidFill>
                <a:srgbClr val="FFFF00"/>
              </a:solidFill>
              <a:cs typeface="Times New Roman" pitchFamily="18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95288" y="345251"/>
            <a:ext cx="431800" cy="431800"/>
          </a:xfrm>
          <a:prstGeom prst="doubleWave">
            <a:avLst>
              <a:gd name="adj1" fmla="val 6500"/>
              <a:gd name="adj2" fmla="val 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de-AT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713258" y="1340768"/>
            <a:ext cx="7772400" cy="489654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buFontTx/>
              <a:buNone/>
            </a:pPr>
            <a:endParaRPr lang="de-DE" altLang="de-DE" sz="2400" b="0" dirty="0"/>
          </a:p>
        </p:txBody>
      </p:sp>
      <p:sp>
        <p:nvSpPr>
          <p:cNvPr id="6" name="Explosion 2 5"/>
          <p:cNvSpPr/>
          <p:nvPr/>
        </p:nvSpPr>
        <p:spPr bwMode="auto">
          <a:xfrm>
            <a:off x="3131840" y="44624"/>
            <a:ext cx="2880320" cy="1008112"/>
          </a:xfrm>
          <a:prstGeom prst="irregularSeal2">
            <a:avLst/>
          </a:prstGeom>
          <a:gradFill flip="none" rotWithShape="1">
            <a:gsLst>
              <a:gs pos="49000">
                <a:schemeClr val="bg1"/>
              </a:gs>
              <a:gs pos="100000">
                <a:srgbClr val="FFC000"/>
              </a:gs>
            </a:gsLst>
            <a:path path="shap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AT" sz="2400" dirty="0"/>
              <a:t>T</a:t>
            </a:r>
            <a:r>
              <a:rPr kumimoji="0" lang="de-AT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QM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08720"/>
            <a:ext cx="7772400" cy="1296144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de-DE" altLang="de-DE" sz="2400" dirty="0"/>
              <a:t>Total Quality Management</a:t>
            </a:r>
            <a:br>
              <a:rPr lang="de-DE" altLang="de-DE" sz="2400" dirty="0"/>
            </a:br>
            <a:r>
              <a:rPr lang="de-DE" altLang="de-DE" sz="2400" b="0" dirty="0"/>
              <a:t>at a </a:t>
            </a:r>
            <a:r>
              <a:rPr lang="de-DE" altLang="de-DE" sz="2400" b="0" dirty="0" err="1"/>
              <a:t>glance</a:t>
            </a:r>
            <a:r>
              <a:rPr lang="de-DE" altLang="de-DE" sz="2400" b="0" dirty="0"/>
              <a:t> …</a:t>
            </a:r>
            <a:endParaRPr lang="de-DE" altLang="de-DE" sz="1600" b="0" dirty="0"/>
          </a:p>
        </p:txBody>
      </p:sp>
      <p:sp>
        <p:nvSpPr>
          <p:cNvPr id="54" name="Rectangle 3"/>
          <p:cNvSpPr txBox="1">
            <a:spLocks noChangeArrowheads="1"/>
          </p:cNvSpPr>
          <p:nvPr/>
        </p:nvSpPr>
        <p:spPr>
          <a:xfrm>
            <a:off x="385774" y="1772816"/>
            <a:ext cx="141288" cy="455672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endParaRPr lang="de-DE" altLang="de-DE" dirty="0"/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3810000" y="3200398"/>
            <a:ext cx="1524000" cy="1374318"/>
            <a:chOff x="2112" y="3024"/>
            <a:chExt cx="804" cy="775"/>
          </a:xfrm>
        </p:grpSpPr>
        <p:grpSp>
          <p:nvGrpSpPr>
            <p:cNvPr id="10" name="Group 5"/>
            <p:cNvGrpSpPr>
              <a:grpSpLocks/>
            </p:cNvGrpSpPr>
            <p:nvPr/>
          </p:nvGrpSpPr>
          <p:grpSpPr bwMode="auto">
            <a:xfrm>
              <a:off x="2112" y="3024"/>
              <a:ext cx="768" cy="768"/>
              <a:chOff x="2112" y="3024"/>
              <a:chExt cx="768" cy="768"/>
            </a:xfrm>
          </p:grpSpPr>
          <p:sp>
            <p:nvSpPr>
              <p:cNvPr id="14" name="Oval 6"/>
              <p:cNvSpPr>
                <a:spLocks noChangeArrowheads="1"/>
              </p:cNvSpPr>
              <p:nvPr/>
            </p:nvSpPr>
            <p:spPr bwMode="auto">
              <a:xfrm>
                <a:off x="2304" y="3216"/>
                <a:ext cx="384" cy="38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de-AT"/>
              </a:p>
            </p:txBody>
          </p:sp>
          <p:sp>
            <p:nvSpPr>
              <p:cNvPr id="15" name="Oval 7"/>
              <p:cNvSpPr>
                <a:spLocks noChangeArrowheads="1"/>
              </p:cNvSpPr>
              <p:nvPr/>
            </p:nvSpPr>
            <p:spPr bwMode="auto">
              <a:xfrm>
                <a:off x="2112" y="3024"/>
                <a:ext cx="768" cy="76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de-AT"/>
              </a:p>
            </p:txBody>
          </p:sp>
          <p:sp>
            <p:nvSpPr>
              <p:cNvPr id="16" name="Line 8"/>
              <p:cNvSpPr>
                <a:spLocks noChangeShapeType="1"/>
              </p:cNvSpPr>
              <p:nvPr/>
            </p:nvSpPr>
            <p:spPr bwMode="auto">
              <a:xfrm>
                <a:off x="2496" y="302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de-AT"/>
              </a:p>
            </p:txBody>
          </p:sp>
          <p:sp>
            <p:nvSpPr>
              <p:cNvPr id="17" name="Line 9"/>
              <p:cNvSpPr>
                <a:spLocks noChangeShapeType="1"/>
              </p:cNvSpPr>
              <p:nvPr/>
            </p:nvSpPr>
            <p:spPr bwMode="auto">
              <a:xfrm>
                <a:off x="2642" y="3534"/>
                <a:ext cx="148" cy="11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de-AT"/>
              </a:p>
            </p:txBody>
          </p:sp>
          <p:sp>
            <p:nvSpPr>
              <p:cNvPr id="18" name="Line 10"/>
              <p:cNvSpPr>
                <a:spLocks noChangeShapeType="1"/>
              </p:cNvSpPr>
              <p:nvPr/>
            </p:nvSpPr>
            <p:spPr bwMode="auto">
              <a:xfrm flipH="1">
                <a:off x="2200" y="3534"/>
                <a:ext cx="150" cy="11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de-AT"/>
              </a:p>
            </p:txBody>
          </p:sp>
        </p:grp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2138" y="3141"/>
              <a:ext cx="288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de-DE" altLang="de-DE" dirty="0"/>
                <a:t> </a:t>
              </a:r>
              <a:r>
                <a:rPr lang="de-DE" altLang="de-DE" sz="2000" dirty="0"/>
                <a:t>T</a:t>
              </a: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2628" y="3139"/>
              <a:ext cx="288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de-DE" altLang="de-DE" sz="2000" dirty="0"/>
                <a:t>Q</a:t>
              </a: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2306" y="3573"/>
              <a:ext cx="384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altLang="de-DE" dirty="0"/>
                <a:t> </a:t>
              </a:r>
              <a:r>
                <a:rPr lang="de-DE" altLang="de-DE" sz="2000" dirty="0"/>
                <a:t>M</a:t>
              </a:r>
            </a:p>
          </p:txBody>
        </p:sp>
      </p:grp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685800" y="2547938"/>
            <a:ext cx="3886200" cy="867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30000"/>
              </a:spcBef>
              <a:buFontTx/>
              <a:buChar char="•"/>
            </a:pPr>
            <a:r>
              <a:rPr lang="de-DE" altLang="de-DE" dirty="0"/>
              <a:t> bereichs- und funktionsübergreifend</a:t>
            </a:r>
          </a:p>
          <a:p>
            <a:pPr algn="l">
              <a:spcBef>
                <a:spcPct val="30000"/>
              </a:spcBef>
              <a:buFontTx/>
              <a:buChar char="•"/>
            </a:pPr>
            <a:r>
              <a:rPr lang="de-DE" altLang="de-DE" dirty="0"/>
              <a:t> kundenorientiert</a:t>
            </a:r>
          </a:p>
          <a:p>
            <a:pPr algn="l">
              <a:spcBef>
                <a:spcPct val="30000"/>
              </a:spcBef>
              <a:buFontTx/>
              <a:buChar char="•"/>
            </a:pPr>
            <a:r>
              <a:rPr lang="de-DE" altLang="de-DE" dirty="0"/>
              <a:t> Einbeziehung aller Mitarbeiter</a:t>
            </a:r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5367338" y="2952750"/>
            <a:ext cx="3352800" cy="867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30000"/>
              </a:spcBef>
              <a:buFontTx/>
              <a:buChar char="•"/>
            </a:pPr>
            <a:r>
              <a:rPr lang="de-DE" altLang="de-DE" dirty="0"/>
              <a:t> Prozessqualität</a:t>
            </a:r>
          </a:p>
          <a:p>
            <a:pPr algn="l">
              <a:spcBef>
                <a:spcPct val="30000"/>
              </a:spcBef>
              <a:buFontTx/>
              <a:buChar char="•"/>
            </a:pPr>
            <a:r>
              <a:rPr lang="de-DE" altLang="de-DE" dirty="0"/>
              <a:t> Produktqualität</a:t>
            </a:r>
          </a:p>
          <a:p>
            <a:pPr algn="l">
              <a:spcBef>
                <a:spcPct val="30000"/>
              </a:spcBef>
              <a:buFontTx/>
              <a:buChar char="•"/>
            </a:pPr>
            <a:r>
              <a:rPr lang="de-DE" altLang="de-DE" dirty="0"/>
              <a:t> kontinuierliche </a:t>
            </a:r>
            <a:r>
              <a:rPr lang="de-DE" altLang="de-DE" dirty="0" err="1"/>
              <a:t>Q-Verbesserung</a:t>
            </a:r>
            <a:endParaRPr lang="de-DE" altLang="de-DE" dirty="0"/>
          </a:p>
        </p:txBody>
      </p:sp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2438400" y="4800600"/>
            <a:ext cx="6019800" cy="803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30000"/>
              </a:spcBef>
              <a:buFontTx/>
              <a:buChar char="•"/>
            </a:pPr>
            <a:r>
              <a:rPr lang="de-DE" altLang="de-DE" dirty="0"/>
              <a:t> Vorbildfunktion des Managements</a:t>
            </a:r>
          </a:p>
          <a:p>
            <a:pPr algn="l">
              <a:spcBef>
                <a:spcPct val="30000"/>
              </a:spcBef>
              <a:buFontTx/>
              <a:buChar char="•"/>
            </a:pPr>
            <a:r>
              <a:rPr lang="de-DE" altLang="de-DE" dirty="0"/>
              <a:t> Q wird bei Managemententscheidungen gleichberechtigt </a:t>
            </a:r>
            <a:br>
              <a:rPr lang="de-DE" altLang="de-DE" dirty="0"/>
            </a:br>
            <a:r>
              <a:rPr lang="de-DE" altLang="de-DE" dirty="0"/>
              <a:t>   zu Kosten und Terminen bewertet</a:t>
            </a:r>
          </a:p>
        </p:txBody>
      </p:sp>
    </p:spTree>
    <p:extLst>
      <p:ext uri="{BB962C8B-B14F-4D97-AF65-F5344CB8AC3E}">
        <p14:creationId xmlns:p14="http://schemas.microsoft.com/office/powerpoint/2010/main" val="252614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23850" y="333375"/>
            <a:ext cx="7558088" cy="457200"/>
          </a:xfrm>
          <a:prstGeom prst="rect">
            <a:avLst/>
          </a:prstGeom>
          <a:solidFill>
            <a:srgbClr val="0000FF"/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9pPr>
          </a:lstStyle>
          <a:p>
            <a:endParaRPr lang="de-DE" sz="2200" kern="0" dirty="0">
              <a:solidFill>
                <a:srgbClr val="FFFF00"/>
              </a:solidFill>
              <a:cs typeface="Times New Roman" pitchFamily="18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95288" y="345251"/>
            <a:ext cx="431800" cy="431800"/>
          </a:xfrm>
          <a:prstGeom prst="doubleWave">
            <a:avLst>
              <a:gd name="adj1" fmla="val 6500"/>
              <a:gd name="adj2" fmla="val 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de-AT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713258" y="1340768"/>
            <a:ext cx="7772400" cy="489654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buFontTx/>
              <a:buNone/>
            </a:pPr>
            <a:endParaRPr lang="de-DE" altLang="de-DE" sz="2400" b="0" dirty="0"/>
          </a:p>
        </p:txBody>
      </p:sp>
      <p:sp>
        <p:nvSpPr>
          <p:cNvPr id="6" name="Explosion 2 5"/>
          <p:cNvSpPr/>
          <p:nvPr/>
        </p:nvSpPr>
        <p:spPr bwMode="auto">
          <a:xfrm>
            <a:off x="3131840" y="44624"/>
            <a:ext cx="2880320" cy="1008112"/>
          </a:xfrm>
          <a:prstGeom prst="irregularSeal2">
            <a:avLst/>
          </a:prstGeom>
          <a:gradFill flip="none" rotWithShape="1">
            <a:gsLst>
              <a:gs pos="49000">
                <a:schemeClr val="bg1"/>
              </a:gs>
              <a:gs pos="100000">
                <a:srgbClr val="FFC000"/>
              </a:gs>
            </a:gsLst>
            <a:path path="shap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AT" sz="2400" dirty="0"/>
              <a:t>T</a:t>
            </a:r>
            <a:r>
              <a:rPr kumimoji="0" lang="de-AT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QM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08720"/>
            <a:ext cx="7772400" cy="1296144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de-DE" altLang="de-DE" sz="2400" dirty="0"/>
              <a:t>Tradition versus TQM (1)</a:t>
            </a:r>
            <a:endParaRPr lang="de-DE" altLang="de-DE" sz="1600" b="0" dirty="0"/>
          </a:p>
        </p:txBody>
      </p:sp>
      <p:sp>
        <p:nvSpPr>
          <p:cNvPr id="54" name="Rectangle 3"/>
          <p:cNvSpPr txBox="1">
            <a:spLocks noChangeArrowheads="1"/>
          </p:cNvSpPr>
          <p:nvPr/>
        </p:nvSpPr>
        <p:spPr>
          <a:xfrm>
            <a:off x="385774" y="1772816"/>
            <a:ext cx="141288" cy="455672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endParaRPr lang="de-DE" altLang="de-DE" dirty="0"/>
          </a:p>
        </p:txBody>
      </p:sp>
      <p:graphicFrame>
        <p:nvGraphicFramePr>
          <p:cNvPr id="23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017435"/>
              </p:ext>
            </p:extLst>
          </p:nvPr>
        </p:nvGraphicFramePr>
        <p:xfrm>
          <a:off x="634761" y="1719931"/>
          <a:ext cx="7969687" cy="4662489"/>
        </p:xfrm>
        <a:graphic>
          <a:graphicData uri="http://schemas.openxmlformats.org/drawingml/2006/table">
            <a:tbl>
              <a:tblPr/>
              <a:tblGrid>
                <a:gridCol w="3748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1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Traditionelle Software-Entwicklung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Total Quality Management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Technikorientierte Produktentwicklung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Kundenorientierte Produktentwicklung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Produktorientierte QS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Prozessorientiertes </a:t>
                      </a:r>
                      <a:r>
                        <a:rPr kumimoji="0" lang="de-DE" alt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Q-Management</a:t>
                      </a:r>
                      <a:endParaRPr kumimoji="0" lang="de-DE" alt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4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Qualität als zusätzliche Produkteigenschaft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Qualität als zentrale Produkteigenschaft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Qualität als Aufgabe einzelner Mitarbeiter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Qualität als Aufgabe aller Mitarbeiter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4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Kunden sind externe Einkäufer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Internes Kunden-Lieferanten- Verhältnis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2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Radikale, revolutionäre Veränderungen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inkrementelle, evolutionäre Verbesserungen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4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Veränderungen sind stabil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Veränderungen müssen stabilisiert werden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2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Personenabhängiges Erfahrungswissen als Entscheidungsgrundlage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Nachprüfbare Fakten als Entscheidungsgrundlage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948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23850" y="333375"/>
            <a:ext cx="7558088" cy="457200"/>
          </a:xfrm>
          <a:prstGeom prst="rect">
            <a:avLst/>
          </a:prstGeom>
          <a:solidFill>
            <a:srgbClr val="0000FF"/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9pPr>
          </a:lstStyle>
          <a:p>
            <a:endParaRPr lang="de-DE" sz="2200" kern="0" dirty="0">
              <a:solidFill>
                <a:srgbClr val="FFFF00"/>
              </a:solidFill>
              <a:cs typeface="Times New Roman" pitchFamily="18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95288" y="345251"/>
            <a:ext cx="431800" cy="431800"/>
          </a:xfrm>
          <a:prstGeom prst="doubleWave">
            <a:avLst>
              <a:gd name="adj1" fmla="val 6500"/>
              <a:gd name="adj2" fmla="val 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de-AT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713258" y="1340768"/>
            <a:ext cx="7772400" cy="489654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buFontTx/>
              <a:buNone/>
            </a:pPr>
            <a:endParaRPr lang="de-DE" altLang="de-DE" sz="2400" b="0" dirty="0"/>
          </a:p>
        </p:txBody>
      </p:sp>
      <p:sp>
        <p:nvSpPr>
          <p:cNvPr id="6" name="Explosion 2 5"/>
          <p:cNvSpPr/>
          <p:nvPr/>
        </p:nvSpPr>
        <p:spPr bwMode="auto">
          <a:xfrm>
            <a:off x="3131840" y="44624"/>
            <a:ext cx="2880320" cy="1008112"/>
          </a:xfrm>
          <a:prstGeom prst="irregularSeal2">
            <a:avLst/>
          </a:prstGeom>
          <a:gradFill flip="none" rotWithShape="1">
            <a:gsLst>
              <a:gs pos="49000">
                <a:schemeClr val="bg1"/>
              </a:gs>
              <a:gs pos="100000">
                <a:srgbClr val="FFC000"/>
              </a:gs>
            </a:gsLst>
            <a:path path="shap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AT" sz="2400" dirty="0"/>
              <a:t>T</a:t>
            </a:r>
            <a:r>
              <a:rPr kumimoji="0" lang="de-AT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QM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08720"/>
            <a:ext cx="7772400" cy="1296144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de-DE" altLang="de-DE" sz="2400" dirty="0"/>
              <a:t>Tradition versus TQM (2)</a:t>
            </a:r>
            <a:endParaRPr lang="de-DE" altLang="de-DE" sz="1600" b="0" dirty="0"/>
          </a:p>
        </p:txBody>
      </p:sp>
      <p:sp>
        <p:nvSpPr>
          <p:cNvPr id="54" name="Rectangle 3"/>
          <p:cNvSpPr txBox="1">
            <a:spLocks noChangeArrowheads="1"/>
          </p:cNvSpPr>
          <p:nvPr/>
        </p:nvSpPr>
        <p:spPr>
          <a:xfrm>
            <a:off x="385774" y="1772816"/>
            <a:ext cx="141288" cy="455672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endParaRPr lang="de-DE" altLang="de-DE" dirty="0"/>
          </a:p>
        </p:txBody>
      </p:sp>
      <p:graphicFrame>
        <p:nvGraphicFramePr>
          <p:cNvPr id="9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549021"/>
              </p:ext>
            </p:extLst>
          </p:nvPr>
        </p:nvGraphicFramePr>
        <p:xfrm>
          <a:off x="487859" y="1484784"/>
          <a:ext cx="8260605" cy="4953002"/>
        </p:xfrm>
        <a:graphic>
          <a:graphicData uri="http://schemas.openxmlformats.org/drawingml/2006/table">
            <a:tbl>
              <a:tblPr/>
              <a:tblGrid>
                <a:gridCol w="2007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6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77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altLang="de-DE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Traditionelle QS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Total Quality Management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2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Ziele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-108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de-DE" alt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Bessere Produkte</a:t>
                      </a:r>
                    </a:p>
                    <a:p>
                      <a:pPr marL="0" marR="0" lvl="0" indent="-108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de-DE" alt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Geringere Kosten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-108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de-DE" alt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Besseres Unternehmen</a:t>
                      </a:r>
                    </a:p>
                    <a:p>
                      <a:pPr marL="0" marR="0" lvl="0" indent="-108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de-DE" alt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Kundenzufriedenheit</a:t>
                      </a:r>
                    </a:p>
                    <a:p>
                      <a:pPr marL="0" marR="0" lvl="0" indent="-108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de-DE" alt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Flexibilität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9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Orientierung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-108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de-DE" alt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Produkt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-108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de-DE" alt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Markt</a:t>
                      </a:r>
                    </a:p>
                    <a:p>
                      <a:pPr marL="0" marR="0" lvl="0" indent="-108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de-DE" alt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Prozess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8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Organisation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-108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de-DE" alt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Starke Positionierung </a:t>
                      </a:r>
                      <a:br>
                        <a:rPr kumimoji="0" lang="de-DE" alt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</a:br>
                      <a:r>
                        <a:rPr kumimoji="0" lang="de-DE" alt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  der QS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-108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de-DE" alt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Alle Tätigkeiten sind auf</a:t>
                      </a:r>
                      <a:br>
                        <a:rPr kumimoji="0" lang="de-DE" alt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</a:br>
                      <a:r>
                        <a:rPr kumimoji="0" lang="de-DE" alt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  Qualität fokussiert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9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Q-Verantwortung</a:t>
                      </a:r>
                      <a:endParaRPr kumimoji="0" lang="de-DE" alt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-108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de-DE" alt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Q-Beauftragter</a:t>
                      </a:r>
                      <a:endParaRPr kumimoji="0" lang="de-DE" alt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-108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de-DE" alt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Linienmanagement</a:t>
                      </a:r>
                    </a:p>
                    <a:p>
                      <a:pPr marL="0" marR="0" lvl="0" indent="-108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de-DE" alt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Jeder Mitarbeiter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09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Methode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-108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de-DE" alt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Messungen</a:t>
                      </a:r>
                    </a:p>
                    <a:p>
                      <a:pPr marL="0" marR="0" lvl="0" indent="-108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de-DE" alt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Kontrollen</a:t>
                      </a:r>
                    </a:p>
                    <a:p>
                      <a:pPr marL="0" marR="0" lvl="0" indent="-108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de-DE" alt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Fehlererfassung und</a:t>
                      </a:r>
                      <a:br>
                        <a:rPr kumimoji="0" lang="de-DE" alt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</a:br>
                      <a:r>
                        <a:rPr kumimoji="0" lang="de-DE" alt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  Fehlerauswertung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-108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de-DE" alt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Institutionalisiertes Programm</a:t>
                      </a:r>
                      <a:br>
                        <a:rPr kumimoji="0" lang="de-DE" alt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</a:br>
                      <a:r>
                        <a:rPr kumimoji="0" lang="de-DE" alt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   zur Fehlerreduktion</a:t>
                      </a:r>
                    </a:p>
                    <a:p>
                      <a:pPr marL="0" marR="0" lvl="0" indent="-108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de-DE" alt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Prozessüberwachung und </a:t>
                      </a:r>
                      <a:br>
                        <a:rPr kumimoji="0" lang="de-DE" alt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</a:br>
                      <a:r>
                        <a:rPr kumimoji="0" lang="de-DE" alt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  Prozessoptimierung</a:t>
                      </a:r>
                    </a:p>
                    <a:p>
                      <a:pPr marL="0" marR="0" lvl="0" indent="-108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de-DE" alt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Optimierung im eigenen</a:t>
                      </a:r>
                      <a:br>
                        <a:rPr kumimoji="0" lang="de-DE" alt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</a:br>
                      <a:r>
                        <a:rPr kumimoji="0" lang="de-DE" alt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  Tätigkeitsbereich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4500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333375"/>
            <a:ext cx="7558088" cy="457200"/>
          </a:xfrm>
          <a:solidFill>
            <a:srgbClr val="000080"/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0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sz="2200" dirty="0">
                <a:solidFill>
                  <a:srgbClr val="FFFF00"/>
                </a:solidFill>
              </a:rPr>
              <a:t>Themen des Projekt- und Qualitätsmanagements </a:t>
            </a:r>
            <a:endParaRPr lang="de-DE" sz="1200" dirty="0">
              <a:solidFill>
                <a:srgbClr val="FFFF00"/>
              </a:solidFill>
            </a:endParaRPr>
          </a:p>
        </p:txBody>
      </p:sp>
      <p:sp>
        <p:nvSpPr>
          <p:cNvPr id="20485" name="AutoShape 7"/>
          <p:cNvSpPr>
            <a:spLocks noChangeArrowheads="1"/>
          </p:cNvSpPr>
          <p:nvPr/>
        </p:nvSpPr>
        <p:spPr bwMode="auto">
          <a:xfrm>
            <a:off x="395288" y="345251"/>
            <a:ext cx="431800" cy="431800"/>
          </a:xfrm>
          <a:prstGeom prst="doubleWave">
            <a:avLst>
              <a:gd name="adj1" fmla="val 6500"/>
              <a:gd name="adj2" fmla="val 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de-AT" dirty="0"/>
          </a:p>
        </p:txBody>
      </p:sp>
      <p:sp>
        <p:nvSpPr>
          <p:cNvPr id="7" name="Freeform 1034"/>
          <p:cNvSpPr>
            <a:spLocks/>
          </p:cNvSpPr>
          <p:nvPr/>
        </p:nvSpPr>
        <p:spPr bwMode="auto">
          <a:xfrm>
            <a:off x="457200" y="1143000"/>
            <a:ext cx="8229600" cy="4876800"/>
          </a:xfrm>
          <a:custGeom>
            <a:avLst/>
            <a:gdLst>
              <a:gd name="T0" fmla="*/ 0 w 5184"/>
              <a:gd name="T1" fmla="*/ 0 h 3072"/>
              <a:gd name="T2" fmla="*/ 0 w 5184"/>
              <a:gd name="T3" fmla="*/ 336 h 3072"/>
              <a:gd name="T4" fmla="*/ 2304 w 5184"/>
              <a:gd name="T5" fmla="*/ 336 h 3072"/>
              <a:gd name="T6" fmla="*/ 2304 w 5184"/>
              <a:gd name="T7" fmla="*/ 3072 h 3072"/>
              <a:gd name="T8" fmla="*/ 2448 w 5184"/>
              <a:gd name="T9" fmla="*/ 3072 h 3072"/>
              <a:gd name="T10" fmla="*/ 2736 w 5184"/>
              <a:gd name="T11" fmla="*/ 336 h 3072"/>
              <a:gd name="T12" fmla="*/ 5184 w 5184"/>
              <a:gd name="T13" fmla="*/ 336 h 3072"/>
              <a:gd name="T14" fmla="*/ 5184 w 5184"/>
              <a:gd name="T15" fmla="*/ 0 h 3072"/>
              <a:gd name="T16" fmla="*/ 0 w 5184"/>
              <a:gd name="T17" fmla="*/ 0 h 3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184" h="3072">
                <a:moveTo>
                  <a:pt x="0" y="0"/>
                </a:moveTo>
                <a:lnTo>
                  <a:pt x="0" y="336"/>
                </a:lnTo>
                <a:lnTo>
                  <a:pt x="2304" y="336"/>
                </a:lnTo>
                <a:lnTo>
                  <a:pt x="2304" y="3072"/>
                </a:lnTo>
                <a:lnTo>
                  <a:pt x="2448" y="3072"/>
                </a:lnTo>
                <a:lnTo>
                  <a:pt x="2736" y="336"/>
                </a:lnTo>
                <a:lnTo>
                  <a:pt x="5184" y="336"/>
                </a:lnTo>
                <a:lnTo>
                  <a:pt x="5184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FF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de-AT" dirty="0"/>
          </a:p>
        </p:txBody>
      </p:sp>
      <p:sp>
        <p:nvSpPr>
          <p:cNvPr id="8" name="Freeform 1035"/>
          <p:cNvSpPr>
            <a:spLocks/>
          </p:cNvSpPr>
          <p:nvPr/>
        </p:nvSpPr>
        <p:spPr bwMode="auto">
          <a:xfrm>
            <a:off x="457200" y="1690688"/>
            <a:ext cx="8229600" cy="4876800"/>
          </a:xfrm>
          <a:custGeom>
            <a:avLst/>
            <a:gdLst>
              <a:gd name="T0" fmla="*/ 0 w 5184"/>
              <a:gd name="T1" fmla="*/ 2736 h 3072"/>
              <a:gd name="T2" fmla="*/ 0 w 5184"/>
              <a:gd name="T3" fmla="*/ 3072 h 3072"/>
              <a:gd name="T4" fmla="*/ 5184 w 5184"/>
              <a:gd name="T5" fmla="*/ 3072 h 3072"/>
              <a:gd name="T6" fmla="*/ 5184 w 5184"/>
              <a:gd name="T7" fmla="*/ 2736 h 3072"/>
              <a:gd name="T8" fmla="*/ 2880 w 5184"/>
              <a:gd name="T9" fmla="*/ 2736 h 3072"/>
              <a:gd name="T10" fmla="*/ 2880 w 5184"/>
              <a:gd name="T11" fmla="*/ 0 h 3072"/>
              <a:gd name="T12" fmla="*/ 2736 w 5184"/>
              <a:gd name="T13" fmla="*/ 0 h 3072"/>
              <a:gd name="T14" fmla="*/ 2448 w 5184"/>
              <a:gd name="T15" fmla="*/ 2736 h 3072"/>
              <a:gd name="T16" fmla="*/ 0 w 5184"/>
              <a:gd name="T17" fmla="*/ 2736 h 3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184" h="3072">
                <a:moveTo>
                  <a:pt x="0" y="2736"/>
                </a:moveTo>
                <a:lnTo>
                  <a:pt x="0" y="3072"/>
                </a:lnTo>
                <a:lnTo>
                  <a:pt x="5184" y="3072"/>
                </a:lnTo>
                <a:lnTo>
                  <a:pt x="5184" y="2736"/>
                </a:lnTo>
                <a:lnTo>
                  <a:pt x="2880" y="2736"/>
                </a:lnTo>
                <a:lnTo>
                  <a:pt x="2880" y="0"/>
                </a:lnTo>
                <a:lnTo>
                  <a:pt x="2736" y="0"/>
                </a:lnTo>
                <a:lnTo>
                  <a:pt x="2448" y="2736"/>
                </a:lnTo>
                <a:lnTo>
                  <a:pt x="0" y="2736"/>
                </a:ln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de-AT" dirty="0"/>
          </a:p>
        </p:txBody>
      </p:sp>
      <p:sp>
        <p:nvSpPr>
          <p:cNvPr id="9" name="Text Box 1036"/>
          <p:cNvSpPr txBox="1">
            <a:spLocks noChangeArrowheads="1"/>
          </p:cNvSpPr>
          <p:nvPr/>
        </p:nvSpPr>
        <p:spPr bwMode="auto">
          <a:xfrm>
            <a:off x="457200" y="1752600"/>
            <a:ext cx="3276600" cy="3864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r">
              <a:spcBef>
                <a:spcPct val="50000"/>
              </a:spcBef>
            </a:pPr>
            <a:r>
              <a:rPr lang="de-DE" altLang="de-DE" dirty="0"/>
              <a:t>Aufwandschätzung</a:t>
            </a:r>
          </a:p>
          <a:p>
            <a:pPr algn="r">
              <a:spcBef>
                <a:spcPct val="50000"/>
              </a:spcBef>
            </a:pPr>
            <a:r>
              <a:rPr lang="de-DE" altLang="de-DE" dirty="0"/>
              <a:t>Ausschreibungsverfahren</a:t>
            </a:r>
          </a:p>
          <a:p>
            <a:pPr algn="r">
              <a:spcBef>
                <a:spcPct val="50000"/>
              </a:spcBef>
            </a:pPr>
            <a:endParaRPr lang="de-DE" altLang="de-DE" b="0" dirty="0"/>
          </a:p>
          <a:p>
            <a:pPr algn="r">
              <a:spcBef>
                <a:spcPct val="50000"/>
              </a:spcBef>
            </a:pPr>
            <a:r>
              <a:rPr lang="de-DE" altLang="de-DE" dirty="0"/>
              <a:t>CMMI</a:t>
            </a:r>
          </a:p>
          <a:p>
            <a:pPr algn="r">
              <a:spcBef>
                <a:spcPct val="50000"/>
              </a:spcBef>
            </a:pPr>
            <a:r>
              <a:rPr lang="de-DE" altLang="de-DE" dirty="0"/>
              <a:t>Dokumentation</a:t>
            </a:r>
          </a:p>
          <a:p>
            <a:pPr algn="r">
              <a:spcBef>
                <a:spcPct val="50000"/>
              </a:spcBef>
            </a:pPr>
            <a:r>
              <a:rPr lang="de-DE" altLang="de-DE" b="0" dirty="0" err="1"/>
              <a:t>Entscheidungstabellentechn</a:t>
            </a:r>
            <a:r>
              <a:rPr lang="de-DE" altLang="de-DE" b="0" dirty="0"/>
              <a:t>.</a:t>
            </a:r>
          </a:p>
          <a:p>
            <a:pPr algn="r">
              <a:spcBef>
                <a:spcPct val="50000"/>
              </a:spcBef>
            </a:pPr>
            <a:r>
              <a:rPr lang="de-DE" altLang="de-DE" b="0" dirty="0"/>
              <a:t>Ergonomie, Usability/UX</a:t>
            </a:r>
          </a:p>
          <a:p>
            <a:pPr algn="r">
              <a:spcBef>
                <a:spcPct val="50000"/>
              </a:spcBef>
            </a:pPr>
            <a:endParaRPr lang="de-DE" altLang="de-DE" b="0" dirty="0"/>
          </a:p>
          <a:p>
            <a:pPr algn="r">
              <a:spcBef>
                <a:spcPct val="50000"/>
              </a:spcBef>
            </a:pPr>
            <a:r>
              <a:rPr lang="de-DE" altLang="de-DE" b="0" dirty="0"/>
              <a:t>Interview-Technik</a:t>
            </a:r>
          </a:p>
          <a:p>
            <a:pPr algn="r">
              <a:spcBef>
                <a:spcPct val="50000"/>
              </a:spcBef>
            </a:pPr>
            <a:r>
              <a:rPr lang="de-DE" altLang="de-DE" dirty="0"/>
              <a:t>ISO 9000</a:t>
            </a:r>
          </a:p>
          <a:p>
            <a:pPr algn="r">
              <a:spcBef>
                <a:spcPct val="50000"/>
              </a:spcBef>
            </a:pPr>
            <a:r>
              <a:rPr lang="de-DE" altLang="de-DE" dirty="0"/>
              <a:t>Kreativitätstechniken</a:t>
            </a:r>
          </a:p>
          <a:p>
            <a:pPr algn="r">
              <a:spcBef>
                <a:spcPct val="50000"/>
              </a:spcBef>
            </a:pPr>
            <a:r>
              <a:rPr lang="de-DE" altLang="de-DE" b="0" dirty="0"/>
              <a:t>Konsequenzanalyse</a:t>
            </a:r>
          </a:p>
        </p:txBody>
      </p:sp>
      <p:sp>
        <p:nvSpPr>
          <p:cNvPr id="10" name="Text Box 1037"/>
          <p:cNvSpPr txBox="1">
            <a:spLocks noChangeArrowheads="1"/>
          </p:cNvSpPr>
          <p:nvPr/>
        </p:nvSpPr>
        <p:spPr bwMode="auto">
          <a:xfrm>
            <a:off x="5295899" y="1914525"/>
            <a:ext cx="3482975" cy="354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de-DE" altLang="de-DE" dirty="0"/>
              <a:t>Netzplantechnik</a:t>
            </a:r>
          </a:p>
          <a:p>
            <a:pPr algn="l">
              <a:spcBef>
                <a:spcPct val="50000"/>
              </a:spcBef>
            </a:pPr>
            <a:endParaRPr lang="de-DE" altLang="de-DE" b="0" dirty="0"/>
          </a:p>
          <a:p>
            <a:pPr algn="l">
              <a:spcBef>
                <a:spcPct val="50000"/>
              </a:spcBef>
            </a:pPr>
            <a:r>
              <a:rPr lang="de-DE" altLang="de-DE" dirty="0"/>
              <a:t>Nummernsysteme</a:t>
            </a:r>
          </a:p>
          <a:p>
            <a:pPr algn="l">
              <a:spcBef>
                <a:spcPct val="50000"/>
              </a:spcBef>
            </a:pPr>
            <a:r>
              <a:rPr lang="de-DE" altLang="de-DE" dirty="0"/>
              <a:t>Nutzwertanalyse</a:t>
            </a:r>
          </a:p>
          <a:p>
            <a:pPr algn="l">
              <a:spcBef>
                <a:spcPct val="50000"/>
              </a:spcBef>
            </a:pPr>
            <a:r>
              <a:rPr lang="de-DE" altLang="de-DE" dirty="0"/>
              <a:t>„</a:t>
            </a:r>
            <a:r>
              <a:rPr lang="de-DE" altLang="de-DE" dirty="0" err="1"/>
              <a:t>Peopleware</a:t>
            </a:r>
            <a:r>
              <a:rPr lang="de-DE" altLang="de-DE" dirty="0"/>
              <a:t>“</a:t>
            </a:r>
          </a:p>
          <a:p>
            <a:pPr algn="l">
              <a:spcBef>
                <a:spcPct val="50000"/>
              </a:spcBef>
            </a:pPr>
            <a:r>
              <a:rPr lang="de-DE" altLang="de-DE" b="0" dirty="0"/>
              <a:t>Präsentationstechnik</a:t>
            </a:r>
          </a:p>
          <a:p>
            <a:pPr algn="l">
              <a:spcBef>
                <a:spcPct val="50000"/>
              </a:spcBef>
            </a:pPr>
            <a:r>
              <a:rPr lang="de-DE" altLang="de-DE" dirty="0"/>
              <a:t>Standards (12207 ... 15504)</a:t>
            </a:r>
          </a:p>
          <a:p>
            <a:pPr algn="l">
              <a:spcBef>
                <a:spcPct val="50000"/>
              </a:spcBef>
            </a:pPr>
            <a:r>
              <a:rPr lang="de-DE" altLang="de-DE" dirty="0"/>
              <a:t>TQM</a:t>
            </a:r>
          </a:p>
          <a:p>
            <a:pPr algn="l">
              <a:spcBef>
                <a:spcPct val="50000"/>
              </a:spcBef>
            </a:pPr>
            <a:r>
              <a:rPr lang="de-DE" altLang="de-DE" dirty="0" err="1"/>
              <a:t>Vorgehensmodelle</a:t>
            </a:r>
            <a:r>
              <a:rPr lang="de-DE" altLang="de-DE" dirty="0"/>
              <a:t> (</a:t>
            </a:r>
            <a:r>
              <a:rPr lang="de-DE" altLang="de-DE" dirty="0" err="1"/>
              <a:t>V</a:t>
            </a:r>
            <a:r>
              <a:rPr lang="de-DE" altLang="de-DE" baseline="-25000" dirty="0" err="1"/>
              <a:t>xt</a:t>
            </a:r>
            <a:r>
              <a:rPr lang="de-DE" altLang="de-DE" dirty="0"/>
              <a:t>, </a:t>
            </a:r>
            <a:r>
              <a:rPr lang="de-DE" altLang="de-DE" b="0" dirty="0"/>
              <a:t>RUP, ...,</a:t>
            </a:r>
            <a:r>
              <a:rPr lang="de-DE" altLang="de-DE" dirty="0"/>
              <a:t> agile)</a:t>
            </a:r>
          </a:p>
          <a:p>
            <a:pPr algn="l">
              <a:spcBef>
                <a:spcPct val="50000"/>
              </a:spcBef>
            </a:pPr>
            <a:r>
              <a:rPr lang="de-DE" altLang="de-DE" b="0" dirty="0"/>
              <a:t>Wertanalyse</a:t>
            </a:r>
          </a:p>
          <a:p>
            <a:pPr algn="l">
              <a:spcBef>
                <a:spcPct val="50000"/>
              </a:spcBef>
            </a:pPr>
            <a:r>
              <a:rPr lang="de-DE" altLang="de-DE" dirty="0"/>
              <a:t>Wirtschaftlichkeitsanalyse</a:t>
            </a:r>
          </a:p>
        </p:txBody>
      </p:sp>
      <p:sp>
        <p:nvSpPr>
          <p:cNvPr id="11" name="Text Box 1038"/>
          <p:cNvSpPr txBox="1">
            <a:spLocks noChangeArrowheads="1"/>
          </p:cNvSpPr>
          <p:nvPr/>
        </p:nvSpPr>
        <p:spPr bwMode="auto">
          <a:xfrm>
            <a:off x="685800" y="1219200"/>
            <a:ext cx="784860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de-DE" sz="2000" dirty="0">
                <a:solidFill>
                  <a:srgbClr val="FFFF00"/>
                </a:solidFill>
              </a:rPr>
              <a:t>Projektmanagement </a:t>
            </a:r>
            <a:r>
              <a:rPr lang="de-DE" altLang="de-DE" sz="2000" b="0" dirty="0">
                <a:solidFill>
                  <a:srgbClr val="FFFF00"/>
                </a:solidFill>
              </a:rPr>
              <a:t>(Auszug)</a:t>
            </a:r>
          </a:p>
        </p:txBody>
      </p:sp>
      <p:sp>
        <p:nvSpPr>
          <p:cNvPr id="12" name="Text Box 1039"/>
          <p:cNvSpPr txBox="1">
            <a:spLocks noChangeArrowheads="1"/>
          </p:cNvSpPr>
          <p:nvPr/>
        </p:nvSpPr>
        <p:spPr bwMode="auto">
          <a:xfrm>
            <a:off x="609600" y="6096000"/>
            <a:ext cx="784860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de-DE" sz="2000" dirty="0">
                <a:solidFill>
                  <a:srgbClr val="FF66FF"/>
                </a:solidFill>
              </a:rPr>
              <a:t>Qualitätsmanagement </a:t>
            </a:r>
            <a:r>
              <a:rPr lang="de-DE" altLang="de-DE" sz="2000" b="0" dirty="0">
                <a:solidFill>
                  <a:srgbClr val="FF66FF"/>
                </a:solidFill>
              </a:rPr>
              <a:t>(Auszug)</a:t>
            </a:r>
          </a:p>
        </p:txBody>
      </p:sp>
      <p:grpSp>
        <p:nvGrpSpPr>
          <p:cNvPr id="13" name="Group 1049"/>
          <p:cNvGrpSpPr>
            <a:grpSpLocks/>
          </p:cNvGrpSpPr>
          <p:nvPr/>
        </p:nvGrpSpPr>
        <p:grpSpPr bwMode="auto">
          <a:xfrm>
            <a:off x="3810000" y="1828800"/>
            <a:ext cx="496888" cy="144463"/>
            <a:chOff x="2400" y="3408"/>
            <a:chExt cx="313" cy="91"/>
          </a:xfrm>
        </p:grpSpPr>
        <p:sp>
          <p:nvSpPr>
            <p:cNvPr id="14" name="Line 1050"/>
            <p:cNvSpPr>
              <a:spLocks noChangeShapeType="1"/>
            </p:cNvSpPr>
            <p:nvPr/>
          </p:nvSpPr>
          <p:spPr bwMode="auto">
            <a:xfrm>
              <a:off x="2400" y="345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de-AT"/>
            </a:p>
          </p:txBody>
        </p:sp>
        <p:sp>
          <p:nvSpPr>
            <p:cNvPr id="15" name="Oval 1051"/>
            <p:cNvSpPr>
              <a:spLocks noChangeAspect="1" noChangeArrowheads="1"/>
            </p:cNvSpPr>
            <p:nvPr/>
          </p:nvSpPr>
          <p:spPr bwMode="auto">
            <a:xfrm>
              <a:off x="2622" y="3408"/>
              <a:ext cx="91" cy="9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AT"/>
            </a:p>
          </p:txBody>
        </p:sp>
      </p:grpSp>
      <p:grpSp>
        <p:nvGrpSpPr>
          <p:cNvPr id="16" name="Group 1052"/>
          <p:cNvGrpSpPr>
            <a:grpSpLocks/>
          </p:cNvGrpSpPr>
          <p:nvPr/>
        </p:nvGrpSpPr>
        <p:grpSpPr bwMode="auto">
          <a:xfrm>
            <a:off x="3810000" y="2794000"/>
            <a:ext cx="1135063" cy="144463"/>
            <a:chOff x="2400" y="3552"/>
            <a:chExt cx="715" cy="91"/>
          </a:xfrm>
        </p:grpSpPr>
        <p:sp>
          <p:nvSpPr>
            <p:cNvPr id="17" name="Line 1053"/>
            <p:cNvSpPr>
              <a:spLocks noChangeShapeType="1"/>
            </p:cNvSpPr>
            <p:nvPr/>
          </p:nvSpPr>
          <p:spPr bwMode="auto">
            <a:xfrm>
              <a:off x="2400" y="360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de-AT"/>
            </a:p>
          </p:txBody>
        </p:sp>
        <p:sp>
          <p:nvSpPr>
            <p:cNvPr id="18" name="Oval 1054"/>
            <p:cNvSpPr>
              <a:spLocks noChangeAspect="1" noChangeArrowheads="1"/>
            </p:cNvSpPr>
            <p:nvPr/>
          </p:nvSpPr>
          <p:spPr bwMode="auto">
            <a:xfrm>
              <a:off x="2622" y="3552"/>
              <a:ext cx="91" cy="9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AT"/>
            </a:p>
          </p:txBody>
        </p:sp>
        <p:sp>
          <p:nvSpPr>
            <p:cNvPr id="19" name="Oval 1055"/>
            <p:cNvSpPr>
              <a:spLocks noChangeAspect="1" noChangeArrowheads="1"/>
            </p:cNvSpPr>
            <p:nvPr/>
          </p:nvSpPr>
          <p:spPr bwMode="auto">
            <a:xfrm>
              <a:off x="3024" y="3552"/>
              <a:ext cx="91" cy="9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AT"/>
            </a:p>
          </p:txBody>
        </p:sp>
      </p:grpSp>
      <p:grpSp>
        <p:nvGrpSpPr>
          <p:cNvPr id="20" name="Group 1056"/>
          <p:cNvGrpSpPr>
            <a:grpSpLocks/>
          </p:cNvGrpSpPr>
          <p:nvPr/>
        </p:nvGrpSpPr>
        <p:grpSpPr bwMode="auto">
          <a:xfrm flipH="1">
            <a:off x="4800600" y="4217988"/>
            <a:ext cx="496888" cy="144462"/>
            <a:chOff x="2400" y="3408"/>
            <a:chExt cx="313" cy="91"/>
          </a:xfrm>
        </p:grpSpPr>
        <p:sp>
          <p:nvSpPr>
            <p:cNvPr id="21" name="Line 1057"/>
            <p:cNvSpPr>
              <a:spLocks noChangeShapeType="1"/>
            </p:cNvSpPr>
            <p:nvPr/>
          </p:nvSpPr>
          <p:spPr bwMode="auto">
            <a:xfrm>
              <a:off x="2400" y="345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de-AT"/>
            </a:p>
          </p:txBody>
        </p:sp>
        <p:sp>
          <p:nvSpPr>
            <p:cNvPr id="22" name="Oval 1058"/>
            <p:cNvSpPr>
              <a:spLocks noChangeAspect="1" noChangeArrowheads="1"/>
            </p:cNvSpPr>
            <p:nvPr/>
          </p:nvSpPr>
          <p:spPr bwMode="auto">
            <a:xfrm>
              <a:off x="2622" y="3408"/>
              <a:ext cx="91" cy="9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AT"/>
            </a:p>
          </p:txBody>
        </p:sp>
      </p:grpSp>
      <p:grpSp>
        <p:nvGrpSpPr>
          <p:cNvPr id="23" name="Group 1059"/>
          <p:cNvGrpSpPr>
            <a:grpSpLocks/>
          </p:cNvGrpSpPr>
          <p:nvPr/>
        </p:nvGrpSpPr>
        <p:grpSpPr bwMode="auto">
          <a:xfrm rot="10800000">
            <a:off x="4162425" y="2641600"/>
            <a:ext cx="1135063" cy="144463"/>
            <a:chOff x="2400" y="3552"/>
            <a:chExt cx="715" cy="91"/>
          </a:xfrm>
        </p:grpSpPr>
        <p:sp>
          <p:nvSpPr>
            <p:cNvPr id="24" name="Line 1060"/>
            <p:cNvSpPr>
              <a:spLocks noChangeShapeType="1"/>
            </p:cNvSpPr>
            <p:nvPr/>
          </p:nvSpPr>
          <p:spPr bwMode="auto">
            <a:xfrm>
              <a:off x="2400" y="360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de-AT"/>
            </a:p>
          </p:txBody>
        </p:sp>
        <p:sp>
          <p:nvSpPr>
            <p:cNvPr id="25" name="Oval 1061"/>
            <p:cNvSpPr>
              <a:spLocks noChangeAspect="1" noChangeArrowheads="1"/>
            </p:cNvSpPr>
            <p:nvPr/>
          </p:nvSpPr>
          <p:spPr bwMode="auto">
            <a:xfrm>
              <a:off x="2622" y="3552"/>
              <a:ext cx="91" cy="9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AT"/>
            </a:p>
          </p:txBody>
        </p:sp>
        <p:sp>
          <p:nvSpPr>
            <p:cNvPr id="26" name="Oval 1062"/>
            <p:cNvSpPr>
              <a:spLocks noChangeAspect="1" noChangeArrowheads="1"/>
            </p:cNvSpPr>
            <p:nvPr/>
          </p:nvSpPr>
          <p:spPr bwMode="auto">
            <a:xfrm>
              <a:off x="3024" y="3552"/>
              <a:ext cx="91" cy="9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AT"/>
            </a:p>
          </p:txBody>
        </p:sp>
      </p:grpSp>
      <p:grpSp>
        <p:nvGrpSpPr>
          <p:cNvPr id="27" name="Group 1063"/>
          <p:cNvGrpSpPr>
            <a:grpSpLocks/>
          </p:cNvGrpSpPr>
          <p:nvPr/>
        </p:nvGrpSpPr>
        <p:grpSpPr bwMode="auto">
          <a:xfrm>
            <a:off x="3810000" y="2146300"/>
            <a:ext cx="496888" cy="144463"/>
            <a:chOff x="2400" y="3408"/>
            <a:chExt cx="313" cy="91"/>
          </a:xfrm>
        </p:grpSpPr>
        <p:sp>
          <p:nvSpPr>
            <p:cNvPr id="28" name="Line 1064"/>
            <p:cNvSpPr>
              <a:spLocks noChangeShapeType="1"/>
            </p:cNvSpPr>
            <p:nvPr/>
          </p:nvSpPr>
          <p:spPr bwMode="auto">
            <a:xfrm>
              <a:off x="2400" y="345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de-AT"/>
            </a:p>
          </p:txBody>
        </p:sp>
        <p:sp>
          <p:nvSpPr>
            <p:cNvPr id="29" name="Oval 1065"/>
            <p:cNvSpPr>
              <a:spLocks noChangeAspect="1" noChangeArrowheads="1"/>
            </p:cNvSpPr>
            <p:nvPr/>
          </p:nvSpPr>
          <p:spPr bwMode="auto">
            <a:xfrm>
              <a:off x="2622" y="3408"/>
              <a:ext cx="91" cy="9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AT"/>
            </a:p>
          </p:txBody>
        </p:sp>
      </p:grpSp>
      <p:grpSp>
        <p:nvGrpSpPr>
          <p:cNvPr id="30" name="Group 1066"/>
          <p:cNvGrpSpPr>
            <a:grpSpLocks/>
          </p:cNvGrpSpPr>
          <p:nvPr/>
        </p:nvGrpSpPr>
        <p:grpSpPr bwMode="auto">
          <a:xfrm>
            <a:off x="3810000" y="3105150"/>
            <a:ext cx="1135063" cy="144463"/>
            <a:chOff x="2400" y="3552"/>
            <a:chExt cx="715" cy="91"/>
          </a:xfrm>
        </p:grpSpPr>
        <p:sp>
          <p:nvSpPr>
            <p:cNvPr id="31" name="Line 1067"/>
            <p:cNvSpPr>
              <a:spLocks noChangeShapeType="1"/>
            </p:cNvSpPr>
            <p:nvPr/>
          </p:nvSpPr>
          <p:spPr bwMode="auto">
            <a:xfrm>
              <a:off x="2400" y="360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de-AT"/>
            </a:p>
          </p:txBody>
        </p:sp>
        <p:sp>
          <p:nvSpPr>
            <p:cNvPr id="32" name="Oval 1068"/>
            <p:cNvSpPr>
              <a:spLocks noChangeAspect="1" noChangeArrowheads="1"/>
            </p:cNvSpPr>
            <p:nvPr/>
          </p:nvSpPr>
          <p:spPr bwMode="auto">
            <a:xfrm>
              <a:off x="2622" y="3552"/>
              <a:ext cx="91" cy="9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AT"/>
            </a:p>
          </p:txBody>
        </p:sp>
        <p:sp>
          <p:nvSpPr>
            <p:cNvPr id="33" name="Oval 1069"/>
            <p:cNvSpPr>
              <a:spLocks noChangeAspect="1" noChangeArrowheads="1"/>
            </p:cNvSpPr>
            <p:nvPr/>
          </p:nvSpPr>
          <p:spPr bwMode="auto">
            <a:xfrm>
              <a:off x="3024" y="3552"/>
              <a:ext cx="91" cy="9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AT"/>
            </a:p>
          </p:txBody>
        </p:sp>
      </p:grpSp>
      <p:grpSp>
        <p:nvGrpSpPr>
          <p:cNvPr id="34" name="Group 1070"/>
          <p:cNvGrpSpPr>
            <a:grpSpLocks/>
          </p:cNvGrpSpPr>
          <p:nvPr/>
        </p:nvGrpSpPr>
        <p:grpSpPr bwMode="auto">
          <a:xfrm>
            <a:off x="3810000" y="3422650"/>
            <a:ext cx="1135063" cy="144463"/>
            <a:chOff x="2400" y="3552"/>
            <a:chExt cx="715" cy="91"/>
          </a:xfrm>
        </p:grpSpPr>
        <p:sp>
          <p:nvSpPr>
            <p:cNvPr id="35" name="Line 1071"/>
            <p:cNvSpPr>
              <a:spLocks noChangeShapeType="1"/>
            </p:cNvSpPr>
            <p:nvPr/>
          </p:nvSpPr>
          <p:spPr bwMode="auto">
            <a:xfrm>
              <a:off x="2400" y="360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de-AT"/>
            </a:p>
          </p:txBody>
        </p:sp>
        <p:sp>
          <p:nvSpPr>
            <p:cNvPr id="36" name="Oval 1072"/>
            <p:cNvSpPr>
              <a:spLocks noChangeAspect="1" noChangeArrowheads="1"/>
            </p:cNvSpPr>
            <p:nvPr/>
          </p:nvSpPr>
          <p:spPr bwMode="auto">
            <a:xfrm>
              <a:off x="2622" y="3552"/>
              <a:ext cx="91" cy="9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AT"/>
            </a:p>
          </p:txBody>
        </p:sp>
        <p:sp>
          <p:nvSpPr>
            <p:cNvPr id="37" name="Oval 1073"/>
            <p:cNvSpPr>
              <a:spLocks noChangeAspect="1" noChangeArrowheads="1"/>
            </p:cNvSpPr>
            <p:nvPr/>
          </p:nvSpPr>
          <p:spPr bwMode="auto">
            <a:xfrm>
              <a:off x="3024" y="3552"/>
              <a:ext cx="91" cy="9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AT"/>
            </a:p>
          </p:txBody>
        </p:sp>
      </p:grpSp>
      <p:grpSp>
        <p:nvGrpSpPr>
          <p:cNvPr id="38" name="Group 1077"/>
          <p:cNvGrpSpPr>
            <a:grpSpLocks/>
          </p:cNvGrpSpPr>
          <p:nvPr/>
        </p:nvGrpSpPr>
        <p:grpSpPr bwMode="auto">
          <a:xfrm>
            <a:off x="3810000" y="4381500"/>
            <a:ext cx="1135063" cy="144463"/>
            <a:chOff x="2400" y="3552"/>
            <a:chExt cx="715" cy="91"/>
          </a:xfrm>
        </p:grpSpPr>
        <p:sp>
          <p:nvSpPr>
            <p:cNvPr id="39" name="Line 1078"/>
            <p:cNvSpPr>
              <a:spLocks noChangeShapeType="1"/>
            </p:cNvSpPr>
            <p:nvPr/>
          </p:nvSpPr>
          <p:spPr bwMode="auto">
            <a:xfrm>
              <a:off x="2400" y="360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de-AT"/>
            </a:p>
          </p:txBody>
        </p:sp>
        <p:sp>
          <p:nvSpPr>
            <p:cNvPr id="40" name="Oval 1079"/>
            <p:cNvSpPr>
              <a:spLocks noChangeAspect="1" noChangeArrowheads="1"/>
            </p:cNvSpPr>
            <p:nvPr/>
          </p:nvSpPr>
          <p:spPr bwMode="auto">
            <a:xfrm>
              <a:off x="2622" y="3552"/>
              <a:ext cx="91" cy="9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AT"/>
            </a:p>
          </p:txBody>
        </p:sp>
        <p:sp>
          <p:nvSpPr>
            <p:cNvPr id="41" name="Oval 1080"/>
            <p:cNvSpPr>
              <a:spLocks noChangeAspect="1" noChangeArrowheads="1"/>
            </p:cNvSpPr>
            <p:nvPr/>
          </p:nvSpPr>
          <p:spPr bwMode="auto">
            <a:xfrm>
              <a:off x="3024" y="3552"/>
              <a:ext cx="91" cy="9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AT"/>
            </a:p>
          </p:txBody>
        </p:sp>
      </p:grpSp>
      <p:grpSp>
        <p:nvGrpSpPr>
          <p:cNvPr id="42" name="Group 1081"/>
          <p:cNvGrpSpPr>
            <a:grpSpLocks/>
          </p:cNvGrpSpPr>
          <p:nvPr/>
        </p:nvGrpSpPr>
        <p:grpSpPr bwMode="auto">
          <a:xfrm>
            <a:off x="3810000" y="4705350"/>
            <a:ext cx="1135063" cy="144463"/>
            <a:chOff x="2391" y="2976"/>
            <a:chExt cx="715" cy="91"/>
          </a:xfrm>
        </p:grpSpPr>
        <p:sp>
          <p:nvSpPr>
            <p:cNvPr id="43" name="Line 1082"/>
            <p:cNvSpPr>
              <a:spLocks noChangeShapeType="1"/>
            </p:cNvSpPr>
            <p:nvPr/>
          </p:nvSpPr>
          <p:spPr bwMode="auto">
            <a:xfrm>
              <a:off x="2391" y="302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de-AT"/>
            </a:p>
          </p:txBody>
        </p:sp>
        <p:sp>
          <p:nvSpPr>
            <p:cNvPr id="44" name="Oval 1083"/>
            <p:cNvSpPr>
              <a:spLocks noChangeAspect="1" noChangeArrowheads="1"/>
            </p:cNvSpPr>
            <p:nvPr/>
          </p:nvSpPr>
          <p:spPr bwMode="auto">
            <a:xfrm>
              <a:off x="3015" y="2976"/>
              <a:ext cx="91" cy="9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AT"/>
            </a:p>
          </p:txBody>
        </p:sp>
      </p:grpSp>
      <p:grpSp>
        <p:nvGrpSpPr>
          <p:cNvPr id="45" name="Group 1084"/>
          <p:cNvGrpSpPr>
            <a:grpSpLocks/>
          </p:cNvGrpSpPr>
          <p:nvPr/>
        </p:nvGrpSpPr>
        <p:grpSpPr bwMode="auto">
          <a:xfrm flipH="1">
            <a:off x="4162425" y="1987550"/>
            <a:ext cx="1135063" cy="144463"/>
            <a:chOff x="2391" y="2976"/>
            <a:chExt cx="715" cy="91"/>
          </a:xfrm>
        </p:grpSpPr>
        <p:sp>
          <p:nvSpPr>
            <p:cNvPr id="46" name="Line 1085"/>
            <p:cNvSpPr>
              <a:spLocks noChangeShapeType="1"/>
            </p:cNvSpPr>
            <p:nvPr/>
          </p:nvSpPr>
          <p:spPr bwMode="auto">
            <a:xfrm>
              <a:off x="2391" y="302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de-AT"/>
            </a:p>
          </p:txBody>
        </p:sp>
        <p:sp>
          <p:nvSpPr>
            <p:cNvPr id="47" name="Oval 1086"/>
            <p:cNvSpPr>
              <a:spLocks noChangeAspect="1" noChangeArrowheads="1"/>
            </p:cNvSpPr>
            <p:nvPr/>
          </p:nvSpPr>
          <p:spPr bwMode="auto">
            <a:xfrm>
              <a:off x="3015" y="2976"/>
              <a:ext cx="91" cy="9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AT"/>
            </a:p>
          </p:txBody>
        </p:sp>
      </p:grpSp>
      <p:grpSp>
        <p:nvGrpSpPr>
          <p:cNvPr id="48" name="Group 1087"/>
          <p:cNvGrpSpPr>
            <a:grpSpLocks/>
          </p:cNvGrpSpPr>
          <p:nvPr/>
        </p:nvGrpSpPr>
        <p:grpSpPr bwMode="auto">
          <a:xfrm>
            <a:off x="3810000" y="3740150"/>
            <a:ext cx="1135063" cy="144463"/>
            <a:chOff x="2391" y="2976"/>
            <a:chExt cx="715" cy="91"/>
          </a:xfrm>
        </p:grpSpPr>
        <p:sp>
          <p:nvSpPr>
            <p:cNvPr id="49" name="Line 1088"/>
            <p:cNvSpPr>
              <a:spLocks noChangeShapeType="1"/>
            </p:cNvSpPr>
            <p:nvPr/>
          </p:nvSpPr>
          <p:spPr bwMode="auto">
            <a:xfrm>
              <a:off x="2391" y="302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de-AT"/>
            </a:p>
          </p:txBody>
        </p:sp>
        <p:sp>
          <p:nvSpPr>
            <p:cNvPr id="50" name="Oval 1089"/>
            <p:cNvSpPr>
              <a:spLocks noChangeAspect="1" noChangeArrowheads="1"/>
            </p:cNvSpPr>
            <p:nvPr/>
          </p:nvSpPr>
          <p:spPr bwMode="auto">
            <a:xfrm>
              <a:off x="3015" y="2976"/>
              <a:ext cx="91" cy="9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AT"/>
            </a:p>
          </p:txBody>
        </p:sp>
      </p:grpSp>
      <p:grpSp>
        <p:nvGrpSpPr>
          <p:cNvPr id="51" name="Group 1090"/>
          <p:cNvGrpSpPr>
            <a:grpSpLocks/>
          </p:cNvGrpSpPr>
          <p:nvPr/>
        </p:nvGrpSpPr>
        <p:grpSpPr bwMode="auto">
          <a:xfrm>
            <a:off x="3810000" y="5022850"/>
            <a:ext cx="1135063" cy="144463"/>
            <a:chOff x="2400" y="3552"/>
            <a:chExt cx="715" cy="91"/>
          </a:xfrm>
        </p:grpSpPr>
        <p:sp>
          <p:nvSpPr>
            <p:cNvPr id="52" name="Line 1091"/>
            <p:cNvSpPr>
              <a:spLocks noChangeShapeType="1"/>
            </p:cNvSpPr>
            <p:nvPr/>
          </p:nvSpPr>
          <p:spPr bwMode="auto">
            <a:xfrm>
              <a:off x="2400" y="360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de-AT"/>
            </a:p>
          </p:txBody>
        </p:sp>
        <p:sp>
          <p:nvSpPr>
            <p:cNvPr id="53" name="Oval 1092"/>
            <p:cNvSpPr>
              <a:spLocks noChangeAspect="1" noChangeArrowheads="1"/>
            </p:cNvSpPr>
            <p:nvPr/>
          </p:nvSpPr>
          <p:spPr bwMode="auto">
            <a:xfrm>
              <a:off x="2622" y="3552"/>
              <a:ext cx="91" cy="9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AT"/>
            </a:p>
          </p:txBody>
        </p:sp>
        <p:sp>
          <p:nvSpPr>
            <p:cNvPr id="54" name="Oval 1093"/>
            <p:cNvSpPr>
              <a:spLocks noChangeAspect="1" noChangeArrowheads="1"/>
            </p:cNvSpPr>
            <p:nvPr/>
          </p:nvSpPr>
          <p:spPr bwMode="auto">
            <a:xfrm>
              <a:off x="3024" y="3552"/>
              <a:ext cx="91" cy="9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AT"/>
            </a:p>
          </p:txBody>
        </p:sp>
      </p:grpSp>
      <p:grpSp>
        <p:nvGrpSpPr>
          <p:cNvPr id="55" name="Group 1094"/>
          <p:cNvGrpSpPr>
            <a:grpSpLocks/>
          </p:cNvGrpSpPr>
          <p:nvPr/>
        </p:nvGrpSpPr>
        <p:grpSpPr bwMode="auto">
          <a:xfrm>
            <a:off x="3810000" y="5340350"/>
            <a:ext cx="1135063" cy="144463"/>
            <a:chOff x="2400" y="3552"/>
            <a:chExt cx="715" cy="91"/>
          </a:xfrm>
        </p:grpSpPr>
        <p:sp>
          <p:nvSpPr>
            <p:cNvPr id="56" name="Line 1095"/>
            <p:cNvSpPr>
              <a:spLocks noChangeShapeType="1"/>
            </p:cNvSpPr>
            <p:nvPr/>
          </p:nvSpPr>
          <p:spPr bwMode="auto">
            <a:xfrm>
              <a:off x="2400" y="360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de-AT"/>
            </a:p>
          </p:txBody>
        </p:sp>
        <p:sp>
          <p:nvSpPr>
            <p:cNvPr id="57" name="Oval 1096"/>
            <p:cNvSpPr>
              <a:spLocks noChangeAspect="1" noChangeArrowheads="1"/>
            </p:cNvSpPr>
            <p:nvPr/>
          </p:nvSpPr>
          <p:spPr bwMode="auto">
            <a:xfrm>
              <a:off x="2622" y="3552"/>
              <a:ext cx="91" cy="9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AT"/>
            </a:p>
          </p:txBody>
        </p:sp>
        <p:sp>
          <p:nvSpPr>
            <p:cNvPr id="58" name="Oval 1097"/>
            <p:cNvSpPr>
              <a:spLocks noChangeAspect="1" noChangeArrowheads="1"/>
            </p:cNvSpPr>
            <p:nvPr/>
          </p:nvSpPr>
          <p:spPr bwMode="auto">
            <a:xfrm>
              <a:off x="3024" y="3552"/>
              <a:ext cx="91" cy="9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AT"/>
            </a:p>
          </p:txBody>
        </p:sp>
      </p:grpSp>
      <p:grpSp>
        <p:nvGrpSpPr>
          <p:cNvPr id="59" name="Group 1104"/>
          <p:cNvGrpSpPr>
            <a:grpSpLocks/>
          </p:cNvGrpSpPr>
          <p:nvPr/>
        </p:nvGrpSpPr>
        <p:grpSpPr bwMode="auto">
          <a:xfrm rot="10800000">
            <a:off x="4162425" y="2952750"/>
            <a:ext cx="1135063" cy="144463"/>
            <a:chOff x="2400" y="3552"/>
            <a:chExt cx="715" cy="91"/>
          </a:xfrm>
        </p:grpSpPr>
        <p:sp>
          <p:nvSpPr>
            <p:cNvPr id="60" name="Line 1105"/>
            <p:cNvSpPr>
              <a:spLocks noChangeShapeType="1"/>
            </p:cNvSpPr>
            <p:nvPr/>
          </p:nvSpPr>
          <p:spPr bwMode="auto">
            <a:xfrm>
              <a:off x="2400" y="360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de-AT"/>
            </a:p>
          </p:txBody>
        </p:sp>
        <p:sp>
          <p:nvSpPr>
            <p:cNvPr id="61" name="Oval 1106"/>
            <p:cNvSpPr>
              <a:spLocks noChangeAspect="1" noChangeArrowheads="1"/>
            </p:cNvSpPr>
            <p:nvPr/>
          </p:nvSpPr>
          <p:spPr bwMode="auto">
            <a:xfrm>
              <a:off x="2622" y="3552"/>
              <a:ext cx="91" cy="9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AT"/>
            </a:p>
          </p:txBody>
        </p:sp>
        <p:sp>
          <p:nvSpPr>
            <p:cNvPr id="62" name="Oval 1107"/>
            <p:cNvSpPr>
              <a:spLocks noChangeAspect="1" noChangeArrowheads="1"/>
            </p:cNvSpPr>
            <p:nvPr/>
          </p:nvSpPr>
          <p:spPr bwMode="auto">
            <a:xfrm>
              <a:off x="3024" y="3552"/>
              <a:ext cx="91" cy="9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AT"/>
            </a:p>
          </p:txBody>
        </p:sp>
      </p:grpSp>
      <p:grpSp>
        <p:nvGrpSpPr>
          <p:cNvPr id="63" name="Group 1108"/>
          <p:cNvGrpSpPr>
            <a:grpSpLocks/>
          </p:cNvGrpSpPr>
          <p:nvPr/>
        </p:nvGrpSpPr>
        <p:grpSpPr bwMode="auto">
          <a:xfrm rot="10800000">
            <a:off x="4162425" y="3267075"/>
            <a:ext cx="1135063" cy="144463"/>
            <a:chOff x="2400" y="3552"/>
            <a:chExt cx="715" cy="91"/>
          </a:xfrm>
        </p:grpSpPr>
        <p:sp>
          <p:nvSpPr>
            <p:cNvPr id="64" name="Line 1109"/>
            <p:cNvSpPr>
              <a:spLocks noChangeShapeType="1"/>
            </p:cNvSpPr>
            <p:nvPr/>
          </p:nvSpPr>
          <p:spPr bwMode="auto">
            <a:xfrm>
              <a:off x="2400" y="360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de-AT"/>
            </a:p>
          </p:txBody>
        </p:sp>
        <p:sp>
          <p:nvSpPr>
            <p:cNvPr id="65" name="Oval 1110"/>
            <p:cNvSpPr>
              <a:spLocks noChangeAspect="1" noChangeArrowheads="1"/>
            </p:cNvSpPr>
            <p:nvPr/>
          </p:nvSpPr>
          <p:spPr bwMode="auto">
            <a:xfrm>
              <a:off x="2622" y="3552"/>
              <a:ext cx="91" cy="9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AT"/>
            </a:p>
          </p:txBody>
        </p:sp>
        <p:sp>
          <p:nvSpPr>
            <p:cNvPr id="66" name="Oval 1111"/>
            <p:cNvSpPr>
              <a:spLocks noChangeAspect="1" noChangeArrowheads="1"/>
            </p:cNvSpPr>
            <p:nvPr/>
          </p:nvSpPr>
          <p:spPr bwMode="auto">
            <a:xfrm>
              <a:off x="3024" y="3552"/>
              <a:ext cx="91" cy="9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AT"/>
            </a:p>
          </p:txBody>
        </p:sp>
      </p:grpSp>
      <p:grpSp>
        <p:nvGrpSpPr>
          <p:cNvPr id="67" name="Group 1112"/>
          <p:cNvGrpSpPr>
            <a:grpSpLocks/>
          </p:cNvGrpSpPr>
          <p:nvPr/>
        </p:nvGrpSpPr>
        <p:grpSpPr bwMode="auto">
          <a:xfrm rot="10800000">
            <a:off x="4162425" y="3584575"/>
            <a:ext cx="1135063" cy="144463"/>
            <a:chOff x="2400" y="3552"/>
            <a:chExt cx="715" cy="91"/>
          </a:xfrm>
        </p:grpSpPr>
        <p:sp>
          <p:nvSpPr>
            <p:cNvPr id="68" name="Line 1113"/>
            <p:cNvSpPr>
              <a:spLocks noChangeShapeType="1"/>
            </p:cNvSpPr>
            <p:nvPr/>
          </p:nvSpPr>
          <p:spPr bwMode="auto">
            <a:xfrm>
              <a:off x="2400" y="360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de-AT"/>
            </a:p>
          </p:txBody>
        </p:sp>
        <p:sp>
          <p:nvSpPr>
            <p:cNvPr id="69" name="Oval 1114"/>
            <p:cNvSpPr>
              <a:spLocks noChangeAspect="1" noChangeArrowheads="1"/>
            </p:cNvSpPr>
            <p:nvPr/>
          </p:nvSpPr>
          <p:spPr bwMode="auto">
            <a:xfrm>
              <a:off x="2622" y="3552"/>
              <a:ext cx="91" cy="9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AT"/>
            </a:p>
          </p:txBody>
        </p:sp>
        <p:sp>
          <p:nvSpPr>
            <p:cNvPr id="70" name="Oval 1115"/>
            <p:cNvSpPr>
              <a:spLocks noChangeAspect="1" noChangeArrowheads="1"/>
            </p:cNvSpPr>
            <p:nvPr/>
          </p:nvSpPr>
          <p:spPr bwMode="auto">
            <a:xfrm>
              <a:off x="3024" y="3552"/>
              <a:ext cx="91" cy="9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AT"/>
            </a:p>
          </p:txBody>
        </p:sp>
      </p:grpSp>
      <p:grpSp>
        <p:nvGrpSpPr>
          <p:cNvPr id="71" name="Group 1116"/>
          <p:cNvGrpSpPr>
            <a:grpSpLocks/>
          </p:cNvGrpSpPr>
          <p:nvPr/>
        </p:nvGrpSpPr>
        <p:grpSpPr bwMode="auto">
          <a:xfrm rot="10800000">
            <a:off x="4162425" y="3898900"/>
            <a:ext cx="1135063" cy="144463"/>
            <a:chOff x="2400" y="3552"/>
            <a:chExt cx="715" cy="91"/>
          </a:xfrm>
        </p:grpSpPr>
        <p:sp>
          <p:nvSpPr>
            <p:cNvPr id="72" name="Line 1117"/>
            <p:cNvSpPr>
              <a:spLocks noChangeShapeType="1"/>
            </p:cNvSpPr>
            <p:nvPr/>
          </p:nvSpPr>
          <p:spPr bwMode="auto">
            <a:xfrm>
              <a:off x="2400" y="360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de-AT"/>
            </a:p>
          </p:txBody>
        </p:sp>
        <p:sp>
          <p:nvSpPr>
            <p:cNvPr id="73" name="Oval 1118"/>
            <p:cNvSpPr>
              <a:spLocks noChangeAspect="1" noChangeArrowheads="1"/>
            </p:cNvSpPr>
            <p:nvPr/>
          </p:nvSpPr>
          <p:spPr bwMode="auto">
            <a:xfrm>
              <a:off x="2622" y="3552"/>
              <a:ext cx="91" cy="9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AT"/>
            </a:p>
          </p:txBody>
        </p:sp>
        <p:sp>
          <p:nvSpPr>
            <p:cNvPr id="74" name="Oval 1119"/>
            <p:cNvSpPr>
              <a:spLocks noChangeAspect="1" noChangeArrowheads="1"/>
            </p:cNvSpPr>
            <p:nvPr/>
          </p:nvSpPr>
          <p:spPr bwMode="auto">
            <a:xfrm>
              <a:off x="3024" y="3552"/>
              <a:ext cx="91" cy="9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AT"/>
            </a:p>
          </p:txBody>
        </p:sp>
      </p:grpSp>
      <p:grpSp>
        <p:nvGrpSpPr>
          <p:cNvPr id="75" name="Group 1120"/>
          <p:cNvGrpSpPr>
            <a:grpSpLocks/>
          </p:cNvGrpSpPr>
          <p:nvPr/>
        </p:nvGrpSpPr>
        <p:grpSpPr bwMode="auto">
          <a:xfrm rot="10800000">
            <a:off x="4162425" y="4543425"/>
            <a:ext cx="1135063" cy="144463"/>
            <a:chOff x="2400" y="3552"/>
            <a:chExt cx="715" cy="91"/>
          </a:xfrm>
        </p:grpSpPr>
        <p:sp>
          <p:nvSpPr>
            <p:cNvPr id="76" name="Line 1121"/>
            <p:cNvSpPr>
              <a:spLocks noChangeShapeType="1"/>
            </p:cNvSpPr>
            <p:nvPr/>
          </p:nvSpPr>
          <p:spPr bwMode="auto">
            <a:xfrm>
              <a:off x="2400" y="360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de-AT"/>
            </a:p>
          </p:txBody>
        </p:sp>
        <p:sp>
          <p:nvSpPr>
            <p:cNvPr id="77" name="Oval 1122"/>
            <p:cNvSpPr>
              <a:spLocks noChangeAspect="1" noChangeArrowheads="1"/>
            </p:cNvSpPr>
            <p:nvPr/>
          </p:nvSpPr>
          <p:spPr bwMode="auto">
            <a:xfrm>
              <a:off x="2622" y="3552"/>
              <a:ext cx="91" cy="9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AT"/>
            </a:p>
          </p:txBody>
        </p:sp>
        <p:sp>
          <p:nvSpPr>
            <p:cNvPr id="78" name="Oval 1123"/>
            <p:cNvSpPr>
              <a:spLocks noChangeAspect="1" noChangeArrowheads="1"/>
            </p:cNvSpPr>
            <p:nvPr/>
          </p:nvSpPr>
          <p:spPr bwMode="auto">
            <a:xfrm>
              <a:off x="3024" y="3552"/>
              <a:ext cx="91" cy="9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AT"/>
            </a:p>
          </p:txBody>
        </p:sp>
      </p:grpSp>
      <p:grpSp>
        <p:nvGrpSpPr>
          <p:cNvPr id="79" name="Group 1124"/>
          <p:cNvGrpSpPr>
            <a:grpSpLocks/>
          </p:cNvGrpSpPr>
          <p:nvPr/>
        </p:nvGrpSpPr>
        <p:grpSpPr bwMode="auto">
          <a:xfrm rot="10800000">
            <a:off x="4167188" y="4868863"/>
            <a:ext cx="1135062" cy="144462"/>
            <a:chOff x="2400" y="3552"/>
            <a:chExt cx="715" cy="91"/>
          </a:xfrm>
        </p:grpSpPr>
        <p:sp>
          <p:nvSpPr>
            <p:cNvPr id="80" name="Line 1125"/>
            <p:cNvSpPr>
              <a:spLocks noChangeShapeType="1"/>
            </p:cNvSpPr>
            <p:nvPr/>
          </p:nvSpPr>
          <p:spPr bwMode="auto">
            <a:xfrm>
              <a:off x="2400" y="360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de-AT"/>
            </a:p>
          </p:txBody>
        </p:sp>
        <p:sp>
          <p:nvSpPr>
            <p:cNvPr id="81" name="Oval 1126"/>
            <p:cNvSpPr>
              <a:spLocks noChangeAspect="1" noChangeArrowheads="1"/>
            </p:cNvSpPr>
            <p:nvPr/>
          </p:nvSpPr>
          <p:spPr bwMode="auto">
            <a:xfrm>
              <a:off x="2622" y="3552"/>
              <a:ext cx="91" cy="9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AT"/>
            </a:p>
          </p:txBody>
        </p:sp>
        <p:sp>
          <p:nvSpPr>
            <p:cNvPr id="82" name="Oval 1127"/>
            <p:cNvSpPr>
              <a:spLocks noChangeAspect="1" noChangeArrowheads="1"/>
            </p:cNvSpPr>
            <p:nvPr/>
          </p:nvSpPr>
          <p:spPr bwMode="auto">
            <a:xfrm>
              <a:off x="3024" y="3552"/>
              <a:ext cx="91" cy="9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AT"/>
            </a:p>
          </p:txBody>
        </p:sp>
      </p:grpSp>
      <p:grpSp>
        <p:nvGrpSpPr>
          <p:cNvPr id="83" name="Group 1128"/>
          <p:cNvGrpSpPr>
            <a:grpSpLocks/>
          </p:cNvGrpSpPr>
          <p:nvPr/>
        </p:nvGrpSpPr>
        <p:grpSpPr bwMode="auto">
          <a:xfrm rot="10800000">
            <a:off x="4162425" y="5183188"/>
            <a:ext cx="1135063" cy="144462"/>
            <a:chOff x="2400" y="3552"/>
            <a:chExt cx="715" cy="91"/>
          </a:xfrm>
        </p:grpSpPr>
        <p:sp>
          <p:nvSpPr>
            <p:cNvPr id="84" name="Line 1129"/>
            <p:cNvSpPr>
              <a:spLocks noChangeShapeType="1"/>
            </p:cNvSpPr>
            <p:nvPr/>
          </p:nvSpPr>
          <p:spPr bwMode="auto">
            <a:xfrm>
              <a:off x="2400" y="360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de-AT"/>
            </a:p>
          </p:txBody>
        </p:sp>
        <p:sp>
          <p:nvSpPr>
            <p:cNvPr id="85" name="Oval 1130"/>
            <p:cNvSpPr>
              <a:spLocks noChangeAspect="1" noChangeArrowheads="1"/>
            </p:cNvSpPr>
            <p:nvPr/>
          </p:nvSpPr>
          <p:spPr bwMode="auto">
            <a:xfrm>
              <a:off x="2622" y="3552"/>
              <a:ext cx="91" cy="9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AT"/>
            </a:p>
          </p:txBody>
        </p:sp>
        <p:sp>
          <p:nvSpPr>
            <p:cNvPr id="86" name="Oval 1131"/>
            <p:cNvSpPr>
              <a:spLocks noChangeAspect="1" noChangeArrowheads="1"/>
            </p:cNvSpPr>
            <p:nvPr/>
          </p:nvSpPr>
          <p:spPr bwMode="auto">
            <a:xfrm>
              <a:off x="3024" y="3552"/>
              <a:ext cx="91" cy="9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AT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23850" y="333375"/>
            <a:ext cx="7558088" cy="457200"/>
          </a:xfrm>
          <a:prstGeom prst="rect">
            <a:avLst/>
          </a:prstGeom>
          <a:solidFill>
            <a:srgbClr val="0000FF"/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9pPr>
          </a:lstStyle>
          <a:p>
            <a:endParaRPr lang="de-DE" sz="2200" kern="0" dirty="0">
              <a:solidFill>
                <a:srgbClr val="FFFF00"/>
              </a:solidFill>
              <a:cs typeface="Times New Roman" pitchFamily="18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95288" y="345251"/>
            <a:ext cx="431800" cy="431800"/>
          </a:xfrm>
          <a:prstGeom prst="doubleWave">
            <a:avLst>
              <a:gd name="adj1" fmla="val 6500"/>
              <a:gd name="adj2" fmla="val 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de-AT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713258" y="1340768"/>
            <a:ext cx="7772400" cy="489654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buFontTx/>
              <a:buNone/>
            </a:pPr>
            <a:endParaRPr lang="de-DE" altLang="de-DE" sz="2400" b="0" dirty="0"/>
          </a:p>
        </p:txBody>
      </p:sp>
      <p:sp>
        <p:nvSpPr>
          <p:cNvPr id="6" name="Explosion 2 5"/>
          <p:cNvSpPr/>
          <p:nvPr/>
        </p:nvSpPr>
        <p:spPr bwMode="auto">
          <a:xfrm>
            <a:off x="3131840" y="44624"/>
            <a:ext cx="2880320" cy="1008112"/>
          </a:xfrm>
          <a:prstGeom prst="irregularSeal2">
            <a:avLst/>
          </a:prstGeom>
          <a:gradFill flip="none" rotWithShape="1">
            <a:gsLst>
              <a:gs pos="49000">
                <a:schemeClr val="bg1"/>
              </a:gs>
              <a:gs pos="100000">
                <a:srgbClr val="FFC000"/>
              </a:gs>
            </a:gsLst>
            <a:path path="shap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AT" sz="2400" dirty="0"/>
              <a:t>T</a:t>
            </a:r>
            <a:r>
              <a:rPr kumimoji="0" lang="de-AT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QM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08720"/>
            <a:ext cx="7772400" cy="64807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de-DE" altLang="de-DE" sz="2400" dirty="0"/>
              <a:t>Das </a:t>
            </a:r>
            <a:r>
              <a:rPr lang="de-DE" altLang="de-DE" sz="2400" dirty="0" err="1"/>
              <a:t>DEMING-Rad</a:t>
            </a:r>
            <a:r>
              <a:rPr lang="de-DE" altLang="de-DE" sz="2400" dirty="0"/>
              <a:t>  </a:t>
            </a:r>
            <a:r>
              <a:rPr lang="de-DE" altLang="de-DE" sz="2400" i="1" dirty="0" err="1"/>
              <a:t>plan-do-check-act</a:t>
            </a:r>
            <a:endParaRPr lang="de-DE" altLang="de-DE" sz="1600" b="0" i="1" dirty="0"/>
          </a:p>
        </p:txBody>
      </p:sp>
      <p:sp>
        <p:nvSpPr>
          <p:cNvPr id="54" name="Rectangle 3"/>
          <p:cNvSpPr txBox="1">
            <a:spLocks noChangeArrowheads="1"/>
          </p:cNvSpPr>
          <p:nvPr/>
        </p:nvSpPr>
        <p:spPr>
          <a:xfrm>
            <a:off x="385774" y="1772816"/>
            <a:ext cx="141288" cy="455672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endParaRPr lang="de-DE" altLang="de-DE" dirty="0"/>
          </a:p>
        </p:txBody>
      </p:sp>
      <p:grpSp>
        <p:nvGrpSpPr>
          <p:cNvPr id="10" name="Group 11"/>
          <p:cNvGrpSpPr>
            <a:grpSpLocks/>
          </p:cNvGrpSpPr>
          <p:nvPr/>
        </p:nvGrpSpPr>
        <p:grpSpPr bwMode="auto">
          <a:xfrm>
            <a:off x="3276600" y="2362200"/>
            <a:ext cx="2743200" cy="2743200"/>
            <a:chOff x="1920" y="1488"/>
            <a:chExt cx="2016" cy="2016"/>
          </a:xfrm>
        </p:grpSpPr>
        <p:sp>
          <p:nvSpPr>
            <p:cNvPr id="11" name="Line 4"/>
            <p:cNvSpPr>
              <a:spLocks noChangeShapeType="1"/>
            </p:cNvSpPr>
            <p:nvPr/>
          </p:nvSpPr>
          <p:spPr bwMode="auto">
            <a:xfrm>
              <a:off x="3216" y="24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AT"/>
            </a:p>
          </p:txBody>
        </p:sp>
        <p:sp>
          <p:nvSpPr>
            <p:cNvPr id="12" name="Line 5"/>
            <p:cNvSpPr>
              <a:spLocks noChangeShapeType="1"/>
            </p:cNvSpPr>
            <p:nvPr/>
          </p:nvSpPr>
          <p:spPr bwMode="auto">
            <a:xfrm>
              <a:off x="2928" y="1536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AT"/>
            </a:p>
          </p:txBody>
        </p:sp>
        <p:sp>
          <p:nvSpPr>
            <p:cNvPr id="13" name="Oval 6"/>
            <p:cNvSpPr>
              <a:spLocks noChangeArrowheads="1"/>
            </p:cNvSpPr>
            <p:nvPr/>
          </p:nvSpPr>
          <p:spPr bwMode="auto">
            <a:xfrm>
              <a:off x="1920" y="1488"/>
              <a:ext cx="2016" cy="201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auto">
            <a:xfrm>
              <a:off x="1968" y="1536"/>
              <a:ext cx="1920" cy="19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auto">
            <a:xfrm>
              <a:off x="2640" y="2208"/>
              <a:ext cx="576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16" name="Line 9"/>
            <p:cNvSpPr>
              <a:spLocks noChangeShapeType="1"/>
            </p:cNvSpPr>
            <p:nvPr/>
          </p:nvSpPr>
          <p:spPr bwMode="auto">
            <a:xfrm>
              <a:off x="1968" y="24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AT"/>
            </a:p>
          </p:txBody>
        </p:sp>
        <p:sp>
          <p:nvSpPr>
            <p:cNvPr id="17" name="Line 10"/>
            <p:cNvSpPr>
              <a:spLocks noChangeShapeType="1"/>
            </p:cNvSpPr>
            <p:nvPr/>
          </p:nvSpPr>
          <p:spPr bwMode="auto">
            <a:xfrm>
              <a:off x="2928" y="2784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AT"/>
            </a:p>
          </p:txBody>
        </p:sp>
      </p:grpSp>
      <p:grpSp>
        <p:nvGrpSpPr>
          <p:cNvPr id="18" name="Group 17"/>
          <p:cNvGrpSpPr>
            <a:grpSpLocks/>
          </p:cNvGrpSpPr>
          <p:nvPr/>
        </p:nvGrpSpPr>
        <p:grpSpPr bwMode="auto">
          <a:xfrm>
            <a:off x="2362200" y="4572000"/>
            <a:ext cx="4648200" cy="1676400"/>
            <a:chOff x="1488" y="2880"/>
            <a:chExt cx="2928" cy="1056"/>
          </a:xfrm>
        </p:grpSpPr>
        <p:sp>
          <p:nvSpPr>
            <p:cNvPr id="19" name="AutoShape 12"/>
            <p:cNvSpPr>
              <a:spLocks noChangeArrowheads="1"/>
            </p:cNvSpPr>
            <p:nvPr/>
          </p:nvSpPr>
          <p:spPr bwMode="auto">
            <a:xfrm flipH="1">
              <a:off x="1488" y="2880"/>
              <a:ext cx="2928" cy="768"/>
            </a:xfrm>
            <a:prstGeom prst="rtTriangl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20" name="Rectangle 14"/>
            <p:cNvSpPr>
              <a:spLocks noChangeArrowheads="1"/>
            </p:cNvSpPr>
            <p:nvPr/>
          </p:nvSpPr>
          <p:spPr bwMode="auto">
            <a:xfrm>
              <a:off x="1488" y="3648"/>
              <a:ext cx="292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22" name="Line 16"/>
            <p:cNvSpPr>
              <a:spLocks noChangeShapeType="1"/>
            </p:cNvSpPr>
            <p:nvPr/>
          </p:nvSpPr>
          <p:spPr bwMode="auto">
            <a:xfrm>
              <a:off x="1488" y="3648"/>
              <a:ext cx="2928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AT"/>
            </a:p>
          </p:txBody>
        </p:sp>
      </p:grpSp>
      <p:sp>
        <p:nvSpPr>
          <p:cNvPr id="23" name="AutoShape 19"/>
          <p:cNvSpPr>
            <a:spLocks noChangeArrowheads="1"/>
          </p:cNvSpPr>
          <p:nvPr/>
        </p:nvSpPr>
        <p:spPr bwMode="auto">
          <a:xfrm rot="20696667">
            <a:off x="2198688" y="4724400"/>
            <a:ext cx="2286000" cy="762000"/>
          </a:xfrm>
          <a:prstGeom prst="flowChartExtra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de-DE" sz="2800" b="1">
                <a:solidFill>
                  <a:schemeClr val="bg1"/>
                </a:solidFill>
              </a:rPr>
              <a:t>QS</a:t>
            </a:r>
          </a:p>
        </p:txBody>
      </p:sp>
      <p:sp>
        <p:nvSpPr>
          <p:cNvPr id="24" name="Text Box 26"/>
          <p:cNvSpPr txBox="1">
            <a:spLocks noChangeArrowheads="1"/>
          </p:cNvSpPr>
          <p:nvPr/>
        </p:nvSpPr>
        <p:spPr bwMode="auto">
          <a:xfrm>
            <a:off x="3810000" y="5562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de-DE"/>
              <a:t>Qualitätsbewusstsein</a:t>
            </a:r>
          </a:p>
        </p:txBody>
      </p:sp>
      <p:sp>
        <p:nvSpPr>
          <p:cNvPr id="25" name="AutoShape 27"/>
          <p:cNvSpPr>
            <a:spLocks noChangeArrowheads="1"/>
          </p:cNvSpPr>
          <p:nvPr/>
        </p:nvSpPr>
        <p:spPr bwMode="auto">
          <a:xfrm rot="20620540">
            <a:off x="6065838" y="2490788"/>
            <a:ext cx="1862137" cy="979487"/>
          </a:xfrm>
          <a:prstGeom prst="rightArrow">
            <a:avLst>
              <a:gd name="adj1" fmla="val 50000"/>
              <a:gd name="adj2" fmla="val 475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de-DE" b="1"/>
              <a:t>TQM</a:t>
            </a:r>
          </a:p>
        </p:txBody>
      </p:sp>
      <p:sp>
        <p:nvSpPr>
          <p:cNvPr id="26" name="Freeform 30"/>
          <p:cNvSpPr>
            <a:spLocks/>
          </p:cNvSpPr>
          <p:nvPr/>
        </p:nvSpPr>
        <p:spPr bwMode="auto">
          <a:xfrm>
            <a:off x="3810000" y="2044700"/>
            <a:ext cx="1724025" cy="236538"/>
          </a:xfrm>
          <a:custGeom>
            <a:avLst/>
            <a:gdLst>
              <a:gd name="T0" fmla="*/ 0 w 1086"/>
              <a:gd name="T1" fmla="*/ 134 h 149"/>
              <a:gd name="T2" fmla="*/ 192 w 1086"/>
              <a:gd name="T3" fmla="*/ 56 h 149"/>
              <a:gd name="T4" fmla="*/ 519 w 1086"/>
              <a:gd name="T5" fmla="*/ 2 h 149"/>
              <a:gd name="T6" fmla="*/ 834 w 1086"/>
              <a:gd name="T7" fmla="*/ 47 h 149"/>
              <a:gd name="T8" fmla="*/ 1086 w 1086"/>
              <a:gd name="T9" fmla="*/ 14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6" h="149">
                <a:moveTo>
                  <a:pt x="0" y="134"/>
                </a:moveTo>
                <a:cubicBezTo>
                  <a:pt x="32" y="121"/>
                  <a:pt x="106" y="78"/>
                  <a:pt x="192" y="56"/>
                </a:cubicBezTo>
                <a:cubicBezTo>
                  <a:pt x="278" y="34"/>
                  <a:pt x="412" y="4"/>
                  <a:pt x="519" y="2"/>
                </a:cubicBezTo>
                <a:cubicBezTo>
                  <a:pt x="626" y="0"/>
                  <a:pt x="740" y="23"/>
                  <a:pt x="834" y="47"/>
                </a:cubicBezTo>
                <a:cubicBezTo>
                  <a:pt x="928" y="71"/>
                  <a:pt x="1034" y="128"/>
                  <a:pt x="1086" y="149"/>
                </a:cubicBezTo>
              </a:path>
            </a:pathLst>
          </a:cu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AT"/>
          </a:p>
        </p:txBody>
      </p:sp>
      <p:sp>
        <p:nvSpPr>
          <p:cNvPr id="27" name="Text Box 36"/>
          <p:cNvSpPr txBox="1">
            <a:spLocks noChangeArrowheads="1"/>
          </p:cNvSpPr>
          <p:nvPr/>
        </p:nvSpPr>
        <p:spPr bwMode="auto">
          <a:xfrm>
            <a:off x="3306290" y="3048000"/>
            <a:ext cx="147055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de-DE" sz="1600" b="1" dirty="0"/>
              <a:t>verbessern</a:t>
            </a:r>
          </a:p>
        </p:txBody>
      </p:sp>
      <p:sp>
        <p:nvSpPr>
          <p:cNvPr id="28" name="Text Box 37"/>
          <p:cNvSpPr txBox="1">
            <a:spLocks noChangeArrowheads="1"/>
          </p:cNvSpPr>
          <p:nvPr/>
        </p:nvSpPr>
        <p:spPr bwMode="auto">
          <a:xfrm>
            <a:off x="3433944" y="4114800"/>
            <a:ext cx="1295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de-DE" sz="1600" b="1" dirty="0"/>
              <a:t>überprüfen</a:t>
            </a:r>
          </a:p>
        </p:txBody>
      </p:sp>
      <p:sp>
        <p:nvSpPr>
          <p:cNvPr id="29" name="Text Box 38"/>
          <p:cNvSpPr txBox="1">
            <a:spLocks noChangeArrowheads="1"/>
          </p:cNvSpPr>
          <p:nvPr/>
        </p:nvSpPr>
        <p:spPr bwMode="auto">
          <a:xfrm>
            <a:off x="4876800" y="3048000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de-DE" sz="1600" b="1"/>
              <a:t>planen</a:t>
            </a:r>
          </a:p>
        </p:txBody>
      </p:sp>
      <p:sp>
        <p:nvSpPr>
          <p:cNvPr id="30" name="Text Box 39"/>
          <p:cNvSpPr txBox="1">
            <a:spLocks noChangeArrowheads="1"/>
          </p:cNvSpPr>
          <p:nvPr/>
        </p:nvSpPr>
        <p:spPr bwMode="auto">
          <a:xfrm>
            <a:off x="4793668" y="4114800"/>
            <a:ext cx="99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de-DE" sz="1600" b="1" dirty="0"/>
              <a:t>handeln</a:t>
            </a:r>
          </a:p>
        </p:txBody>
      </p:sp>
      <p:sp>
        <p:nvSpPr>
          <p:cNvPr id="31" name="Text Box 40"/>
          <p:cNvSpPr txBox="1">
            <a:spLocks noChangeArrowheads="1"/>
          </p:cNvSpPr>
          <p:nvPr/>
        </p:nvSpPr>
        <p:spPr bwMode="auto">
          <a:xfrm>
            <a:off x="4648200" y="1600200"/>
            <a:ext cx="312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de-DE"/>
              <a:t>Ständige Verbesserung</a:t>
            </a:r>
          </a:p>
        </p:txBody>
      </p:sp>
    </p:spTree>
    <p:extLst>
      <p:ext uri="{BB962C8B-B14F-4D97-AF65-F5344CB8AC3E}">
        <p14:creationId xmlns:p14="http://schemas.microsoft.com/office/powerpoint/2010/main" val="1250326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23850" y="333375"/>
            <a:ext cx="7558088" cy="457200"/>
          </a:xfrm>
          <a:prstGeom prst="rect">
            <a:avLst/>
          </a:prstGeom>
          <a:solidFill>
            <a:srgbClr val="0000FF"/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9pPr>
          </a:lstStyle>
          <a:p>
            <a:endParaRPr lang="de-DE" sz="2200" kern="0" dirty="0">
              <a:solidFill>
                <a:srgbClr val="FFFF00"/>
              </a:solidFill>
              <a:cs typeface="Times New Roman" pitchFamily="18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95288" y="345251"/>
            <a:ext cx="431800" cy="431800"/>
          </a:xfrm>
          <a:prstGeom prst="doubleWave">
            <a:avLst>
              <a:gd name="adj1" fmla="val 6500"/>
              <a:gd name="adj2" fmla="val 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de-AT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713258" y="1340768"/>
            <a:ext cx="7772400" cy="489654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buFontTx/>
              <a:buNone/>
            </a:pPr>
            <a:endParaRPr lang="de-DE" altLang="de-DE" sz="2400" b="0" dirty="0"/>
          </a:p>
        </p:txBody>
      </p:sp>
      <p:sp>
        <p:nvSpPr>
          <p:cNvPr id="6" name="Explosion 2 5"/>
          <p:cNvSpPr/>
          <p:nvPr/>
        </p:nvSpPr>
        <p:spPr bwMode="auto">
          <a:xfrm>
            <a:off x="3131840" y="44624"/>
            <a:ext cx="2880320" cy="1008112"/>
          </a:xfrm>
          <a:prstGeom prst="irregularSeal2">
            <a:avLst/>
          </a:prstGeom>
          <a:gradFill flip="none" rotWithShape="1">
            <a:gsLst>
              <a:gs pos="49000">
                <a:schemeClr val="bg1"/>
              </a:gs>
              <a:gs pos="100000">
                <a:srgbClr val="FFC000"/>
              </a:gs>
            </a:gsLst>
            <a:path path="shap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AT" sz="2400" dirty="0"/>
              <a:t>T</a:t>
            </a:r>
            <a:r>
              <a:rPr kumimoji="0" lang="de-AT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QM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08720"/>
            <a:ext cx="7772400" cy="64807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de-DE" altLang="de-DE" sz="2400" dirty="0" err="1"/>
              <a:t>TQM-Prinzipien</a:t>
            </a:r>
            <a:endParaRPr lang="de-DE" altLang="de-DE" sz="1600" b="0" i="1" dirty="0"/>
          </a:p>
        </p:txBody>
      </p:sp>
      <p:sp>
        <p:nvSpPr>
          <p:cNvPr id="54" name="Rectangle 3"/>
          <p:cNvSpPr txBox="1">
            <a:spLocks noChangeArrowheads="1"/>
          </p:cNvSpPr>
          <p:nvPr/>
        </p:nvSpPr>
        <p:spPr>
          <a:xfrm>
            <a:off x="385774" y="1772816"/>
            <a:ext cx="141288" cy="455672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endParaRPr lang="de-DE" altLang="de-DE" dirty="0"/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>
          <a:xfrm>
            <a:off x="685800" y="1556792"/>
            <a:ext cx="7772400" cy="396044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sz="2000" b="0" kern="0" dirty="0"/>
              <a:t>Prinzip des Primats der Qualität</a:t>
            </a:r>
          </a:p>
          <a:p>
            <a:pPr lvl="1"/>
            <a:r>
              <a:rPr lang="de-DE" altLang="de-DE" sz="1800" b="0" kern="0" dirty="0"/>
              <a:t>Alle Prozesse einer Organisation sind </a:t>
            </a:r>
            <a:r>
              <a:rPr lang="de-DE" altLang="de-DE" sz="1800" b="0" kern="0" dirty="0" err="1"/>
              <a:t>Q-Prozesse</a:t>
            </a:r>
            <a:endParaRPr lang="de-DE" altLang="de-DE" sz="1800" b="0" kern="0" dirty="0"/>
          </a:p>
          <a:p>
            <a:pPr lvl="1"/>
            <a:r>
              <a:rPr lang="de-DE" altLang="de-DE" sz="1800" b="0" kern="0" dirty="0"/>
              <a:t>Jeder an einem Prozess beteiligte Mitarbeiter soll seine Arbeit sofort beim ersten Mal und jedes Mal erneut wieder richtig tun: Keine Verschwendung, keine Nacharbeit</a:t>
            </a:r>
          </a:p>
          <a:p>
            <a:pPr lvl="2"/>
            <a:r>
              <a:rPr lang="de-DE" altLang="de-DE" sz="1600" b="0" kern="0" dirty="0">
                <a:solidFill>
                  <a:schemeClr val="accent2"/>
                </a:solidFill>
              </a:rPr>
              <a:t>Beispiel EDV: Stellt ein Programmierer fest, dass der Entwurf spätere Änderungen verhindert, dann soll er die Entwicklung stoppen können *</a:t>
            </a:r>
            <a:endParaRPr lang="de-DE" altLang="de-DE" b="0" kern="0" dirty="0">
              <a:solidFill>
                <a:schemeClr val="accent2"/>
              </a:solidFill>
            </a:endParaRPr>
          </a:p>
          <a:p>
            <a:pPr>
              <a:spcBef>
                <a:spcPts val="1200"/>
              </a:spcBef>
            </a:pPr>
            <a:r>
              <a:rPr lang="de-DE" altLang="de-DE" sz="2000" b="0" kern="0" dirty="0"/>
              <a:t>Prinzip der Zuständigkeit aller Mitarbeiter_innen</a:t>
            </a:r>
          </a:p>
          <a:p>
            <a:pPr lvl="1"/>
            <a:r>
              <a:rPr lang="de-DE" altLang="de-DE" sz="1800" b="0" kern="0" dirty="0"/>
              <a:t>Q ist </a:t>
            </a:r>
            <a:r>
              <a:rPr lang="de-DE" altLang="de-DE" sz="1800" b="0" u="sng" kern="0" dirty="0"/>
              <a:t>nicht nur</a:t>
            </a:r>
            <a:r>
              <a:rPr lang="de-DE" altLang="de-DE" sz="1800" b="0" kern="0" dirty="0"/>
              <a:t> Aufgabe einer </a:t>
            </a:r>
            <a:r>
              <a:rPr lang="de-DE" altLang="de-DE" sz="1800" b="0" kern="0" dirty="0" err="1"/>
              <a:t>Q-Abteilung</a:t>
            </a:r>
            <a:r>
              <a:rPr lang="de-DE" altLang="de-DE" sz="1800" b="0" kern="0" dirty="0"/>
              <a:t>, diese ist überflüssig! **</a:t>
            </a:r>
          </a:p>
          <a:p>
            <a:pPr lvl="1"/>
            <a:r>
              <a:rPr lang="de-DE" altLang="de-DE" sz="1800" b="0" kern="0" dirty="0"/>
              <a:t>Jede Führungskraft muss es dem Personal ermöglichen, in ihrer Arbeit keine bzw. möglichst wenig Fehler zu machen</a:t>
            </a:r>
          </a:p>
          <a:p>
            <a:pPr lvl="1"/>
            <a:r>
              <a:rPr lang="de-DE" altLang="de-DE" sz="1800" b="0" kern="0" dirty="0"/>
              <a:t>Jeder Mitarbeiter versteht Qualität als integralen Bestandteil seiner Arbeit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301702" y="5733256"/>
            <a:ext cx="8662785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altLang="de-DE" sz="900" b="0" dirty="0"/>
              <a:t>* verbreitete Praxis: der störungsfreie Ablauf der Entwicklung hat Vorrang vor grundlegenden Verbesserungsvorschlägen. Fehler werden mitgeschleppt, die dann –</a:t>
            </a:r>
            <a:br>
              <a:rPr lang="de-DE" altLang="de-DE" sz="900" b="0" dirty="0"/>
            </a:br>
            <a:r>
              <a:rPr lang="de-DE" altLang="de-DE" sz="900" b="0" dirty="0"/>
              <a:t>   wenn es gar nicht mehr geht – aufwendig nachgearbeitet werden müssen. </a:t>
            </a:r>
          </a:p>
          <a:p>
            <a:pPr algn="l"/>
            <a:r>
              <a:rPr lang="de-DE" altLang="de-DE" sz="900" b="0" dirty="0"/>
              <a:t>   Fehler werden eher an den Symptomen als an der Ursache bekämpft.</a:t>
            </a:r>
          </a:p>
          <a:p>
            <a:pPr algn="l">
              <a:spcBef>
                <a:spcPts val="600"/>
              </a:spcBef>
            </a:pPr>
            <a:r>
              <a:rPr lang="de-DE" altLang="de-DE" sz="900" b="0" dirty="0"/>
              <a:t>** zumindest was die klassischen </a:t>
            </a:r>
            <a:r>
              <a:rPr lang="de-DE" altLang="de-DE" sz="900" b="0" dirty="0" err="1"/>
              <a:t>QS-Tätigkeiten</a:t>
            </a:r>
            <a:r>
              <a:rPr lang="de-DE" altLang="de-DE" sz="900" b="0" dirty="0"/>
              <a:t> betrifft. Als Stabstelle zur ständigen Verbesserung behält sie nach Meinung des Autors ihren Sinn (</a:t>
            </a:r>
            <a:r>
              <a:rPr lang="de-DE" altLang="de-DE" sz="900" b="0" dirty="0" err="1"/>
              <a:t>z.B</a:t>
            </a:r>
            <a:r>
              <a:rPr lang="de-DE" altLang="de-DE" sz="900" b="0" dirty="0"/>
              <a:t>. zum</a:t>
            </a:r>
            <a:br>
              <a:rPr lang="de-DE" altLang="de-DE" sz="900" b="0" dirty="0"/>
            </a:br>
            <a:r>
              <a:rPr lang="de-DE" altLang="de-DE" sz="900" b="0" dirty="0"/>
              <a:t>    Verbreiten des </a:t>
            </a:r>
            <a:r>
              <a:rPr lang="de-DE" altLang="de-DE" sz="900" b="0" dirty="0" err="1"/>
              <a:t>TQM-Gedankengutes</a:t>
            </a:r>
            <a:r>
              <a:rPr lang="de-DE" altLang="de-DE" sz="900" b="0" dirty="0"/>
              <a:t>)</a:t>
            </a:r>
          </a:p>
          <a:p>
            <a:pPr algn="l"/>
            <a:endParaRPr lang="de-DE" altLang="de-DE" sz="900" b="0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06718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23850" y="333375"/>
            <a:ext cx="7558088" cy="457200"/>
          </a:xfrm>
          <a:prstGeom prst="rect">
            <a:avLst/>
          </a:prstGeom>
          <a:solidFill>
            <a:srgbClr val="0000FF"/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9pPr>
          </a:lstStyle>
          <a:p>
            <a:endParaRPr lang="de-DE" sz="2200" kern="0" dirty="0">
              <a:solidFill>
                <a:srgbClr val="FFFF00"/>
              </a:solidFill>
              <a:cs typeface="Times New Roman" pitchFamily="18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95288" y="345251"/>
            <a:ext cx="431800" cy="431800"/>
          </a:xfrm>
          <a:prstGeom prst="doubleWave">
            <a:avLst>
              <a:gd name="adj1" fmla="val 6500"/>
              <a:gd name="adj2" fmla="val 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de-AT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713258" y="1340768"/>
            <a:ext cx="7772400" cy="489654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buFontTx/>
              <a:buNone/>
            </a:pPr>
            <a:endParaRPr lang="de-DE" altLang="de-DE" sz="2400" b="0" dirty="0"/>
          </a:p>
        </p:txBody>
      </p:sp>
      <p:sp>
        <p:nvSpPr>
          <p:cNvPr id="6" name="Explosion 2 5"/>
          <p:cNvSpPr/>
          <p:nvPr/>
        </p:nvSpPr>
        <p:spPr bwMode="auto">
          <a:xfrm>
            <a:off x="3131840" y="44624"/>
            <a:ext cx="2880320" cy="1008112"/>
          </a:xfrm>
          <a:prstGeom prst="irregularSeal2">
            <a:avLst/>
          </a:prstGeom>
          <a:gradFill flip="none" rotWithShape="1">
            <a:gsLst>
              <a:gs pos="49000">
                <a:schemeClr val="bg1"/>
              </a:gs>
              <a:gs pos="100000">
                <a:srgbClr val="FFC000"/>
              </a:gs>
            </a:gsLst>
            <a:path path="shap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AT" sz="2400" dirty="0"/>
              <a:t>T</a:t>
            </a:r>
            <a:r>
              <a:rPr kumimoji="0" lang="de-AT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QM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08720"/>
            <a:ext cx="7772400" cy="64807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de-DE" altLang="de-DE" sz="2400" dirty="0" err="1"/>
              <a:t>TQM-Prinzipien</a:t>
            </a:r>
            <a:r>
              <a:rPr lang="de-DE" altLang="de-DE" sz="2400" dirty="0"/>
              <a:t> </a:t>
            </a:r>
            <a:r>
              <a:rPr lang="de-DE" altLang="de-DE" sz="2400" b="0" dirty="0"/>
              <a:t>(2)</a:t>
            </a:r>
            <a:endParaRPr lang="de-DE" altLang="de-DE" sz="1600" b="0" i="1" dirty="0"/>
          </a:p>
        </p:txBody>
      </p:sp>
      <p:sp>
        <p:nvSpPr>
          <p:cNvPr id="54" name="Rectangle 3"/>
          <p:cNvSpPr txBox="1">
            <a:spLocks noChangeArrowheads="1"/>
          </p:cNvSpPr>
          <p:nvPr/>
        </p:nvSpPr>
        <p:spPr>
          <a:xfrm>
            <a:off x="385774" y="1772816"/>
            <a:ext cx="141288" cy="455672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endParaRPr lang="de-DE" altLang="de-DE" dirty="0"/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>
          <a:xfrm>
            <a:off x="685800" y="1556792"/>
            <a:ext cx="7772400" cy="396044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sz="2000" b="0" dirty="0"/>
              <a:t>Prinzip der ständigen Verbesserung (KVP / Kaizen)</a:t>
            </a:r>
          </a:p>
          <a:p>
            <a:pPr lvl="1"/>
            <a:r>
              <a:rPr lang="de-DE" altLang="de-DE" sz="1800" b="0" dirty="0"/>
              <a:t>Verbesserung in kleinen, aber kontinuierlichen Schritten</a:t>
            </a:r>
          </a:p>
          <a:p>
            <a:pPr lvl="1"/>
            <a:endParaRPr lang="de-DE" altLang="de-DE" b="0" dirty="0"/>
          </a:p>
          <a:p>
            <a:pPr lvl="1"/>
            <a:endParaRPr lang="de-DE" altLang="de-DE" b="0" dirty="0"/>
          </a:p>
          <a:p>
            <a:pPr lvl="1"/>
            <a:r>
              <a:rPr lang="de-DE" altLang="de-DE" sz="2000" b="0" dirty="0"/>
              <a:t>Nicht kurzfristige Ergebnisse, Leistung und Kontrolle, sondern langfristige Perspektiven und Verhaltensänderungen stehen im Mittelpunkt</a:t>
            </a:r>
          </a:p>
          <a:p>
            <a:pPr lvl="1"/>
            <a:r>
              <a:rPr lang="de-DE" altLang="de-DE" sz="2000" b="0" dirty="0"/>
              <a:t>Gewachsene Strukturen und soziale Systeme sollen für QM nutzbar gemacht werden: Teamarbeit, ständiges Lernen, offenes Klima 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827584" y="2476698"/>
            <a:ext cx="7879408" cy="376238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de-DE" sz="1800" b="1">
                <a:solidFill>
                  <a:srgbClr val="008000"/>
                </a:solidFill>
              </a:rPr>
              <a:t>Motto: Jeder Tag bringt eine konkrete Verbesserung im Unternehmen</a:t>
            </a:r>
          </a:p>
        </p:txBody>
      </p:sp>
    </p:spTree>
    <p:extLst>
      <p:ext uri="{BB962C8B-B14F-4D97-AF65-F5344CB8AC3E}">
        <p14:creationId xmlns:p14="http://schemas.microsoft.com/office/powerpoint/2010/main" val="359161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23850" y="333375"/>
            <a:ext cx="7558088" cy="457200"/>
          </a:xfrm>
          <a:prstGeom prst="rect">
            <a:avLst/>
          </a:prstGeom>
          <a:solidFill>
            <a:srgbClr val="0000FF"/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9pPr>
          </a:lstStyle>
          <a:p>
            <a:endParaRPr lang="de-DE" sz="2200" kern="0" dirty="0">
              <a:solidFill>
                <a:srgbClr val="FFFF00"/>
              </a:solidFill>
              <a:cs typeface="Times New Roman" pitchFamily="18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95288" y="345251"/>
            <a:ext cx="431800" cy="431800"/>
          </a:xfrm>
          <a:prstGeom prst="doubleWave">
            <a:avLst>
              <a:gd name="adj1" fmla="val 6500"/>
              <a:gd name="adj2" fmla="val 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de-AT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713258" y="1340768"/>
            <a:ext cx="7772400" cy="489654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buFontTx/>
              <a:buNone/>
            </a:pPr>
            <a:endParaRPr lang="de-DE" altLang="de-DE" sz="2400" b="0" dirty="0"/>
          </a:p>
        </p:txBody>
      </p:sp>
      <p:sp>
        <p:nvSpPr>
          <p:cNvPr id="6" name="Explosion 2 5"/>
          <p:cNvSpPr/>
          <p:nvPr/>
        </p:nvSpPr>
        <p:spPr bwMode="auto">
          <a:xfrm>
            <a:off x="3131840" y="44624"/>
            <a:ext cx="2880320" cy="1008112"/>
          </a:xfrm>
          <a:prstGeom prst="irregularSeal2">
            <a:avLst/>
          </a:prstGeom>
          <a:gradFill flip="none" rotWithShape="1">
            <a:gsLst>
              <a:gs pos="49000">
                <a:schemeClr val="bg1"/>
              </a:gs>
              <a:gs pos="100000">
                <a:srgbClr val="FFC000"/>
              </a:gs>
            </a:gsLst>
            <a:path path="shap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AT" sz="2400" dirty="0"/>
              <a:t>T</a:t>
            </a:r>
            <a:r>
              <a:rPr kumimoji="0" lang="de-AT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QM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08720"/>
            <a:ext cx="7772400" cy="64807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de-DE" altLang="de-DE" sz="2400" dirty="0" err="1"/>
              <a:t>TQM-Prinzipien</a:t>
            </a:r>
            <a:r>
              <a:rPr lang="de-DE" altLang="de-DE" sz="2400" dirty="0"/>
              <a:t> </a:t>
            </a:r>
            <a:r>
              <a:rPr lang="de-DE" altLang="de-DE" sz="2400" b="0" dirty="0"/>
              <a:t>(3)</a:t>
            </a:r>
            <a:endParaRPr lang="de-DE" altLang="de-DE" sz="1600" b="0" i="1" dirty="0"/>
          </a:p>
        </p:txBody>
      </p:sp>
      <p:sp>
        <p:nvSpPr>
          <p:cNvPr id="54" name="Rectangle 3"/>
          <p:cNvSpPr txBox="1">
            <a:spLocks noChangeArrowheads="1"/>
          </p:cNvSpPr>
          <p:nvPr/>
        </p:nvSpPr>
        <p:spPr>
          <a:xfrm>
            <a:off x="385774" y="1772816"/>
            <a:ext cx="141288" cy="455672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endParaRPr lang="de-DE" altLang="de-DE" dirty="0"/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>
          <a:xfrm>
            <a:off x="685800" y="1556792"/>
            <a:ext cx="7772400" cy="396044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sz="2000" b="0" dirty="0"/>
              <a:t>Prinzip der Kundenorientierung</a:t>
            </a:r>
          </a:p>
          <a:p>
            <a:pPr lvl="1">
              <a:spcBef>
                <a:spcPts val="1200"/>
              </a:spcBef>
            </a:pPr>
            <a:r>
              <a:rPr lang="de-DE" altLang="de-DE" sz="1800" b="0" dirty="0"/>
              <a:t>Primäres Ziel: Kundennutzen und Kundenzufriedenheit</a:t>
            </a:r>
          </a:p>
          <a:p>
            <a:pPr lvl="1">
              <a:spcBef>
                <a:spcPts val="1200"/>
              </a:spcBef>
            </a:pPr>
            <a:r>
              <a:rPr lang="de-DE" altLang="de-DE" sz="1800" b="0" dirty="0"/>
              <a:t>Die SW-Entwickler müssen verstehen, welche Aufgabe der Kunde mit der Software erfüllen will</a:t>
            </a:r>
          </a:p>
          <a:p>
            <a:pPr lvl="1">
              <a:spcBef>
                <a:spcPts val="1200"/>
              </a:spcBef>
            </a:pPr>
            <a:r>
              <a:rPr lang="de-DE" altLang="de-DE" sz="1800" b="0" dirty="0"/>
              <a:t>Die Entwicklung muss daher eng mit dem Marketing und dem Kundendienst/Support zusammenarbeiten</a:t>
            </a:r>
          </a:p>
          <a:p>
            <a:pPr lvl="1">
              <a:spcBef>
                <a:spcPts val="1200"/>
              </a:spcBef>
            </a:pPr>
            <a:r>
              <a:rPr lang="de-DE" altLang="de-DE" sz="1800" b="0" dirty="0"/>
              <a:t>Bei der Entwicklung von Individualsoftware muss der Kunde bei der Erkennung und Formulierung seiner Bedürfnisse unterstützt werden </a:t>
            </a:r>
          </a:p>
          <a:p>
            <a:pPr lvl="1">
              <a:spcBef>
                <a:spcPts val="1200"/>
              </a:spcBef>
            </a:pPr>
            <a:r>
              <a:rPr lang="de-DE" altLang="de-DE" sz="1800" b="0" dirty="0"/>
              <a:t>Die Entwicklung von Standard-Software setzt intensive Marktstudien voraus, um die Bedürfnisprofile der Hauptzielgruppen zu ermitteln </a:t>
            </a:r>
          </a:p>
        </p:txBody>
      </p:sp>
    </p:spTree>
    <p:extLst>
      <p:ext uri="{BB962C8B-B14F-4D97-AF65-F5344CB8AC3E}">
        <p14:creationId xmlns:p14="http://schemas.microsoft.com/office/powerpoint/2010/main" val="117062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23850" y="333375"/>
            <a:ext cx="7558088" cy="457200"/>
          </a:xfrm>
          <a:prstGeom prst="rect">
            <a:avLst/>
          </a:prstGeom>
          <a:solidFill>
            <a:srgbClr val="0000FF"/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9pPr>
          </a:lstStyle>
          <a:p>
            <a:endParaRPr lang="de-DE" sz="2200" kern="0" dirty="0">
              <a:solidFill>
                <a:srgbClr val="FFFF00"/>
              </a:solidFill>
              <a:cs typeface="Times New Roman" pitchFamily="18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95288" y="345251"/>
            <a:ext cx="431800" cy="431800"/>
          </a:xfrm>
          <a:prstGeom prst="doubleWave">
            <a:avLst>
              <a:gd name="adj1" fmla="val 6500"/>
              <a:gd name="adj2" fmla="val 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de-AT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713258" y="1340768"/>
            <a:ext cx="7772400" cy="489654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buFontTx/>
              <a:buNone/>
            </a:pPr>
            <a:endParaRPr lang="de-DE" altLang="de-DE" sz="2400" b="0" dirty="0"/>
          </a:p>
        </p:txBody>
      </p:sp>
      <p:sp>
        <p:nvSpPr>
          <p:cNvPr id="6" name="Explosion 2 5"/>
          <p:cNvSpPr/>
          <p:nvPr/>
        </p:nvSpPr>
        <p:spPr bwMode="auto">
          <a:xfrm>
            <a:off x="3131840" y="44624"/>
            <a:ext cx="2880320" cy="1008112"/>
          </a:xfrm>
          <a:prstGeom prst="irregularSeal2">
            <a:avLst/>
          </a:prstGeom>
          <a:gradFill flip="none" rotWithShape="1">
            <a:gsLst>
              <a:gs pos="49000">
                <a:schemeClr val="bg1"/>
              </a:gs>
              <a:gs pos="100000">
                <a:srgbClr val="FFC000"/>
              </a:gs>
            </a:gsLst>
            <a:path path="shap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AT" sz="2400" dirty="0"/>
              <a:t>T</a:t>
            </a:r>
            <a:r>
              <a:rPr kumimoji="0" lang="de-AT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QM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08720"/>
            <a:ext cx="7772400" cy="64807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de-DE" altLang="de-DE" sz="2400" dirty="0" err="1"/>
              <a:t>TQM-Prinzipien</a:t>
            </a:r>
            <a:r>
              <a:rPr lang="de-DE" altLang="de-DE" sz="2400" dirty="0"/>
              <a:t> </a:t>
            </a:r>
            <a:r>
              <a:rPr lang="de-DE" altLang="de-DE" sz="2400" b="0" dirty="0"/>
              <a:t>(4)</a:t>
            </a:r>
            <a:endParaRPr lang="de-DE" altLang="de-DE" sz="1600" b="0" i="1" dirty="0"/>
          </a:p>
        </p:txBody>
      </p:sp>
      <p:sp>
        <p:nvSpPr>
          <p:cNvPr id="54" name="Rectangle 3"/>
          <p:cNvSpPr txBox="1">
            <a:spLocks noChangeArrowheads="1"/>
          </p:cNvSpPr>
          <p:nvPr/>
        </p:nvSpPr>
        <p:spPr>
          <a:xfrm>
            <a:off x="385774" y="1772816"/>
            <a:ext cx="141288" cy="455672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endParaRPr lang="de-DE" altLang="de-DE" dirty="0"/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>
          <a:xfrm>
            <a:off x="685800" y="1556792"/>
            <a:ext cx="7772400" cy="396044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sz="2000" b="0" dirty="0"/>
              <a:t>Prinzip des internen Kunden-Lieferanten-Verhältnisses</a:t>
            </a:r>
          </a:p>
          <a:p>
            <a:pPr lvl="1">
              <a:spcBef>
                <a:spcPts val="1200"/>
              </a:spcBef>
            </a:pPr>
            <a:r>
              <a:rPr lang="de-DE" altLang="de-DE" sz="1800" b="0" dirty="0"/>
              <a:t>Kundenorientierung gilt nicht nur für externe Kunden </a:t>
            </a:r>
          </a:p>
          <a:p>
            <a:pPr lvl="1">
              <a:spcBef>
                <a:spcPts val="1200"/>
              </a:spcBef>
            </a:pPr>
            <a:r>
              <a:rPr lang="de-DE" altLang="de-DE" sz="1800" b="0" dirty="0"/>
              <a:t>Jeder Mitarbeiter, der für einen anderen eine Leistung erbringt, ist ein Lieferant </a:t>
            </a:r>
          </a:p>
          <a:p>
            <a:pPr lvl="1">
              <a:spcBef>
                <a:spcPts val="1200"/>
              </a:spcBef>
            </a:pPr>
            <a:r>
              <a:rPr lang="de-DE" altLang="de-DE" sz="1800" b="0" dirty="0"/>
              <a:t>Solche Leistungen sollen wie externe Leistungen formell abgenommen und übergeben werden</a:t>
            </a:r>
          </a:p>
          <a:p>
            <a:pPr lvl="1">
              <a:spcBef>
                <a:spcPts val="1200"/>
              </a:spcBef>
            </a:pPr>
            <a:r>
              <a:rPr lang="de-DE" altLang="de-DE" sz="1800" b="0" dirty="0"/>
              <a:t>Jedes Team, jeder Mitarbeiter ist somit für die Qualität seines Leistungsteiles selbst verantwortlich</a:t>
            </a:r>
          </a:p>
          <a:p>
            <a:pPr lvl="1">
              <a:spcBef>
                <a:spcPts val="1200"/>
              </a:spcBef>
            </a:pPr>
            <a:r>
              <a:rPr lang="de-DE" altLang="de-DE" sz="1800" b="0" dirty="0"/>
              <a:t>Alle beteiligten Teams / Mitarbeiter werden auf den Erfolg des jeweils nächsten Teams in der Wertschöpfungskette verpflichtet </a:t>
            </a:r>
          </a:p>
          <a:p>
            <a:endParaRPr lang="de-DE" altLang="de-DE" b="0" dirty="0"/>
          </a:p>
        </p:txBody>
      </p:sp>
    </p:spTree>
    <p:extLst>
      <p:ext uri="{BB962C8B-B14F-4D97-AF65-F5344CB8AC3E}">
        <p14:creationId xmlns:p14="http://schemas.microsoft.com/office/powerpoint/2010/main" val="29363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23850" y="333375"/>
            <a:ext cx="7558088" cy="457200"/>
          </a:xfrm>
          <a:prstGeom prst="rect">
            <a:avLst/>
          </a:prstGeom>
          <a:solidFill>
            <a:srgbClr val="0000FF"/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9pPr>
          </a:lstStyle>
          <a:p>
            <a:endParaRPr lang="de-DE" sz="2200" kern="0" dirty="0">
              <a:solidFill>
                <a:srgbClr val="FFFF00"/>
              </a:solidFill>
              <a:cs typeface="Times New Roman" pitchFamily="18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95288" y="345251"/>
            <a:ext cx="431800" cy="431800"/>
          </a:xfrm>
          <a:prstGeom prst="doubleWave">
            <a:avLst>
              <a:gd name="adj1" fmla="val 6500"/>
              <a:gd name="adj2" fmla="val 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de-AT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713258" y="1340768"/>
            <a:ext cx="7772400" cy="489654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buFontTx/>
              <a:buNone/>
            </a:pPr>
            <a:endParaRPr lang="de-DE" altLang="de-DE" sz="2400" b="0" dirty="0"/>
          </a:p>
        </p:txBody>
      </p:sp>
      <p:sp>
        <p:nvSpPr>
          <p:cNvPr id="6" name="Explosion 2 5"/>
          <p:cNvSpPr/>
          <p:nvPr/>
        </p:nvSpPr>
        <p:spPr bwMode="auto">
          <a:xfrm>
            <a:off x="3131840" y="44624"/>
            <a:ext cx="2880320" cy="1008112"/>
          </a:xfrm>
          <a:prstGeom prst="irregularSeal2">
            <a:avLst/>
          </a:prstGeom>
          <a:gradFill flip="none" rotWithShape="1">
            <a:gsLst>
              <a:gs pos="49000">
                <a:schemeClr val="bg1"/>
              </a:gs>
              <a:gs pos="100000">
                <a:srgbClr val="FFC000"/>
              </a:gs>
            </a:gsLst>
            <a:path path="shap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AT" sz="2400" dirty="0"/>
              <a:t>T</a:t>
            </a:r>
            <a:r>
              <a:rPr kumimoji="0" lang="de-AT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QM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08720"/>
            <a:ext cx="7772400" cy="64807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de-DE" altLang="de-DE" sz="2400" dirty="0" err="1"/>
              <a:t>TQM-Prinzipien</a:t>
            </a:r>
            <a:r>
              <a:rPr lang="de-DE" altLang="de-DE" sz="2400" dirty="0"/>
              <a:t> </a:t>
            </a:r>
            <a:r>
              <a:rPr lang="de-DE" altLang="de-DE" sz="2400" b="0" dirty="0"/>
              <a:t>(5)</a:t>
            </a:r>
            <a:endParaRPr lang="de-DE" altLang="de-DE" sz="1600" b="0" i="1" dirty="0"/>
          </a:p>
        </p:txBody>
      </p:sp>
      <p:sp>
        <p:nvSpPr>
          <p:cNvPr id="54" name="Rectangle 3"/>
          <p:cNvSpPr txBox="1">
            <a:spLocks noChangeArrowheads="1"/>
          </p:cNvSpPr>
          <p:nvPr/>
        </p:nvSpPr>
        <p:spPr>
          <a:xfrm>
            <a:off x="385774" y="1772816"/>
            <a:ext cx="141288" cy="455672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endParaRPr lang="de-DE" altLang="de-DE" dirty="0"/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>
          <a:xfrm>
            <a:off x="685800" y="1556792"/>
            <a:ext cx="7772400" cy="396044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sz="2000" b="0" dirty="0"/>
              <a:t>Prinzip der Prozessorientierung</a:t>
            </a:r>
          </a:p>
          <a:p>
            <a:pPr lvl="1">
              <a:spcBef>
                <a:spcPts val="1200"/>
              </a:spcBef>
            </a:pPr>
            <a:r>
              <a:rPr lang="de-DE" altLang="de-DE" sz="1800" b="0" dirty="0"/>
              <a:t>Fehler werden als Defizite des Entwicklungsprozesses angesehen</a:t>
            </a:r>
          </a:p>
          <a:p>
            <a:pPr lvl="1">
              <a:spcBef>
                <a:spcPts val="1200"/>
              </a:spcBef>
            </a:pPr>
            <a:r>
              <a:rPr lang="de-DE" altLang="de-DE" sz="1800" b="0" dirty="0"/>
              <a:t>Fehlerursachen werden ermittelt und behoben</a:t>
            </a:r>
          </a:p>
          <a:p>
            <a:pPr lvl="1">
              <a:spcBef>
                <a:spcPts val="1200"/>
              </a:spcBef>
            </a:pPr>
            <a:r>
              <a:rPr lang="de-DE" altLang="de-DE" sz="1800" b="0" dirty="0"/>
              <a:t>SW-Erstellung wird als reproduzierbarer und verbesserungsfähiger Prozess gesehen</a:t>
            </a:r>
          </a:p>
          <a:p>
            <a:pPr lvl="1">
              <a:spcBef>
                <a:spcPts val="1200"/>
              </a:spcBef>
            </a:pPr>
            <a:r>
              <a:rPr lang="de-DE" altLang="de-DE" sz="1800" b="0" dirty="0"/>
              <a:t>Qualität entsteht nicht mehr zufällig, sondern ist Ergebnis eines geplanten Prozesses</a:t>
            </a:r>
          </a:p>
          <a:p>
            <a:pPr lvl="1">
              <a:spcBef>
                <a:spcPts val="1200"/>
              </a:spcBef>
            </a:pPr>
            <a:r>
              <a:rPr lang="de-DE" altLang="de-DE" sz="1800" b="0" dirty="0"/>
              <a:t>Fehlervermeidung vor Fehlerbehebung</a:t>
            </a:r>
          </a:p>
          <a:p>
            <a:pPr lvl="1">
              <a:spcBef>
                <a:spcPts val="1200"/>
              </a:spcBef>
            </a:pPr>
            <a:r>
              <a:rPr lang="de-DE" altLang="de-DE" sz="1800" b="0" dirty="0"/>
              <a:t>Produktprüfung dient der Überprüfung der Prozessqualität</a:t>
            </a:r>
          </a:p>
        </p:txBody>
      </p:sp>
    </p:spTree>
    <p:extLst>
      <p:ext uri="{BB962C8B-B14F-4D97-AF65-F5344CB8AC3E}">
        <p14:creationId xmlns:p14="http://schemas.microsoft.com/office/powerpoint/2010/main" val="3959503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23850" y="333375"/>
            <a:ext cx="7558088" cy="457200"/>
          </a:xfrm>
          <a:prstGeom prst="rect">
            <a:avLst/>
          </a:prstGeom>
          <a:solidFill>
            <a:srgbClr val="0000FF"/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9pPr>
          </a:lstStyle>
          <a:p>
            <a:endParaRPr lang="de-DE" sz="2200" kern="0" dirty="0">
              <a:solidFill>
                <a:srgbClr val="FFFF00"/>
              </a:solidFill>
              <a:cs typeface="Times New Roman" pitchFamily="18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95288" y="345251"/>
            <a:ext cx="431800" cy="431800"/>
          </a:xfrm>
          <a:prstGeom prst="doubleWave">
            <a:avLst>
              <a:gd name="adj1" fmla="val 6500"/>
              <a:gd name="adj2" fmla="val 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de-AT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713258" y="1340768"/>
            <a:ext cx="7772400" cy="489654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buFontTx/>
              <a:buNone/>
            </a:pPr>
            <a:endParaRPr lang="de-DE" altLang="de-DE" sz="2400" b="0" dirty="0"/>
          </a:p>
        </p:txBody>
      </p:sp>
      <p:sp>
        <p:nvSpPr>
          <p:cNvPr id="6" name="Explosion 2 5"/>
          <p:cNvSpPr/>
          <p:nvPr/>
        </p:nvSpPr>
        <p:spPr bwMode="auto">
          <a:xfrm>
            <a:off x="3131840" y="44624"/>
            <a:ext cx="2880320" cy="1008112"/>
          </a:xfrm>
          <a:prstGeom prst="irregularSeal2">
            <a:avLst/>
          </a:prstGeom>
          <a:gradFill flip="none" rotWithShape="1">
            <a:gsLst>
              <a:gs pos="49000">
                <a:schemeClr val="bg1"/>
              </a:gs>
              <a:gs pos="100000">
                <a:srgbClr val="FFC000"/>
              </a:gs>
            </a:gsLst>
            <a:path path="shap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AT" sz="2400" dirty="0"/>
              <a:t>T</a:t>
            </a:r>
            <a:r>
              <a:rPr kumimoji="0" lang="de-AT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QM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08720"/>
            <a:ext cx="7772400" cy="100811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de-DE" altLang="de-DE" sz="2000" dirty="0"/>
              <a:t>Typische Konzepte des TQM um die Prinzipien zu erreichen</a:t>
            </a:r>
            <a:br>
              <a:rPr lang="de-DE" altLang="de-DE" sz="2000" dirty="0"/>
            </a:br>
            <a:r>
              <a:rPr lang="de-DE" altLang="de-DE" sz="2000" dirty="0">
                <a:solidFill>
                  <a:srgbClr val="0000FF"/>
                </a:solidFill>
              </a:rPr>
              <a:t>Qualitätszirkel</a:t>
            </a:r>
            <a:r>
              <a:rPr lang="de-DE" altLang="de-DE" sz="2000" dirty="0"/>
              <a:t> und </a:t>
            </a:r>
            <a:r>
              <a:rPr lang="de-DE" altLang="de-DE" sz="2000" dirty="0">
                <a:solidFill>
                  <a:srgbClr val="92D050"/>
                </a:solidFill>
              </a:rPr>
              <a:t>QFD</a:t>
            </a:r>
            <a:endParaRPr lang="de-DE" altLang="de-DE" sz="2000" b="0" i="1" dirty="0">
              <a:solidFill>
                <a:srgbClr val="92D050"/>
              </a:solidFill>
            </a:endParaRPr>
          </a:p>
        </p:txBody>
      </p:sp>
      <p:sp>
        <p:nvSpPr>
          <p:cNvPr id="54" name="Rectangle 3"/>
          <p:cNvSpPr txBox="1">
            <a:spLocks noChangeArrowheads="1"/>
          </p:cNvSpPr>
          <p:nvPr/>
        </p:nvSpPr>
        <p:spPr>
          <a:xfrm>
            <a:off x="385774" y="1772816"/>
            <a:ext cx="141288" cy="455672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endParaRPr lang="de-DE" altLang="de-DE" dirty="0"/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>
          <a:xfrm>
            <a:off x="685800" y="2132856"/>
            <a:ext cx="7772400" cy="410445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sz="2000" dirty="0">
                <a:solidFill>
                  <a:srgbClr val="0000CC"/>
                </a:solidFill>
              </a:rPr>
              <a:t>Qualitätszirkel</a:t>
            </a:r>
          </a:p>
          <a:p>
            <a:pPr lvl="1"/>
            <a:r>
              <a:rPr lang="de-DE" altLang="de-DE" sz="1800" dirty="0"/>
              <a:t>Dienen der Erreichung der Prinzipien</a:t>
            </a:r>
          </a:p>
          <a:p>
            <a:pPr lvl="2"/>
            <a:r>
              <a:rPr lang="de-DE" altLang="de-DE" sz="1600" dirty="0"/>
              <a:t>Primat der Qualität (alle Prozesse sind </a:t>
            </a:r>
            <a:r>
              <a:rPr lang="de-DE" altLang="de-DE" sz="1600" dirty="0" err="1"/>
              <a:t>Q-Prozesse</a:t>
            </a:r>
            <a:r>
              <a:rPr lang="de-DE" altLang="de-DE" sz="1600" dirty="0"/>
              <a:t>, …)</a:t>
            </a:r>
          </a:p>
          <a:p>
            <a:pPr lvl="2"/>
            <a:r>
              <a:rPr lang="de-DE" altLang="de-DE" sz="1600" dirty="0"/>
              <a:t>Zuständigkeit aller Mitarbeiter</a:t>
            </a:r>
          </a:p>
          <a:p>
            <a:pPr lvl="2"/>
            <a:r>
              <a:rPr lang="de-DE" altLang="de-DE" sz="1600" dirty="0"/>
              <a:t>Ständige Verbesserung</a:t>
            </a:r>
          </a:p>
          <a:p>
            <a:pPr lvl="1"/>
            <a:r>
              <a:rPr lang="de-DE" altLang="de-DE" sz="1800" dirty="0"/>
              <a:t>Vorgehen:</a:t>
            </a:r>
          </a:p>
          <a:p>
            <a:pPr lvl="2"/>
            <a:r>
              <a:rPr lang="de-DE" altLang="de-DE" sz="1600" dirty="0"/>
              <a:t>Üblicherweise wöchentliche „Besprechung“ mit dem Ziel, die im Arbeitsbereich auftretenden </a:t>
            </a:r>
            <a:r>
              <a:rPr lang="de-DE" altLang="de-DE" sz="1600" dirty="0" err="1"/>
              <a:t>Q-Probleme</a:t>
            </a:r>
            <a:r>
              <a:rPr lang="de-DE" altLang="de-DE" sz="1600" dirty="0"/>
              <a:t> zu lösen</a:t>
            </a:r>
          </a:p>
          <a:p>
            <a:pPr lvl="2"/>
            <a:r>
              <a:rPr lang="de-DE" altLang="de-DE" sz="1600" dirty="0"/>
              <a:t>Verbesserungen werden meist durch das Team selbst durchgeführt</a:t>
            </a:r>
          </a:p>
          <a:p>
            <a:pPr lvl="2"/>
            <a:r>
              <a:rPr lang="de-DE" altLang="de-DE" sz="1600" dirty="0"/>
              <a:t>Erfolgskontrolle </a:t>
            </a:r>
            <a:r>
              <a:rPr lang="de-DE" altLang="de-DE" sz="1000" dirty="0"/>
              <a:t>(auch durch das Team selbst)</a:t>
            </a:r>
            <a:endParaRPr lang="de-DE" altLang="de-DE" sz="1400" dirty="0"/>
          </a:p>
        </p:txBody>
      </p:sp>
    </p:spTree>
    <p:extLst>
      <p:ext uri="{BB962C8B-B14F-4D97-AF65-F5344CB8AC3E}">
        <p14:creationId xmlns:p14="http://schemas.microsoft.com/office/powerpoint/2010/main" val="472666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23850" y="333375"/>
            <a:ext cx="7558088" cy="457200"/>
          </a:xfrm>
          <a:prstGeom prst="rect">
            <a:avLst/>
          </a:prstGeom>
          <a:solidFill>
            <a:srgbClr val="0000FF"/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9pPr>
          </a:lstStyle>
          <a:p>
            <a:endParaRPr lang="de-DE" sz="2200" kern="0" dirty="0">
              <a:solidFill>
                <a:srgbClr val="FFFF00"/>
              </a:solidFill>
              <a:cs typeface="Times New Roman" pitchFamily="18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95288" y="345251"/>
            <a:ext cx="431800" cy="431800"/>
          </a:xfrm>
          <a:prstGeom prst="doubleWave">
            <a:avLst>
              <a:gd name="adj1" fmla="val 6500"/>
              <a:gd name="adj2" fmla="val 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de-AT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713258" y="1340768"/>
            <a:ext cx="7772400" cy="489654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buFontTx/>
              <a:buNone/>
            </a:pPr>
            <a:endParaRPr lang="de-DE" altLang="de-DE" sz="2400" b="0" dirty="0"/>
          </a:p>
        </p:txBody>
      </p:sp>
      <p:sp>
        <p:nvSpPr>
          <p:cNvPr id="6" name="Explosion 2 5"/>
          <p:cNvSpPr/>
          <p:nvPr/>
        </p:nvSpPr>
        <p:spPr bwMode="auto">
          <a:xfrm>
            <a:off x="3131840" y="44624"/>
            <a:ext cx="2880320" cy="1008112"/>
          </a:xfrm>
          <a:prstGeom prst="irregularSeal2">
            <a:avLst/>
          </a:prstGeom>
          <a:gradFill flip="none" rotWithShape="1">
            <a:gsLst>
              <a:gs pos="49000">
                <a:schemeClr val="bg1"/>
              </a:gs>
              <a:gs pos="100000">
                <a:srgbClr val="FFC000"/>
              </a:gs>
            </a:gsLst>
            <a:path path="shap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AT" sz="2400" dirty="0"/>
              <a:t>T</a:t>
            </a:r>
            <a:r>
              <a:rPr kumimoji="0" lang="de-AT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QM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08720"/>
            <a:ext cx="7772400" cy="64807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de-DE" altLang="de-DE" sz="2000" dirty="0"/>
              <a:t>Typische Konzepte des TQM um die Prinzipien zu erreichen</a:t>
            </a:r>
            <a:endParaRPr lang="de-DE" altLang="de-DE" sz="2000" b="0" i="1" dirty="0"/>
          </a:p>
        </p:txBody>
      </p:sp>
      <p:sp>
        <p:nvSpPr>
          <p:cNvPr id="54" name="Rectangle 3"/>
          <p:cNvSpPr txBox="1">
            <a:spLocks noChangeArrowheads="1"/>
          </p:cNvSpPr>
          <p:nvPr/>
        </p:nvSpPr>
        <p:spPr>
          <a:xfrm>
            <a:off x="385774" y="1772816"/>
            <a:ext cx="141288" cy="455672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endParaRPr lang="de-DE" altLang="de-DE" dirty="0"/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>
          <a:xfrm>
            <a:off x="685800" y="1700808"/>
            <a:ext cx="7772400" cy="410445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sz="1800" dirty="0"/>
              <a:t>Typische Arbeitsweise von </a:t>
            </a:r>
            <a:r>
              <a:rPr lang="de-DE" altLang="de-DE" sz="1800" dirty="0">
                <a:solidFill>
                  <a:srgbClr val="0000FF"/>
                </a:solidFill>
              </a:rPr>
              <a:t>Qualitätszirkeln</a:t>
            </a:r>
            <a:r>
              <a:rPr lang="de-DE" altLang="de-DE" sz="1800" dirty="0"/>
              <a:t>:</a:t>
            </a:r>
          </a:p>
          <a:p>
            <a:pPr lvl="1">
              <a:spcBef>
                <a:spcPts val="1200"/>
              </a:spcBef>
            </a:pPr>
            <a:r>
              <a:rPr lang="de-DE" altLang="de-DE" sz="1600" dirty="0"/>
              <a:t>1.) Problemidentifikation und Auswahl</a:t>
            </a:r>
          </a:p>
          <a:p>
            <a:pPr lvl="2"/>
            <a:r>
              <a:rPr lang="de-DE" altLang="de-DE" sz="1400" dirty="0"/>
              <a:t>Auswahl zu untersuchender Probleme</a:t>
            </a:r>
          </a:p>
          <a:p>
            <a:pPr lvl="2"/>
            <a:r>
              <a:rPr lang="de-DE" altLang="de-DE" sz="1400" dirty="0"/>
              <a:t>Einsatz von Kreativitätstechniken (z. B. Brainstorming) zur Problemidentifikation</a:t>
            </a:r>
          </a:p>
          <a:p>
            <a:pPr lvl="2"/>
            <a:r>
              <a:rPr lang="de-DE" altLang="de-DE" sz="1400" dirty="0"/>
              <a:t>Priorisierung der Probleme (z. B. mittels </a:t>
            </a:r>
            <a:r>
              <a:rPr lang="de-DE" altLang="de-DE" sz="1400" dirty="0" err="1"/>
              <a:t>Pareto-Analyse</a:t>
            </a:r>
            <a:r>
              <a:rPr lang="de-DE" altLang="de-DE" sz="1400" dirty="0"/>
              <a:t>)</a:t>
            </a:r>
          </a:p>
          <a:p>
            <a:pPr lvl="2"/>
            <a:endParaRPr lang="de-DE" altLang="de-DE" sz="1400" dirty="0"/>
          </a:p>
          <a:p>
            <a:pPr lvl="1"/>
            <a:r>
              <a:rPr lang="de-DE" altLang="de-DE" sz="1600" dirty="0"/>
              <a:t>2.) Problembearbeitung</a:t>
            </a:r>
          </a:p>
          <a:p>
            <a:pPr lvl="2"/>
            <a:r>
              <a:rPr lang="de-DE" altLang="de-DE" sz="1400" dirty="0"/>
              <a:t>Genehmigung durch Entscheidungsstelle</a:t>
            </a:r>
          </a:p>
          <a:p>
            <a:pPr lvl="2"/>
            <a:r>
              <a:rPr lang="de-DE" altLang="de-DE" sz="1400" dirty="0"/>
              <a:t>Abstimmung mit anderen </a:t>
            </a:r>
            <a:r>
              <a:rPr lang="de-DE" altLang="de-DE" sz="1400" dirty="0" err="1"/>
              <a:t>Q-Zirkeln</a:t>
            </a:r>
            <a:endParaRPr lang="de-DE" altLang="de-DE" sz="1400" dirty="0"/>
          </a:p>
          <a:p>
            <a:pPr lvl="2"/>
            <a:r>
              <a:rPr lang="de-DE" altLang="de-DE" sz="1400" dirty="0"/>
              <a:t>Trennung: Haupt- / Nebenursachen (</a:t>
            </a:r>
            <a:r>
              <a:rPr lang="de-DE" altLang="de-DE" sz="1400" dirty="0" err="1"/>
              <a:t>Ishikawa-Diagramm</a:t>
            </a:r>
            <a:r>
              <a:rPr lang="de-DE" altLang="de-DE" sz="1400" dirty="0"/>
              <a:t>)</a:t>
            </a:r>
          </a:p>
          <a:p>
            <a:pPr lvl="2"/>
            <a:r>
              <a:rPr lang="de-DE" altLang="de-DE" sz="1400" dirty="0"/>
              <a:t>Ziele festlegen</a:t>
            </a:r>
          </a:p>
          <a:p>
            <a:pPr lvl="2"/>
            <a:r>
              <a:rPr lang="de-DE" altLang="de-DE" sz="1400" dirty="0"/>
              <a:t>Lösungen suchen</a:t>
            </a:r>
          </a:p>
          <a:p>
            <a:pPr lvl="2"/>
            <a:r>
              <a:rPr lang="de-DE" altLang="de-DE" sz="1400" dirty="0"/>
              <a:t>Alternativen bewerten und Lösungen auswählen</a:t>
            </a:r>
          </a:p>
          <a:p>
            <a:endParaRPr lang="de-DE" altLang="de-DE" sz="14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553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23850" y="333375"/>
            <a:ext cx="7558088" cy="457200"/>
          </a:xfrm>
          <a:prstGeom prst="rect">
            <a:avLst/>
          </a:prstGeom>
          <a:solidFill>
            <a:srgbClr val="0000FF"/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9pPr>
          </a:lstStyle>
          <a:p>
            <a:endParaRPr lang="de-DE" sz="2200" kern="0" dirty="0">
              <a:solidFill>
                <a:srgbClr val="FFFF00"/>
              </a:solidFill>
              <a:cs typeface="Times New Roman" pitchFamily="18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95288" y="345251"/>
            <a:ext cx="431800" cy="431800"/>
          </a:xfrm>
          <a:prstGeom prst="doubleWave">
            <a:avLst>
              <a:gd name="adj1" fmla="val 6500"/>
              <a:gd name="adj2" fmla="val 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de-AT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713258" y="1340768"/>
            <a:ext cx="7772400" cy="489654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buFontTx/>
              <a:buNone/>
            </a:pPr>
            <a:endParaRPr lang="de-DE" altLang="de-DE" sz="2400" b="0" dirty="0"/>
          </a:p>
        </p:txBody>
      </p:sp>
      <p:sp>
        <p:nvSpPr>
          <p:cNvPr id="6" name="Explosion 2 5"/>
          <p:cNvSpPr/>
          <p:nvPr/>
        </p:nvSpPr>
        <p:spPr bwMode="auto">
          <a:xfrm>
            <a:off x="3131840" y="44624"/>
            <a:ext cx="2880320" cy="1008112"/>
          </a:xfrm>
          <a:prstGeom prst="irregularSeal2">
            <a:avLst/>
          </a:prstGeom>
          <a:gradFill flip="none" rotWithShape="1">
            <a:gsLst>
              <a:gs pos="49000">
                <a:schemeClr val="bg1"/>
              </a:gs>
              <a:gs pos="100000">
                <a:srgbClr val="FFC000"/>
              </a:gs>
            </a:gsLst>
            <a:path path="shap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AT" sz="2400" dirty="0"/>
              <a:t>T</a:t>
            </a:r>
            <a:r>
              <a:rPr kumimoji="0" lang="de-AT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QM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08720"/>
            <a:ext cx="7772400" cy="64807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de-DE" altLang="de-DE" sz="2000" dirty="0"/>
              <a:t>Typische Konzepte des TQM um die Prinzipien zu erreichen</a:t>
            </a:r>
            <a:endParaRPr lang="de-DE" altLang="de-DE" sz="2000" b="0" i="1" dirty="0"/>
          </a:p>
        </p:txBody>
      </p:sp>
      <p:sp>
        <p:nvSpPr>
          <p:cNvPr id="54" name="Rectangle 3"/>
          <p:cNvSpPr txBox="1">
            <a:spLocks noChangeArrowheads="1"/>
          </p:cNvSpPr>
          <p:nvPr/>
        </p:nvSpPr>
        <p:spPr>
          <a:xfrm>
            <a:off x="385774" y="1772816"/>
            <a:ext cx="141288" cy="455672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endParaRPr lang="de-DE" altLang="de-DE" dirty="0"/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>
          <a:xfrm>
            <a:off x="685800" y="1916832"/>
            <a:ext cx="7772400" cy="316835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de-DE" altLang="de-DE" sz="1600" dirty="0"/>
              <a:t>3.) Ergebnispräsentation</a:t>
            </a:r>
          </a:p>
          <a:p>
            <a:pPr lvl="2"/>
            <a:r>
              <a:rPr lang="de-DE" altLang="de-DE" sz="1400" dirty="0"/>
              <a:t>Lösung dem Entscheiderkreis präsentieren und Umsetzung vorbereiten</a:t>
            </a:r>
          </a:p>
          <a:p>
            <a:pPr lvl="2"/>
            <a:endParaRPr lang="de-DE" altLang="de-DE" dirty="0"/>
          </a:p>
          <a:p>
            <a:pPr lvl="1"/>
            <a:r>
              <a:rPr lang="de-DE" altLang="de-DE" sz="1600" dirty="0"/>
              <a:t>4.) Einführung und Erfolgskontrolle</a:t>
            </a:r>
          </a:p>
          <a:p>
            <a:pPr lvl="2"/>
            <a:r>
              <a:rPr lang="de-DE" altLang="de-DE" sz="1400" dirty="0"/>
              <a:t>Lösung einführen</a:t>
            </a:r>
          </a:p>
          <a:p>
            <a:pPr lvl="2"/>
            <a:r>
              <a:rPr lang="de-DE" altLang="de-DE" sz="1400" dirty="0"/>
              <a:t>Dokumentation von Problem, Lösungsweg und Ergebnis</a:t>
            </a:r>
          </a:p>
          <a:p>
            <a:pPr lvl="2"/>
            <a:r>
              <a:rPr lang="de-DE" altLang="de-DE" sz="1400" dirty="0"/>
              <a:t>Erfolgskontrolle (möglichst quantitativ)</a:t>
            </a:r>
          </a:p>
          <a:p>
            <a:pPr lvl="2"/>
            <a:r>
              <a:rPr lang="de-DE" altLang="de-DE" sz="1400" dirty="0"/>
              <a:t>Generalisierung (Übertragen auf andere Organisationsteile)</a:t>
            </a:r>
          </a:p>
          <a:p>
            <a:endParaRPr lang="de-DE" altLang="de-DE" sz="14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48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23850" y="333375"/>
            <a:ext cx="7558088" cy="457200"/>
          </a:xfrm>
          <a:prstGeom prst="rect">
            <a:avLst/>
          </a:prstGeom>
          <a:solidFill>
            <a:srgbClr val="0000FF"/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9pPr>
          </a:lstStyle>
          <a:p>
            <a:endParaRPr lang="de-DE" sz="2200" kern="0" dirty="0">
              <a:solidFill>
                <a:srgbClr val="FFFF00"/>
              </a:solidFill>
              <a:cs typeface="Times New Roman" pitchFamily="18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95288" y="345251"/>
            <a:ext cx="431800" cy="431800"/>
          </a:xfrm>
          <a:prstGeom prst="doubleWave">
            <a:avLst>
              <a:gd name="adj1" fmla="val 6500"/>
              <a:gd name="adj2" fmla="val 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de-AT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713258" y="1340768"/>
            <a:ext cx="7772400" cy="489654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buFontTx/>
              <a:buNone/>
            </a:pPr>
            <a:endParaRPr lang="de-DE" altLang="de-DE" sz="2400" b="0" dirty="0"/>
          </a:p>
        </p:txBody>
      </p:sp>
      <p:sp>
        <p:nvSpPr>
          <p:cNvPr id="6" name="Explosion 2 5"/>
          <p:cNvSpPr/>
          <p:nvPr/>
        </p:nvSpPr>
        <p:spPr bwMode="auto">
          <a:xfrm>
            <a:off x="3131840" y="44624"/>
            <a:ext cx="2880320" cy="1008112"/>
          </a:xfrm>
          <a:prstGeom prst="irregularSeal2">
            <a:avLst/>
          </a:prstGeom>
          <a:gradFill flip="none" rotWithShape="1">
            <a:gsLst>
              <a:gs pos="49000">
                <a:schemeClr val="bg1"/>
              </a:gs>
              <a:gs pos="100000">
                <a:srgbClr val="FFC000"/>
              </a:gs>
            </a:gsLst>
            <a:path path="shap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AT" sz="2400" dirty="0"/>
              <a:t>T</a:t>
            </a:r>
            <a:r>
              <a:rPr kumimoji="0" lang="de-AT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QM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08720"/>
            <a:ext cx="7772400" cy="64807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de-DE" altLang="de-DE" sz="2000" dirty="0"/>
              <a:t>Typische Konzepte des TQM um die Prinzipien zu erreichen</a:t>
            </a:r>
            <a:endParaRPr lang="de-DE" altLang="de-DE" sz="2000" b="0" i="1" dirty="0"/>
          </a:p>
        </p:txBody>
      </p:sp>
      <p:sp>
        <p:nvSpPr>
          <p:cNvPr id="54" name="Rectangle 3"/>
          <p:cNvSpPr txBox="1">
            <a:spLocks noChangeArrowheads="1"/>
          </p:cNvSpPr>
          <p:nvPr/>
        </p:nvSpPr>
        <p:spPr>
          <a:xfrm>
            <a:off x="385774" y="1772816"/>
            <a:ext cx="141288" cy="455672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endParaRPr lang="de-DE" altLang="de-DE" dirty="0"/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>
          <a:xfrm>
            <a:off x="323850" y="1484784"/>
            <a:ext cx="8640638" cy="223224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sz="2400" dirty="0">
                <a:solidFill>
                  <a:srgbClr val="92D050"/>
                </a:solidFill>
              </a:rPr>
              <a:t>QFD Quality </a:t>
            </a:r>
            <a:r>
              <a:rPr lang="de-DE" altLang="de-DE" sz="2400" dirty="0" err="1">
                <a:solidFill>
                  <a:srgbClr val="92D050"/>
                </a:solidFill>
              </a:rPr>
              <a:t>Function</a:t>
            </a:r>
            <a:r>
              <a:rPr lang="de-DE" altLang="de-DE" sz="2400" dirty="0">
                <a:solidFill>
                  <a:srgbClr val="92D050"/>
                </a:solidFill>
              </a:rPr>
              <a:t> </a:t>
            </a:r>
            <a:r>
              <a:rPr lang="de-DE" altLang="de-DE" sz="2400" dirty="0" err="1">
                <a:solidFill>
                  <a:srgbClr val="92D050"/>
                </a:solidFill>
              </a:rPr>
              <a:t>Deployment</a:t>
            </a:r>
            <a:r>
              <a:rPr lang="de-DE" altLang="de-DE" sz="2400" dirty="0">
                <a:solidFill>
                  <a:srgbClr val="92D050"/>
                </a:solidFill>
              </a:rPr>
              <a:t> </a:t>
            </a:r>
            <a:r>
              <a:rPr lang="de-DE" altLang="de-DE" sz="1600" b="0" dirty="0">
                <a:solidFill>
                  <a:srgbClr val="92D050"/>
                </a:solidFill>
              </a:rPr>
              <a:t>(„Entfaltung der Qualitätsfunktion“)</a:t>
            </a:r>
          </a:p>
          <a:p>
            <a:endParaRPr lang="de-DE" altLang="de-DE" sz="1600" b="0" dirty="0">
              <a:solidFill>
                <a:srgbClr val="008000"/>
              </a:solidFill>
            </a:endParaRPr>
          </a:p>
          <a:p>
            <a:endParaRPr lang="de-DE" altLang="de-DE" sz="1600" b="0" dirty="0">
              <a:solidFill>
                <a:srgbClr val="008000"/>
              </a:solidFill>
            </a:endParaRPr>
          </a:p>
          <a:p>
            <a:endParaRPr lang="de-DE" altLang="de-DE" sz="1600" b="0" dirty="0">
              <a:solidFill>
                <a:srgbClr val="008000"/>
              </a:solidFill>
            </a:endParaRPr>
          </a:p>
          <a:p>
            <a:endParaRPr lang="de-DE" altLang="de-DE" sz="1600" b="0" dirty="0">
              <a:solidFill>
                <a:srgbClr val="008000"/>
              </a:solidFill>
            </a:endParaRPr>
          </a:p>
          <a:p>
            <a:endParaRPr lang="de-DE" altLang="de-DE" sz="1600" b="0" dirty="0">
              <a:solidFill>
                <a:srgbClr val="008000"/>
              </a:solidFill>
            </a:endParaRPr>
          </a:p>
          <a:p>
            <a:endParaRPr lang="de-DE" altLang="de-DE" sz="1800" dirty="0"/>
          </a:p>
          <a:p>
            <a:endParaRPr lang="de-DE" altLang="de-DE" sz="1800" dirty="0"/>
          </a:p>
          <a:p>
            <a:endParaRPr lang="de-DE" altLang="de-DE" sz="1800" dirty="0"/>
          </a:p>
          <a:p>
            <a:endParaRPr lang="de-DE" altLang="de-DE" sz="1800" dirty="0"/>
          </a:p>
        </p:txBody>
      </p:sp>
      <p:grpSp>
        <p:nvGrpSpPr>
          <p:cNvPr id="9" name="Group 108"/>
          <p:cNvGrpSpPr>
            <a:grpSpLocks/>
          </p:cNvGrpSpPr>
          <p:nvPr/>
        </p:nvGrpSpPr>
        <p:grpSpPr bwMode="auto">
          <a:xfrm>
            <a:off x="609600" y="2057400"/>
            <a:ext cx="7848600" cy="1600200"/>
            <a:chOff x="480" y="1776"/>
            <a:chExt cx="4944" cy="1008"/>
          </a:xfrm>
        </p:grpSpPr>
        <p:grpSp>
          <p:nvGrpSpPr>
            <p:cNvPr id="10" name="Group 106"/>
            <p:cNvGrpSpPr>
              <a:grpSpLocks/>
            </p:cNvGrpSpPr>
            <p:nvPr/>
          </p:nvGrpSpPr>
          <p:grpSpPr bwMode="auto">
            <a:xfrm>
              <a:off x="480" y="1920"/>
              <a:ext cx="672" cy="864"/>
              <a:chOff x="432" y="1872"/>
              <a:chExt cx="672" cy="864"/>
            </a:xfrm>
          </p:grpSpPr>
          <p:grpSp>
            <p:nvGrpSpPr>
              <p:cNvPr id="99" name="Group 8"/>
              <p:cNvGrpSpPr>
                <a:grpSpLocks/>
              </p:cNvGrpSpPr>
              <p:nvPr/>
            </p:nvGrpSpPr>
            <p:grpSpPr bwMode="auto">
              <a:xfrm>
                <a:off x="432" y="1872"/>
                <a:ext cx="288" cy="384"/>
                <a:chOff x="576" y="1872"/>
                <a:chExt cx="288" cy="384"/>
              </a:xfrm>
            </p:grpSpPr>
            <p:sp>
              <p:nvSpPr>
                <p:cNvPr id="108" name="Rectangle 4"/>
                <p:cNvSpPr>
                  <a:spLocks noChangeArrowheads="1"/>
                </p:cNvSpPr>
                <p:nvPr/>
              </p:nvSpPr>
              <p:spPr bwMode="auto">
                <a:xfrm>
                  <a:off x="576" y="1872"/>
                  <a:ext cx="288" cy="240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AT"/>
                </a:p>
              </p:txBody>
            </p:sp>
            <p:sp>
              <p:nvSpPr>
                <p:cNvPr id="109" name="Line 6"/>
                <p:cNvSpPr>
                  <a:spLocks noChangeShapeType="1"/>
                </p:cNvSpPr>
                <p:nvPr/>
              </p:nvSpPr>
              <p:spPr bwMode="auto">
                <a:xfrm>
                  <a:off x="576" y="211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de-AT"/>
                </a:p>
              </p:txBody>
            </p:sp>
            <p:sp>
              <p:nvSpPr>
                <p:cNvPr id="110" name="Line 7"/>
                <p:cNvSpPr>
                  <a:spLocks noChangeShapeType="1"/>
                </p:cNvSpPr>
                <p:nvPr/>
              </p:nvSpPr>
              <p:spPr bwMode="auto">
                <a:xfrm>
                  <a:off x="864" y="211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de-AT"/>
                </a:p>
              </p:txBody>
            </p:sp>
          </p:grpSp>
          <p:grpSp>
            <p:nvGrpSpPr>
              <p:cNvPr id="100" name="Group 9"/>
              <p:cNvGrpSpPr>
                <a:grpSpLocks/>
              </p:cNvGrpSpPr>
              <p:nvPr/>
            </p:nvGrpSpPr>
            <p:grpSpPr bwMode="auto">
              <a:xfrm>
                <a:off x="816" y="1872"/>
                <a:ext cx="288" cy="384"/>
                <a:chOff x="576" y="1872"/>
                <a:chExt cx="288" cy="384"/>
              </a:xfrm>
            </p:grpSpPr>
            <p:sp>
              <p:nvSpPr>
                <p:cNvPr id="105" name="Rectangle 10"/>
                <p:cNvSpPr>
                  <a:spLocks noChangeArrowheads="1"/>
                </p:cNvSpPr>
                <p:nvPr/>
              </p:nvSpPr>
              <p:spPr bwMode="auto">
                <a:xfrm>
                  <a:off x="576" y="1872"/>
                  <a:ext cx="288" cy="240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AT"/>
                </a:p>
              </p:txBody>
            </p:sp>
            <p:sp>
              <p:nvSpPr>
                <p:cNvPr id="106" name="Line 11"/>
                <p:cNvSpPr>
                  <a:spLocks noChangeShapeType="1"/>
                </p:cNvSpPr>
                <p:nvPr/>
              </p:nvSpPr>
              <p:spPr bwMode="auto">
                <a:xfrm>
                  <a:off x="576" y="211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de-AT"/>
                </a:p>
              </p:txBody>
            </p:sp>
            <p:sp>
              <p:nvSpPr>
                <p:cNvPr id="107" name="Line 12"/>
                <p:cNvSpPr>
                  <a:spLocks noChangeShapeType="1"/>
                </p:cNvSpPr>
                <p:nvPr/>
              </p:nvSpPr>
              <p:spPr bwMode="auto">
                <a:xfrm>
                  <a:off x="864" y="211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de-AT"/>
                </a:p>
              </p:txBody>
            </p:sp>
          </p:grpSp>
          <p:grpSp>
            <p:nvGrpSpPr>
              <p:cNvPr id="101" name="Group 13"/>
              <p:cNvGrpSpPr>
                <a:grpSpLocks/>
              </p:cNvGrpSpPr>
              <p:nvPr/>
            </p:nvGrpSpPr>
            <p:grpSpPr bwMode="auto">
              <a:xfrm>
                <a:off x="624" y="2352"/>
                <a:ext cx="288" cy="384"/>
                <a:chOff x="576" y="1872"/>
                <a:chExt cx="288" cy="384"/>
              </a:xfrm>
            </p:grpSpPr>
            <p:sp>
              <p:nvSpPr>
                <p:cNvPr id="102" name="Rectangle 14"/>
                <p:cNvSpPr>
                  <a:spLocks noChangeArrowheads="1"/>
                </p:cNvSpPr>
                <p:nvPr/>
              </p:nvSpPr>
              <p:spPr bwMode="auto">
                <a:xfrm>
                  <a:off x="576" y="1872"/>
                  <a:ext cx="288" cy="240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AT"/>
                </a:p>
              </p:txBody>
            </p:sp>
            <p:sp>
              <p:nvSpPr>
                <p:cNvPr id="103" name="Line 15"/>
                <p:cNvSpPr>
                  <a:spLocks noChangeShapeType="1"/>
                </p:cNvSpPr>
                <p:nvPr/>
              </p:nvSpPr>
              <p:spPr bwMode="auto">
                <a:xfrm>
                  <a:off x="576" y="211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de-AT"/>
                </a:p>
              </p:txBody>
            </p:sp>
            <p:sp>
              <p:nvSpPr>
                <p:cNvPr id="104" name="Line 16"/>
                <p:cNvSpPr>
                  <a:spLocks noChangeShapeType="1"/>
                </p:cNvSpPr>
                <p:nvPr/>
              </p:nvSpPr>
              <p:spPr bwMode="auto">
                <a:xfrm>
                  <a:off x="864" y="211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de-AT"/>
                </a:p>
              </p:txBody>
            </p:sp>
          </p:grpSp>
        </p:grpSp>
        <p:grpSp>
          <p:nvGrpSpPr>
            <p:cNvPr id="11" name="Group 37"/>
            <p:cNvGrpSpPr>
              <a:grpSpLocks/>
            </p:cNvGrpSpPr>
            <p:nvPr/>
          </p:nvGrpSpPr>
          <p:grpSpPr bwMode="auto">
            <a:xfrm>
              <a:off x="1344" y="1776"/>
              <a:ext cx="583" cy="960"/>
              <a:chOff x="1433" y="1632"/>
              <a:chExt cx="686" cy="1104"/>
            </a:xfrm>
          </p:grpSpPr>
          <p:grpSp>
            <p:nvGrpSpPr>
              <p:cNvPr id="81" name="Group 20"/>
              <p:cNvGrpSpPr>
                <a:grpSpLocks/>
              </p:cNvGrpSpPr>
              <p:nvPr/>
            </p:nvGrpSpPr>
            <p:grpSpPr bwMode="auto">
              <a:xfrm>
                <a:off x="1488" y="1872"/>
                <a:ext cx="576" cy="624"/>
                <a:chOff x="1488" y="1872"/>
                <a:chExt cx="576" cy="624"/>
              </a:xfrm>
            </p:grpSpPr>
            <p:sp>
              <p:nvSpPr>
                <p:cNvPr id="96" name="Rectangle 17"/>
                <p:cNvSpPr>
                  <a:spLocks noChangeArrowheads="1"/>
                </p:cNvSpPr>
                <p:nvPr/>
              </p:nvSpPr>
              <p:spPr bwMode="auto">
                <a:xfrm>
                  <a:off x="1488" y="1872"/>
                  <a:ext cx="576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AT"/>
                </a:p>
              </p:txBody>
            </p:sp>
            <p:sp>
              <p:nvSpPr>
                <p:cNvPr id="97" name="Rectangle 18"/>
                <p:cNvSpPr>
                  <a:spLocks noChangeArrowheads="1"/>
                </p:cNvSpPr>
                <p:nvPr/>
              </p:nvSpPr>
              <p:spPr bwMode="auto">
                <a:xfrm>
                  <a:off x="1488" y="2064"/>
                  <a:ext cx="576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AT"/>
                </a:p>
              </p:txBody>
            </p:sp>
            <p:sp>
              <p:nvSpPr>
                <p:cNvPr id="98" name="Rectangle 19"/>
                <p:cNvSpPr>
                  <a:spLocks noChangeArrowheads="1"/>
                </p:cNvSpPr>
                <p:nvPr/>
              </p:nvSpPr>
              <p:spPr bwMode="auto">
                <a:xfrm>
                  <a:off x="1488" y="2304"/>
                  <a:ext cx="576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AT"/>
                </a:p>
              </p:txBody>
            </p:sp>
          </p:grpSp>
          <p:sp>
            <p:nvSpPr>
              <p:cNvPr id="82" name="Line 21"/>
              <p:cNvSpPr>
                <a:spLocks noChangeShapeType="1"/>
              </p:cNvSpPr>
              <p:nvPr/>
            </p:nvSpPr>
            <p:spPr bwMode="auto">
              <a:xfrm flipH="1">
                <a:off x="1536" y="2496"/>
                <a:ext cx="96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AT"/>
              </a:p>
            </p:txBody>
          </p:sp>
          <p:sp>
            <p:nvSpPr>
              <p:cNvPr id="83" name="Line 22"/>
              <p:cNvSpPr>
                <a:spLocks noChangeShapeType="1"/>
              </p:cNvSpPr>
              <p:nvPr/>
            </p:nvSpPr>
            <p:spPr bwMode="auto">
              <a:xfrm>
                <a:off x="1872" y="2496"/>
                <a:ext cx="144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AT"/>
              </a:p>
            </p:txBody>
          </p:sp>
          <p:grpSp>
            <p:nvGrpSpPr>
              <p:cNvPr id="84" name="Group 30"/>
              <p:cNvGrpSpPr>
                <a:grpSpLocks/>
              </p:cNvGrpSpPr>
              <p:nvPr/>
            </p:nvGrpSpPr>
            <p:grpSpPr bwMode="auto">
              <a:xfrm>
                <a:off x="1433" y="1632"/>
                <a:ext cx="343" cy="241"/>
                <a:chOff x="1433" y="1632"/>
                <a:chExt cx="343" cy="241"/>
              </a:xfrm>
            </p:grpSpPr>
            <p:sp>
              <p:nvSpPr>
                <p:cNvPr id="91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1632" y="1728"/>
                  <a:ext cx="0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de-AT"/>
                </a:p>
              </p:txBody>
            </p:sp>
            <p:sp>
              <p:nvSpPr>
                <p:cNvPr id="92" name="Line 24"/>
                <p:cNvSpPr>
                  <a:spLocks noChangeShapeType="1"/>
                </p:cNvSpPr>
                <p:nvPr/>
              </p:nvSpPr>
              <p:spPr bwMode="auto">
                <a:xfrm>
                  <a:off x="1536" y="1728"/>
                  <a:ext cx="24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de-AT"/>
                </a:p>
              </p:txBody>
            </p:sp>
            <p:sp>
              <p:nvSpPr>
                <p:cNvPr id="93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1440" y="1632"/>
                  <a:ext cx="192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de-AT"/>
                </a:p>
              </p:txBody>
            </p:sp>
            <p:sp>
              <p:nvSpPr>
                <p:cNvPr id="94" name="Line 26"/>
                <p:cNvSpPr>
                  <a:spLocks noChangeShapeType="1"/>
                </p:cNvSpPr>
                <p:nvPr/>
              </p:nvSpPr>
              <p:spPr bwMode="auto">
                <a:xfrm>
                  <a:off x="1632" y="1632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de-AT"/>
                </a:p>
              </p:txBody>
            </p:sp>
            <p:sp>
              <p:nvSpPr>
                <p:cNvPr id="95" name="Arc 29"/>
                <p:cNvSpPr>
                  <a:spLocks/>
                </p:cNvSpPr>
                <p:nvPr/>
              </p:nvSpPr>
              <p:spPr bwMode="auto">
                <a:xfrm rot="-11998012">
                  <a:off x="1433" y="1783"/>
                  <a:ext cx="75" cy="90"/>
                </a:xfrm>
                <a:custGeom>
                  <a:avLst/>
                  <a:gdLst>
                    <a:gd name="G0" fmla="+- 0 0 0"/>
                    <a:gd name="G1" fmla="+- 19789 0 0"/>
                    <a:gd name="G2" fmla="+- 21600 0 0"/>
                    <a:gd name="T0" fmla="*/ 8657 w 20594"/>
                    <a:gd name="T1" fmla="*/ 0 h 19789"/>
                    <a:gd name="T2" fmla="*/ 20594 w 20594"/>
                    <a:gd name="T3" fmla="*/ 13275 h 19789"/>
                    <a:gd name="T4" fmla="*/ 0 w 20594"/>
                    <a:gd name="T5" fmla="*/ 19789 h 197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594" h="19789" fill="none" extrusionOk="0">
                      <a:moveTo>
                        <a:pt x="8657" y="-1"/>
                      </a:moveTo>
                      <a:cubicBezTo>
                        <a:pt x="14364" y="2496"/>
                        <a:pt x="18715" y="7335"/>
                        <a:pt x="20594" y="13274"/>
                      </a:cubicBezTo>
                    </a:path>
                    <a:path w="20594" h="19789" stroke="0" extrusionOk="0">
                      <a:moveTo>
                        <a:pt x="8657" y="-1"/>
                      </a:moveTo>
                      <a:cubicBezTo>
                        <a:pt x="14364" y="2496"/>
                        <a:pt x="18715" y="7335"/>
                        <a:pt x="20594" y="13274"/>
                      </a:cubicBezTo>
                      <a:lnTo>
                        <a:pt x="0" y="19789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AT"/>
                </a:p>
              </p:txBody>
            </p:sp>
          </p:grpSp>
          <p:grpSp>
            <p:nvGrpSpPr>
              <p:cNvPr id="85" name="Group 31"/>
              <p:cNvGrpSpPr>
                <a:grpSpLocks/>
              </p:cNvGrpSpPr>
              <p:nvPr/>
            </p:nvGrpSpPr>
            <p:grpSpPr bwMode="auto">
              <a:xfrm>
                <a:off x="1776" y="1632"/>
                <a:ext cx="343" cy="241"/>
                <a:chOff x="1433" y="1632"/>
                <a:chExt cx="343" cy="241"/>
              </a:xfrm>
            </p:grpSpPr>
            <p:sp>
              <p:nvSpPr>
                <p:cNvPr id="86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1632" y="1728"/>
                  <a:ext cx="0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de-AT"/>
                </a:p>
              </p:txBody>
            </p:sp>
            <p:sp>
              <p:nvSpPr>
                <p:cNvPr id="87" name="Line 33"/>
                <p:cNvSpPr>
                  <a:spLocks noChangeShapeType="1"/>
                </p:cNvSpPr>
                <p:nvPr/>
              </p:nvSpPr>
              <p:spPr bwMode="auto">
                <a:xfrm>
                  <a:off x="1536" y="1728"/>
                  <a:ext cx="24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de-AT"/>
                </a:p>
              </p:txBody>
            </p:sp>
            <p:sp>
              <p:nvSpPr>
                <p:cNvPr id="88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1440" y="1632"/>
                  <a:ext cx="192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de-AT"/>
                </a:p>
              </p:txBody>
            </p:sp>
            <p:sp>
              <p:nvSpPr>
                <p:cNvPr id="89" name="Line 35"/>
                <p:cNvSpPr>
                  <a:spLocks noChangeShapeType="1"/>
                </p:cNvSpPr>
                <p:nvPr/>
              </p:nvSpPr>
              <p:spPr bwMode="auto">
                <a:xfrm>
                  <a:off x="1632" y="1632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de-AT"/>
                </a:p>
              </p:txBody>
            </p:sp>
            <p:sp>
              <p:nvSpPr>
                <p:cNvPr id="90" name="Arc 36"/>
                <p:cNvSpPr>
                  <a:spLocks/>
                </p:cNvSpPr>
                <p:nvPr/>
              </p:nvSpPr>
              <p:spPr bwMode="auto">
                <a:xfrm rot="-11998012">
                  <a:off x="1433" y="1783"/>
                  <a:ext cx="75" cy="90"/>
                </a:xfrm>
                <a:custGeom>
                  <a:avLst/>
                  <a:gdLst>
                    <a:gd name="G0" fmla="+- 0 0 0"/>
                    <a:gd name="G1" fmla="+- 19789 0 0"/>
                    <a:gd name="G2" fmla="+- 21600 0 0"/>
                    <a:gd name="T0" fmla="*/ 8657 w 20594"/>
                    <a:gd name="T1" fmla="*/ 0 h 19789"/>
                    <a:gd name="T2" fmla="*/ 20594 w 20594"/>
                    <a:gd name="T3" fmla="*/ 13275 h 19789"/>
                    <a:gd name="T4" fmla="*/ 0 w 20594"/>
                    <a:gd name="T5" fmla="*/ 19789 h 197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594" h="19789" fill="none" extrusionOk="0">
                      <a:moveTo>
                        <a:pt x="8657" y="-1"/>
                      </a:moveTo>
                      <a:cubicBezTo>
                        <a:pt x="14364" y="2496"/>
                        <a:pt x="18715" y="7335"/>
                        <a:pt x="20594" y="13274"/>
                      </a:cubicBezTo>
                    </a:path>
                    <a:path w="20594" h="19789" stroke="0" extrusionOk="0">
                      <a:moveTo>
                        <a:pt x="8657" y="-1"/>
                      </a:moveTo>
                      <a:cubicBezTo>
                        <a:pt x="14364" y="2496"/>
                        <a:pt x="18715" y="7335"/>
                        <a:pt x="20594" y="13274"/>
                      </a:cubicBezTo>
                      <a:lnTo>
                        <a:pt x="0" y="19789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AT"/>
                </a:p>
              </p:txBody>
            </p:sp>
          </p:grpSp>
        </p:grpSp>
        <p:grpSp>
          <p:nvGrpSpPr>
            <p:cNvPr id="12" name="Group 57"/>
            <p:cNvGrpSpPr>
              <a:grpSpLocks/>
            </p:cNvGrpSpPr>
            <p:nvPr/>
          </p:nvGrpSpPr>
          <p:grpSpPr bwMode="auto">
            <a:xfrm>
              <a:off x="2352" y="1824"/>
              <a:ext cx="816" cy="864"/>
              <a:chOff x="2352" y="1776"/>
              <a:chExt cx="960" cy="960"/>
            </a:xfrm>
          </p:grpSpPr>
          <p:sp>
            <p:nvSpPr>
              <p:cNvPr id="62" name="Line 38"/>
              <p:cNvSpPr>
                <a:spLocks noChangeShapeType="1"/>
              </p:cNvSpPr>
              <p:nvPr/>
            </p:nvSpPr>
            <p:spPr bwMode="auto">
              <a:xfrm>
                <a:off x="2496" y="1776"/>
                <a:ext cx="0" cy="96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AT"/>
              </a:p>
            </p:txBody>
          </p:sp>
          <p:sp>
            <p:nvSpPr>
              <p:cNvPr id="63" name="Line 39"/>
              <p:cNvSpPr>
                <a:spLocks noChangeShapeType="1"/>
              </p:cNvSpPr>
              <p:nvPr/>
            </p:nvSpPr>
            <p:spPr bwMode="auto">
              <a:xfrm>
                <a:off x="2400" y="1920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AT"/>
              </a:p>
            </p:txBody>
          </p:sp>
          <p:sp>
            <p:nvSpPr>
              <p:cNvPr id="64" name="Line 40"/>
              <p:cNvSpPr>
                <a:spLocks noChangeShapeType="1"/>
              </p:cNvSpPr>
              <p:nvPr/>
            </p:nvSpPr>
            <p:spPr bwMode="auto">
              <a:xfrm>
                <a:off x="2496" y="2304"/>
                <a:ext cx="81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AT"/>
              </a:p>
            </p:txBody>
          </p:sp>
          <p:sp>
            <p:nvSpPr>
              <p:cNvPr id="65" name="Line 41"/>
              <p:cNvSpPr>
                <a:spLocks noChangeShapeType="1"/>
              </p:cNvSpPr>
              <p:nvPr/>
            </p:nvSpPr>
            <p:spPr bwMode="auto">
              <a:xfrm>
                <a:off x="2496" y="2016"/>
                <a:ext cx="96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AT"/>
              </a:p>
            </p:txBody>
          </p:sp>
          <p:sp>
            <p:nvSpPr>
              <p:cNvPr id="66" name="Line 42"/>
              <p:cNvSpPr>
                <a:spLocks noChangeShapeType="1"/>
              </p:cNvSpPr>
              <p:nvPr/>
            </p:nvSpPr>
            <p:spPr bwMode="auto">
              <a:xfrm flipH="1">
                <a:off x="2352" y="2016"/>
                <a:ext cx="144" cy="4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AT"/>
              </a:p>
            </p:txBody>
          </p:sp>
          <p:sp>
            <p:nvSpPr>
              <p:cNvPr id="67" name="Line 43"/>
              <p:cNvSpPr>
                <a:spLocks noChangeShapeType="1"/>
              </p:cNvSpPr>
              <p:nvPr/>
            </p:nvSpPr>
            <p:spPr bwMode="auto">
              <a:xfrm flipH="1">
                <a:off x="2640" y="1776"/>
                <a:ext cx="96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AT"/>
              </a:p>
            </p:txBody>
          </p:sp>
          <p:sp>
            <p:nvSpPr>
              <p:cNvPr id="68" name="Line 44"/>
              <p:cNvSpPr>
                <a:spLocks noChangeShapeType="1"/>
              </p:cNvSpPr>
              <p:nvPr/>
            </p:nvSpPr>
            <p:spPr bwMode="auto">
              <a:xfrm>
                <a:off x="2640" y="2064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AT"/>
              </a:p>
            </p:txBody>
          </p:sp>
          <p:sp>
            <p:nvSpPr>
              <p:cNvPr id="69" name="Line 45"/>
              <p:cNvSpPr>
                <a:spLocks noChangeShapeType="1"/>
              </p:cNvSpPr>
              <p:nvPr/>
            </p:nvSpPr>
            <p:spPr bwMode="auto">
              <a:xfrm flipH="1">
                <a:off x="2784" y="1872"/>
                <a:ext cx="96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AT"/>
              </a:p>
            </p:txBody>
          </p:sp>
          <p:sp>
            <p:nvSpPr>
              <p:cNvPr id="70" name="Line 46"/>
              <p:cNvSpPr>
                <a:spLocks noChangeShapeType="1"/>
              </p:cNvSpPr>
              <p:nvPr/>
            </p:nvSpPr>
            <p:spPr bwMode="auto">
              <a:xfrm flipV="1">
                <a:off x="2784" y="2160"/>
                <a:ext cx="144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AT"/>
              </a:p>
            </p:txBody>
          </p:sp>
          <p:sp>
            <p:nvSpPr>
              <p:cNvPr id="71" name="Line 47"/>
              <p:cNvSpPr>
                <a:spLocks noChangeShapeType="1"/>
              </p:cNvSpPr>
              <p:nvPr/>
            </p:nvSpPr>
            <p:spPr bwMode="auto">
              <a:xfrm>
                <a:off x="2880" y="2112"/>
                <a:ext cx="144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AT"/>
              </a:p>
            </p:txBody>
          </p:sp>
          <p:sp>
            <p:nvSpPr>
              <p:cNvPr id="72" name="Line 48"/>
              <p:cNvSpPr>
                <a:spLocks noChangeShapeType="1"/>
              </p:cNvSpPr>
              <p:nvPr/>
            </p:nvSpPr>
            <p:spPr bwMode="auto">
              <a:xfrm flipV="1">
                <a:off x="3024" y="1776"/>
                <a:ext cx="0" cy="5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AT"/>
              </a:p>
            </p:txBody>
          </p:sp>
          <p:sp>
            <p:nvSpPr>
              <p:cNvPr id="73" name="Line 49"/>
              <p:cNvSpPr>
                <a:spLocks noChangeShapeType="1"/>
              </p:cNvSpPr>
              <p:nvPr/>
            </p:nvSpPr>
            <p:spPr bwMode="auto">
              <a:xfrm flipV="1">
                <a:off x="3072" y="1872"/>
                <a:ext cx="48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AT"/>
              </a:p>
            </p:txBody>
          </p:sp>
          <p:sp>
            <p:nvSpPr>
              <p:cNvPr id="74" name="Line 50"/>
              <p:cNvSpPr>
                <a:spLocks noChangeShapeType="1"/>
              </p:cNvSpPr>
              <p:nvPr/>
            </p:nvSpPr>
            <p:spPr bwMode="auto">
              <a:xfrm flipV="1">
                <a:off x="3024" y="1968"/>
                <a:ext cx="144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AT"/>
              </a:p>
            </p:txBody>
          </p:sp>
          <p:sp>
            <p:nvSpPr>
              <p:cNvPr id="75" name="Line 51"/>
              <p:cNvSpPr>
                <a:spLocks noChangeShapeType="1"/>
              </p:cNvSpPr>
              <p:nvPr/>
            </p:nvSpPr>
            <p:spPr bwMode="auto">
              <a:xfrm flipV="1">
                <a:off x="3024" y="1968"/>
                <a:ext cx="24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AT"/>
              </a:p>
            </p:txBody>
          </p:sp>
          <p:sp>
            <p:nvSpPr>
              <p:cNvPr id="76" name="Line 52"/>
              <p:cNvSpPr>
                <a:spLocks noChangeShapeType="1"/>
              </p:cNvSpPr>
              <p:nvPr/>
            </p:nvSpPr>
            <p:spPr bwMode="auto">
              <a:xfrm>
                <a:off x="3168" y="2160"/>
                <a:ext cx="96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AT"/>
              </a:p>
            </p:txBody>
          </p:sp>
          <p:sp>
            <p:nvSpPr>
              <p:cNvPr id="77" name="Arc 53"/>
              <p:cNvSpPr>
                <a:spLocks/>
              </p:cNvSpPr>
              <p:nvPr/>
            </p:nvSpPr>
            <p:spPr bwMode="auto">
              <a:xfrm rot="-10800000">
                <a:off x="3024" y="2304"/>
                <a:ext cx="144" cy="384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AT"/>
              </a:p>
            </p:txBody>
          </p:sp>
          <p:sp>
            <p:nvSpPr>
              <p:cNvPr id="78" name="Line 54"/>
              <p:cNvSpPr>
                <a:spLocks noChangeShapeType="1"/>
              </p:cNvSpPr>
              <p:nvPr/>
            </p:nvSpPr>
            <p:spPr bwMode="auto">
              <a:xfrm flipV="1">
                <a:off x="2928" y="2448"/>
                <a:ext cx="24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AT"/>
              </a:p>
            </p:txBody>
          </p:sp>
          <p:sp>
            <p:nvSpPr>
              <p:cNvPr id="79" name="Arc 55"/>
              <p:cNvSpPr>
                <a:spLocks/>
              </p:cNvSpPr>
              <p:nvPr/>
            </p:nvSpPr>
            <p:spPr bwMode="auto">
              <a:xfrm rot="5186200">
                <a:off x="2568" y="2280"/>
                <a:ext cx="240" cy="287"/>
              </a:xfrm>
              <a:custGeom>
                <a:avLst/>
                <a:gdLst>
                  <a:gd name="G0" fmla="+- 0 0 0"/>
                  <a:gd name="G1" fmla="+- 21511 0 0"/>
                  <a:gd name="G2" fmla="+- 21600 0 0"/>
                  <a:gd name="T0" fmla="*/ 1964 w 20444"/>
                  <a:gd name="T1" fmla="*/ 0 h 21511"/>
                  <a:gd name="T2" fmla="*/ 20444 w 20444"/>
                  <a:gd name="T3" fmla="*/ 14539 h 21511"/>
                  <a:gd name="T4" fmla="*/ 0 w 20444"/>
                  <a:gd name="T5" fmla="*/ 21511 h 21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444" h="21511" fill="none" extrusionOk="0">
                    <a:moveTo>
                      <a:pt x="1963" y="0"/>
                    </a:moveTo>
                    <a:cubicBezTo>
                      <a:pt x="10453" y="775"/>
                      <a:pt x="17692" y="6470"/>
                      <a:pt x="20443" y="14539"/>
                    </a:cubicBezTo>
                  </a:path>
                  <a:path w="20444" h="21511" stroke="0" extrusionOk="0">
                    <a:moveTo>
                      <a:pt x="1963" y="0"/>
                    </a:moveTo>
                    <a:cubicBezTo>
                      <a:pt x="10453" y="775"/>
                      <a:pt x="17692" y="6470"/>
                      <a:pt x="20443" y="14539"/>
                    </a:cubicBezTo>
                    <a:lnTo>
                      <a:pt x="0" y="21511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AT"/>
              </a:p>
            </p:txBody>
          </p:sp>
          <p:sp>
            <p:nvSpPr>
              <p:cNvPr id="80" name="Arc 56"/>
              <p:cNvSpPr>
                <a:spLocks/>
              </p:cNvSpPr>
              <p:nvPr/>
            </p:nvSpPr>
            <p:spPr bwMode="auto">
              <a:xfrm rot="-9518018">
                <a:off x="2784" y="2400"/>
                <a:ext cx="148" cy="192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0637"/>
                  <a:gd name="T1" fmla="*/ 0 h 21600"/>
                  <a:gd name="T2" fmla="*/ 20637 w 20637"/>
                  <a:gd name="T3" fmla="*/ 15223 h 21600"/>
                  <a:gd name="T4" fmla="*/ 0 w 2063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637" h="21600" fill="none" extrusionOk="0">
                    <a:moveTo>
                      <a:pt x="-1" y="0"/>
                    </a:moveTo>
                    <a:cubicBezTo>
                      <a:pt x="9472" y="0"/>
                      <a:pt x="17840" y="6172"/>
                      <a:pt x="20637" y="15222"/>
                    </a:cubicBezTo>
                  </a:path>
                  <a:path w="20637" h="21600" stroke="0" extrusionOk="0">
                    <a:moveTo>
                      <a:pt x="-1" y="0"/>
                    </a:moveTo>
                    <a:cubicBezTo>
                      <a:pt x="9472" y="0"/>
                      <a:pt x="17840" y="6172"/>
                      <a:pt x="20637" y="15222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AT"/>
              </a:p>
            </p:txBody>
          </p:sp>
        </p:grpSp>
        <p:grpSp>
          <p:nvGrpSpPr>
            <p:cNvPr id="13" name="Group 91"/>
            <p:cNvGrpSpPr>
              <a:grpSpLocks/>
            </p:cNvGrpSpPr>
            <p:nvPr/>
          </p:nvGrpSpPr>
          <p:grpSpPr bwMode="auto">
            <a:xfrm>
              <a:off x="3360" y="1776"/>
              <a:ext cx="576" cy="864"/>
              <a:chOff x="3552" y="1680"/>
              <a:chExt cx="672" cy="960"/>
            </a:xfrm>
          </p:grpSpPr>
          <p:grpSp>
            <p:nvGrpSpPr>
              <p:cNvPr id="40" name="Group 58"/>
              <p:cNvGrpSpPr>
                <a:grpSpLocks/>
              </p:cNvGrpSpPr>
              <p:nvPr/>
            </p:nvGrpSpPr>
            <p:grpSpPr bwMode="auto">
              <a:xfrm>
                <a:off x="3552" y="1920"/>
                <a:ext cx="288" cy="384"/>
                <a:chOff x="576" y="1872"/>
                <a:chExt cx="288" cy="384"/>
              </a:xfrm>
            </p:grpSpPr>
            <p:sp>
              <p:nvSpPr>
                <p:cNvPr id="59" name="Rectangle 59"/>
                <p:cNvSpPr>
                  <a:spLocks noChangeArrowheads="1"/>
                </p:cNvSpPr>
                <p:nvPr/>
              </p:nvSpPr>
              <p:spPr bwMode="auto">
                <a:xfrm>
                  <a:off x="576" y="1872"/>
                  <a:ext cx="288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AT"/>
                </a:p>
              </p:txBody>
            </p:sp>
            <p:sp>
              <p:nvSpPr>
                <p:cNvPr id="60" name="Line 60"/>
                <p:cNvSpPr>
                  <a:spLocks noChangeShapeType="1"/>
                </p:cNvSpPr>
                <p:nvPr/>
              </p:nvSpPr>
              <p:spPr bwMode="auto">
                <a:xfrm>
                  <a:off x="576" y="2112"/>
                  <a:ext cx="0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de-AT"/>
                </a:p>
              </p:txBody>
            </p:sp>
            <p:sp>
              <p:nvSpPr>
                <p:cNvPr id="61" name="Line 61"/>
                <p:cNvSpPr>
                  <a:spLocks noChangeShapeType="1"/>
                </p:cNvSpPr>
                <p:nvPr/>
              </p:nvSpPr>
              <p:spPr bwMode="auto">
                <a:xfrm>
                  <a:off x="864" y="2112"/>
                  <a:ext cx="0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de-AT"/>
                </a:p>
              </p:txBody>
            </p:sp>
          </p:grpSp>
          <p:grpSp>
            <p:nvGrpSpPr>
              <p:cNvPr id="41" name="Group 62"/>
              <p:cNvGrpSpPr>
                <a:grpSpLocks/>
              </p:cNvGrpSpPr>
              <p:nvPr/>
            </p:nvGrpSpPr>
            <p:grpSpPr bwMode="auto">
              <a:xfrm>
                <a:off x="3552" y="2160"/>
                <a:ext cx="288" cy="336"/>
                <a:chOff x="576" y="1872"/>
                <a:chExt cx="288" cy="384"/>
              </a:xfrm>
            </p:grpSpPr>
            <p:sp>
              <p:nvSpPr>
                <p:cNvPr id="56" name="Rectangle 63"/>
                <p:cNvSpPr>
                  <a:spLocks noChangeArrowheads="1"/>
                </p:cNvSpPr>
                <p:nvPr/>
              </p:nvSpPr>
              <p:spPr bwMode="auto">
                <a:xfrm>
                  <a:off x="576" y="1872"/>
                  <a:ext cx="288" cy="2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e-AT"/>
                </a:p>
              </p:txBody>
            </p:sp>
            <p:sp>
              <p:nvSpPr>
                <p:cNvPr id="57" name="Line 64"/>
                <p:cNvSpPr>
                  <a:spLocks noChangeShapeType="1"/>
                </p:cNvSpPr>
                <p:nvPr/>
              </p:nvSpPr>
              <p:spPr bwMode="auto">
                <a:xfrm>
                  <a:off x="576" y="2112"/>
                  <a:ext cx="0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de-AT"/>
                </a:p>
              </p:txBody>
            </p:sp>
            <p:sp>
              <p:nvSpPr>
                <p:cNvPr id="58" name="Line 65"/>
                <p:cNvSpPr>
                  <a:spLocks noChangeShapeType="1"/>
                </p:cNvSpPr>
                <p:nvPr/>
              </p:nvSpPr>
              <p:spPr bwMode="auto">
                <a:xfrm>
                  <a:off x="864" y="2112"/>
                  <a:ext cx="0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de-AT"/>
                </a:p>
              </p:txBody>
            </p:sp>
          </p:grpSp>
          <p:sp>
            <p:nvSpPr>
              <p:cNvPr id="42" name="Line 66"/>
              <p:cNvSpPr>
                <a:spLocks noChangeShapeType="1"/>
              </p:cNvSpPr>
              <p:nvPr/>
            </p:nvSpPr>
            <p:spPr bwMode="auto">
              <a:xfrm flipH="1" flipV="1">
                <a:off x="3744" y="1680"/>
                <a:ext cx="96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AT"/>
              </a:p>
            </p:txBody>
          </p:sp>
          <p:sp>
            <p:nvSpPr>
              <p:cNvPr id="43" name="Line 67"/>
              <p:cNvSpPr>
                <a:spLocks noChangeShapeType="1"/>
              </p:cNvSpPr>
              <p:nvPr/>
            </p:nvSpPr>
            <p:spPr bwMode="auto">
              <a:xfrm flipH="1">
                <a:off x="3552" y="1776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AT"/>
              </a:p>
            </p:txBody>
          </p:sp>
          <p:sp>
            <p:nvSpPr>
              <p:cNvPr id="44" name="Line 68"/>
              <p:cNvSpPr>
                <a:spLocks noChangeShapeType="1"/>
              </p:cNvSpPr>
              <p:nvPr/>
            </p:nvSpPr>
            <p:spPr bwMode="auto">
              <a:xfrm flipV="1">
                <a:off x="3600" y="1680"/>
                <a:ext cx="48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AT"/>
              </a:p>
            </p:txBody>
          </p:sp>
          <p:sp>
            <p:nvSpPr>
              <p:cNvPr id="45" name="Line 69"/>
              <p:cNvSpPr>
                <a:spLocks noChangeShapeType="1"/>
              </p:cNvSpPr>
              <p:nvPr/>
            </p:nvSpPr>
            <p:spPr bwMode="auto">
              <a:xfrm>
                <a:off x="3888" y="1680"/>
                <a:ext cx="0" cy="96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AT"/>
              </a:p>
            </p:txBody>
          </p:sp>
          <p:sp>
            <p:nvSpPr>
              <p:cNvPr id="46" name="Line 70"/>
              <p:cNvSpPr>
                <a:spLocks noChangeShapeType="1"/>
              </p:cNvSpPr>
              <p:nvPr/>
            </p:nvSpPr>
            <p:spPr bwMode="auto">
              <a:xfrm>
                <a:off x="3888" y="2640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AT"/>
              </a:p>
            </p:txBody>
          </p:sp>
          <p:sp>
            <p:nvSpPr>
              <p:cNvPr id="47" name="Line 71"/>
              <p:cNvSpPr>
                <a:spLocks noChangeShapeType="1"/>
              </p:cNvSpPr>
              <p:nvPr/>
            </p:nvSpPr>
            <p:spPr bwMode="auto">
              <a:xfrm flipV="1">
                <a:off x="3888" y="2304"/>
                <a:ext cx="24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AT"/>
              </a:p>
            </p:txBody>
          </p:sp>
          <p:sp>
            <p:nvSpPr>
              <p:cNvPr id="48" name="Line 72"/>
              <p:cNvSpPr>
                <a:spLocks noChangeShapeType="1"/>
              </p:cNvSpPr>
              <p:nvPr/>
            </p:nvSpPr>
            <p:spPr bwMode="auto">
              <a:xfrm>
                <a:off x="3888" y="2160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AT"/>
              </a:p>
            </p:txBody>
          </p:sp>
          <p:sp>
            <p:nvSpPr>
              <p:cNvPr id="49" name="Line 73"/>
              <p:cNvSpPr>
                <a:spLocks noChangeShapeType="1"/>
              </p:cNvSpPr>
              <p:nvPr/>
            </p:nvSpPr>
            <p:spPr bwMode="auto">
              <a:xfrm flipV="1">
                <a:off x="3888" y="1872"/>
                <a:ext cx="24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AT"/>
              </a:p>
            </p:txBody>
          </p:sp>
          <p:sp>
            <p:nvSpPr>
              <p:cNvPr id="50" name="Line 74"/>
              <p:cNvSpPr>
                <a:spLocks noChangeShapeType="1"/>
              </p:cNvSpPr>
              <p:nvPr/>
            </p:nvSpPr>
            <p:spPr bwMode="auto">
              <a:xfrm>
                <a:off x="3552" y="2400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AT"/>
              </a:p>
            </p:txBody>
          </p:sp>
          <p:sp>
            <p:nvSpPr>
              <p:cNvPr id="51" name="Line 75"/>
              <p:cNvSpPr>
                <a:spLocks noChangeShapeType="1"/>
              </p:cNvSpPr>
              <p:nvPr/>
            </p:nvSpPr>
            <p:spPr bwMode="auto">
              <a:xfrm>
                <a:off x="3840" y="240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AT"/>
              </a:p>
            </p:txBody>
          </p:sp>
          <p:sp>
            <p:nvSpPr>
              <p:cNvPr id="52" name="Arc 76"/>
              <p:cNvSpPr>
                <a:spLocks/>
              </p:cNvSpPr>
              <p:nvPr/>
            </p:nvSpPr>
            <p:spPr bwMode="auto">
              <a:xfrm rot="5400000">
                <a:off x="3792" y="2592"/>
                <a:ext cx="48" cy="4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AT"/>
              </a:p>
            </p:txBody>
          </p:sp>
          <p:sp>
            <p:nvSpPr>
              <p:cNvPr id="53" name="Arc 77"/>
              <p:cNvSpPr>
                <a:spLocks/>
              </p:cNvSpPr>
              <p:nvPr/>
            </p:nvSpPr>
            <p:spPr bwMode="auto">
              <a:xfrm rot="5400000">
                <a:off x="4176" y="2112"/>
                <a:ext cx="48" cy="4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AT"/>
              </a:p>
            </p:txBody>
          </p:sp>
          <p:sp>
            <p:nvSpPr>
              <p:cNvPr id="55" name="Arc 78"/>
              <p:cNvSpPr>
                <a:spLocks/>
              </p:cNvSpPr>
              <p:nvPr/>
            </p:nvSpPr>
            <p:spPr bwMode="auto">
              <a:xfrm rot="5400000">
                <a:off x="4128" y="2592"/>
                <a:ext cx="48" cy="4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AT"/>
              </a:p>
            </p:txBody>
          </p:sp>
        </p:grpSp>
        <p:grpSp>
          <p:nvGrpSpPr>
            <p:cNvPr id="14" name="Group 93"/>
            <p:cNvGrpSpPr>
              <a:grpSpLocks/>
            </p:cNvGrpSpPr>
            <p:nvPr/>
          </p:nvGrpSpPr>
          <p:grpSpPr bwMode="auto">
            <a:xfrm>
              <a:off x="4320" y="1776"/>
              <a:ext cx="576" cy="864"/>
              <a:chOff x="4368" y="1680"/>
              <a:chExt cx="576" cy="720"/>
            </a:xfrm>
          </p:grpSpPr>
          <p:sp>
            <p:nvSpPr>
              <p:cNvPr id="29" name="Rectangle 81"/>
              <p:cNvSpPr>
                <a:spLocks noChangeArrowheads="1"/>
              </p:cNvSpPr>
              <p:nvPr/>
            </p:nvSpPr>
            <p:spPr bwMode="auto">
              <a:xfrm>
                <a:off x="4416" y="1680"/>
                <a:ext cx="528" cy="14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AT"/>
              </a:p>
            </p:txBody>
          </p:sp>
          <p:sp>
            <p:nvSpPr>
              <p:cNvPr id="30" name="Rectangle 82"/>
              <p:cNvSpPr>
                <a:spLocks noChangeArrowheads="1"/>
              </p:cNvSpPr>
              <p:nvPr/>
            </p:nvSpPr>
            <p:spPr bwMode="auto">
              <a:xfrm>
                <a:off x="4560" y="1824"/>
                <a:ext cx="240" cy="14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AT"/>
              </a:p>
            </p:txBody>
          </p:sp>
          <p:sp>
            <p:nvSpPr>
              <p:cNvPr id="31" name="Line 83"/>
              <p:cNvSpPr>
                <a:spLocks noChangeShapeType="1"/>
              </p:cNvSpPr>
              <p:nvPr/>
            </p:nvSpPr>
            <p:spPr bwMode="auto">
              <a:xfrm>
                <a:off x="4512" y="187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AT"/>
              </a:p>
            </p:txBody>
          </p:sp>
          <p:sp>
            <p:nvSpPr>
              <p:cNvPr id="33" name="Line 84"/>
              <p:cNvSpPr>
                <a:spLocks noChangeShapeType="1"/>
              </p:cNvSpPr>
              <p:nvPr/>
            </p:nvSpPr>
            <p:spPr bwMode="auto">
              <a:xfrm>
                <a:off x="4416" y="1968"/>
                <a:ext cx="5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AT"/>
              </a:p>
            </p:txBody>
          </p:sp>
          <p:sp>
            <p:nvSpPr>
              <p:cNvPr id="34" name="Line 85"/>
              <p:cNvSpPr>
                <a:spLocks noChangeShapeType="1"/>
              </p:cNvSpPr>
              <p:nvPr/>
            </p:nvSpPr>
            <p:spPr bwMode="auto">
              <a:xfrm>
                <a:off x="4512" y="1968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AT"/>
              </a:p>
            </p:txBody>
          </p:sp>
          <p:sp>
            <p:nvSpPr>
              <p:cNvPr id="35" name="Line 86"/>
              <p:cNvSpPr>
                <a:spLocks noChangeShapeType="1"/>
              </p:cNvSpPr>
              <p:nvPr/>
            </p:nvSpPr>
            <p:spPr bwMode="auto">
              <a:xfrm flipV="1">
                <a:off x="4464" y="2112"/>
                <a:ext cx="288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AT"/>
              </a:p>
            </p:txBody>
          </p:sp>
          <p:sp>
            <p:nvSpPr>
              <p:cNvPr id="36" name="Line 87"/>
              <p:cNvSpPr>
                <a:spLocks noChangeShapeType="1"/>
              </p:cNvSpPr>
              <p:nvPr/>
            </p:nvSpPr>
            <p:spPr bwMode="auto">
              <a:xfrm>
                <a:off x="4608" y="1968"/>
                <a:ext cx="288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AT"/>
              </a:p>
            </p:txBody>
          </p:sp>
          <p:sp>
            <p:nvSpPr>
              <p:cNvPr id="37" name="Line 88"/>
              <p:cNvSpPr>
                <a:spLocks noChangeShapeType="1"/>
              </p:cNvSpPr>
              <p:nvPr/>
            </p:nvSpPr>
            <p:spPr bwMode="auto">
              <a:xfrm flipV="1">
                <a:off x="4800" y="1968"/>
                <a:ext cx="96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AT"/>
              </a:p>
            </p:txBody>
          </p:sp>
          <p:sp>
            <p:nvSpPr>
              <p:cNvPr id="38" name="Line 89"/>
              <p:cNvSpPr>
                <a:spLocks noChangeShapeType="1"/>
              </p:cNvSpPr>
              <p:nvPr/>
            </p:nvSpPr>
            <p:spPr bwMode="auto">
              <a:xfrm>
                <a:off x="4416" y="1728"/>
                <a:ext cx="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AT"/>
              </a:p>
            </p:txBody>
          </p:sp>
          <p:sp>
            <p:nvSpPr>
              <p:cNvPr id="39" name="Arc 92"/>
              <p:cNvSpPr>
                <a:spLocks/>
              </p:cNvSpPr>
              <p:nvPr/>
            </p:nvSpPr>
            <p:spPr bwMode="auto">
              <a:xfrm rot="5400000">
                <a:off x="4368" y="2352"/>
                <a:ext cx="48" cy="4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AT"/>
              </a:p>
            </p:txBody>
          </p:sp>
        </p:grpSp>
        <p:grpSp>
          <p:nvGrpSpPr>
            <p:cNvPr id="15" name="Group 105"/>
            <p:cNvGrpSpPr>
              <a:grpSpLocks/>
            </p:cNvGrpSpPr>
            <p:nvPr/>
          </p:nvGrpSpPr>
          <p:grpSpPr bwMode="auto">
            <a:xfrm>
              <a:off x="4992" y="1776"/>
              <a:ext cx="432" cy="816"/>
              <a:chOff x="5184" y="1680"/>
              <a:chExt cx="528" cy="912"/>
            </a:xfrm>
          </p:grpSpPr>
          <p:sp>
            <p:nvSpPr>
              <p:cNvPr id="16" name="Arc 90"/>
              <p:cNvSpPr>
                <a:spLocks/>
              </p:cNvSpPr>
              <p:nvPr/>
            </p:nvSpPr>
            <p:spPr bwMode="auto">
              <a:xfrm rot="5400000">
                <a:off x="5328" y="2544"/>
                <a:ext cx="48" cy="4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AT"/>
              </a:p>
            </p:txBody>
          </p:sp>
          <p:sp>
            <p:nvSpPr>
              <p:cNvPr id="17" name="Rectangle 94"/>
              <p:cNvSpPr>
                <a:spLocks noChangeArrowheads="1"/>
              </p:cNvSpPr>
              <p:nvPr/>
            </p:nvSpPr>
            <p:spPr bwMode="auto">
              <a:xfrm>
                <a:off x="5184" y="1680"/>
                <a:ext cx="240" cy="14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AT"/>
              </a:p>
            </p:txBody>
          </p:sp>
          <p:sp>
            <p:nvSpPr>
              <p:cNvPr id="18" name="Rectangle 95"/>
              <p:cNvSpPr>
                <a:spLocks noChangeArrowheads="1"/>
              </p:cNvSpPr>
              <p:nvPr/>
            </p:nvSpPr>
            <p:spPr bwMode="auto">
              <a:xfrm>
                <a:off x="5472" y="1680"/>
                <a:ext cx="240" cy="14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AT"/>
              </a:p>
            </p:txBody>
          </p:sp>
          <p:sp>
            <p:nvSpPr>
              <p:cNvPr id="19" name="Rectangle 96"/>
              <p:cNvSpPr>
                <a:spLocks noChangeArrowheads="1"/>
              </p:cNvSpPr>
              <p:nvPr/>
            </p:nvSpPr>
            <p:spPr bwMode="auto">
              <a:xfrm>
                <a:off x="5184" y="1872"/>
                <a:ext cx="240" cy="14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AT"/>
              </a:p>
            </p:txBody>
          </p:sp>
          <p:sp>
            <p:nvSpPr>
              <p:cNvPr id="20" name="Rectangle 97"/>
              <p:cNvSpPr>
                <a:spLocks noChangeArrowheads="1"/>
              </p:cNvSpPr>
              <p:nvPr/>
            </p:nvSpPr>
            <p:spPr bwMode="auto">
              <a:xfrm>
                <a:off x="5472" y="1872"/>
                <a:ext cx="240" cy="14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AT"/>
              </a:p>
            </p:txBody>
          </p:sp>
          <p:sp>
            <p:nvSpPr>
              <p:cNvPr id="22" name="Line 98"/>
              <p:cNvSpPr>
                <a:spLocks noChangeShapeType="1"/>
              </p:cNvSpPr>
              <p:nvPr/>
            </p:nvSpPr>
            <p:spPr bwMode="auto">
              <a:xfrm>
                <a:off x="5184" y="1680"/>
                <a:ext cx="0" cy="9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AT"/>
              </a:p>
            </p:txBody>
          </p:sp>
          <p:sp>
            <p:nvSpPr>
              <p:cNvPr id="23" name="Line 99"/>
              <p:cNvSpPr>
                <a:spLocks noChangeShapeType="1"/>
              </p:cNvSpPr>
              <p:nvPr/>
            </p:nvSpPr>
            <p:spPr bwMode="auto">
              <a:xfrm>
                <a:off x="5712" y="1680"/>
                <a:ext cx="0" cy="86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AT"/>
              </a:p>
            </p:txBody>
          </p:sp>
          <p:sp>
            <p:nvSpPr>
              <p:cNvPr id="24" name="Arc 100"/>
              <p:cNvSpPr>
                <a:spLocks/>
              </p:cNvSpPr>
              <p:nvPr/>
            </p:nvSpPr>
            <p:spPr bwMode="auto">
              <a:xfrm rot="5400000">
                <a:off x="5664" y="2544"/>
                <a:ext cx="48" cy="4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AT"/>
              </a:p>
            </p:txBody>
          </p:sp>
          <p:sp>
            <p:nvSpPr>
              <p:cNvPr id="25" name="Line 101"/>
              <p:cNvSpPr>
                <a:spLocks noChangeShapeType="1"/>
              </p:cNvSpPr>
              <p:nvPr/>
            </p:nvSpPr>
            <p:spPr bwMode="auto">
              <a:xfrm>
                <a:off x="5232" y="2400"/>
                <a:ext cx="4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AT"/>
              </a:p>
            </p:txBody>
          </p:sp>
          <p:sp>
            <p:nvSpPr>
              <p:cNvPr id="26" name="Line 102"/>
              <p:cNvSpPr>
                <a:spLocks noChangeShapeType="1"/>
              </p:cNvSpPr>
              <p:nvPr/>
            </p:nvSpPr>
            <p:spPr bwMode="auto">
              <a:xfrm>
                <a:off x="5280" y="211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AT"/>
              </a:p>
            </p:txBody>
          </p:sp>
          <p:sp>
            <p:nvSpPr>
              <p:cNvPr id="27" name="Line 103"/>
              <p:cNvSpPr>
                <a:spLocks noChangeShapeType="1"/>
              </p:cNvSpPr>
              <p:nvPr/>
            </p:nvSpPr>
            <p:spPr bwMode="auto">
              <a:xfrm>
                <a:off x="5520" y="2112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AT"/>
              </a:p>
            </p:txBody>
          </p:sp>
          <p:sp>
            <p:nvSpPr>
              <p:cNvPr id="28" name="Line 104"/>
              <p:cNvSpPr>
                <a:spLocks noChangeShapeType="1"/>
              </p:cNvSpPr>
              <p:nvPr/>
            </p:nvSpPr>
            <p:spPr bwMode="auto">
              <a:xfrm>
                <a:off x="5376" y="2112"/>
                <a:ext cx="0" cy="4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AT"/>
              </a:p>
            </p:txBody>
          </p:sp>
        </p:grpSp>
      </p:grpSp>
      <p:sp>
        <p:nvSpPr>
          <p:cNvPr id="111" name="Rectangle 114"/>
          <p:cNvSpPr>
            <a:spLocks noChangeArrowheads="1"/>
          </p:cNvSpPr>
          <p:nvPr/>
        </p:nvSpPr>
        <p:spPr bwMode="auto">
          <a:xfrm>
            <a:off x="6164093" y="3810000"/>
            <a:ext cx="2667000" cy="24384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AT"/>
          </a:p>
        </p:txBody>
      </p:sp>
      <p:sp>
        <p:nvSpPr>
          <p:cNvPr id="112" name="Rectangle 113"/>
          <p:cNvSpPr>
            <a:spLocks noChangeArrowheads="1"/>
          </p:cNvSpPr>
          <p:nvPr/>
        </p:nvSpPr>
        <p:spPr bwMode="auto">
          <a:xfrm>
            <a:off x="3273255" y="3810000"/>
            <a:ext cx="2743200" cy="24384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AT"/>
          </a:p>
        </p:txBody>
      </p:sp>
      <p:sp>
        <p:nvSpPr>
          <p:cNvPr id="113" name="Rectangle 112"/>
          <p:cNvSpPr>
            <a:spLocks noChangeArrowheads="1"/>
          </p:cNvSpPr>
          <p:nvPr/>
        </p:nvSpPr>
        <p:spPr bwMode="auto">
          <a:xfrm>
            <a:off x="396705" y="3810000"/>
            <a:ext cx="2743200" cy="24384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AT"/>
          </a:p>
        </p:txBody>
      </p:sp>
      <p:sp>
        <p:nvSpPr>
          <p:cNvPr id="114" name="Text Box 107"/>
          <p:cNvSpPr txBox="1">
            <a:spLocks noChangeArrowheads="1"/>
          </p:cNvSpPr>
          <p:nvPr/>
        </p:nvSpPr>
        <p:spPr bwMode="auto">
          <a:xfrm>
            <a:off x="251520" y="3810000"/>
            <a:ext cx="87129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de-DE" altLang="de-DE" sz="2400" dirty="0"/>
              <a:t>       HIN     SHITSU            KI            NO           TEN       KAI</a:t>
            </a:r>
          </a:p>
        </p:txBody>
      </p:sp>
      <p:sp>
        <p:nvSpPr>
          <p:cNvPr id="115" name="Text Box 109"/>
          <p:cNvSpPr txBox="1">
            <a:spLocks noChangeArrowheads="1"/>
          </p:cNvSpPr>
          <p:nvPr/>
        </p:nvSpPr>
        <p:spPr bwMode="auto">
          <a:xfrm>
            <a:off x="1063455" y="4495800"/>
            <a:ext cx="18288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de-DE" sz="2000" b="0" dirty="0">
                <a:latin typeface="+mn-lt"/>
              </a:rPr>
              <a:t>Qualität, Merkmale, Attribute, Güteerkennung</a:t>
            </a:r>
          </a:p>
        </p:txBody>
      </p:sp>
      <p:sp>
        <p:nvSpPr>
          <p:cNvPr id="116" name="Text Box 110"/>
          <p:cNvSpPr txBox="1">
            <a:spLocks noChangeArrowheads="1"/>
          </p:cNvSpPr>
          <p:nvPr/>
        </p:nvSpPr>
        <p:spPr bwMode="auto">
          <a:xfrm>
            <a:off x="3787605" y="4495800"/>
            <a:ext cx="19812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de-DE" sz="2000" b="0" dirty="0">
                <a:latin typeface="+mn-lt"/>
              </a:rPr>
              <a:t>Funktion, Mechanisierung, Tätigkeit</a:t>
            </a:r>
          </a:p>
        </p:txBody>
      </p:sp>
      <p:sp>
        <p:nvSpPr>
          <p:cNvPr id="117" name="Text Box 111"/>
          <p:cNvSpPr txBox="1">
            <a:spLocks noChangeArrowheads="1"/>
          </p:cNvSpPr>
          <p:nvPr/>
        </p:nvSpPr>
        <p:spPr bwMode="auto">
          <a:xfrm>
            <a:off x="6692730" y="4494213"/>
            <a:ext cx="1676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de-DE" sz="2000" b="0" dirty="0">
                <a:latin typeface="+mn-lt"/>
              </a:rPr>
              <a:t>Verteilung, Diffusion, Entwicklung, Evolution</a:t>
            </a:r>
          </a:p>
        </p:txBody>
      </p:sp>
    </p:spTree>
    <p:extLst>
      <p:ext uri="{BB962C8B-B14F-4D97-AF65-F5344CB8AC3E}">
        <p14:creationId xmlns:p14="http://schemas.microsoft.com/office/powerpoint/2010/main" val="3076311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333375"/>
            <a:ext cx="7558088" cy="457200"/>
          </a:xfrm>
          <a:solidFill>
            <a:srgbClr val="0000FF"/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sz="2200" dirty="0">
                <a:solidFill>
                  <a:srgbClr val="FFFF00"/>
                </a:solidFill>
              </a:rPr>
              <a:t>Beispiel für subjektive und objektive Qualität</a:t>
            </a:r>
            <a:endParaRPr lang="de-DE" sz="2200" dirty="0">
              <a:solidFill>
                <a:srgbClr val="FFFF00"/>
              </a:solidFill>
              <a:cs typeface="Times New Roman" pitchFamily="18" charset="0"/>
            </a:endParaRP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533401" y="1152525"/>
            <a:ext cx="6846912" cy="4004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de-DE" sz="2400" b="1" dirty="0">
                <a:solidFill>
                  <a:srgbClr val="FF6600"/>
                </a:solidFill>
                <a:latin typeface="Arial" charset="0"/>
                <a:cs typeface="Times New Roman" pitchFamily="18" charset="0"/>
              </a:rPr>
              <a:t>Reihe folgende Jeans-Marken nach Qualität </a:t>
            </a:r>
            <a:r>
              <a:rPr lang="de-DE" sz="2000" b="1" baseline="30000" dirty="0">
                <a:solidFill>
                  <a:srgbClr val="FF6600"/>
                </a:solidFill>
                <a:latin typeface="Arial" charset="0"/>
                <a:cs typeface="Times New Roman" pitchFamily="18" charset="0"/>
              </a:rPr>
              <a:t>1)</a:t>
            </a:r>
          </a:p>
          <a:p>
            <a:pPr>
              <a:buFontTx/>
              <a:buNone/>
            </a:pPr>
            <a:endParaRPr lang="de-DE" sz="2000" b="1" baseline="30000" dirty="0">
              <a:solidFill>
                <a:srgbClr val="FF6600"/>
              </a:solidFill>
              <a:latin typeface="Arial" charset="0"/>
              <a:cs typeface="Times New Roman" pitchFamily="18" charset="0"/>
            </a:endParaRPr>
          </a:p>
          <a:p>
            <a:pPr marL="857250" lvl="1" indent="-457200">
              <a:buFont typeface="+mj-lt"/>
              <a:buAutoNum type="alphaLcPeriod"/>
            </a:pPr>
            <a:r>
              <a:rPr lang="de-DE" sz="1600" b="1" dirty="0">
                <a:latin typeface="Arial" charset="0"/>
                <a:cs typeface="Times New Roman" pitchFamily="18" charset="0"/>
              </a:rPr>
              <a:t>Benetton</a:t>
            </a:r>
            <a:r>
              <a:rPr lang="de-DE" sz="1600" dirty="0">
                <a:latin typeface="Arial" charset="0"/>
                <a:cs typeface="Times New Roman" pitchFamily="18" charset="0"/>
              </a:rPr>
              <a:t>, </a:t>
            </a:r>
            <a:r>
              <a:rPr lang="de-DE" sz="1000" dirty="0">
                <a:latin typeface="Arial" charset="0"/>
                <a:cs typeface="Times New Roman" pitchFamily="18" charset="0"/>
              </a:rPr>
              <a:t>€ 41,28</a:t>
            </a:r>
          </a:p>
          <a:p>
            <a:pPr marL="857250" lvl="1" indent="-457200">
              <a:buFont typeface="+mj-lt"/>
              <a:buAutoNum type="alphaLcPeriod"/>
            </a:pPr>
            <a:r>
              <a:rPr lang="de-DE" sz="1600" b="1" dirty="0">
                <a:latin typeface="Arial" charset="0"/>
                <a:cs typeface="Times New Roman" pitchFamily="18" charset="0"/>
              </a:rPr>
              <a:t>C&amp;A </a:t>
            </a:r>
            <a:r>
              <a:rPr lang="de-DE" sz="1600" dirty="0" err="1">
                <a:latin typeface="Arial" charset="0"/>
                <a:cs typeface="Times New Roman" pitchFamily="18" charset="0"/>
              </a:rPr>
              <a:t>Clockhouse</a:t>
            </a:r>
            <a:r>
              <a:rPr lang="de-DE" sz="1600" dirty="0">
                <a:latin typeface="Arial" charset="0"/>
                <a:cs typeface="Times New Roman" pitchFamily="18" charset="0"/>
              </a:rPr>
              <a:t>, </a:t>
            </a:r>
            <a:r>
              <a:rPr lang="de-DE" sz="1000" dirty="0">
                <a:latin typeface="Arial" charset="0"/>
                <a:cs typeface="Times New Roman" pitchFamily="18" charset="0"/>
              </a:rPr>
              <a:t>€ 25,44</a:t>
            </a:r>
          </a:p>
          <a:p>
            <a:pPr marL="857250" lvl="1" indent="-457200">
              <a:buFont typeface="+mj-lt"/>
              <a:buAutoNum type="alphaLcPeriod"/>
            </a:pPr>
            <a:r>
              <a:rPr lang="de-DE" sz="1600" b="1" dirty="0">
                <a:latin typeface="Arial" charset="0"/>
                <a:cs typeface="Times New Roman" pitchFamily="18" charset="0"/>
              </a:rPr>
              <a:t>Cyrillus</a:t>
            </a:r>
            <a:r>
              <a:rPr lang="de-DE" sz="1600" dirty="0">
                <a:latin typeface="Arial" charset="0"/>
                <a:cs typeface="Times New Roman" pitchFamily="18" charset="0"/>
              </a:rPr>
              <a:t>, </a:t>
            </a:r>
            <a:r>
              <a:rPr lang="de-DE" sz="1000" dirty="0">
                <a:latin typeface="Arial" charset="0"/>
                <a:cs typeface="Times New Roman" pitchFamily="18" charset="0"/>
              </a:rPr>
              <a:t>€ 75,51</a:t>
            </a:r>
          </a:p>
          <a:p>
            <a:pPr marL="857250" lvl="1" indent="-457200">
              <a:buFont typeface="+mj-lt"/>
              <a:buAutoNum type="alphaLcPeriod"/>
            </a:pPr>
            <a:r>
              <a:rPr lang="de-DE" sz="1600" b="1" dirty="0">
                <a:latin typeface="Arial" charset="0"/>
                <a:cs typeface="Times New Roman" pitchFamily="18" charset="0"/>
              </a:rPr>
              <a:t>Diesel </a:t>
            </a:r>
            <a:r>
              <a:rPr lang="de-DE" sz="1600" dirty="0">
                <a:latin typeface="Arial" charset="0"/>
                <a:cs typeface="Times New Roman" pitchFamily="18" charset="0"/>
              </a:rPr>
              <a:t>Fellow 711, </a:t>
            </a:r>
            <a:r>
              <a:rPr lang="de-DE" sz="1000" dirty="0">
                <a:latin typeface="Arial" charset="0"/>
                <a:cs typeface="Times New Roman" pitchFamily="18" charset="0"/>
              </a:rPr>
              <a:t>€ 72,60</a:t>
            </a:r>
          </a:p>
          <a:p>
            <a:pPr marL="857250" lvl="1" indent="-457200">
              <a:buFont typeface="+mj-lt"/>
              <a:buAutoNum type="alphaLcPeriod"/>
            </a:pPr>
            <a:r>
              <a:rPr lang="de-DE" sz="1600" b="1" dirty="0">
                <a:latin typeface="Arial" charset="0"/>
                <a:cs typeface="Times New Roman" pitchFamily="18" charset="0"/>
              </a:rPr>
              <a:t>HIS </a:t>
            </a:r>
            <a:r>
              <a:rPr lang="de-DE" sz="1600" dirty="0">
                <a:latin typeface="Arial" charset="0"/>
                <a:cs typeface="Times New Roman" pitchFamily="18" charset="0"/>
              </a:rPr>
              <a:t>77 straight, </a:t>
            </a:r>
            <a:r>
              <a:rPr lang="de-DE" sz="1000" dirty="0">
                <a:latin typeface="Arial" charset="0"/>
                <a:cs typeface="Times New Roman" pitchFamily="18" charset="0"/>
              </a:rPr>
              <a:t>€ 58,07</a:t>
            </a:r>
          </a:p>
          <a:p>
            <a:pPr marL="857250" lvl="1" indent="-457200">
              <a:buFont typeface="+mj-lt"/>
              <a:buAutoNum type="alphaLcPeriod"/>
            </a:pPr>
            <a:r>
              <a:rPr lang="de-DE" sz="1600" b="1" dirty="0">
                <a:latin typeface="Arial" charset="0"/>
                <a:cs typeface="Times New Roman" pitchFamily="18" charset="0"/>
              </a:rPr>
              <a:t>H&amp;M  </a:t>
            </a:r>
            <a:r>
              <a:rPr lang="de-DE" sz="1600" dirty="0" err="1">
                <a:latin typeface="Arial" charset="0"/>
                <a:cs typeface="Times New Roman" pitchFamily="18" charset="0"/>
              </a:rPr>
              <a:t>Devided</a:t>
            </a:r>
            <a:r>
              <a:rPr lang="de-DE" sz="1600" dirty="0">
                <a:latin typeface="Arial" charset="0"/>
                <a:cs typeface="Times New Roman" pitchFamily="18" charset="0"/>
              </a:rPr>
              <a:t>, </a:t>
            </a:r>
            <a:r>
              <a:rPr lang="de-DE" sz="1000" dirty="0">
                <a:latin typeface="Arial" charset="0"/>
                <a:cs typeface="Times New Roman" pitchFamily="18" charset="0"/>
              </a:rPr>
              <a:t>€ 36,19</a:t>
            </a:r>
          </a:p>
          <a:p>
            <a:pPr marL="857250" lvl="1" indent="-457200">
              <a:buFont typeface="+mj-lt"/>
              <a:buAutoNum type="alphaLcPeriod"/>
            </a:pPr>
            <a:r>
              <a:rPr lang="de-DE" sz="1600" b="1" dirty="0">
                <a:latin typeface="Arial" charset="0"/>
                <a:cs typeface="Times New Roman" pitchFamily="18" charset="0"/>
              </a:rPr>
              <a:t>Levi`s  </a:t>
            </a:r>
            <a:r>
              <a:rPr lang="de-DE" sz="1600" dirty="0">
                <a:latin typeface="Arial" charset="0"/>
                <a:cs typeface="Times New Roman" pitchFamily="18" charset="0"/>
              </a:rPr>
              <a:t>521, </a:t>
            </a:r>
            <a:r>
              <a:rPr lang="de-DE" sz="1000" dirty="0">
                <a:latin typeface="Arial" charset="0"/>
                <a:cs typeface="Times New Roman" pitchFamily="18" charset="0"/>
              </a:rPr>
              <a:t>€ 61,70</a:t>
            </a:r>
          </a:p>
          <a:p>
            <a:pPr marL="857250" lvl="1" indent="-457200">
              <a:buFont typeface="+mj-lt"/>
              <a:buAutoNum type="alphaLcPeriod"/>
            </a:pPr>
            <a:r>
              <a:rPr lang="de-DE" sz="1600" b="1" dirty="0">
                <a:latin typeface="Arial" charset="0"/>
                <a:cs typeface="Times New Roman" pitchFamily="18" charset="0"/>
              </a:rPr>
              <a:t>Tommy </a:t>
            </a:r>
            <a:r>
              <a:rPr lang="de-DE" sz="1600" b="1" dirty="0" err="1">
                <a:latin typeface="Arial" charset="0"/>
                <a:cs typeface="Times New Roman" pitchFamily="18" charset="0"/>
              </a:rPr>
              <a:t>Hilfiger</a:t>
            </a:r>
            <a:r>
              <a:rPr lang="de-DE" sz="1600" b="1" dirty="0">
                <a:latin typeface="Arial" charset="0"/>
                <a:cs typeface="Times New Roman" pitchFamily="18" charset="0"/>
              </a:rPr>
              <a:t> </a:t>
            </a:r>
            <a:r>
              <a:rPr lang="de-DE" sz="1600" dirty="0" err="1">
                <a:latin typeface="Arial" charset="0"/>
                <a:cs typeface="Times New Roman" pitchFamily="18" charset="0"/>
              </a:rPr>
              <a:t>Uptown</a:t>
            </a:r>
            <a:r>
              <a:rPr lang="de-DE" sz="1600" dirty="0">
                <a:latin typeface="Arial" charset="0"/>
                <a:cs typeface="Times New Roman" pitchFamily="18" charset="0"/>
              </a:rPr>
              <a:t> </a:t>
            </a:r>
            <a:r>
              <a:rPr lang="de-DE" sz="1600" dirty="0" err="1">
                <a:latin typeface="Arial" charset="0"/>
                <a:cs typeface="Times New Roman" pitchFamily="18" charset="0"/>
              </a:rPr>
              <a:t>regular</a:t>
            </a:r>
            <a:r>
              <a:rPr lang="de-DE" sz="1600" dirty="0">
                <a:latin typeface="Arial" charset="0"/>
                <a:cs typeface="Times New Roman" pitchFamily="18" charset="0"/>
              </a:rPr>
              <a:t>,  </a:t>
            </a:r>
            <a:r>
              <a:rPr lang="de-DE" sz="1000" dirty="0">
                <a:latin typeface="Arial" charset="0"/>
                <a:cs typeface="Times New Roman" pitchFamily="18" charset="0"/>
              </a:rPr>
              <a:t>€ 72,53</a:t>
            </a:r>
          </a:p>
          <a:p>
            <a:pPr marL="857250" lvl="1" indent="-457200">
              <a:buFont typeface="+mj-lt"/>
              <a:buAutoNum type="alphaLcPeriod"/>
            </a:pPr>
            <a:r>
              <a:rPr lang="de-DE" sz="1600" b="1" dirty="0" err="1">
                <a:latin typeface="Arial" charset="0"/>
                <a:cs typeface="Times New Roman" pitchFamily="18" charset="0"/>
              </a:rPr>
              <a:t>Trussardi</a:t>
            </a:r>
            <a:r>
              <a:rPr lang="de-DE" sz="1600" b="1" dirty="0">
                <a:latin typeface="Arial" charset="0"/>
                <a:cs typeface="Times New Roman" pitchFamily="18" charset="0"/>
              </a:rPr>
              <a:t> </a:t>
            </a:r>
            <a:r>
              <a:rPr lang="de-DE" sz="1600" dirty="0">
                <a:latin typeface="Arial" charset="0"/>
                <a:cs typeface="Times New Roman" pitchFamily="18" charset="0"/>
              </a:rPr>
              <a:t>110 </a:t>
            </a:r>
            <a:r>
              <a:rPr lang="de-DE" sz="1600" dirty="0" err="1">
                <a:latin typeface="Arial" charset="0"/>
                <a:cs typeface="Times New Roman" pitchFamily="18" charset="0"/>
              </a:rPr>
              <a:t>elast</a:t>
            </a:r>
            <a:r>
              <a:rPr lang="de-DE" sz="1600" dirty="0">
                <a:latin typeface="Arial" charset="0"/>
                <a:cs typeface="Times New Roman" pitchFamily="18" charset="0"/>
              </a:rPr>
              <a:t>., </a:t>
            </a:r>
            <a:r>
              <a:rPr lang="de-DE" sz="1000" dirty="0">
                <a:latin typeface="Arial" charset="0"/>
                <a:cs typeface="Times New Roman" pitchFamily="18" charset="0"/>
              </a:rPr>
              <a:t>€ 120,00</a:t>
            </a:r>
          </a:p>
          <a:p>
            <a:pPr marL="857250" lvl="1" indent="-457200">
              <a:buFont typeface="+mj-lt"/>
              <a:buAutoNum type="alphaLcPeriod"/>
            </a:pPr>
            <a:r>
              <a:rPr lang="de-DE" sz="1600" b="1" dirty="0">
                <a:latin typeface="Arial" charset="0"/>
                <a:cs typeface="Times New Roman" pitchFamily="18" charset="0"/>
              </a:rPr>
              <a:t>Versace </a:t>
            </a:r>
            <a:r>
              <a:rPr lang="de-DE" sz="1600" dirty="0">
                <a:latin typeface="Arial" charset="0"/>
                <a:cs typeface="Times New Roman" pitchFamily="18" charset="0"/>
              </a:rPr>
              <a:t>Jeans Denim, </a:t>
            </a:r>
            <a:r>
              <a:rPr lang="de-DE" sz="1000" dirty="0">
                <a:latin typeface="Arial" charset="0"/>
                <a:cs typeface="Times New Roman" pitchFamily="18" charset="0"/>
              </a:rPr>
              <a:t>€ 93,02</a:t>
            </a:r>
          </a:p>
          <a:p>
            <a:pPr marL="857250" lvl="1" indent="-457200">
              <a:buFont typeface="+mj-lt"/>
              <a:buAutoNum type="alphaLcPeriod"/>
            </a:pPr>
            <a:r>
              <a:rPr lang="de-DE" sz="1600" b="1" dirty="0" err="1">
                <a:latin typeface="Arial" charset="0"/>
                <a:cs typeface="Times New Roman" pitchFamily="18" charset="0"/>
              </a:rPr>
              <a:t>Wrangler</a:t>
            </a:r>
            <a:r>
              <a:rPr lang="de-DE" sz="1600" b="1" dirty="0">
                <a:latin typeface="Arial" charset="0"/>
                <a:cs typeface="Times New Roman" pitchFamily="18" charset="0"/>
              </a:rPr>
              <a:t> </a:t>
            </a:r>
            <a:r>
              <a:rPr lang="de-DE" sz="1600" dirty="0">
                <a:latin typeface="Arial" charset="0"/>
                <a:cs typeface="Times New Roman" pitchFamily="18" charset="0"/>
              </a:rPr>
              <a:t>Texas </a:t>
            </a:r>
            <a:r>
              <a:rPr lang="de-DE" sz="1600" dirty="0" err="1">
                <a:latin typeface="Arial" charset="0"/>
                <a:cs typeface="Times New Roman" pitchFamily="18" charset="0"/>
              </a:rPr>
              <a:t>Dark</a:t>
            </a:r>
            <a:r>
              <a:rPr lang="de-DE" sz="1600" dirty="0">
                <a:latin typeface="Arial" charset="0"/>
                <a:cs typeface="Times New Roman" pitchFamily="18" charset="0"/>
              </a:rPr>
              <a:t>, </a:t>
            </a:r>
            <a:r>
              <a:rPr lang="de-DE" sz="1000" dirty="0">
                <a:latin typeface="Arial" charset="0"/>
                <a:cs typeface="Times New Roman" pitchFamily="18" charset="0"/>
              </a:rPr>
              <a:t>€ 58,07</a:t>
            </a:r>
          </a:p>
          <a:p>
            <a:pPr>
              <a:buFontTx/>
              <a:buNone/>
            </a:pPr>
            <a:endParaRPr lang="de-DE" sz="2000" b="1" baseline="30000" dirty="0">
              <a:solidFill>
                <a:srgbClr val="FF6600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40967" name="AutoShape 7"/>
          <p:cNvSpPr>
            <a:spLocks noChangeArrowheads="1"/>
          </p:cNvSpPr>
          <p:nvPr/>
        </p:nvSpPr>
        <p:spPr bwMode="auto">
          <a:xfrm>
            <a:off x="395288" y="345251"/>
            <a:ext cx="431800" cy="431800"/>
          </a:xfrm>
          <a:prstGeom prst="doubleWave">
            <a:avLst>
              <a:gd name="adj1" fmla="val 6500"/>
              <a:gd name="adj2" fmla="val 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de-AT"/>
          </a:p>
        </p:txBody>
      </p:sp>
      <p:sp>
        <p:nvSpPr>
          <p:cNvPr id="2" name="Textfeld 1"/>
          <p:cNvSpPr txBox="1"/>
          <p:nvPr/>
        </p:nvSpPr>
        <p:spPr>
          <a:xfrm>
            <a:off x="683568" y="6210508"/>
            <a:ext cx="734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900" b="0" dirty="0"/>
              <a:t>1) vgl.: Jeans im Qualitätstest: </a:t>
            </a:r>
            <a:r>
              <a:rPr lang="de-AT" sz="900" b="0" dirty="0">
                <a:hlinkClick r:id="rId3"/>
              </a:rPr>
              <a:t>http://www.konsument.at/</a:t>
            </a:r>
            <a:r>
              <a:rPr lang="de-AT" sz="900" b="0" dirty="0" err="1">
                <a:hlinkClick r:id="rId3"/>
              </a:rPr>
              <a:t>markt-dienstleistung</a:t>
            </a:r>
            <a:r>
              <a:rPr lang="de-AT" sz="900" b="0" dirty="0">
                <a:hlinkClick r:id="rId3"/>
              </a:rPr>
              <a:t>/</a:t>
            </a:r>
            <a:r>
              <a:rPr lang="de-AT" sz="900" b="0" dirty="0" err="1">
                <a:hlinkClick r:id="rId3"/>
              </a:rPr>
              <a:t>jeans-im-qualitaetstest</a:t>
            </a:r>
            <a:r>
              <a:rPr lang="de-AT" sz="900" b="0" dirty="0">
                <a:hlinkClick r:id="rId3"/>
              </a:rPr>
              <a:t>?</a:t>
            </a:r>
            <a:r>
              <a:rPr lang="de-AT" sz="900" b="0" dirty="0" err="1">
                <a:hlinkClick r:id="rId3"/>
              </a:rPr>
              <a:t>pn</a:t>
            </a:r>
            <a:r>
              <a:rPr lang="de-AT" sz="900" b="0" dirty="0">
                <a:hlinkClick r:id="rId3"/>
              </a:rPr>
              <a:t>=6</a:t>
            </a:r>
            <a:r>
              <a:rPr lang="de-AT" sz="900" b="0" dirty="0"/>
              <a:t> [2016-05-17] (bewusst aus 2002- Verbraucherpreisindex 2002 bis 2016 ca. 30%)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611188" y="5282044"/>
            <a:ext cx="8053387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AT" dirty="0"/>
              <a:t>Deine Reihung:</a:t>
            </a:r>
          </a:p>
          <a:p>
            <a:endParaRPr lang="de-AT" dirty="0"/>
          </a:p>
          <a:p>
            <a:r>
              <a:rPr lang="de-AT" dirty="0"/>
              <a:t>1: __   2: __   3: __   4: __   5: __   6: __   7: __   8: __   9: __   10: __   11: __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7132894" y="1916832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AT" sz="1200" b="0" dirty="0"/>
              <a:t>Preise und Artikel bewusst aus 2002, Preisindex ca. 130. 2000=100; 2015=134</a:t>
            </a:r>
          </a:p>
        </p:txBody>
      </p:sp>
    </p:spTree>
    <p:extLst>
      <p:ext uri="{BB962C8B-B14F-4D97-AF65-F5344CB8AC3E}">
        <p14:creationId xmlns:p14="http://schemas.microsoft.com/office/powerpoint/2010/main" val="20266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23850" y="333375"/>
            <a:ext cx="7558088" cy="457200"/>
          </a:xfrm>
          <a:prstGeom prst="rect">
            <a:avLst/>
          </a:prstGeom>
          <a:solidFill>
            <a:srgbClr val="0000FF"/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9pPr>
          </a:lstStyle>
          <a:p>
            <a:endParaRPr lang="de-DE" sz="2200" kern="0" dirty="0">
              <a:solidFill>
                <a:srgbClr val="FFFF00"/>
              </a:solidFill>
              <a:cs typeface="Times New Roman" pitchFamily="18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95288" y="345251"/>
            <a:ext cx="431800" cy="431800"/>
          </a:xfrm>
          <a:prstGeom prst="doubleWave">
            <a:avLst>
              <a:gd name="adj1" fmla="val 6500"/>
              <a:gd name="adj2" fmla="val 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de-AT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713258" y="1340768"/>
            <a:ext cx="7772400" cy="489654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buFontTx/>
              <a:buNone/>
            </a:pPr>
            <a:endParaRPr lang="de-DE" altLang="de-DE" sz="2400" b="0" dirty="0"/>
          </a:p>
        </p:txBody>
      </p:sp>
      <p:sp>
        <p:nvSpPr>
          <p:cNvPr id="6" name="Explosion 2 5"/>
          <p:cNvSpPr/>
          <p:nvPr/>
        </p:nvSpPr>
        <p:spPr bwMode="auto">
          <a:xfrm>
            <a:off x="3131840" y="44624"/>
            <a:ext cx="2880320" cy="1008112"/>
          </a:xfrm>
          <a:prstGeom prst="irregularSeal2">
            <a:avLst/>
          </a:prstGeom>
          <a:gradFill flip="none" rotWithShape="1">
            <a:gsLst>
              <a:gs pos="49000">
                <a:schemeClr val="bg1"/>
              </a:gs>
              <a:gs pos="100000">
                <a:srgbClr val="FFC000"/>
              </a:gs>
            </a:gsLst>
            <a:path path="shap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AT" sz="2400" dirty="0"/>
              <a:t>T</a:t>
            </a:r>
            <a:r>
              <a:rPr kumimoji="0" lang="de-AT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QM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08720"/>
            <a:ext cx="7772400" cy="64807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de-DE" altLang="de-DE" sz="2000" dirty="0">
                <a:solidFill>
                  <a:srgbClr val="92D050"/>
                </a:solidFill>
              </a:rPr>
              <a:t>QFD Quality </a:t>
            </a:r>
            <a:r>
              <a:rPr lang="de-DE" altLang="de-DE" sz="2000" dirty="0" err="1">
                <a:solidFill>
                  <a:srgbClr val="92D050"/>
                </a:solidFill>
              </a:rPr>
              <a:t>Function</a:t>
            </a:r>
            <a:r>
              <a:rPr lang="de-DE" altLang="de-DE" sz="2000" dirty="0">
                <a:solidFill>
                  <a:srgbClr val="92D050"/>
                </a:solidFill>
              </a:rPr>
              <a:t> </a:t>
            </a:r>
            <a:r>
              <a:rPr lang="de-DE" altLang="de-DE" sz="2000" dirty="0" err="1">
                <a:solidFill>
                  <a:srgbClr val="92D050"/>
                </a:solidFill>
              </a:rPr>
              <a:t>Deployment</a:t>
            </a:r>
            <a:endParaRPr lang="de-DE" altLang="de-DE" sz="1400" b="0" i="1" dirty="0">
              <a:solidFill>
                <a:srgbClr val="92D050"/>
              </a:solidFill>
            </a:endParaRPr>
          </a:p>
        </p:txBody>
      </p:sp>
      <p:sp>
        <p:nvSpPr>
          <p:cNvPr id="54" name="Rectangle 3"/>
          <p:cNvSpPr txBox="1">
            <a:spLocks noChangeArrowheads="1"/>
          </p:cNvSpPr>
          <p:nvPr/>
        </p:nvSpPr>
        <p:spPr>
          <a:xfrm>
            <a:off x="385774" y="1772816"/>
            <a:ext cx="141288" cy="455672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endParaRPr lang="de-DE" altLang="de-DE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11634" y="1447800"/>
            <a:ext cx="8136830" cy="47180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 eaLnBrk="1" hangingPunct="1">
              <a:lnSpc>
                <a:spcPct val="150000"/>
              </a:lnSpc>
            </a:pPr>
            <a:r>
              <a:rPr lang="de-DE" altLang="de-DE" sz="1600" dirty="0"/>
              <a:t>Unterstützt die Prinzipien</a:t>
            </a:r>
          </a:p>
          <a:p>
            <a:pPr lvl="2" eaLnBrk="1" hangingPunct="1">
              <a:lnSpc>
                <a:spcPct val="125000"/>
              </a:lnSpc>
            </a:pPr>
            <a:r>
              <a:rPr lang="de-DE" altLang="de-DE" sz="1400" dirty="0"/>
              <a:t>Kundenorientierung</a:t>
            </a:r>
          </a:p>
          <a:p>
            <a:pPr lvl="2" eaLnBrk="1" hangingPunct="1">
              <a:lnSpc>
                <a:spcPct val="125000"/>
              </a:lnSpc>
            </a:pPr>
            <a:r>
              <a:rPr lang="de-DE" altLang="de-DE" sz="1400" dirty="0"/>
              <a:t>Internes Kunden-Lieferanten-Verhältnis</a:t>
            </a:r>
          </a:p>
          <a:p>
            <a:pPr lvl="2" eaLnBrk="1" hangingPunct="1">
              <a:lnSpc>
                <a:spcPct val="125000"/>
              </a:lnSpc>
            </a:pPr>
            <a:r>
              <a:rPr lang="de-DE" altLang="de-DE" sz="1400" dirty="0"/>
              <a:t>Prozessorientierung</a:t>
            </a:r>
          </a:p>
          <a:p>
            <a:pPr lvl="1" eaLnBrk="1" hangingPunct="1">
              <a:lnSpc>
                <a:spcPct val="125000"/>
              </a:lnSpc>
            </a:pPr>
            <a:r>
              <a:rPr lang="de-DE" altLang="de-DE" sz="1600" dirty="0"/>
              <a:t>Ist ein Entscheidungs- und Dokumentationsverfahren für Teams</a:t>
            </a:r>
          </a:p>
          <a:p>
            <a:pPr lvl="1" eaLnBrk="1" hangingPunct="1">
              <a:lnSpc>
                <a:spcPct val="125000"/>
              </a:lnSpc>
            </a:pPr>
            <a:r>
              <a:rPr lang="de-DE" altLang="de-DE" sz="1600" dirty="0"/>
              <a:t>Ausgehend von Kundenwünschen („</a:t>
            </a:r>
            <a:r>
              <a:rPr lang="de-DE" altLang="de-DE" sz="1600" dirty="0" err="1"/>
              <a:t>voice</a:t>
            </a:r>
            <a:r>
              <a:rPr lang="de-DE" altLang="de-DE" sz="1600" dirty="0"/>
              <a:t> of the </a:t>
            </a:r>
            <a:r>
              <a:rPr lang="de-DE" altLang="de-DE" sz="1600" dirty="0" err="1"/>
              <a:t>customer</a:t>
            </a:r>
            <a:r>
              <a:rPr lang="de-DE" altLang="de-DE" sz="1600" dirty="0"/>
              <a:t>“) werden mit Hilfe von Matrizen systematisch Produkteigenschaften abgeleitet</a:t>
            </a:r>
            <a:br>
              <a:rPr lang="de-DE" altLang="de-DE" sz="1600" dirty="0"/>
            </a:br>
            <a:r>
              <a:rPr lang="de-DE" altLang="de-DE" sz="1600" dirty="0"/>
              <a:t>die dann zu einer Komponenten-, Prozess-, und Produktionsplanung führen</a:t>
            </a:r>
          </a:p>
          <a:p>
            <a:pPr lvl="1" eaLnBrk="1" hangingPunct="1">
              <a:lnSpc>
                <a:spcPct val="125000"/>
              </a:lnSpc>
              <a:spcBef>
                <a:spcPts val="600"/>
              </a:spcBef>
            </a:pPr>
            <a:r>
              <a:rPr lang="de-DE" altLang="de-DE" sz="1600" dirty="0"/>
              <a:t>Ziel: </a:t>
            </a:r>
            <a:br>
              <a:rPr lang="de-DE" altLang="de-DE" sz="1600" dirty="0"/>
            </a:br>
            <a:r>
              <a:rPr lang="de-DE" altLang="de-DE" sz="1600" dirty="0"/>
              <a:t>Beziehung zwischen „</a:t>
            </a:r>
            <a:r>
              <a:rPr lang="de-DE" altLang="de-DE" sz="1600" dirty="0" err="1"/>
              <a:t>Customer</a:t>
            </a:r>
            <a:r>
              <a:rPr lang="de-DE" altLang="de-DE" sz="1600" dirty="0"/>
              <a:t> </a:t>
            </a:r>
            <a:r>
              <a:rPr lang="de-DE" altLang="de-DE" sz="1600" dirty="0" err="1"/>
              <a:t>Needs</a:t>
            </a:r>
            <a:r>
              <a:rPr lang="de-DE" altLang="de-DE" sz="1600" dirty="0"/>
              <a:t>“ </a:t>
            </a:r>
            <a:br>
              <a:rPr lang="de-DE" altLang="de-DE" sz="1600" dirty="0"/>
            </a:br>
            <a:r>
              <a:rPr lang="de-DE" altLang="de-DE" sz="1600" dirty="0"/>
              <a:t>und Umsetzungsalternativen aufzeigen</a:t>
            </a:r>
          </a:p>
          <a:p>
            <a:pPr lvl="1" eaLnBrk="1" hangingPunct="1">
              <a:lnSpc>
                <a:spcPct val="125000"/>
              </a:lnSpc>
              <a:spcBef>
                <a:spcPts val="600"/>
              </a:spcBef>
            </a:pPr>
            <a:r>
              <a:rPr lang="de-DE" altLang="de-DE" sz="1600" dirty="0"/>
              <a:t>Zentrales Visualisierungs-Instrument: </a:t>
            </a:r>
            <a:br>
              <a:rPr lang="de-DE" altLang="de-DE" sz="1600" dirty="0"/>
            </a:br>
            <a:r>
              <a:rPr lang="de-DE" altLang="de-DE" sz="1600" dirty="0"/>
              <a:t>„</a:t>
            </a:r>
            <a:r>
              <a:rPr lang="de-DE" altLang="de-DE" sz="1600" dirty="0">
                <a:solidFill>
                  <a:srgbClr val="FF9900"/>
                </a:solidFill>
              </a:rPr>
              <a:t>House of Quality</a:t>
            </a:r>
            <a:r>
              <a:rPr lang="de-DE" altLang="de-DE" sz="1600" dirty="0"/>
              <a:t>“</a:t>
            </a:r>
          </a:p>
        </p:txBody>
      </p:sp>
      <p:pic>
        <p:nvPicPr>
          <p:cNvPr id="214018" name="Picture 2" descr="D:\Eigene Dateien\2_HTL\4_SEP\Referate_SEP\Allgemein\Literatur\T3-QFD\House Of Qualit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79" y="4149080"/>
            <a:ext cx="3101057" cy="2444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19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23850" y="333375"/>
            <a:ext cx="7558088" cy="457200"/>
          </a:xfrm>
          <a:prstGeom prst="rect">
            <a:avLst/>
          </a:prstGeom>
          <a:solidFill>
            <a:srgbClr val="0000FF"/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9pPr>
          </a:lstStyle>
          <a:p>
            <a:endParaRPr lang="de-DE" sz="2200" kern="0" dirty="0">
              <a:solidFill>
                <a:srgbClr val="FFFF00"/>
              </a:solidFill>
              <a:cs typeface="Times New Roman" pitchFamily="18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95288" y="345251"/>
            <a:ext cx="431800" cy="431800"/>
          </a:xfrm>
          <a:prstGeom prst="doubleWave">
            <a:avLst>
              <a:gd name="adj1" fmla="val 6500"/>
              <a:gd name="adj2" fmla="val 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de-AT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874540" y="1340768"/>
            <a:ext cx="7772400" cy="489654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buFontTx/>
              <a:buNone/>
            </a:pPr>
            <a:endParaRPr lang="de-DE" altLang="de-DE" sz="2400" b="0" dirty="0"/>
          </a:p>
        </p:txBody>
      </p:sp>
      <p:sp>
        <p:nvSpPr>
          <p:cNvPr id="6" name="Explosion 2 5"/>
          <p:cNvSpPr/>
          <p:nvPr/>
        </p:nvSpPr>
        <p:spPr bwMode="auto">
          <a:xfrm>
            <a:off x="3131840" y="44624"/>
            <a:ext cx="2880320" cy="1008112"/>
          </a:xfrm>
          <a:prstGeom prst="irregularSeal2">
            <a:avLst/>
          </a:prstGeom>
          <a:gradFill flip="none" rotWithShape="1">
            <a:gsLst>
              <a:gs pos="49000">
                <a:schemeClr val="bg1"/>
              </a:gs>
              <a:gs pos="100000">
                <a:srgbClr val="FFC000"/>
              </a:gs>
            </a:gsLst>
            <a:path path="shap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AT" sz="2400" dirty="0"/>
              <a:t>T</a:t>
            </a:r>
            <a:r>
              <a:rPr kumimoji="0" lang="de-AT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QM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08720"/>
            <a:ext cx="7772400" cy="64807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de-DE" altLang="de-DE" sz="2000" dirty="0">
                <a:solidFill>
                  <a:srgbClr val="92D050"/>
                </a:solidFill>
              </a:rPr>
              <a:t>QFD Quality </a:t>
            </a:r>
            <a:r>
              <a:rPr lang="de-DE" altLang="de-DE" sz="2000" dirty="0" err="1">
                <a:solidFill>
                  <a:srgbClr val="92D050"/>
                </a:solidFill>
              </a:rPr>
              <a:t>Function</a:t>
            </a:r>
            <a:r>
              <a:rPr lang="de-DE" altLang="de-DE" sz="2000" dirty="0">
                <a:solidFill>
                  <a:srgbClr val="92D050"/>
                </a:solidFill>
              </a:rPr>
              <a:t> </a:t>
            </a:r>
            <a:r>
              <a:rPr lang="de-DE" altLang="de-DE" sz="2000" dirty="0" err="1">
                <a:solidFill>
                  <a:srgbClr val="92D050"/>
                </a:solidFill>
              </a:rPr>
              <a:t>Deployment</a:t>
            </a:r>
            <a:endParaRPr lang="de-DE" altLang="de-DE" sz="1400" b="0" i="1" dirty="0">
              <a:solidFill>
                <a:srgbClr val="92D050"/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11560" y="1412776"/>
            <a:ext cx="3528318" cy="54104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0" eaLnBrk="1" hangingPunct="1">
              <a:lnSpc>
                <a:spcPct val="150000"/>
              </a:lnSpc>
              <a:buNone/>
            </a:pPr>
            <a:r>
              <a:rPr lang="de-DE" altLang="de-DE" sz="1600" dirty="0"/>
              <a:t>Vorgehensweise (1):</a:t>
            </a:r>
          </a:p>
        </p:txBody>
      </p:sp>
      <p:grpSp>
        <p:nvGrpSpPr>
          <p:cNvPr id="11" name="Group 150"/>
          <p:cNvGrpSpPr>
            <a:grpSpLocks/>
          </p:cNvGrpSpPr>
          <p:nvPr/>
        </p:nvGrpSpPr>
        <p:grpSpPr bwMode="auto">
          <a:xfrm>
            <a:off x="2437386" y="1791816"/>
            <a:ext cx="3733800" cy="4343400"/>
            <a:chOff x="1440" y="960"/>
            <a:chExt cx="2352" cy="2736"/>
          </a:xfrm>
        </p:grpSpPr>
        <p:grpSp>
          <p:nvGrpSpPr>
            <p:cNvPr id="12" name="Group 77"/>
            <p:cNvGrpSpPr>
              <a:grpSpLocks/>
            </p:cNvGrpSpPr>
            <p:nvPr/>
          </p:nvGrpSpPr>
          <p:grpSpPr bwMode="auto">
            <a:xfrm>
              <a:off x="1440" y="1968"/>
              <a:ext cx="720" cy="864"/>
              <a:chOff x="1440" y="1968"/>
              <a:chExt cx="720" cy="864"/>
            </a:xfrm>
          </p:grpSpPr>
          <p:sp>
            <p:nvSpPr>
              <p:cNvPr id="95" name="Rectangle 78"/>
              <p:cNvSpPr>
                <a:spLocks noChangeArrowheads="1"/>
              </p:cNvSpPr>
              <p:nvPr/>
            </p:nvSpPr>
            <p:spPr bwMode="auto">
              <a:xfrm>
                <a:off x="1440" y="1968"/>
                <a:ext cx="720" cy="144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de-AT" altLang="de-DE"/>
              </a:p>
            </p:txBody>
          </p:sp>
          <p:sp>
            <p:nvSpPr>
              <p:cNvPr id="96" name="Rectangle 79"/>
              <p:cNvSpPr>
                <a:spLocks noChangeArrowheads="1"/>
              </p:cNvSpPr>
              <p:nvPr/>
            </p:nvSpPr>
            <p:spPr bwMode="auto">
              <a:xfrm>
                <a:off x="1440" y="2256"/>
                <a:ext cx="720" cy="144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de-AT" altLang="de-DE"/>
              </a:p>
            </p:txBody>
          </p:sp>
          <p:sp>
            <p:nvSpPr>
              <p:cNvPr id="97" name="Rectangle 80"/>
              <p:cNvSpPr>
                <a:spLocks noChangeArrowheads="1"/>
              </p:cNvSpPr>
              <p:nvPr/>
            </p:nvSpPr>
            <p:spPr bwMode="auto">
              <a:xfrm>
                <a:off x="1440" y="2400"/>
                <a:ext cx="720" cy="144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de-AT" altLang="de-DE"/>
              </a:p>
            </p:txBody>
          </p:sp>
          <p:sp>
            <p:nvSpPr>
              <p:cNvPr id="98" name="Rectangle 81"/>
              <p:cNvSpPr>
                <a:spLocks noChangeArrowheads="1"/>
              </p:cNvSpPr>
              <p:nvPr/>
            </p:nvSpPr>
            <p:spPr bwMode="auto">
              <a:xfrm>
                <a:off x="1440" y="2544"/>
                <a:ext cx="720" cy="144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de-AT" altLang="de-DE"/>
              </a:p>
            </p:txBody>
          </p:sp>
          <p:sp>
            <p:nvSpPr>
              <p:cNvPr id="99" name="Rectangle 82"/>
              <p:cNvSpPr>
                <a:spLocks noChangeArrowheads="1"/>
              </p:cNvSpPr>
              <p:nvPr/>
            </p:nvSpPr>
            <p:spPr bwMode="auto">
              <a:xfrm>
                <a:off x="1440" y="2688"/>
                <a:ext cx="720" cy="144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de-AT" altLang="de-DE"/>
              </a:p>
            </p:txBody>
          </p:sp>
          <p:sp>
            <p:nvSpPr>
              <p:cNvPr id="100" name="Rectangle 83"/>
              <p:cNvSpPr>
                <a:spLocks noChangeArrowheads="1"/>
              </p:cNvSpPr>
              <p:nvPr/>
            </p:nvSpPr>
            <p:spPr bwMode="auto">
              <a:xfrm>
                <a:off x="1440" y="2112"/>
                <a:ext cx="720" cy="144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de-AT" altLang="de-DE"/>
              </a:p>
            </p:txBody>
          </p:sp>
        </p:grpSp>
        <p:grpSp>
          <p:nvGrpSpPr>
            <p:cNvPr id="13" name="Group 84"/>
            <p:cNvGrpSpPr>
              <a:grpSpLocks/>
            </p:cNvGrpSpPr>
            <p:nvPr/>
          </p:nvGrpSpPr>
          <p:grpSpPr bwMode="auto">
            <a:xfrm>
              <a:off x="2208" y="1968"/>
              <a:ext cx="192" cy="864"/>
              <a:chOff x="1440" y="1968"/>
              <a:chExt cx="720" cy="864"/>
            </a:xfrm>
          </p:grpSpPr>
          <p:sp>
            <p:nvSpPr>
              <p:cNvPr id="89" name="Rectangle 85"/>
              <p:cNvSpPr>
                <a:spLocks noChangeArrowheads="1"/>
              </p:cNvSpPr>
              <p:nvPr/>
            </p:nvSpPr>
            <p:spPr bwMode="auto">
              <a:xfrm>
                <a:off x="1440" y="1968"/>
                <a:ext cx="720" cy="144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de-AT" altLang="de-DE"/>
              </a:p>
            </p:txBody>
          </p:sp>
          <p:sp>
            <p:nvSpPr>
              <p:cNvPr id="90" name="Rectangle 86"/>
              <p:cNvSpPr>
                <a:spLocks noChangeArrowheads="1"/>
              </p:cNvSpPr>
              <p:nvPr/>
            </p:nvSpPr>
            <p:spPr bwMode="auto">
              <a:xfrm>
                <a:off x="1440" y="2256"/>
                <a:ext cx="720" cy="144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de-AT" altLang="de-DE"/>
              </a:p>
            </p:txBody>
          </p:sp>
          <p:sp>
            <p:nvSpPr>
              <p:cNvPr id="91" name="Rectangle 87"/>
              <p:cNvSpPr>
                <a:spLocks noChangeArrowheads="1"/>
              </p:cNvSpPr>
              <p:nvPr/>
            </p:nvSpPr>
            <p:spPr bwMode="auto">
              <a:xfrm>
                <a:off x="1440" y="2400"/>
                <a:ext cx="720" cy="144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de-AT" altLang="de-DE"/>
              </a:p>
            </p:txBody>
          </p:sp>
          <p:sp>
            <p:nvSpPr>
              <p:cNvPr id="92" name="Rectangle 88"/>
              <p:cNvSpPr>
                <a:spLocks noChangeArrowheads="1"/>
              </p:cNvSpPr>
              <p:nvPr/>
            </p:nvSpPr>
            <p:spPr bwMode="auto">
              <a:xfrm>
                <a:off x="1440" y="2544"/>
                <a:ext cx="720" cy="144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de-AT" altLang="de-DE"/>
              </a:p>
            </p:txBody>
          </p:sp>
          <p:sp>
            <p:nvSpPr>
              <p:cNvPr id="93" name="Rectangle 89"/>
              <p:cNvSpPr>
                <a:spLocks noChangeArrowheads="1"/>
              </p:cNvSpPr>
              <p:nvPr/>
            </p:nvSpPr>
            <p:spPr bwMode="auto">
              <a:xfrm>
                <a:off x="1440" y="2688"/>
                <a:ext cx="720" cy="144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de-AT" altLang="de-DE"/>
              </a:p>
            </p:txBody>
          </p:sp>
          <p:sp>
            <p:nvSpPr>
              <p:cNvPr id="94" name="Rectangle 90"/>
              <p:cNvSpPr>
                <a:spLocks noChangeArrowheads="1"/>
              </p:cNvSpPr>
              <p:nvPr/>
            </p:nvSpPr>
            <p:spPr bwMode="auto">
              <a:xfrm>
                <a:off x="1440" y="2112"/>
                <a:ext cx="720" cy="144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de-AT" altLang="de-DE"/>
              </a:p>
            </p:txBody>
          </p:sp>
        </p:grpSp>
        <p:sp>
          <p:nvSpPr>
            <p:cNvPr id="14" name="Rectangle 91"/>
            <p:cNvSpPr>
              <a:spLocks noChangeArrowheads="1"/>
            </p:cNvSpPr>
            <p:nvPr/>
          </p:nvSpPr>
          <p:spPr bwMode="auto">
            <a:xfrm>
              <a:off x="3504" y="1968"/>
              <a:ext cx="288" cy="864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de-AT" altLang="de-DE"/>
            </a:p>
          </p:txBody>
        </p:sp>
        <p:grpSp>
          <p:nvGrpSpPr>
            <p:cNvPr id="15" name="Group 149"/>
            <p:cNvGrpSpPr>
              <a:grpSpLocks/>
            </p:cNvGrpSpPr>
            <p:nvPr/>
          </p:nvGrpSpPr>
          <p:grpSpPr bwMode="auto">
            <a:xfrm>
              <a:off x="1440" y="960"/>
              <a:ext cx="2352" cy="2736"/>
              <a:chOff x="1440" y="960"/>
              <a:chExt cx="2352" cy="2736"/>
            </a:xfrm>
          </p:grpSpPr>
          <p:sp>
            <p:nvSpPr>
              <p:cNvPr id="16" name="Rectangle 5"/>
              <p:cNvSpPr>
                <a:spLocks noChangeArrowheads="1"/>
              </p:cNvSpPr>
              <p:nvPr/>
            </p:nvSpPr>
            <p:spPr bwMode="auto">
              <a:xfrm>
                <a:off x="2448" y="3168"/>
                <a:ext cx="1008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de-AT" altLang="de-DE"/>
              </a:p>
            </p:txBody>
          </p:sp>
          <p:sp>
            <p:nvSpPr>
              <p:cNvPr id="17" name="Rectangle 6"/>
              <p:cNvSpPr>
                <a:spLocks noChangeArrowheads="1"/>
              </p:cNvSpPr>
              <p:nvPr/>
            </p:nvSpPr>
            <p:spPr bwMode="auto">
              <a:xfrm>
                <a:off x="3504" y="1968"/>
                <a:ext cx="288" cy="8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de-AT" altLang="de-DE"/>
              </a:p>
            </p:txBody>
          </p:sp>
          <p:grpSp>
            <p:nvGrpSpPr>
              <p:cNvPr id="18" name="Group 7"/>
              <p:cNvGrpSpPr>
                <a:grpSpLocks/>
              </p:cNvGrpSpPr>
              <p:nvPr/>
            </p:nvGrpSpPr>
            <p:grpSpPr bwMode="auto">
              <a:xfrm>
                <a:off x="2448" y="1488"/>
                <a:ext cx="1008" cy="432"/>
                <a:chOff x="2448" y="1488"/>
                <a:chExt cx="1008" cy="432"/>
              </a:xfrm>
            </p:grpSpPr>
            <p:sp>
              <p:nvSpPr>
                <p:cNvPr id="82" name="Rectangle 8"/>
                <p:cNvSpPr>
                  <a:spLocks noChangeArrowheads="1"/>
                </p:cNvSpPr>
                <p:nvPr/>
              </p:nvSpPr>
              <p:spPr bwMode="auto">
                <a:xfrm>
                  <a:off x="2448" y="1488"/>
                  <a:ext cx="144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de-AT" altLang="de-DE"/>
                </a:p>
              </p:txBody>
            </p:sp>
            <p:sp>
              <p:nvSpPr>
                <p:cNvPr id="83" name="Rectangle 9"/>
                <p:cNvSpPr>
                  <a:spLocks noChangeArrowheads="1"/>
                </p:cNvSpPr>
                <p:nvPr/>
              </p:nvSpPr>
              <p:spPr bwMode="auto">
                <a:xfrm>
                  <a:off x="2592" y="1488"/>
                  <a:ext cx="144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de-AT" altLang="de-DE"/>
                </a:p>
              </p:txBody>
            </p:sp>
            <p:sp>
              <p:nvSpPr>
                <p:cNvPr id="84" name="Rectangle 10"/>
                <p:cNvSpPr>
                  <a:spLocks noChangeArrowheads="1"/>
                </p:cNvSpPr>
                <p:nvPr/>
              </p:nvSpPr>
              <p:spPr bwMode="auto">
                <a:xfrm>
                  <a:off x="2736" y="1488"/>
                  <a:ext cx="144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de-AT" altLang="de-DE"/>
                </a:p>
              </p:txBody>
            </p:sp>
            <p:sp>
              <p:nvSpPr>
                <p:cNvPr id="85" name="Rectangle 11"/>
                <p:cNvSpPr>
                  <a:spLocks noChangeArrowheads="1"/>
                </p:cNvSpPr>
                <p:nvPr/>
              </p:nvSpPr>
              <p:spPr bwMode="auto">
                <a:xfrm>
                  <a:off x="2880" y="1488"/>
                  <a:ext cx="144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de-AT" altLang="de-DE"/>
                </a:p>
              </p:txBody>
            </p:sp>
            <p:sp>
              <p:nvSpPr>
                <p:cNvPr id="86" name="Rectangle 12"/>
                <p:cNvSpPr>
                  <a:spLocks noChangeArrowheads="1"/>
                </p:cNvSpPr>
                <p:nvPr/>
              </p:nvSpPr>
              <p:spPr bwMode="auto">
                <a:xfrm>
                  <a:off x="3024" y="1488"/>
                  <a:ext cx="144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de-AT" altLang="de-DE"/>
                </a:p>
              </p:txBody>
            </p:sp>
            <p:sp>
              <p:nvSpPr>
                <p:cNvPr id="87" name="Rectangle 13"/>
                <p:cNvSpPr>
                  <a:spLocks noChangeArrowheads="1"/>
                </p:cNvSpPr>
                <p:nvPr/>
              </p:nvSpPr>
              <p:spPr bwMode="auto">
                <a:xfrm>
                  <a:off x="3168" y="1488"/>
                  <a:ext cx="144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de-AT" altLang="de-DE"/>
                </a:p>
              </p:txBody>
            </p:sp>
            <p:sp>
              <p:nvSpPr>
                <p:cNvPr id="88" name="Rectangle 14"/>
                <p:cNvSpPr>
                  <a:spLocks noChangeArrowheads="1"/>
                </p:cNvSpPr>
                <p:nvPr/>
              </p:nvSpPr>
              <p:spPr bwMode="auto">
                <a:xfrm>
                  <a:off x="3312" y="1488"/>
                  <a:ext cx="144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de-AT" altLang="de-DE"/>
                </a:p>
              </p:txBody>
            </p:sp>
          </p:grpSp>
          <p:grpSp>
            <p:nvGrpSpPr>
              <p:cNvPr id="19" name="Group 15"/>
              <p:cNvGrpSpPr>
                <a:grpSpLocks/>
              </p:cNvGrpSpPr>
              <p:nvPr/>
            </p:nvGrpSpPr>
            <p:grpSpPr bwMode="auto">
              <a:xfrm>
                <a:off x="2448" y="3504"/>
                <a:ext cx="1008" cy="192"/>
                <a:chOff x="2448" y="1488"/>
                <a:chExt cx="1008" cy="432"/>
              </a:xfrm>
            </p:grpSpPr>
            <p:sp>
              <p:nvSpPr>
                <p:cNvPr id="75" name="Rectangle 16"/>
                <p:cNvSpPr>
                  <a:spLocks noChangeArrowheads="1"/>
                </p:cNvSpPr>
                <p:nvPr/>
              </p:nvSpPr>
              <p:spPr bwMode="auto">
                <a:xfrm>
                  <a:off x="2448" y="1488"/>
                  <a:ext cx="144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de-AT" altLang="de-DE"/>
                </a:p>
              </p:txBody>
            </p:sp>
            <p:sp>
              <p:nvSpPr>
                <p:cNvPr id="76" name="Rectangle 17"/>
                <p:cNvSpPr>
                  <a:spLocks noChangeArrowheads="1"/>
                </p:cNvSpPr>
                <p:nvPr/>
              </p:nvSpPr>
              <p:spPr bwMode="auto">
                <a:xfrm>
                  <a:off x="2592" y="1488"/>
                  <a:ext cx="144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de-AT" altLang="de-DE"/>
                </a:p>
              </p:txBody>
            </p:sp>
            <p:sp>
              <p:nvSpPr>
                <p:cNvPr id="77" name="Rectangle 18"/>
                <p:cNvSpPr>
                  <a:spLocks noChangeArrowheads="1"/>
                </p:cNvSpPr>
                <p:nvPr/>
              </p:nvSpPr>
              <p:spPr bwMode="auto">
                <a:xfrm>
                  <a:off x="2736" y="1488"/>
                  <a:ext cx="144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de-AT" altLang="de-DE"/>
                </a:p>
              </p:txBody>
            </p:sp>
            <p:sp>
              <p:nvSpPr>
                <p:cNvPr id="78" name="Rectangle 19"/>
                <p:cNvSpPr>
                  <a:spLocks noChangeArrowheads="1"/>
                </p:cNvSpPr>
                <p:nvPr/>
              </p:nvSpPr>
              <p:spPr bwMode="auto">
                <a:xfrm>
                  <a:off x="2880" y="1488"/>
                  <a:ext cx="144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de-AT" altLang="de-DE"/>
                </a:p>
              </p:txBody>
            </p:sp>
            <p:sp>
              <p:nvSpPr>
                <p:cNvPr id="79" name="Rectangle 20"/>
                <p:cNvSpPr>
                  <a:spLocks noChangeArrowheads="1"/>
                </p:cNvSpPr>
                <p:nvPr/>
              </p:nvSpPr>
              <p:spPr bwMode="auto">
                <a:xfrm>
                  <a:off x="3024" y="1488"/>
                  <a:ext cx="144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de-AT" altLang="de-DE"/>
                </a:p>
              </p:txBody>
            </p:sp>
            <p:sp>
              <p:nvSpPr>
                <p:cNvPr id="80" name="Rectangle 21"/>
                <p:cNvSpPr>
                  <a:spLocks noChangeArrowheads="1"/>
                </p:cNvSpPr>
                <p:nvPr/>
              </p:nvSpPr>
              <p:spPr bwMode="auto">
                <a:xfrm>
                  <a:off x="3168" y="1488"/>
                  <a:ext cx="144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de-AT" altLang="de-DE"/>
                </a:p>
              </p:txBody>
            </p:sp>
            <p:sp>
              <p:nvSpPr>
                <p:cNvPr id="81" name="Rectangle 22"/>
                <p:cNvSpPr>
                  <a:spLocks noChangeArrowheads="1"/>
                </p:cNvSpPr>
                <p:nvPr/>
              </p:nvSpPr>
              <p:spPr bwMode="auto">
                <a:xfrm>
                  <a:off x="3312" y="1488"/>
                  <a:ext cx="144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de-AT" altLang="de-DE"/>
                </a:p>
              </p:txBody>
            </p:sp>
          </p:grpSp>
          <p:grpSp>
            <p:nvGrpSpPr>
              <p:cNvPr id="20" name="Group 23"/>
              <p:cNvGrpSpPr>
                <a:grpSpLocks/>
              </p:cNvGrpSpPr>
              <p:nvPr/>
            </p:nvGrpSpPr>
            <p:grpSpPr bwMode="auto">
              <a:xfrm>
                <a:off x="2448" y="2880"/>
                <a:ext cx="1008" cy="240"/>
                <a:chOff x="2448" y="1488"/>
                <a:chExt cx="1008" cy="432"/>
              </a:xfrm>
            </p:grpSpPr>
            <p:sp>
              <p:nvSpPr>
                <p:cNvPr id="68" name="Rectangle 24"/>
                <p:cNvSpPr>
                  <a:spLocks noChangeArrowheads="1"/>
                </p:cNvSpPr>
                <p:nvPr/>
              </p:nvSpPr>
              <p:spPr bwMode="auto">
                <a:xfrm>
                  <a:off x="2448" y="1488"/>
                  <a:ext cx="144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de-AT" altLang="de-DE"/>
                </a:p>
              </p:txBody>
            </p:sp>
            <p:sp>
              <p:nvSpPr>
                <p:cNvPr id="69" name="Rectangle 25"/>
                <p:cNvSpPr>
                  <a:spLocks noChangeArrowheads="1"/>
                </p:cNvSpPr>
                <p:nvPr/>
              </p:nvSpPr>
              <p:spPr bwMode="auto">
                <a:xfrm>
                  <a:off x="2592" y="1488"/>
                  <a:ext cx="144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de-AT" altLang="de-DE"/>
                </a:p>
              </p:txBody>
            </p:sp>
            <p:sp>
              <p:nvSpPr>
                <p:cNvPr id="70" name="Rectangle 26"/>
                <p:cNvSpPr>
                  <a:spLocks noChangeArrowheads="1"/>
                </p:cNvSpPr>
                <p:nvPr/>
              </p:nvSpPr>
              <p:spPr bwMode="auto">
                <a:xfrm>
                  <a:off x="2736" y="1488"/>
                  <a:ext cx="144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de-AT" altLang="de-DE"/>
                </a:p>
              </p:txBody>
            </p:sp>
            <p:sp>
              <p:nvSpPr>
                <p:cNvPr id="71" name="Rectangle 27"/>
                <p:cNvSpPr>
                  <a:spLocks noChangeArrowheads="1"/>
                </p:cNvSpPr>
                <p:nvPr/>
              </p:nvSpPr>
              <p:spPr bwMode="auto">
                <a:xfrm>
                  <a:off x="2880" y="1488"/>
                  <a:ext cx="144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de-AT" altLang="de-DE"/>
                </a:p>
              </p:txBody>
            </p:sp>
            <p:sp>
              <p:nvSpPr>
                <p:cNvPr id="72" name="Rectangle 28"/>
                <p:cNvSpPr>
                  <a:spLocks noChangeArrowheads="1"/>
                </p:cNvSpPr>
                <p:nvPr/>
              </p:nvSpPr>
              <p:spPr bwMode="auto">
                <a:xfrm>
                  <a:off x="3024" y="1488"/>
                  <a:ext cx="144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de-AT" altLang="de-DE"/>
                </a:p>
              </p:txBody>
            </p:sp>
            <p:sp>
              <p:nvSpPr>
                <p:cNvPr id="73" name="Rectangle 29"/>
                <p:cNvSpPr>
                  <a:spLocks noChangeArrowheads="1"/>
                </p:cNvSpPr>
                <p:nvPr/>
              </p:nvSpPr>
              <p:spPr bwMode="auto">
                <a:xfrm>
                  <a:off x="3168" y="1488"/>
                  <a:ext cx="144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de-AT" altLang="de-DE"/>
                </a:p>
              </p:txBody>
            </p:sp>
            <p:sp>
              <p:nvSpPr>
                <p:cNvPr id="74" name="Rectangle 30"/>
                <p:cNvSpPr>
                  <a:spLocks noChangeArrowheads="1"/>
                </p:cNvSpPr>
                <p:nvPr/>
              </p:nvSpPr>
              <p:spPr bwMode="auto">
                <a:xfrm>
                  <a:off x="3312" y="1488"/>
                  <a:ext cx="144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de-AT" altLang="de-DE"/>
                </a:p>
              </p:txBody>
            </p:sp>
          </p:grpSp>
          <p:grpSp>
            <p:nvGrpSpPr>
              <p:cNvPr id="22" name="Group 31"/>
              <p:cNvGrpSpPr>
                <a:grpSpLocks/>
              </p:cNvGrpSpPr>
              <p:nvPr/>
            </p:nvGrpSpPr>
            <p:grpSpPr bwMode="auto">
              <a:xfrm>
                <a:off x="2448" y="1968"/>
                <a:ext cx="1008" cy="864"/>
                <a:chOff x="2448" y="1968"/>
                <a:chExt cx="1008" cy="864"/>
              </a:xfrm>
            </p:grpSpPr>
            <p:grpSp>
              <p:nvGrpSpPr>
                <p:cNvPr id="52" name="Group 32"/>
                <p:cNvGrpSpPr>
                  <a:grpSpLocks/>
                </p:cNvGrpSpPr>
                <p:nvPr/>
              </p:nvGrpSpPr>
              <p:grpSpPr bwMode="auto">
                <a:xfrm>
                  <a:off x="2448" y="1968"/>
                  <a:ext cx="1008" cy="864"/>
                  <a:chOff x="2448" y="1968"/>
                  <a:chExt cx="1008" cy="960"/>
                </a:xfrm>
              </p:grpSpPr>
              <p:sp>
                <p:nvSpPr>
                  <p:cNvPr id="61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1968"/>
                    <a:ext cx="144" cy="96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eaLnBrk="1" hangingPunct="1"/>
                    <a:endParaRPr lang="de-AT" altLang="de-DE"/>
                  </a:p>
                </p:txBody>
              </p:sp>
              <p:sp>
                <p:nvSpPr>
                  <p:cNvPr id="62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1968"/>
                    <a:ext cx="144" cy="96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eaLnBrk="1" hangingPunct="1"/>
                    <a:endParaRPr lang="de-AT" altLang="de-DE"/>
                  </a:p>
                </p:txBody>
              </p:sp>
              <p:sp>
                <p:nvSpPr>
                  <p:cNvPr id="63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1968"/>
                    <a:ext cx="144" cy="96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eaLnBrk="1" hangingPunct="1"/>
                    <a:endParaRPr lang="de-AT" altLang="de-DE"/>
                  </a:p>
                </p:txBody>
              </p:sp>
              <p:sp>
                <p:nvSpPr>
                  <p:cNvPr id="64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1968"/>
                    <a:ext cx="144" cy="96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eaLnBrk="1" hangingPunct="1"/>
                    <a:endParaRPr lang="de-AT" altLang="de-DE"/>
                  </a:p>
                </p:txBody>
              </p:sp>
              <p:sp>
                <p:nvSpPr>
                  <p:cNvPr id="65" name="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3312" y="1968"/>
                    <a:ext cx="144" cy="96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eaLnBrk="1" hangingPunct="1"/>
                    <a:endParaRPr lang="de-AT" altLang="de-DE"/>
                  </a:p>
                </p:txBody>
              </p:sp>
              <p:sp>
                <p:nvSpPr>
                  <p:cNvPr id="66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1968"/>
                    <a:ext cx="144" cy="96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eaLnBrk="1" hangingPunct="1"/>
                    <a:endParaRPr lang="de-AT" altLang="de-DE"/>
                  </a:p>
                </p:txBody>
              </p:sp>
              <p:sp>
                <p:nvSpPr>
                  <p:cNvPr id="67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2736" y="1968"/>
                    <a:ext cx="144" cy="96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eaLnBrk="1" hangingPunct="1"/>
                    <a:endParaRPr lang="de-AT" altLang="de-DE"/>
                  </a:p>
                </p:txBody>
              </p:sp>
            </p:grpSp>
            <p:grpSp>
              <p:nvGrpSpPr>
                <p:cNvPr id="53" name="Group 40"/>
                <p:cNvGrpSpPr>
                  <a:grpSpLocks/>
                </p:cNvGrpSpPr>
                <p:nvPr/>
              </p:nvGrpSpPr>
              <p:grpSpPr bwMode="auto">
                <a:xfrm>
                  <a:off x="2448" y="1968"/>
                  <a:ext cx="1008" cy="864"/>
                  <a:chOff x="1440" y="1968"/>
                  <a:chExt cx="720" cy="864"/>
                </a:xfrm>
              </p:grpSpPr>
              <p:sp>
                <p:nvSpPr>
                  <p:cNvPr id="55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1968"/>
                    <a:ext cx="720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eaLnBrk="1" hangingPunct="1"/>
                    <a:endParaRPr lang="de-AT" altLang="de-DE"/>
                  </a:p>
                </p:txBody>
              </p:sp>
              <p:sp>
                <p:nvSpPr>
                  <p:cNvPr id="56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2256"/>
                    <a:ext cx="720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eaLnBrk="1" hangingPunct="1"/>
                    <a:endParaRPr lang="de-AT" altLang="de-DE"/>
                  </a:p>
                </p:txBody>
              </p:sp>
              <p:sp>
                <p:nvSpPr>
                  <p:cNvPr id="57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2400"/>
                    <a:ext cx="720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eaLnBrk="1" hangingPunct="1"/>
                    <a:endParaRPr lang="de-AT" altLang="de-DE"/>
                  </a:p>
                </p:txBody>
              </p:sp>
              <p:sp>
                <p:nvSpPr>
                  <p:cNvPr id="58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2544"/>
                    <a:ext cx="720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eaLnBrk="1" hangingPunct="1"/>
                    <a:endParaRPr lang="de-AT" altLang="de-DE"/>
                  </a:p>
                </p:txBody>
              </p:sp>
              <p:sp>
                <p:nvSpPr>
                  <p:cNvPr id="59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2688"/>
                    <a:ext cx="720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eaLnBrk="1" hangingPunct="1"/>
                    <a:endParaRPr lang="de-AT" altLang="de-DE"/>
                  </a:p>
                </p:txBody>
              </p:sp>
              <p:sp>
                <p:nvSpPr>
                  <p:cNvPr id="60" name="Rectangle 46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2112"/>
                    <a:ext cx="720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eaLnBrk="1" hangingPunct="1"/>
                    <a:endParaRPr lang="de-AT" altLang="de-DE"/>
                  </a:p>
                </p:txBody>
              </p:sp>
            </p:grpSp>
          </p:grpSp>
          <p:grpSp>
            <p:nvGrpSpPr>
              <p:cNvPr id="23" name="Group 47"/>
              <p:cNvGrpSpPr>
                <a:grpSpLocks/>
              </p:cNvGrpSpPr>
              <p:nvPr/>
            </p:nvGrpSpPr>
            <p:grpSpPr bwMode="auto">
              <a:xfrm>
                <a:off x="2208" y="1968"/>
                <a:ext cx="192" cy="864"/>
                <a:chOff x="1440" y="1968"/>
                <a:chExt cx="720" cy="864"/>
              </a:xfrm>
            </p:grpSpPr>
            <p:sp>
              <p:nvSpPr>
                <p:cNvPr id="46" name="Rectangle 48"/>
                <p:cNvSpPr>
                  <a:spLocks noChangeArrowheads="1"/>
                </p:cNvSpPr>
                <p:nvPr/>
              </p:nvSpPr>
              <p:spPr bwMode="auto">
                <a:xfrm>
                  <a:off x="1440" y="1968"/>
                  <a:ext cx="720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de-AT" altLang="de-DE"/>
                </a:p>
              </p:txBody>
            </p:sp>
            <p:sp>
              <p:nvSpPr>
                <p:cNvPr id="47" name="Rectangle 49"/>
                <p:cNvSpPr>
                  <a:spLocks noChangeArrowheads="1"/>
                </p:cNvSpPr>
                <p:nvPr/>
              </p:nvSpPr>
              <p:spPr bwMode="auto">
                <a:xfrm>
                  <a:off x="1440" y="2256"/>
                  <a:ext cx="720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de-AT" altLang="de-DE"/>
                </a:p>
              </p:txBody>
            </p:sp>
            <p:sp>
              <p:nvSpPr>
                <p:cNvPr id="48" name="Rectangle 50"/>
                <p:cNvSpPr>
                  <a:spLocks noChangeArrowheads="1"/>
                </p:cNvSpPr>
                <p:nvPr/>
              </p:nvSpPr>
              <p:spPr bwMode="auto">
                <a:xfrm>
                  <a:off x="1440" y="2400"/>
                  <a:ext cx="720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de-AT" altLang="de-DE"/>
                </a:p>
              </p:txBody>
            </p:sp>
            <p:sp>
              <p:nvSpPr>
                <p:cNvPr id="49" name="Rectangle 51"/>
                <p:cNvSpPr>
                  <a:spLocks noChangeArrowheads="1"/>
                </p:cNvSpPr>
                <p:nvPr/>
              </p:nvSpPr>
              <p:spPr bwMode="auto">
                <a:xfrm>
                  <a:off x="1440" y="2544"/>
                  <a:ext cx="720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de-AT" altLang="de-DE"/>
                </a:p>
              </p:txBody>
            </p:sp>
            <p:sp>
              <p:nvSpPr>
                <p:cNvPr id="50" name="Rectangle 52"/>
                <p:cNvSpPr>
                  <a:spLocks noChangeArrowheads="1"/>
                </p:cNvSpPr>
                <p:nvPr/>
              </p:nvSpPr>
              <p:spPr bwMode="auto">
                <a:xfrm>
                  <a:off x="1440" y="2688"/>
                  <a:ext cx="720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de-AT" altLang="de-DE"/>
                </a:p>
              </p:txBody>
            </p:sp>
            <p:sp>
              <p:nvSpPr>
                <p:cNvPr id="51" name="Rectangle 53"/>
                <p:cNvSpPr>
                  <a:spLocks noChangeArrowheads="1"/>
                </p:cNvSpPr>
                <p:nvPr/>
              </p:nvSpPr>
              <p:spPr bwMode="auto">
                <a:xfrm>
                  <a:off x="1440" y="2112"/>
                  <a:ext cx="720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de-AT" altLang="de-DE"/>
                </a:p>
              </p:txBody>
            </p:sp>
          </p:grpSp>
          <p:grpSp>
            <p:nvGrpSpPr>
              <p:cNvPr id="24" name="Group 54"/>
              <p:cNvGrpSpPr>
                <a:grpSpLocks/>
              </p:cNvGrpSpPr>
              <p:nvPr/>
            </p:nvGrpSpPr>
            <p:grpSpPr bwMode="auto">
              <a:xfrm>
                <a:off x="1440" y="1968"/>
                <a:ext cx="720" cy="864"/>
                <a:chOff x="1440" y="1968"/>
                <a:chExt cx="720" cy="864"/>
              </a:xfrm>
            </p:grpSpPr>
            <p:sp>
              <p:nvSpPr>
                <p:cNvPr id="40" name="Rectangle 55"/>
                <p:cNvSpPr>
                  <a:spLocks noChangeArrowheads="1"/>
                </p:cNvSpPr>
                <p:nvPr/>
              </p:nvSpPr>
              <p:spPr bwMode="auto">
                <a:xfrm>
                  <a:off x="1440" y="1968"/>
                  <a:ext cx="720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de-AT" altLang="de-DE"/>
                </a:p>
              </p:txBody>
            </p:sp>
            <p:sp>
              <p:nvSpPr>
                <p:cNvPr id="41" name="Rectangle 56"/>
                <p:cNvSpPr>
                  <a:spLocks noChangeArrowheads="1"/>
                </p:cNvSpPr>
                <p:nvPr/>
              </p:nvSpPr>
              <p:spPr bwMode="auto">
                <a:xfrm>
                  <a:off x="1440" y="2256"/>
                  <a:ext cx="720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de-AT" altLang="de-DE"/>
                </a:p>
              </p:txBody>
            </p:sp>
            <p:sp>
              <p:nvSpPr>
                <p:cNvPr id="42" name="Rectangle 57"/>
                <p:cNvSpPr>
                  <a:spLocks noChangeArrowheads="1"/>
                </p:cNvSpPr>
                <p:nvPr/>
              </p:nvSpPr>
              <p:spPr bwMode="auto">
                <a:xfrm>
                  <a:off x="1440" y="2400"/>
                  <a:ext cx="720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de-AT" altLang="de-DE"/>
                </a:p>
              </p:txBody>
            </p:sp>
            <p:sp>
              <p:nvSpPr>
                <p:cNvPr id="43" name="Rectangle 58"/>
                <p:cNvSpPr>
                  <a:spLocks noChangeArrowheads="1"/>
                </p:cNvSpPr>
                <p:nvPr/>
              </p:nvSpPr>
              <p:spPr bwMode="auto">
                <a:xfrm>
                  <a:off x="1440" y="2544"/>
                  <a:ext cx="720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de-AT" altLang="de-DE"/>
                </a:p>
              </p:txBody>
            </p:sp>
            <p:sp>
              <p:nvSpPr>
                <p:cNvPr id="44" name="Rectangle 59"/>
                <p:cNvSpPr>
                  <a:spLocks noChangeArrowheads="1"/>
                </p:cNvSpPr>
                <p:nvPr/>
              </p:nvSpPr>
              <p:spPr bwMode="auto">
                <a:xfrm>
                  <a:off x="1440" y="2688"/>
                  <a:ext cx="720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de-AT" altLang="de-DE"/>
                </a:p>
              </p:txBody>
            </p:sp>
            <p:sp>
              <p:nvSpPr>
                <p:cNvPr id="45" name="Rectangle 60"/>
                <p:cNvSpPr>
                  <a:spLocks noChangeArrowheads="1"/>
                </p:cNvSpPr>
                <p:nvPr/>
              </p:nvSpPr>
              <p:spPr bwMode="auto">
                <a:xfrm>
                  <a:off x="1440" y="2112"/>
                  <a:ext cx="720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de-AT" altLang="de-DE"/>
                </a:p>
              </p:txBody>
            </p:sp>
          </p:grpSp>
          <p:grpSp>
            <p:nvGrpSpPr>
              <p:cNvPr id="25" name="Group 101"/>
              <p:cNvGrpSpPr>
                <a:grpSpLocks/>
              </p:cNvGrpSpPr>
              <p:nvPr/>
            </p:nvGrpSpPr>
            <p:grpSpPr bwMode="auto">
              <a:xfrm>
                <a:off x="2448" y="960"/>
                <a:ext cx="1008" cy="528"/>
                <a:chOff x="2448" y="960"/>
                <a:chExt cx="1008" cy="528"/>
              </a:xfrm>
            </p:grpSpPr>
            <p:grpSp>
              <p:nvGrpSpPr>
                <p:cNvPr id="26" name="Group 102"/>
                <p:cNvGrpSpPr>
                  <a:grpSpLocks/>
                </p:cNvGrpSpPr>
                <p:nvPr/>
              </p:nvGrpSpPr>
              <p:grpSpPr bwMode="auto">
                <a:xfrm>
                  <a:off x="2448" y="960"/>
                  <a:ext cx="1008" cy="528"/>
                  <a:chOff x="2448" y="960"/>
                  <a:chExt cx="1008" cy="528"/>
                </a:xfrm>
              </p:grpSpPr>
              <p:sp>
                <p:nvSpPr>
                  <p:cNvPr id="33" name="AutoShape 103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960"/>
                    <a:ext cx="1008" cy="528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eaLnBrk="1" hangingPunct="1"/>
                    <a:endParaRPr lang="de-AT" altLang="de-DE"/>
                  </a:p>
                </p:txBody>
              </p:sp>
              <p:sp>
                <p:nvSpPr>
                  <p:cNvPr id="34" name="Line 10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92" y="1036"/>
                    <a:ext cx="428" cy="45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de-AT"/>
                  </a:p>
                </p:txBody>
              </p:sp>
              <p:sp>
                <p:nvSpPr>
                  <p:cNvPr id="35" name="Line 10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736" y="1113"/>
                    <a:ext cx="357" cy="37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de-AT"/>
                  </a:p>
                </p:txBody>
              </p:sp>
              <p:sp>
                <p:nvSpPr>
                  <p:cNvPr id="36" name="Line 10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80" y="1191"/>
                    <a:ext cx="279" cy="29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de-AT"/>
                  </a:p>
                </p:txBody>
              </p:sp>
              <p:sp>
                <p:nvSpPr>
                  <p:cNvPr id="37" name="Line 10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24" y="1263"/>
                    <a:ext cx="207" cy="22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de-AT"/>
                  </a:p>
                </p:txBody>
              </p:sp>
              <p:sp>
                <p:nvSpPr>
                  <p:cNvPr id="38" name="Line 10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68" y="1338"/>
                    <a:ext cx="147" cy="15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de-AT"/>
                  </a:p>
                </p:txBody>
              </p:sp>
              <p:sp>
                <p:nvSpPr>
                  <p:cNvPr id="39" name="Line 10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12" y="1413"/>
                    <a:ext cx="66" cy="7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de-AT"/>
                  </a:p>
                </p:txBody>
              </p:sp>
            </p:grpSp>
            <p:sp>
              <p:nvSpPr>
                <p:cNvPr id="27" name="Line 110"/>
                <p:cNvSpPr>
                  <a:spLocks noChangeShapeType="1"/>
                </p:cNvSpPr>
                <p:nvPr/>
              </p:nvSpPr>
              <p:spPr bwMode="auto">
                <a:xfrm flipH="1" flipV="1">
                  <a:off x="2523" y="1422"/>
                  <a:ext cx="69" cy="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de-AT"/>
                </a:p>
              </p:txBody>
            </p:sp>
            <p:sp>
              <p:nvSpPr>
                <p:cNvPr id="28" name="Line 111"/>
                <p:cNvSpPr>
                  <a:spLocks noChangeShapeType="1"/>
                </p:cNvSpPr>
                <p:nvPr/>
              </p:nvSpPr>
              <p:spPr bwMode="auto">
                <a:xfrm flipH="1" flipV="1">
                  <a:off x="2592" y="1344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de-AT"/>
                </a:p>
              </p:txBody>
            </p:sp>
            <p:sp>
              <p:nvSpPr>
                <p:cNvPr id="29" name="Line 112"/>
                <p:cNvSpPr>
                  <a:spLocks noChangeShapeType="1"/>
                </p:cNvSpPr>
                <p:nvPr/>
              </p:nvSpPr>
              <p:spPr bwMode="auto">
                <a:xfrm flipH="1" flipV="1">
                  <a:off x="2661" y="1266"/>
                  <a:ext cx="219" cy="2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de-AT"/>
                </a:p>
              </p:txBody>
            </p:sp>
            <p:sp>
              <p:nvSpPr>
                <p:cNvPr id="30" name="Line 113"/>
                <p:cNvSpPr>
                  <a:spLocks noChangeShapeType="1"/>
                </p:cNvSpPr>
                <p:nvPr/>
              </p:nvSpPr>
              <p:spPr bwMode="auto">
                <a:xfrm flipH="1" flipV="1">
                  <a:off x="2736" y="1200"/>
                  <a:ext cx="288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de-AT"/>
                </a:p>
              </p:txBody>
            </p:sp>
            <p:sp>
              <p:nvSpPr>
                <p:cNvPr id="31" name="Line 114"/>
                <p:cNvSpPr>
                  <a:spLocks noChangeShapeType="1"/>
                </p:cNvSpPr>
                <p:nvPr/>
              </p:nvSpPr>
              <p:spPr bwMode="auto">
                <a:xfrm flipH="1" flipV="1">
                  <a:off x="2799" y="1122"/>
                  <a:ext cx="369" cy="3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de-AT"/>
                </a:p>
              </p:txBody>
            </p:sp>
            <p:sp>
              <p:nvSpPr>
                <p:cNvPr id="32" name="Line 115"/>
                <p:cNvSpPr>
                  <a:spLocks noChangeShapeType="1"/>
                </p:cNvSpPr>
                <p:nvPr/>
              </p:nvSpPr>
              <p:spPr bwMode="auto">
                <a:xfrm flipH="1" flipV="1">
                  <a:off x="2871" y="1044"/>
                  <a:ext cx="441" cy="4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de-AT"/>
                </a:p>
              </p:txBody>
            </p:sp>
          </p:grpSp>
        </p:grpSp>
      </p:grpSp>
      <p:sp>
        <p:nvSpPr>
          <p:cNvPr id="101" name="Text Box 151"/>
          <p:cNvSpPr txBox="1">
            <a:spLocks noChangeArrowheads="1"/>
          </p:cNvSpPr>
          <p:nvPr/>
        </p:nvSpPr>
        <p:spPr bwMode="auto">
          <a:xfrm>
            <a:off x="2589786" y="3620616"/>
            <a:ext cx="91440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de-DE" altLang="de-DE" sz="3200" b="1">
                <a:solidFill>
                  <a:schemeClr val="bg1"/>
                </a:solidFill>
              </a:rPr>
              <a:t>1</a:t>
            </a:r>
            <a:br>
              <a:rPr lang="de-DE" altLang="de-DE" sz="3200" b="1">
                <a:solidFill>
                  <a:schemeClr val="bg1"/>
                </a:solidFill>
              </a:rPr>
            </a:br>
            <a:r>
              <a:rPr lang="de-DE" altLang="de-DE" b="1">
                <a:solidFill>
                  <a:schemeClr val="bg1"/>
                </a:solidFill>
              </a:rPr>
              <a:t>Was?</a:t>
            </a:r>
          </a:p>
        </p:txBody>
      </p:sp>
      <p:sp>
        <p:nvSpPr>
          <p:cNvPr id="102" name="Text Box 152"/>
          <p:cNvSpPr txBox="1">
            <a:spLocks noChangeArrowheads="1"/>
          </p:cNvSpPr>
          <p:nvPr/>
        </p:nvSpPr>
        <p:spPr bwMode="auto">
          <a:xfrm>
            <a:off x="3587672" y="3620616"/>
            <a:ext cx="45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 sz="32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3" name="Text Box 153"/>
          <p:cNvSpPr txBox="1">
            <a:spLocks noChangeArrowheads="1"/>
          </p:cNvSpPr>
          <p:nvPr/>
        </p:nvSpPr>
        <p:spPr bwMode="auto">
          <a:xfrm>
            <a:off x="5742561" y="3668241"/>
            <a:ext cx="45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 sz="32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04" name="Text Box 154"/>
          <p:cNvSpPr txBox="1">
            <a:spLocks noChangeArrowheads="1"/>
          </p:cNvSpPr>
          <p:nvPr/>
        </p:nvSpPr>
        <p:spPr bwMode="auto">
          <a:xfrm>
            <a:off x="518964" y="2710190"/>
            <a:ext cx="341233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de-DE" altLang="de-DE" sz="1600" b="1" dirty="0">
                <a:solidFill>
                  <a:srgbClr val="FF0000"/>
                </a:solidFill>
              </a:rPr>
              <a:t>1.) Kundenanforderungen</a:t>
            </a:r>
            <a:r>
              <a:rPr lang="de-DE" altLang="de-DE" sz="1600" dirty="0">
                <a:solidFill>
                  <a:srgbClr val="FF0000"/>
                </a:solidFill>
              </a:rPr>
              <a:t> </a:t>
            </a:r>
            <a:r>
              <a:rPr lang="de-DE" altLang="de-DE" sz="1600" b="1" dirty="0">
                <a:solidFill>
                  <a:srgbClr val="FF0000"/>
                </a:solidFill>
              </a:rPr>
              <a:t>auflisten</a:t>
            </a:r>
          </a:p>
        </p:txBody>
      </p:sp>
      <p:sp>
        <p:nvSpPr>
          <p:cNvPr id="105" name="Text Box 155"/>
          <p:cNvSpPr txBox="1">
            <a:spLocks noChangeArrowheads="1"/>
          </p:cNvSpPr>
          <p:nvPr/>
        </p:nvSpPr>
        <p:spPr bwMode="auto">
          <a:xfrm>
            <a:off x="475236" y="4916016"/>
            <a:ext cx="348615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de-DE" altLang="de-DE" sz="1600" b="1" dirty="0">
                <a:solidFill>
                  <a:srgbClr val="FF9900"/>
                </a:solidFill>
              </a:rPr>
              <a:t>2.) Kundenanforderungen</a:t>
            </a:r>
            <a:r>
              <a:rPr lang="de-DE" altLang="de-DE" sz="1600" dirty="0">
                <a:solidFill>
                  <a:srgbClr val="FF9900"/>
                </a:solidFill>
              </a:rPr>
              <a:t> </a:t>
            </a:r>
            <a:r>
              <a:rPr lang="de-DE" altLang="de-DE" sz="1600" b="1" dirty="0">
                <a:solidFill>
                  <a:srgbClr val="FF9900"/>
                </a:solidFill>
              </a:rPr>
              <a:t>gewichten </a:t>
            </a:r>
            <a:br>
              <a:rPr lang="de-DE" altLang="de-DE" sz="1600" b="1" dirty="0">
                <a:solidFill>
                  <a:srgbClr val="FF9900"/>
                </a:solidFill>
              </a:rPr>
            </a:br>
            <a:r>
              <a:rPr lang="de-DE" altLang="de-DE" sz="1400" b="1" dirty="0">
                <a:solidFill>
                  <a:srgbClr val="FF9900"/>
                </a:solidFill>
              </a:rPr>
              <a:t>     So kann man sich bei der </a:t>
            </a:r>
            <a:br>
              <a:rPr lang="de-DE" altLang="de-DE" sz="1400" b="1" dirty="0">
                <a:solidFill>
                  <a:srgbClr val="FF9900"/>
                </a:solidFill>
              </a:rPr>
            </a:br>
            <a:r>
              <a:rPr lang="de-DE" altLang="de-DE" sz="1400" b="1" dirty="0">
                <a:solidFill>
                  <a:srgbClr val="FF9900"/>
                </a:solidFill>
              </a:rPr>
              <a:t>     Produktentwicklung  auf das</a:t>
            </a:r>
            <a:br>
              <a:rPr lang="de-DE" altLang="de-DE" sz="1400" b="1" dirty="0">
                <a:solidFill>
                  <a:srgbClr val="FF9900"/>
                </a:solidFill>
              </a:rPr>
            </a:br>
            <a:r>
              <a:rPr lang="de-DE" altLang="de-DE" sz="1400" b="1" dirty="0">
                <a:solidFill>
                  <a:srgbClr val="FF9900"/>
                </a:solidFill>
              </a:rPr>
              <a:t>     Wesentlich konzentrieren </a:t>
            </a:r>
            <a:br>
              <a:rPr lang="de-DE" altLang="de-DE" sz="1400" b="1" dirty="0">
                <a:solidFill>
                  <a:srgbClr val="FF9900"/>
                </a:solidFill>
              </a:rPr>
            </a:br>
            <a:r>
              <a:rPr lang="de-DE" altLang="de-DE" sz="1400" b="1" dirty="0">
                <a:solidFill>
                  <a:srgbClr val="FF9900"/>
                </a:solidFill>
              </a:rPr>
              <a:t>     (</a:t>
            </a:r>
            <a:r>
              <a:rPr lang="de-DE" altLang="de-DE" sz="1400" b="1" dirty="0" err="1">
                <a:solidFill>
                  <a:srgbClr val="FF9900"/>
                </a:solidFill>
              </a:rPr>
              <a:t>Pareto-Prinzip</a:t>
            </a:r>
            <a:r>
              <a:rPr lang="de-DE" altLang="de-DE" sz="1400" b="1" dirty="0">
                <a:solidFill>
                  <a:srgbClr val="FF9900"/>
                </a:solidFill>
              </a:rPr>
              <a:t>)</a:t>
            </a:r>
          </a:p>
        </p:txBody>
      </p:sp>
      <p:sp>
        <p:nvSpPr>
          <p:cNvPr id="106" name="Text Box 156"/>
          <p:cNvSpPr txBox="1">
            <a:spLocks noChangeArrowheads="1"/>
          </p:cNvSpPr>
          <p:nvPr/>
        </p:nvSpPr>
        <p:spPr bwMode="auto">
          <a:xfrm>
            <a:off x="5768280" y="2469164"/>
            <a:ext cx="3124200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324000" indent="-457200" algn="l" eaLnBrk="1" hangingPunct="1">
              <a:spcBef>
                <a:spcPct val="50000"/>
              </a:spcBef>
            </a:pPr>
            <a:r>
              <a:rPr lang="de-DE" altLang="de-DE" sz="1800" b="1" dirty="0"/>
              <a:t>4</a:t>
            </a:r>
            <a:r>
              <a:rPr lang="de-DE" altLang="de-DE" sz="1600" b="1" dirty="0"/>
              <a:t>.) Ermittlung der technischen Merkmale zur</a:t>
            </a:r>
            <a:r>
              <a:rPr lang="de-DE" altLang="de-DE" sz="1600" dirty="0"/>
              <a:t> </a:t>
            </a:r>
            <a:r>
              <a:rPr lang="de-DE" altLang="de-DE" sz="1600" b="1" dirty="0"/>
              <a:t>Realisierung der Kundenanforderungen</a:t>
            </a:r>
          </a:p>
        </p:txBody>
      </p:sp>
      <p:grpSp>
        <p:nvGrpSpPr>
          <p:cNvPr id="107" name="Group 157"/>
          <p:cNvGrpSpPr>
            <a:grpSpLocks/>
          </p:cNvGrpSpPr>
          <p:nvPr/>
        </p:nvGrpSpPr>
        <p:grpSpPr bwMode="auto">
          <a:xfrm>
            <a:off x="4037586" y="2630016"/>
            <a:ext cx="1600200" cy="685800"/>
            <a:chOff x="2448" y="1488"/>
            <a:chExt cx="1008" cy="432"/>
          </a:xfrm>
        </p:grpSpPr>
        <p:sp>
          <p:nvSpPr>
            <p:cNvPr id="108" name="Rectangle 158"/>
            <p:cNvSpPr>
              <a:spLocks noChangeArrowheads="1"/>
            </p:cNvSpPr>
            <p:nvPr/>
          </p:nvSpPr>
          <p:spPr bwMode="auto">
            <a:xfrm>
              <a:off x="2448" y="1488"/>
              <a:ext cx="144" cy="43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de-AT" altLang="de-DE"/>
            </a:p>
          </p:txBody>
        </p:sp>
        <p:sp>
          <p:nvSpPr>
            <p:cNvPr id="109" name="Rectangle 159"/>
            <p:cNvSpPr>
              <a:spLocks noChangeArrowheads="1"/>
            </p:cNvSpPr>
            <p:nvPr/>
          </p:nvSpPr>
          <p:spPr bwMode="auto">
            <a:xfrm>
              <a:off x="2592" y="1488"/>
              <a:ext cx="144" cy="43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de-AT" altLang="de-DE"/>
            </a:p>
          </p:txBody>
        </p:sp>
        <p:sp>
          <p:nvSpPr>
            <p:cNvPr id="110" name="Rectangle 160"/>
            <p:cNvSpPr>
              <a:spLocks noChangeArrowheads="1"/>
            </p:cNvSpPr>
            <p:nvPr/>
          </p:nvSpPr>
          <p:spPr bwMode="auto">
            <a:xfrm>
              <a:off x="2736" y="1488"/>
              <a:ext cx="144" cy="43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de-AT" altLang="de-DE"/>
            </a:p>
          </p:txBody>
        </p:sp>
        <p:sp>
          <p:nvSpPr>
            <p:cNvPr id="111" name="Rectangle 161"/>
            <p:cNvSpPr>
              <a:spLocks noChangeArrowheads="1"/>
            </p:cNvSpPr>
            <p:nvPr/>
          </p:nvSpPr>
          <p:spPr bwMode="auto">
            <a:xfrm>
              <a:off x="2880" y="1488"/>
              <a:ext cx="144" cy="43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de-AT" altLang="de-DE"/>
            </a:p>
          </p:txBody>
        </p:sp>
        <p:sp>
          <p:nvSpPr>
            <p:cNvPr id="112" name="Rectangle 162"/>
            <p:cNvSpPr>
              <a:spLocks noChangeArrowheads="1"/>
            </p:cNvSpPr>
            <p:nvPr/>
          </p:nvSpPr>
          <p:spPr bwMode="auto">
            <a:xfrm>
              <a:off x="3024" y="1488"/>
              <a:ext cx="144" cy="43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de-AT" altLang="de-DE"/>
            </a:p>
          </p:txBody>
        </p:sp>
        <p:sp>
          <p:nvSpPr>
            <p:cNvPr id="113" name="Rectangle 163"/>
            <p:cNvSpPr>
              <a:spLocks noChangeArrowheads="1"/>
            </p:cNvSpPr>
            <p:nvPr/>
          </p:nvSpPr>
          <p:spPr bwMode="auto">
            <a:xfrm>
              <a:off x="3168" y="1488"/>
              <a:ext cx="144" cy="43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de-AT" altLang="de-DE"/>
            </a:p>
          </p:txBody>
        </p:sp>
        <p:sp>
          <p:nvSpPr>
            <p:cNvPr id="114" name="Rectangle 164"/>
            <p:cNvSpPr>
              <a:spLocks noChangeArrowheads="1"/>
            </p:cNvSpPr>
            <p:nvPr/>
          </p:nvSpPr>
          <p:spPr bwMode="auto">
            <a:xfrm>
              <a:off x="3312" y="1488"/>
              <a:ext cx="144" cy="43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de-AT" altLang="de-DE"/>
            </a:p>
          </p:txBody>
        </p:sp>
      </p:grpSp>
      <p:grpSp>
        <p:nvGrpSpPr>
          <p:cNvPr id="115" name="Group 165"/>
          <p:cNvGrpSpPr>
            <a:grpSpLocks/>
          </p:cNvGrpSpPr>
          <p:nvPr/>
        </p:nvGrpSpPr>
        <p:grpSpPr bwMode="auto">
          <a:xfrm>
            <a:off x="4037586" y="4839816"/>
            <a:ext cx="1600200" cy="381000"/>
            <a:chOff x="2448" y="1488"/>
            <a:chExt cx="1008" cy="432"/>
          </a:xfrm>
        </p:grpSpPr>
        <p:sp>
          <p:nvSpPr>
            <p:cNvPr id="116" name="Rectangle 166"/>
            <p:cNvSpPr>
              <a:spLocks noChangeArrowheads="1"/>
            </p:cNvSpPr>
            <p:nvPr/>
          </p:nvSpPr>
          <p:spPr bwMode="auto">
            <a:xfrm>
              <a:off x="2448" y="1488"/>
              <a:ext cx="144" cy="432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de-AT" altLang="de-DE"/>
            </a:p>
          </p:txBody>
        </p:sp>
        <p:sp>
          <p:nvSpPr>
            <p:cNvPr id="117" name="Rectangle 167"/>
            <p:cNvSpPr>
              <a:spLocks noChangeArrowheads="1"/>
            </p:cNvSpPr>
            <p:nvPr/>
          </p:nvSpPr>
          <p:spPr bwMode="auto">
            <a:xfrm>
              <a:off x="2592" y="1488"/>
              <a:ext cx="144" cy="432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de-AT" altLang="de-DE"/>
            </a:p>
          </p:txBody>
        </p:sp>
        <p:sp>
          <p:nvSpPr>
            <p:cNvPr id="118" name="Rectangle 168"/>
            <p:cNvSpPr>
              <a:spLocks noChangeArrowheads="1"/>
            </p:cNvSpPr>
            <p:nvPr/>
          </p:nvSpPr>
          <p:spPr bwMode="auto">
            <a:xfrm>
              <a:off x="2736" y="1488"/>
              <a:ext cx="144" cy="432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de-AT" altLang="de-DE"/>
            </a:p>
          </p:txBody>
        </p:sp>
        <p:sp>
          <p:nvSpPr>
            <p:cNvPr id="119" name="Rectangle 169"/>
            <p:cNvSpPr>
              <a:spLocks noChangeArrowheads="1"/>
            </p:cNvSpPr>
            <p:nvPr/>
          </p:nvSpPr>
          <p:spPr bwMode="auto">
            <a:xfrm>
              <a:off x="2880" y="1488"/>
              <a:ext cx="144" cy="432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de-AT" altLang="de-DE"/>
            </a:p>
          </p:txBody>
        </p:sp>
        <p:sp>
          <p:nvSpPr>
            <p:cNvPr id="120" name="Rectangle 170"/>
            <p:cNvSpPr>
              <a:spLocks noChangeArrowheads="1"/>
            </p:cNvSpPr>
            <p:nvPr/>
          </p:nvSpPr>
          <p:spPr bwMode="auto">
            <a:xfrm>
              <a:off x="3024" y="1488"/>
              <a:ext cx="144" cy="432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de-AT" altLang="de-DE"/>
            </a:p>
          </p:txBody>
        </p:sp>
        <p:sp>
          <p:nvSpPr>
            <p:cNvPr id="121" name="Rectangle 171"/>
            <p:cNvSpPr>
              <a:spLocks noChangeArrowheads="1"/>
            </p:cNvSpPr>
            <p:nvPr/>
          </p:nvSpPr>
          <p:spPr bwMode="auto">
            <a:xfrm>
              <a:off x="3168" y="1488"/>
              <a:ext cx="144" cy="432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de-AT" altLang="de-DE"/>
            </a:p>
          </p:txBody>
        </p:sp>
        <p:sp>
          <p:nvSpPr>
            <p:cNvPr id="122" name="Rectangle 172"/>
            <p:cNvSpPr>
              <a:spLocks noChangeArrowheads="1"/>
            </p:cNvSpPr>
            <p:nvPr/>
          </p:nvSpPr>
          <p:spPr bwMode="auto">
            <a:xfrm>
              <a:off x="3312" y="1488"/>
              <a:ext cx="144" cy="432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de-AT" altLang="de-DE"/>
            </a:p>
          </p:txBody>
        </p:sp>
      </p:grpSp>
      <p:sp>
        <p:nvSpPr>
          <p:cNvPr id="123" name="Text Box 173"/>
          <p:cNvSpPr txBox="1">
            <a:spLocks noChangeArrowheads="1"/>
          </p:cNvSpPr>
          <p:nvPr/>
        </p:nvSpPr>
        <p:spPr bwMode="auto">
          <a:xfrm>
            <a:off x="4392423" y="2630016"/>
            <a:ext cx="914400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lnSpc>
                <a:spcPct val="75000"/>
              </a:lnSpc>
            </a:pPr>
            <a:r>
              <a:rPr lang="de-DE" altLang="de-DE" sz="3200" b="1" dirty="0"/>
              <a:t>4</a:t>
            </a:r>
            <a:br>
              <a:rPr lang="de-DE" altLang="de-DE" sz="3200" b="1" dirty="0"/>
            </a:br>
            <a:r>
              <a:rPr lang="de-DE" altLang="de-DE" b="1" dirty="0"/>
              <a:t>Wie?</a:t>
            </a:r>
          </a:p>
        </p:txBody>
      </p:sp>
      <p:sp>
        <p:nvSpPr>
          <p:cNvPr id="124" name="Text Box 174"/>
          <p:cNvSpPr txBox="1">
            <a:spLocks noChangeArrowheads="1"/>
          </p:cNvSpPr>
          <p:nvPr/>
        </p:nvSpPr>
        <p:spPr bwMode="auto">
          <a:xfrm>
            <a:off x="3808986" y="4868425"/>
            <a:ext cx="2057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lnSpc>
                <a:spcPct val="75000"/>
              </a:lnSpc>
            </a:pPr>
            <a:r>
              <a:rPr lang="de-DE" altLang="de-DE" b="1" dirty="0"/>
              <a:t>5 </a:t>
            </a:r>
            <a:r>
              <a:rPr lang="de-DE" altLang="de-DE" b="1" dirty="0" err="1"/>
              <a:t>Wieviel</a:t>
            </a:r>
            <a:r>
              <a:rPr lang="de-DE" altLang="de-DE" b="1" dirty="0"/>
              <a:t>?</a:t>
            </a:r>
          </a:p>
        </p:txBody>
      </p:sp>
      <p:sp>
        <p:nvSpPr>
          <p:cNvPr id="125" name="Text Box 175"/>
          <p:cNvSpPr txBox="1">
            <a:spLocks noChangeArrowheads="1"/>
          </p:cNvSpPr>
          <p:nvPr/>
        </p:nvSpPr>
        <p:spPr bwMode="auto">
          <a:xfrm>
            <a:off x="5790186" y="4839816"/>
            <a:ext cx="29718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de-DE" altLang="de-DE" sz="1600" b="1" dirty="0">
                <a:solidFill>
                  <a:srgbClr val="00FF00"/>
                </a:solidFill>
              </a:rPr>
              <a:t>5.) Zielgrößen für die</a:t>
            </a:r>
            <a:br>
              <a:rPr lang="de-DE" altLang="de-DE" sz="1600" b="1" dirty="0">
                <a:solidFill>
                  <a:srgbClr val="00FF00"/>
                </a:solidFill>
              </a:rPr>
            </a:br>
            <a:r>
              <a:rPr lang="de-DE" altLang="de-DE" sz="1600" b="1" dirty="0">
                <a:solidFill>
                  <a:srgbClr val="00FF00"/>
                </a:solidFill>
              </a:rPr>
              <a:t>     technischen Merkmale</a:t>
            </a:r>
            <a:br>
              <a:rPr lang="de-DE" altLang="de-DE" sz="1600" b="1" dirty="0">
                <a:solidFill>
                  <a:srgbClr val="00FF00"/>
                </a:solidFill>
              </a:rPr>
            </a:br>
            <a:r>
              <a:rPr lang="de-DE" altLang="de-DE" sz="1600" b="1" dirty="0">
                <a:solidFill>
                  <a:srgbClr val="00FF00"/>
                </a:solidFill>
              </a:rPr>
              <a:t>     liefern, Richtwerte für</a:t>
            </a:r>
            <a:br>
              <a:rPr lang="de-DE" altLang="de-DE" sz="1600" b="1" dirty="0">
                <a:solidFill>
                  <a:srgbClr val="00FF00"/>
                </a:solidFill>
              </a:rPr>
            </a:br>
            <a:r>
              <a:rPr lang="de-DE" altLang="de-DE" sz="1600" b="1" dirty="0">
                <a:solidFill>
                  <a:srgbClr val="00FF00"/>
                </a:solidFill>
              </a:rPr>
              <a:t>     ihre Erfüllung</a:t>
            </a:r>
          </a:p>
        </p:txBody>
      </p:sp>
      <p:sp>
        <p:nvSpPr>
          <p:cNvPr id="126" name="Text Box 176"/>
          <p:cNvSpPr txBox="1">
            <a:spLocks noChangeArrowheads="1"/>
          </p:cNvSpPr>
          <p:nvPr/>
        </p:nvSpPr>
        <p:spPr bwMode="auto">
          <a:xfrm>
            <a:off x="6286081" y="3416231"/>
            <a:ext cx="2437209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252000" indent="-457200" algn="l" eaLnBrk="1" hangingPunct="1">
              <a:spcBef>
                <a:spcPct val="50000"/>
              </a:spcBef>
            </a:pPr>
            <a:r>
              <a:rPr lang="de-DE" altLang="de-DE" sz="1600" b="1" dirty="0">
                <a:solidFill>
                  <a:srgbClr val="FFCC00"/>
                </a:solidFill>
              </a:rPr>
              <a:t>3.) Wettbewerbsvergleich vornehmen, </a:t>
            </a:r>
            <a:br>
              <a:rPr lang="de-DE" altLang="de-DE" sz="1600" b="1" dirty="0">
                <a:solidFill>
                  <a:srgbClr val="FFCC00"/>
                </a:solidFill>
              </a:rPr>
            </a:br>
            <a:r>
              <a:rPr lang="de-DE" altLang="de-DE" sz="1400" b="1" dirty="0">
                <a:solidFill>
                  <a:srgbClr val="FFCC00"/>
                </a:solidFill>
              </a:rPr>
              <a:t>um Ziele für die Positionierung</a:t>
            </a:r>
            <a:r>
              <a:rPr lang="de-DE" altLang="de-DE" sz="1400" dirty="0">
                <a:solidFill>
                  <a:srgbClr val="FFCC00"/>
                </a:solidFill>
              </a:rPr>
              <a:t> </a:t>
            </a:r>
            <a:r>
              <a:rPr lang="de-DE" altLang="de-DE" sz="1400" b="1" dirty="0">
                <a:solidFill>
                  <a:srgbClr val="FFCC00"/>
                </a:solidFill>
              </a:rPr>
              <a:t>am Markt vorzugeben</a:t>
            </a:r>
          </a:p>
        </p:txBody>
      </p:sp>
    </p:spTree>
    <p:extLst>
      <p:ext uri="{BB962C8B-B14F-4D97-AF65-F5344CB8AC3E}">
        <p14:creationId xmlns:p14="http://schemas.microsoft.com/office/powerpoint/2010/main" val="283352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23850" y="333375"/>
            <a:ext cx="7558088" cy="457200"/>
          </a:xfrm>
          <a:prstGeom prst="rect">
            <a:avLst/>
          </a:prstGeom>
          <a:solidFill>
            <a:srgbClr val="0000FF"/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9pPr>
          </a:lstStyle>
          <a:p>
            <a:endParaRPr lang="de-DE" sz="2200" kern="0" dirty="0">
              <a:solidFill>
                <a:srgbClr val="FFFF00"/>
              </a:solidFill>
              <a:cs typeface="Times New Roman" pitchFamily="18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95288" y="345251"/>
            <a:ext cx="431800" cy="431800"/>
          </a:xfrm>
          <a:prstGeom prst="doubleWave">
            <a:avLst>
              <a:gd name="adj1" fmla="val 6500"/>
              <a:gd name="adj2" fmla="val 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de-AT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874540" y="1340768"/>
            <a:ext cx="7772400" cy="489654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buFontTx/>
              <a:buNone/>
            </a:pPr>
            <a:endParaRPr lang="de-DE" altLang="de-DE" sz="2400" b="0" dirty="0"/>
          </a:p>
        </p:txBody>
      </p:sp>
      <p:sp>
        <p:nvSpPr>
          <p:cNvPr id="6" name="Explosion 2 5"/>
          <p:cNvSpPr/>
          <p:nvPr/>
        </p:nvSpPr>
        <p:spPr bwMode="auto">
          <a:xfrm>
            <a:off x="3131840" y="44624"/>
            <a:ext cx="2880320" cy="1008112"/>
          </a:xfrm>
          <a:prstGeom prst="irregularSeal2">
            <a:avLst/>
          </a:prstGeom>
          <a:gradFill flip="none" rotWithShape="1">
            <a:gsLst>
              <a:gs pos="49000">
                <a:schemeClr val="bg1"/>
              </a:gs>
              <a:gs pos="100000">
                <a:srgbClr val="FFC000"/>
              </a:gs>
            </a:gsLst>
            <a:path path="shap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AT" sz="2400" dirty="0"/>
              <a:t>T</a:t>
            </a:r>
            <a:r>
              <a:rPr kumimoji="0" lang="de-AT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QM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08720"/>
            <a:ext cx="7772400" cy="64807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de-DE" altLang="de-DE" sz="2000" dirty="0">
                <a:solidFill>
                  <a:srgbClr val="92D050"/>
                </a:solidFill>
              </a:rPr>
              <a:t>QFD Quality </a:t>
            </a:r>
            <a:r>
              <a:rPr lang="de-DE" altLang="de-DE" sz="2000" dirty="0" err="1">
                <a:solidFill>
                  <a:srgbClr val="92D050"/>
                </a:solidFill>
              </a:rPr>
              <a:t>Function</a:t>
            </a:r>
            <a:r>
              <a:rPr lang="de-DE" altLang="de-DE" sz="2000" dirty="0">
                <a:solidFill>
                  <a:srgbClr val="92D050"/>
                </a:solidFill>
              </a:rPr>
              <a:t> </a:t>
            </a:r>
            <a:r>
              <a:rPr lang="de-DE" altLang="de-DE" sz="2000" dirty="0" err="1">
                <a:solidFill>
                  <a:srgbClr val="92D050"/>
                </a:solidFill>
              </a:rPr>
              <a:t>Deployment</a:t>
            </a:r>
            <a:endParaRPr lang="de-DE" altLang="de-DE" sz="1400" b="0" i="1" dirty="0">
              <a:solidFill>
                <a:srgbClr val="92D050"/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11560" y="1340768"/>
            <a:ext cx="3528318" cy="54104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0" eaLnBrk="1" hangingPunct="1">
              <a:lnSpc>
                <a:spcPct val="150000"/>
              </a:lnSpc>
              <a:buNone/>
            </a:pPr>
            <a:r>
              <a:rPr lang="de-DE" altLang="de-DE" sz="1600" dirty="0"/>
              <a:t>Vorgehensweise (2):</a:t>
            </a:r>
          </a:p>
        </p:txBody>
      </p:sp>
      <p:sp>
        <p:nvSpPr>
          <p:cNvPr id="101" name="Text Box 151"/>
          <p:cNvSpPr txBox="1">
            <a:spLocks noChangeArrowheads="1"/>
          </p:cNvSpPr>
          <p:nvPr/>
        </p:nvSpPr>
        <p:spPr bwMode="auto">
          <a:xfrm>
            <a:off x="2738473" y="3511396"/>
            <a:ext cx="91440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de-DE" altLang="de-DE" sz="3200" b="1">
                <a:solidFill>
                  <a:schemeClr val="bg1"/>
                </a:solidFill>
              </a:rPr>
              <a:t>1</a:t>
            </a:r>
            <a:br>
              <a:rPr lang="de-DE" altLang="de-DE" sz="3200" b="1">
                <a:solidFill>
                  <a:schemeClr val="bg1"/>
                </a:solidFill>
              </a:rPr>
            </a:br>
            <a:r>
              <a:rPr lang="de-DE" altLang="de-DE" b="1">
                <a:solidFill>
                  <a:schemeClr val="bg1"/>
                </a:solidFill>
              </a:rPr>
              <a:t>Was?</a:t>
            </a:r>
          </a:p>
        </p:txBody>
      </p:sp>
      <p:sp>
        <p:nvSpPr>
          <p:cNvPr id="102" name="Text Box 152"/>
          <p:cNvSpPr txBox="1">
            <a:spLocks noChangeArrowheads="1"/>
          </p:cNvSpPr>
          <p:nvPr/>
        </p:nvSpPr>
        <p:spPr bwMode="auto">
          <a:xfrm>
            <a:off x="3736359" y="3511396"/>
            <a:ext cx="45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 sz="32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34" name="Group 76"/>
          <p:cNvGrpSpPr>
            <a:grpSpLocks/>
          </p:cNvGrpSpPr>
          <p:nvPr/>
        </p:nvGrpSpPr>
        <p:grpSpPr bwMode="auto">
          <a:xfrm>
            <a:off x="4034887" y="1790630"/>
            <a:ext cx="1600200" cy="838200"/>
            <a:chOff x="2448" y="960"/>
            <a:chExt cx="1008" cy="528"/>
          </a:xfrm>
        </p:grpSpPr>
        <p:grpSp>
          <p:nvGrpSpPr>
            <p:cNvPr id="135" name="Group 77"/>
            <p:cNvGrpSpPr>
              <a:grpSpLocks/>
            </p:cNvGrpSpPr>
            <p:nvPr/>
          </p:nvGrpSpPr>
          <p:grpSpPr bwMode="auto">
            <a:xfrm>
              <a:off x="2448" y="960"/>
              <a:ext cx="1008" cy="528"/>
              <a:chOff x="2448" y="960"/>
              <a:chExt cx="1008" cy="528"/>
            </a:xfrm>
          </p:grpSpPr>
          <p:sp>
            <p:nvSpPr>
              <p:cNvPr id="142" name="AutoShape 78"/>
              <p:cNvSpPr>
                <a:spLocks noChangeArrowheads="1"/>
              </p:cNvSpPr>
              <p:nvPr/>
            </p:nvSpPr>
            <p:spPr bwMode="auto">
              <a:xfrm>
                <a:off x="2448" y="960"/>
                <a:ext cx="1008" cy="528"/>
              </a:xfrm>
              <a:prstGeom prst="triangle">
                <a:avLst>
                  <a:gd name="adj" fmla="val 50000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de-AT" altLang="de-DE"/>
              </a:p>
            </p:txBody>
          </p:sp>
          <p:sp>
            <p:nvSpPr>
              <p:cNvPr id="143" name="Line 79"/>
              <p:cNvSpPr>
                <a:spLocks noChangeShapeType="1"/>
              </p:cNvSpPr>
              <p:nvPr/>
            </p:nvSpPr>
            <p:spPr bwMode="auto">
              <a:xfrm flipV="1">
                <a:off x="2592" y="1036"/>
                <a:ext cx="428" cy="4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AT"/>
              </a:p>
            </p:txBody>
          </p:sp>
          <p:sp>
            <p:nvSpPr>
              <p:cNvPr id="144" name="Line 80"/>
              <p:cNvSpPr>
                <a:spLocks noChangeShapeType="1"/>
              </p:cNvSpPr>
              <p:nvPr/>
            </p:nvSpPr>
            <p:spPr bwMode="auto">
              <a:xfrm flipV="1">
                <a:off x="2736" y="1113"/>
                <a:ext cx="357" cy="3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AT"/>
              </a:p>
            </p:txBody>
          </p:sp>
          <p:sp>
            <p:nvSpPr>
              <p:cNvPr id="145" name="Line 81"/>
              <p:cNvSpPr>
                <a:spLocks noChangeShapeType="1"/>
              </p:cNvSpPr>
              <p:nvPr/>
            </p:nvSpPr>
            <p:spPr bwMode="auto">
              <a:xfrm flipV="1">
                <a:off x="2880" y="1191"/>
                <a:ext cx="279" cy="2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AT"/>
              </a:p>
            </p:txBody>
          </p:sp>
          <p:sp>
            <p:nvSpPr>
              <p:cNvPr id="146" name="Line 82"/>
              <p:cNvSpPr>
                <a:spLocks noChangeShapeType="1"/>
              </p:cNvSpPr>
              <p:nvPr/>
            </p:nvSpPr>
            <p:spPr bwMode="auto">
              <a:xfrm flipV="1">
                <a:off x="3024" y="1263"/>
                <a:ext cx="207" cy="2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AT"/>
              </a:p>
            </p:txBody>
          </p:sp>
          <p:sp>
            <p:nvSpPr>
              <p:cNvPr id="147" name="Line 83"/>
              <p:cNvSpPr>
                <a:spLocks noChangeShapeType="1"/>
              </p:cNvSpPr>
              <p:nvPr/>
            </p:nvSpPr>
            <p:spPr bwMode="auto">
              <a:xfrm flipV="1">
                <a:off x="3168" y="1338"/>
                <a:ext cx="147" cy="1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AT"/>
              </a:p>
            </p:txBody>
          </p:sp>
          <p:sp>
            <p:nvSpPr>
              <p:cNvPr id="148" name="Line 84"/>
              <p:cNvSpPr>
                <a:spLocks noChangeShapeType="1"/>
              </p:cNvSpPr>
              <p:nvPr/>
            </p:nvSpPr>
            <p:spPr bwMode="auto">
              <a:xfrm flipV="1">
                <a:off x="3312" y="1413"/>
                <a:ext cx="66" cy="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AT"/>
              </a:p>
            </p:txBody>
          </p:sp>
        </p:grpSp>
        <p:sp>
          <p:nvSpPr>
            <p:cNvPr id="136" name="Line 85"/>
            <p:cNvSpPr>
              <a:spLocks noChangeShapeType="1"/>
            </p:cNvSpPr>
            <p:nvPr/>
          </p:nvSpPr>
          <p:spPr bwMode="auto">
            <a:xfrm flipH="1" flipV="1">
              <a:off x="2523" y="1422"/>
              <a:ext cx="69" cy="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AT"/>
            </a:p>
          </p:txBody>
        </p:sp>
        <p:sp>
          <p:nvSpPr>
            <p:cNvPr id="137" name="Line 86"/>
            <p:cNvSpPr>
              <a:spLocks noChangeShapeType="1"/>
            </p:cNvSpPr>
            <p:nvPr/>
          </p:nvSpPr>
          <p:spPr bwMode="auto">
            <a:xfrm flipH="1" flipV="1">
              <a:off x="2592" y="1344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AT"/>
            </a:p>
          </p:txBody>
        </p:sp>
        <p:sp>
          <p:nvSpPr>
            <p:cNvPr id="138" name="Line 87"/>
            <p:cNvSpPr>
              <a:spLocks noChangeShapeType="1"/>
            </p:cNvSpPr>
            <p:nvPr/>
          </p:nvSpPr>
          <p:spPr bwMode="auto">
            <a:xfrm flipH="1" flipV="1">
              <a:off x="2661" y="1266"/>
              <a:ext cx="219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AT"/>
            </a:p>
          </p:txBody>
        </p:sp>
        <p:sp>
          <p:nvSpPr>
            <p:cNvPr id="139" name="Line 88"/>
            <p:cNvSpPr>
              <a:spLocks noChangeShapeType="1"/>
            </p:cNvSpPr>
            <p:nvPr/>
          </p:nvSpPr>
          <p:spPr bwMode="auto">
            <a:xfrm flipH="1" flipV="1">
              <a:off x="2736" y="1200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AT"/>
            </a:p>
          </p:txBody>
        </p:sp>
        <p:sp>
          <p:nvSpPr>
            <p:cNvPr id="140" name="Line 89"/>
            <p:cNvSpPr>
              <a:spLocks noChangeShapeType="1"/>
            </p:cNvSpPr>
            <p:nvPr/>
          </p:nvSpPr>
          <p:spPr bwMode="auto">
            <a:xfrm flipH="1" flipV="1">
              <a:off x="2799" y="1122"/>
              <a:ext cx="369" cy="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AT"/>
            </a:p>
          </p:txBody>
        </p:sp>
        <p:sp>
          <p:nvSpPr>
            <p:cNvPr id="141" name="Line 90"/>
            <p:cNvSpPr>
              <a:spLocks noChangeShapeType="1"/>
            </p:cNvSpPr>
            <p:nvPr/>
          </p:nvSpPr>
          <p:spPr bwMode="auto">
            <a:xfrm flipH="1" flipV="1">
              <a:off x="2871" y="1044"/>
              <a:ext cx="441" cy="4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AT"/>
            </a:p>
          </p:txBody>
        </p:sp>
      </p:grpSp>
      <p:grpSp>
        <p:nvGrpSpPr>
          <p:cNvPr id="149" name="Group 222"/>
          <p:cNvGrpSpPr>
            <a:grpSpLocks/>
          </p:cNvGrpSpPr>
          <p:nvPr/>
        </p:nvGrpSpPr>
        <p:grpSpPr bwMode="auto">
          <a:xfrm>
            <a:off x="2434687" y="1790630"/>
            <a:ext cx="3733800" cy="4343400"/>
            <a:chOff x="1440" y="960"/>
            <a:chExt cx="2352" cy="2736"/>
          </a:xfrm>
        </p:grpSpPr>
        <p:grpSp>
          <p:nvGrpSpPr>
            <p:cNvPr id="150" name="Group 223"/>
            <p:cNvGrpSpPr>
              <a:grpSpLocks/>
            </p:cNvGrpSpPr>
            <p:nvPr/>
          </p:nvGrpSpPr>
          <p:grpSpPr bwMode="auto">
            <a:xfrm>
              <a:off x="1440" y="1968"/>
              <a:ext cx="720" cy="864"/>
              <a:chOff x="1440" y="1968"/>
              <a:chExt cx="720" cy="864"/>
            </a:xfrm>
          </p:grpSpPr>
          <p:sp>
            <p:nvSpPr>
              <p:cNvPr id="231" name="Rectangle 224"/>
              <p:cNvSpPr>
                <a:spLocks noChangeArrowheads="1"/>
              </p:cNvSpPr>
              <p:nvPr/>
            </p:nvSpPr>
            <p:spPr bwMode="auto">
              <a:xfrm>
                <a:off x="1440" y="1968"/>
                <a:ext cx="720" cy="144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de-AT" altLang="de-DE"/>
              </a:p>
            </p:txBody>
          </p:sp>
          <p:sp>
            <p:nvSpPr>
              <p:cNvPr id="232" name="Rectangle 225"/>
              <p:cNvSpPr>
                <a:spLocks noChangeArrowheads="1"/>
              </p:cNvSpPr>
              <p:nvPr/>
            </p:nvSpPr>
            <p:spPr bwMode="auto">
              <a:xfrm>
                <a:off x="1440" y="2256"/>
                <a:ext cx="720" cy="144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de-AT" altLang="de-DE"/>
              </a:p>
            </p:txBody>
          </p:sp>
          <p:sp>
            <p:nvSpPr>
              <p:cNvPr id="233" name="Rectangle 226"/>
              <p:cNvSpPr>
                <a:spLocks noChangeArrowheads="1"/>
              </p:cNvSpPr>
              <p:nvPr/>
            </p:nvSpPr>
            <p:spPr bwMode="auto">
              <a:xfrm>
                <a:off x="1440" y="2400"/>
                <a:ext cx="720" cy="144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de-AT" altLang="de-DE"/>
              </a:p>
            </p:txBody>
          </p:sp>
          <p:sp>
            <p:nvSpPr>
              <p:cNvPr id="234" name="Rectangle 227"/>
              <p:cNvSpPr>
                <a:spLocks noChangeArrowheads="1"/>
              </p:cNvSpPr>
              <p:nvPr/>
            </p:nvSpPr>
            <p:spPr bwMode="auto">
              <a:xfrm>
                <a:off x="1440" y="2544"/>
                <a:ext cx="720" cy="144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de-AT" altLang="de-DE"/>
              </a:p>
            </p:txBody>
          </p:sp>
          <p:sp>
            <p:nvSpPr>
              <p:cNvPr id="235" name="Rectangle 228"/>
              <p:cNvSpPr>
                <a:spLocks noChangeArrowheads="1"/>
              </p:cNvSpPr>
              <p:nvPr/>
            </p:nvSpPr>
            <p:spPr bwMode="auto">
              <a:xfrm>
                <a:off x="1440" y="2688"/>
                <a:ext cx="720" cy="144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de-AT" altLang="de-DE"/>
              </a:p>
            </p:txBody>
          </p:sp>
          <p:sp>
            <p:nvSpPr>
              <p:cNvPr id="236" name="Rectangle 229"/>
              <p:cNvSpPr>
                <a:spLocks noChangeArrowheads="1"/>
              </p:cNvSpPr>
              <p:nvPr/>
            </p:nvSpPr>
            <p:spPr bwMode="auto">
              <a:xfrm>
                <a:off x="1440" y="2112"/>
                <a:ext cx="720" cy="144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de-AT" altLang="de-DE"/>
              </a:p>
            </p:txBody>
          </p:sp>
        </p:grpSp>
        <p:grpSp>
          <p:nvGrpSpPr>
            <p:cNvPr id="151" name="Group 230"/>
            <p:cNvGrpSpPr>
              <a:grpSpLocks/>
            </p:cNvGrpSpPr>
            <p:nvPr/>
          </p:nvGrpSpPr>
          <p:grpSpPr bwMode="auto">
            <a:xfrm>
              <a:off x="2208" y="1968"/>
              <a:ext cx="192" cy="864"/>
              <a:chOff x="1440" y="1968"/>
              <a:chExt cx="720" cy="864"/>
            </a:xfrm>
          </p:grpSpPr>
          <p:sp>
            <p:nvSpPr>
              <p:cNvPr id="225" name="Rectangle 231"/>
              <p:cNvSpPr>
                <a:spLocks noChangeArrowheads="1"/>
              </p:cNvSpPr>
              <p:nvPr/>
            </p:nvSpPr>
            <p:spPr bwMode="auto">
              <a:xfrm>
                <a:off x="1440" y="1968"/>
                <a:ext cx="720" cy="144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de-AT" altLang="de-DE"/>
              </a:p>
            </p:txBody>
          </p:sp>
          <p:sp>
            <p:nvSpPr>
              <p:cNvPr id="226" name="Rectangle 232"/>
              <p:cNvSpPr>
                <a:spLocks noChangeArrowheads="1"/>
              </p:cNvSpPr>
              <p:nvPr/>
            </p:nvSpPr>
            <p:spPr bwMode="auto">
              <a:xfrm>
                <a:off x="1440" y="2256"/>
                <a:ext cx="720" cy="144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de-AT" altLang="de-DE"/>
              </a:p>
            </p:txBody>
          </p:sp>
          <p:sp>
            <p:nvSpPr>
              <p:cNvPr id="227" name="Rectangle 233"/>
              <p:cNvSpPr>
                <a:spLocks noChangeArrowheads="1"/>
              </p:cNvSpPr>
              <p:nvPr/>
            </p:nvSpPr>
            <p:spPr bwMode="auto">
              <a:xfrm>
                <a:off x="1440" y="2400"/>
                <a:ext cx="720" cy="144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de-AT" altLang="de-DE"/>
              </a:p>
            </p:txBody>
          </p:sp>
          <p:sp>
            <p:nvSpPr>
              <p:cNvPr id="228" name="Rectangle 234"/>
              <p:cNvSpPr>
                <a:spLocks noChangeArrowheads="1"/>
              </p:cNvSpPr>
              <p:nvPr/>
            </p:nvSpPr>
            <p:spPr bwMode="auto">
              <a:xfrm>
                <a:off x="1440" y="2544"/>
                <a:ext cx="720" cy="144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de-AT" altLang="de-DE"/>
              </a:p>
            </p:txBody>
          </p:sp>
          <p:sp>
            <p:nvSpPr>
              <p:cNvPr id="229" name="Rectangle 235"/>
              <p:cNvSpPr>
                <a:spLocks noChangeArrowheads="1"/>
              </p:cNvSpPr>
              <p:nvPr/>
            </p:nvSpPr>
            <p:spPr bwMode="auto">
              <a:xfrm>
                <a:off x="1440" y="2688"/>
                <a:ext cx="720" cy="144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de-AT" altLang="de-DE"/>
              </a:p>
            </p:txBody>
          </p:sp>
          <p:sp>
            <p:nvSpPr>
              <p:cNvPr id="230" name="Rectangle 236"/>
              <p:cNvSpPr>
                <a:spLocks noChangeArrowheads="1"/>
              </p:cNvSpPr>
              <p:nvPr/>
            </p:nvSpPr>
            <p:spPr bwMode="auto">
              <a:xfrm>
                <a:off x="1440" y="2112"/>
                <a:ext cx="720" cy="144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de-AT" altLang="de-DE"/>
              </a:p>
            </p:txBody>
          </p:sp>
        </p:grpSp>
        <p:sp>
          <p:nvSpPr>
            <p:cNvPr id="152" name="Rectangle 237"/>
            <p:cNvSpPr>
              <a:spLocks noChangeArrowheads="1"/>
            </p:cNvSpPr>
            <p:nvPr/>
          </p:nvSpPr>
          <p:spPr bwMode="auto">
            <a:xfrm>
              <a:off x="3504" y="1968"/>
              <a:ext cx="288" cy="864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de-AT" altLang="de-DE"/>
            </a:p>
          </p:txBody>
        </p:sp>
        <p:grpSp>
          <p:nvGrpSpPr>
            <p:cNvPr id="153" name="Group 238"/>
            <p:cNvGrpSpPr>
              <a:grpSpLocks/>
            </p:cNvGrpSpPr>
            <p:nvPr/>
          </p:nvGrpSpPr>
          <p:grpSpPr bwMode="auto">
            <a:xfrm>
              <a:off x="1440" y="960"/>
              <a:ext cx="2352" cy="2736"/>
              <a:chOff x="1440" y="960"/>
              <a:chExt cx="2352" cy="2736"/>
            </a:xfrm>
          </p:grpSpPr>
          <p:sp>
            <p:nvSpPr>
              <p:cNvPr id="154" name="Rectangle 239"/>
              <p:cNvSpPr>
                <a:spLocks noChangeArrowheads="1"/>
              </p:cNvSpPr>
              <p:nvPr/>
            </p:nvSpPr>
            <p:spPr bwMode="auto">
              <a:xfrm>
                <a:off x="2448" y="3168"/>
                <a:ext cx="1008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de-AT" altLang="de-DE"/>
              </a:p>
            </p:txBody>
          </p:sp>
          <p:sp>
            <p:nvSpPr>
              <p:cNvPr id="155" name="Rectangle 240"/>
              <p:cNvSpPr>
                <a:spLocks noChangeArrowheads="1"/>
              </p:cNvSpPr>
              <p:nvPr/>
            </p:nvSpPr>
            <p:spPr bwMode="auto">
              <a:xfrm>
                <a:off x="3504" y="1968"/>
                <a:ext cx="288" cy="8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de-AT" altLang="de-DE"/>
              </a:p>
            </p:txBody>
          </p:sp>
          <p:grpSp>
            <p:nvGrpSpPr>
              <p:cNvPr id="156" name="Group 241"/>
              <p:cNvGrpSpPr>
                <a:grpSpLocks/>
              </p:cNvGrpSpPr>
              <p:nvPr/>
            </p:nvGrpSpPr>
            <p:grpSpPr bwMode="auto">
              <a:xfrm>
                <a:off x="2448" y="1488"/>
                <a:ext cx="1008" cy="432"/>
                <a:chOff x="2448" y="1488"/>
                <a:chExt cx="1008" cy="432"/>
              </a:xfrm>
            </p:grpSpPr>
            <p:sp>
              <p:nvSpPr>
                <p:cNvPr id="218" name="Rectangle 242"/>
                <p:cNvSpPr>
                  <a:spLocks noChangeArrowheads="1"/>
                </p:cNvSpPr>
                <p:nvPr/>
              </p:nvSpPr>
              <p:spPr bwMode="auto">
                <a:xfrm>
                  <a:off x="2448" y="1488"/>
                  <a:ext cx="144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de-AT" altLang="de-DE"/>
                </a:p>
              </p:txBody>
            </p:sp>
            <p:sp>
              <p:nvSpPr>
                <p:cNvPr id="219" name="Rectangle 243"/>
                <p:cNvSpPr>
                  <a:spLocks noChangeArrowheads="1"/>
                </p:cNvSpPr>
                <p:nvPr/>
              </p:nvSpPr>
              <p:spPr bwMode="auto">
                <a:xfrm>
                  <a:off x="2592" y="1488"/>
                  <a:ext cx="144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de-AT" altLang="de-DE"/>
                </a:p>
              </p:txBody>
            </p:sp>
            <p:sp>
              <p:nvSpPr>
                <p:cNvPr id="220" name="Rectangle 244"/>
                <p:cNvSpPr>
                  <a:spLocks noChangeArrowheads="1"/>
                </p:cNvSpPr>
                <p:nvPr/>
              </p:nvSpPr>
              <p:spPr bwMode="auto">
                <a:xfrm>
                  <a:off x="2736" y="1488"/>
                  <a:ext cx="144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de-AT" altLang="de-DE"/>
                </a:p>
              </p:txBody>
            </p:sp>
            <p:sp>
              <p:nvSpPr>
                <p:cNvPr id="221" name="Rectangle 245"/>
                <p:cNvSpPr>
                  <a:spLocks noChangeArrowheads="1"/>
                </p:cNvSpPr>
                <p:nvPr/>
              </p:nvSpPr>
              <p:spPr bwMode="auto">
                <a:xfrm>
                  <a:off x="2880" y="1488"/>
                  <a:ext cx="144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de-AT" altLang="de-DE"/>
                </a:p>
              </p:txBody>
            </p:sp>
            <p:sp>
              <p:nvSpPr>
                <p:cNvPr id="222" name="Rectangle 246"/>
                <p:cNvSpPr>
                  <a:spLocks noChangeArrowheads="1"/>
                </p:cNvSpPr>
                <p:nvPr/>
              </p:nvSpPr>
              <p:spPr bwMode="auto">
                <a:xfrm>
                  <a:off x="3024" y="1488"/>
                  <a:ext cx="144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de-AT" altLang="de-DE"/>
                </a:p>
              </p:txBody>
            </p:sp>
            <p:sp>
              <p:nvSpPr>
                <p:cNvPr id="223" name="Rectangle 247"/>
                <p:cNvSpPr>
                  <a:spLocks noChangeArrowheads="1"/>
                </p:cNvSpPr>
                <p:nvPr/>
              </p:nvSpPr>
              <p:spPr bwMode="auto">
                <a:xfrm>
                  <a:off x="3168" y="1488"/>
                  <a:ext cx="144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de-AT" altLang="de-DE"/>
                </a:p>
              </p:txBody>
            </p:sp>
            <p:sp>
              <p:nvSpPr>
                <p:cNvPr id="224" name="Rectangle 248"/>
                <p:cNvSpPr>
                  <a:spLocks noChangeArrowheads="1"/>
                </p:cNvSpPr>
                <p:nvPr/>
              </p:nvSpPr>
              <p:spPr bwMode="auto">
                <a:xfrm>
                  <a:off x="3312" y="1488"/>
                  <a:ext cx="144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de-AT" altLang="de-DE"/>
                </a:p>
              </p:txBody>
            </p:sp>
          </p:grpSp>
          <p:grpSp>
            <p:nvGrpSpPr>
              <p:cNvPr id="157" name="Group 249"/>
              <p:cNvGrpSpPr>
                <a:grpSpLocks/>
              </p:cNvGrpSpPr>
              <p:nvPr/>
            </p:nvGrpSpPr>
            <p:grpSpPr bwMode="auto">
              <a:xfrm>
                <a:off x="2448" y="3504"/>
                <a:ext cx="1008" cy="192"/>
                <a:chOff x="2448" y="1488"/>
                <a:chExt cx="1008" cy="432"/>
              </a:xfrm>
            </p:grpSpPr>
            <p:sp>
              <p:nvSpPr>
                <p:cNvPr id="211" name="Rectangle 250"/>
                <p:cNvSpPr>
                  <a:spLocks noChangeArrowheads="1"/>
                </p:cNvSpPr>
                <p:nvPr/>
              </p:nvSpPr>
              <p:spPr bwMode="auto">
                <a:xfrm>
                  <a:off x="2448" y="1488"/>
                  <a:ext cx="144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de-AT" altLang="de-DE"/>
                </a:p>
              </p:txBody>
            </p:sp>
            <p:sp>
              <p:nvSpPr>
                <p:cNvPr id="212" name="Rectangle 251"/>
                <p:cNvSpPr>
                  <a:spLocks noChangeArrowheads="1"/>
                </p:cNvSpPr>
                <p:nvPr/>
              </p:nvSpPr>
              <p:spPr bwMode="auto">
                <a:xfrm>
                  <a:off x="2592" y="1488"/>
                  <a:ext cx="144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de-AT" altLang="de-DE"/>
                </a:p>
              </p:txBody>
            </p:sp>
            <p:sp>
              <p:nvSpPr>
                <p:cNvPr id="213" name="Rectangle 252"/>
                <p:cNvSpPr>
                  <a:spLocks noChangeArrowheads="1"/>
                </p:cNvSpPr>
                <p:nvPr/>
              </p:nvSpPr>
              <p:spPr bwMode="auto">
                <a:xfrm>
                  <a:off x="2736" y="1488"/>
                  <a:ext cx="144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de-AT" altLang="de-DE"/>
                </a:p>
              </p:txBody>
            </p:sp>
            <p:sp>
              <p:nvSpPr>
                <p:cNvPr id="214" name="Rectangle 253"/>
                <p:cNvSpPr>
                  <a:spLocks noChangeArrowheads="1"/>
                </p:cNvSpPr>
                <p:nvPr/>
              </p:nvSpPr>
              <p:spPr bwMode="auto">
                <a:xfrm>
                  <a:off x="2880" y="1488"/>
                  <a:ext cx="144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de-AT" altLang="de-DE"/>
                </a:p>
              </p:txBody>
            </p:sp>
            <p:sp>
              <p:nvSpPr>
                <p:cNvPr id="215" name="Rectangle 254"/>
                <p:cNvSpPr>
                  <a:spLocks noChangeArrowheads="1"/>
                </p:cNvSpPr>
                <p:nvPr/>
              </p:nvSpPr>
              <p:spPr bwMode="auto">
                <a:xfrm>
                  <a:off x="3024" y="1488"/>
                  <a:ext cx="144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de-AT" altLang="de-DE"/>
                </a:p>
              </p:txBody>
            </p:sp>
            <p:sp>
              <p:nvSpPr>
                <p:cNvPr id="216" name="Rectangle 255"/>
                <p:cNvSpPr>
                  <a:spLocks noChangeArrowheads="1"/>
                </p:cNvSpPr>
                <p:nvPr/>
              </p:nvSpPr>
              <p:spPr bwMode="auto">
                <a:xfrm>
                  <a:off x="3168" y="1488"/>
                  <a:ext cx="144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de-AT" altLang="de-DE"/>
                </a:p>
              </p:txBody>
            </p:sp>
            <p:sp>
              <p:nvSpPr>
                <p:cNvPr id="217" name="Rectangle 256"/>
                <p:cNvSpPr>
                  <a:spLocks noChangeArrowheads="1"/>
                </p:cNvSpPr>
                <p:nvPr/>
              </p:nvSpPr>
              <p:spPr bwMode="auto">
                <a:xfrm>
                  <a:off x="3312" y="1488"/>
                  <a:ext cx="144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de-AT" altLang="de-DE"/>
                </a:p>
              </p:txBody>
            </p:sp>
          </p:grpSp>
          <p:grpSp>
            <p:nvGrpSpPr>
              <p:cNvPr id="158" name="Group 257"/>
              <p:cNvGrpSpPr>
                <a:grpSpLocks/>
              </p:cNvGrpSpPr>
              <p:nvPr/>
            </p:nvGrpSpPr>
            <p:grpSpPr bwMode="auto">
              <a:xfrm>
                <a:off x="2448" y="2880"/>
                <a:ext cx="1008" cy="240"/>
                <a:chOff x="2448" y="1488"/>
                <a:chExt cx="1008" cy="432"/>
              </a:xfrm>
            </p:grpSpPr>
            <p:sp>
              <p:nvSpPr>
                <p:cNvPr id="204" name="Rectangle 258"/>
                <p:cNvSpPr>
                  <a:spLocks noChangeArrowheads="1"/>
                </p:cNvSpPr>
                <p:nvPr/>
              </p:nvSpPr>
              <p:spPr bwMode="auto">
                <a:xfrm>
                  <a:off x="2448" y="1488"/>
                  <a:ext cx="144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de-AT" altLang="de-DE"/>
                </a:p>
              </p:txBody>
            </p:sp>
            <p:sp>
              <p:nvSpPr>
                <p:cNvPr id="205" name="Rectangle 259"/>
                <p:cNvSpPr>
                  <a:spLocks noChangeArrowheads="1"/>
                </p:cNvSpPr>
                <p:nvPr/>
              </p:nvSpPr>
              <p:spPr bwMode="auto">
                <a:xfrm>
                  <a:off x="2592" y="1488"/>
                  <a:ext cx="144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de-AT" altLang="de-DE"/>
                </a:p>
              </p:txBody>
            </p:sp>
            <p:sp>
              <p:nvSpPr>
                <p:cNvPr id="206" name="Rectangle 260"/>
                <p:cNvSpPr>
                  <a:spLocks noChangeArrowheads="1"/>
                </p:cNvSpPr>
                <p:nvPr/>
              </p:nvSpPr>
              <p:spPr bwMode="auto">
                <a:xfrm>
                  <a:off x="2736" y="1488"/>
                  <a:ext cx="144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de-AT" altLang="de-DE"/>
                </a:p>
              </p:txBody>
            </p:sp>
            <p:sp>
              <p:nvSpPr>
                <p:cNvPr id="207" name="Rectangle 261"/>
                <p:cNvSpPr>
                  <a:spLocks noChangeArrowheads="1"/>
                </p:cNvSpPr>
                <p:nvPr/>
              </p:nvSpPr>
              <p:spPr bwMode="auto">
                <a:xfrm>
                  <a:off x="2880" y="1488"/>
                  <a:ext cx="144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de-AT" altLang="de-DE"/>
                </a:p>
              </p:txBody>
            </p:sp>
            <p:sp>
              <p:nvSpPr>
                <p:cNvPr id="208" name="Rectangle 262"/>
                <p:cNvSpPr>
                  <a:spLocks noChangeArrowheads="1"/>
                </p:cNvSpPr>
                <p:nvPr/>
              </p:nvSpPr>
              <p:spPr bwMode="auto">
                <a:xfrm>
                  <a:off x="3024" y="1488"/>
                  <a:ext cx="144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de-AT" altLang="de-DE"/>
                </a:p>
              </p:txBody>
            </p:sp>
            <p:sp>
              <p:nvSpPr>
                <p:cNvPr id="209" name="Rectangle 263"/>
                <p:cNvSpPr>
                  <a:spLocks noChangeArrowheads="1"/>
                </p:cNvSpPr>
                <p:nvPr/>
              </p:nvSpPr>
              <p:spPr bwMode="auto">
                <a:xfrm>
                  <a:off x="3168" y="1488"/>
                  <a:ext cx="144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de-AT" altLang="de-DE"/>
                </a:p>
              </p:txBody>
            </p:sp>
            <p:sp>
              <p:nvSpPr>
                <p:cNvPr id="210" name="Rectangle 264"/>
                <p:cNvSpPr>
                  <a:spLocks noChangeArrowheads="1"/>
                </p:cNvSpPr>
                <p:nvPr/>
              </p:nvSpPr>
              <p:spPr bwMode="auto">
                <a:xfrm>
                  <a:off x="3312" y="1488"/>
                  <a:ext cx="144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de-AT" altLang="de-DE"/>
                </a:p>
              </p:txBody>
            </p:sp>
          </p:grpSp>
          <p:grpSp>
            <p:nvGrpSpPr>
              <p:cNvPr id="159" name="Group 265"/>
              <p:cNvGrpSpPr>
                <a:grpSpLocks/>
              </p:cNvGrpSpPr>
              <p:nvPr/>
            </p:nvGrpSpPr>
            <p:grpSpPr bwMode="auto">
              <a:xfrm>
                <a:off x="2448" y="1968"/>
                <a:ext cx="1008" cy="864"/>
                <a:chOff x="2448" y="1968"/>
                <a:chExt cx="1008" cy="864"/>
              </a:xfrm>
            </p:grpSpPr>
            <p:grpSp>
              <p:nvGrpSpPr>
                <p:cNvPr id="189" name="Group 266"/>
                <p:cNvGrpSpPr>
                  <a:grpSpLocks/>
                </p:cNvGrpSpPr>
                <p:nvPr/>
              </p:nvGrpSpPr>
              <p:grpSpPr bwMode="auto">
                <a:xfrm>
                  <a:off x="2448" y="1968"/>
                  <a:ext cx="1008" cy="864"/>
                  <a:chOff x="2448" y="1968"/>
                  <a:chExt cx="1008" cy="960"/>
                </a:xfrm>
              </p:grpSpPr>
              <p:sp>
                <p:nvSpPr>
                  <p:cNvPr id="197" name="Rectangle 267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1968"/>
                    <a:ext cx="144" cy="96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eaLnBrk="1" hangingPunct="1"/>
                    <a:endParaRPr lang="de-AT" altLang="de-DE"/>
                  </a:p>
                </p:txBody>
              </p:sp>
              <p:sp>
                <p:nvSpPr>
                  <p:cNvPr id="198" name="Rectangle 268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1968"/>
                    <a:ext cx="144" cy="96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eaLnBrk="1" hangingPunct="1"/>
                    <a:endParaRPr lang="de-AT" altLang="de-DE"/>
                  </a:p>
                </p:txBody>
              </p:sp>
              <p:sp>
                <p:nvSpPr>
                  <p:cNvPr id="199" name="Rectangle 269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1968"/>
                    <a:ext cx="144" cy="96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eaLnBrk="1" hangingPunct="1"/>
                    <a:endParaRPr lang="de-AT" altLang="de-DE"/>
                  </a:p>
                </p:txBody>
              </p:sp>
              <p:sp>
                <p:nvSpPr>
                  <p:cNvPr id="200" name="Rectangle 270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1968"/>
                    <a:ext cx="144" cy="96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eaLnBrk="1" hangingPunct="1"/>
                    <a:endParaRPr lang="de-AT" altLang="de-DE"/>
                  </a:p>
                </p:txBody>
              </p:sp>
              <p:sp>
                <p:nvSpPr>
                  <p:cNvPr id="201" name="Rectangle 271"/>
                  <p:cNvSpPr>
                    <a:spLocks noChangeArrowheads="1"/>
                  </p:cNvSpPr>
                  <p:nvPr/>
                </p:nvSpPr>
                <p:spPr bwMode="auto">
                  <a:xfrm>
                    <a:off x="3312" y="1968"/>
                    <a:ext cx="144" cy="96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eaLnBrk="1" hangingPunct="1"/>
                    <a:endParaRPr lang="de-AT" altLang="de-DE"/>
                  </a:p>
                </p:txBody>
              </p:sp>
              <p:sp>
                <p:nvSpPr>
                  <p:cNvPr id="202" name="Rectangle 272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1968"/>
                    <a:ext cx="144" cy="96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eaLnBrk="1" hangingPunct="1"/>
                    <a:endParaRPr lang="de-AT" altLang="de-DE"/>
                  </a:p>
                </p:txBody>
              </p:sp>
              <p:sp>
                <p:nvSpPr>
                  <p:cNvPr id="203" name="Rectangle 273"/>
                  <p:cNvSpPr>
                    <a:spLocks noChangeArrowheads="1"/>
                  </p:cNvSpPr>
                  <p:nvPr/>
                </p:nvSpPr>
                <p:spPr bwMode="auto">
                  <a:xfrm>
                    <a:off x="2736" y="1968"/>
                    <a:ext cx="144" cy="96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eaLnBrk="1" hangingPunct="1"/>
                    <a:endParaRPr lang="de-AT" altLang="de-DE"/>
                  </a:p>
                </p:txBody>
              </p:sp>
            </p:grpSp>
            <p:grpSp>
              <p:nvGrpSpPr>
                <p:cNvPr id="190" name="Group 274"/>
                <p:cNvGrpSpPr>
                  <a:grpSpLocks/>
                </p:cNvGrpSpPr>
                <p:nvPr/>
              </p:nvGrpSpPr>
              <p:grpSpPr bwMode="auto">
                <a:xfrm>
                  <a:off x="2448" y="1968"/>
                  <a:ext cx="1008" cy="864"/>
                  <a:chOff x="1440" y="1968"/>
                  <a:chExt cx="720" cy="864"/>
                </a:xfrm>
              </p:grpSpPr>
              <p:sp>
                <p:nvSpPr>
                  <p:cNvPr id="191" name="Rectangle 275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1968"/>
                    <a:ext cx="720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eaLnBrk="1" hangingPunct="1"/>
                    <a:endParaRPr lang="de-AT" altLang="de-DE"/>
                  </a:p>
                </p:txBody>
              </p:sp>
              <p:sp>
                <p:nvSpPr>
                  <p:cNvPr id="192" name="Rectangle 276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2256"/>
                    <a:ext cx="720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eaLnBrk="1" hangingPunct="1"/>
                    <a:endParaRPr lang="de-AT" altLang="de-DE"/>
                  </a:p>
                </p:txBody>
              </p:sp>
              <p:sp>
                <p:nvSpPr>
                  <p:cNvPr id="193" name="Rectangle 277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2400"/>
                    <a:ext cx="720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eaLnBrk="1" hangingPunct="1"/>
                    <a:endParaRPr lang="de-AT" altLang="de-DE"/>
                  </a:p>
                </p:txBody>
              </p:sp>
              <p:sp>
                <p:nvSpPr>
                  <p:cNvPr id="194" name="Rectangle 278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2544"/>
                    <a:ext cx="720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eaLnBrk="1" hangingPunct="1"/>
                    <a:endParaRPr lang="de-AT" altLang="de-DE"/>
                  </a:p>
                </p:txBody>
              </p:sp>
              <p:sp>
                <p:nvSpPr>
                  <p:cNvPr id="195" name="Rectangle 279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2688"/>
                    <a:ext cx="720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eaLnBrk="1" hangingPunct="1"/>
                    <a:endParaRPr lang="de-AT" altLang="de-DE"/>
                  </a:p>
                </p:txBody>
              </p:sp>
              <p:sp>
                <p:nvSpPr>
                  <p:cNvPr id="196" name="Rectangle 280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2112"/>
                    <a:ext cx="720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eaLnBrk="1" hangingPunct="1"/>
                    <a:endParaRPr lang="de-AT" altLang="de-DE"/>
                  </a:p>
                </p:txBody>
              </p:sp>
            </p:grpSp>
          </p:grpSp>
          <p:grpSp>
            <p:nvGrpSpPr>
              <p:cNvPr id="160" name="Group 281"/>
              <p:cNvGrpSpPr>
                <a:grpSpLocks/>
              </p:cNvGrpSpPr>
              <p:nvPr/>
            </p:nvGrpSpPr>
            <p:grpSpPr bwMode="auto">
              <a:xfrm>
                <a:off x="2208" y="1968"/>
                <a:ext cx="192" cy="864"/>
                <a:chOff x="1440" y="1968"/>
                <a:chExt cx="720" cy="864"/>
              </a:xfrm>
            </p:grpSpPr>
            <p:sp>
              <p:nvSpPr>
                <p:cNvPr id="183" name="Rectangle 282"/>
                <p:cNvSpPr>
                  <a:spLocks noChangeArrowheads="1"/>
                </p:cNvSpPr>
                <p:nvPr/>
              </p:nvSpPr>
              <p:spPr bwMode="auto">
                <a:xfrm>
                  <a:off x="1440" y="1968"/>
                  <a:ext cx="720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de-AT" altLang="de-DE"/>
                </a:p>
              </p:txBody>
            </p:sp>
            <p:sp>
              <p:nvSpPr>
                <p:cNvPr id="184" name="Rectangle 283"/>
                <p:cNvSpPr>
                  <a:spLocks noChangeArrowheads="1"/>
                </p:cNvSpPr>
                <p:nvPr/>
              </p:nvSpPr>
              <p:spPr bwMode="auto">
                <a:xfrm>
                  <a:off x="1440" y="2256"/>
                  <a:ext cx="720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de-AT" altLang="de-DE"/>
                </a:p>
              </p:txBody>
            </p:sp>
            <p:sp>
              <p:nvSpPr>
                <p:cNvPr id="185" name="Rectangle 284"/>
                <p:cNvSpPr>
                  <a:spLocks noChangeArrowheads="1"/>
                </p:cNvSpPr>
                <p:nvPr/>
              </p:nvSpPr>
              <p:spPr bwMode="auto">
                <a:xfrm>
                  <a:off x="1440" y="2400"/>
                  <a:ext cx="720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de-AT" altLang="de-DE"/>
                </a:p>
              </p:txBody>
            </p:sp>
            <p:sp>
              <p:nvSpPr>
                <p:cNvPr id="186" name="Rectangle 285"/>
                <p:cNvSpPr>
                  <a:spLocks noChangeArrowheads="1"/>
                </p:cNvSpPr>
                <p:nvPr/>
              </p:nvSpPr>
              <p:spPr bwMode="auto">
                <a:xfrm>
                  <a:off x="1440" y="2544"/>
                  <a:ext cx="720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de-AT" altLang="de-DE"/>
                </a:p>
              </p:txBody>
            </p:sp>
            <p:sp>
              <p:nvSpPr>
                <p:cNvPr id="187" name="Rectangle 286"/>
                <p:cNvSpPr>
                  <a:spLocks noChangeArrowheads="1"/>
                </p:cNvSpPr>
                <p:nvPr/>
              </p:nvSpPr>
              <p:spPr bwMode="auto">
                <a:xfrm>
                  <a:off x="1440" y="2688"/>
                  <a:ext cx="720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de-AT" altLang="de-DE"/>
                </a:p>
              </p:txBody>
            </p:sp>
            <p:sp>
              <p:nvSpPr>
                <p:cNvPr id="188" name="Rectangle 287"/>
                <p:cNvSpPr>
                  <a:spLocks noChangeArrowheads="1"/>
                </p:cNvSpPr>
                <p:nvPr/>
              </p:nvSpPr>
              <p:spPr bwMode="auto">
                <a:xfrm>
                  <a:off x="1440" y="2112"/>
                  <a:ext cx="720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de-AT" altLang="de-DE"/>
                </a:p>
              </p:txBody>
            </p:sp>
          </p:grpSp>
          <p:grpSp>
            <p:nvGrpSpPr>
              <p:cNvPr id="161" name="Group 288"/>
              <p:cNvGrpSpPr>
                <a:grpSpLocks/>
              </p:cNvGrpSpPr>
              <p:nvPr/>
            </p:nvGrpSpPr>
            <p:grpSpPr bwMode="auto">
              <a:xfrm>
                <a:off x="1440" y="1968"/>
                <a:ext cx="720" cy="864"/>
                <a:chOff x="1440" y="1968"/>
                <a:chExt cx="720" cy="864"/>
              </a:xfrm>
            </p:grpSpPr>
            <p:sp>
              <p:nvSpPr>
                <p:cNvPr id="177" name="Rectangle 289"/>
                <p:cNvSpPr>
                  <a:spLocks noChangeArrowheads="1"/>
                </p:cNvSpPr>
                <p:nvPr/>
              </p:nvSpPr>
              <p:spPr bwMode="auto">
                <a:xfrm>
                  <a:off x="1440" y="1968"/>
                  <a:ext cx="720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de-AT" altLang="de-DE"/>
                </a:p>
              </p:txBody>
            </p:sp>
            <p:sp>
              <p:nvSpPr>
                <p:cNvPr id="178" name="Rectangle 290"/>
                <p:cNvSpPr>
                  <a:spLocks noChangeArrowheads="1"/>
                </p:cNvSpPr>
                <p:nvPr/>
              </p:nvSpPr>
              <p:spPr bwMode="auto">
                <a:xfrm>
                  <a:off x="1440" y="2256"/>
                  <a:ext cx="720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de-AT" altLang="de-DE"/>
                </a:p>
              </p:txBody>
            </p:sp>
            <p:sp>
              <p:nvSpPr>
                <p:cNvPr id="179" name="Rectangle 291"/>
                <p:cNvSpPr>
                  <a:spLocks noChangeArrowheads="1"/>
                </p:cNvSpPr>
                <p:nvPr/>
              </p:nvSpPr>
              <p:spPr bwMode="auto">
                <a:xfrm>
                  <a:off x="1440" y="2400"/>
                  <a:ext cx="720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de-AT" altLang="de-DE"/>
                </a:p>
              </p:txBody>
            </p:sp>
            <p:sp>
              <p:nvSpPr>
                <p:cNvPr id="180" name="Rectangle 292"/>
                <p:cNvSpPr>
                  <a:spLocks noChangeArrowheads="1"/>
                </p:cNvSpPr>
                <p:nvPr/>
              </p:nvSpPr>
              <p:spPr bwMode="auto">
                <a:xfrm>
                  <a:off x="1440" y="2544"/>
                  <a:ext cx="720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de-AT" altLang="de-DE"/>
                </a:p>
              </p:txBody>
            </p:sp>
            <p:sp>
              <p:nvSpPr>
                <p:cNvPr id="181" name="Rectangle 293"/>
                <p:cNvSpPr>
                  <a:spLocks noChangeArrowheads="1"/>
                </p:cNvSpPr>
                <p:nvPr/>
              </p:nvSpPr>
              <p:spPr bwMode="auto">
                <a:xfrm>
                  <a:off x="1440" y="2688"/>
                  <a:ext cx="720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de-AT" altLang="de-DE"/>
                </a:p>
              </p:txBody>
            </p:sp>
            <p:sp>
              <p:nvSpPr>
                <p:cNvPr id="182" name="Rectangle 294"/>
                <p:cNvSpPr>
                  <a:spLocks noChangeArrowheads="1"/>
                </p:cNvSpPr>
                <p:nvPr/>
              </p:nvSpPr>
              <p:spPr bwMode="auto">
                <a:xfrm>
                  <a:off x="1440" y="2112"/>
                  <a:ext cx="720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de-AT" altLang="de-DE"/>
                </a:p>
              </p:txBody>
            </p:sp>
          </p:grpSp>
          <p:grpSp>
            <p:nvGrpSpPr>
              <p:cNvPr id="162" name="Group 295"/>
              <p:cNvGrpSpPr>
                <a:grpSpLocks/>
              </p:cNvGrpSpPr>
              <p:nvPr/>
            </p:nvGrpSpPr>
            <p:grpSpPr bwMode="auto">
              <a:xfrm>
                <a:off x="2448" y="960"/>
                <a:ext cx="1008" cy="528"/>
                <a:chOff x="2448" y="960"/>
                <a:chExt cx="1008" cy="528"/>
              </a:xfrm>
            </p:grpSpPr>
            <p:grpSp>
              <p:nvGrpSpPr>
                <p:cNvPr id="163" name="Group 296"/>
                <p:cNvGrpSpPr>
                  <a:grpSpLocks/>
                </p:cNvGrpSpPr>
                <p:nvPr/>
              </p:nvGrpSpPr>
              <p:grpSpPr bwMode="auto">
                <a:xfrm>
                  <a:off x="2448" y="960"/>
                  <a:ext cx="1008" cy="528"/>
                  <a:chOff x="2448" y="960"/>
                  <a:chExt cx="1008" cy="528"/>
                </a:xfrm>
              </p:grpSpPr>
              <p:sp>
                <p:nvSpPr>
                  <p:cNvPr id="170" name="AutoShape 297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960"/>
                    <a:ext cx="1008" cy="528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eaLnBrk="1" hangingPunct="1"/>
                    <a:endParaRPr lang="de-AT" altLang="de-DE"/>
                  </a:p>
                </p:txBody>
              </p:sp>
              <p:sp>
                <p:nvSpPr>
                  <p:cNvPr id="171" name="Line 29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92" y="1036"/>
                    <a:ext cx="428" cy="45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de-AT"/>
                  </a:p>
                </p:txBody>
              </p:sp>
              <p:sp>
                <p:nvSpPr>
                  <p:cNvPr id="172" name="Line 29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736" y="1113"/>
                    <a:ext cx="357" cy="37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de-AT"/>
                  </a:p>
                </p:txBody>
              </p:sp>
              <p:sp>
                <p:nvSpPr>
                  <p:cNvPr id="173" name="Line 30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80" y="1191"/>
                    <a:ext cx="279" cy="29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de-AT"/>
                  </a:p>
                </p:txBody>
              </p:sp>
              <p:sp>
                <p:nvSpPr>
                  <p:cNvPr id="174" name="Line 30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24" y="1263"/>
                    <a:ext cx="207" cy="22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de-AT"/>
                  </a:p>
                </p:txBody>
              </p:sp>
              <p:sp>
                <p:nvSpPr>
                  <p:cNvPr id="175" name="Line 30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68" y="1338"/>
                    <a:ext cx="147" cy="15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de-AT"/>
                  </a:p>
                </p:txBody>
              </p:sp>
              <p:sp>
                <p:nvSpPr>
                  <p:cNvPr id="176" name="Line 30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12" y="1413"/>
                    <a:ext cx="66" cy="7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de-AT"/>
                  </a:p>
                </p:txBody>
              </p:sp>
            </p:grpSp>
            <p:sp>
              <p:nvSpPr>
                <p:cNvPr id="164" name="Line 304"/>
                <p:cNvSpPr>
                  <a:spLocks noChangeShapeType="1"/>
                </p:cNvSpPr>
                <p:nvPr/>
              </p:nvSpPr>
              <p:spPr bwMode="auto">
                <a:xfrm flipH="1" flipV="1">
                  <a:off x="2523" y="1422"/>
                  <a:ext cx="69" cy="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de-AT"/>
                </a:p>
              </p:txBody>
            </p:sp>
            <p:sp>
              <p:nvSpPr>
                <p:cNvPr id="165" name="Line 305"/>
                <p:cNvSpPr>
                  <a:spLocks noChangeShapeType="1"/>
                </p:cNvSpPr>
                <p:nvPr/>
              </p:nvSpPr>
              <p:spPr bwMode="auto">
                <a:xfrm flipH="1" flipV="1">
                  <a:off x="2592" y="1344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de-AT"/>
                </a:p>
              </p:txBody>
            </p:sp>
            <p:sp>
              <p:nvSpPr>
                <p:cNvPr id="166" name="Line 306"/>
                <p:cNvSpPr>
                  <a:spLocks noChangeShapeType="1"/>
                </p:cNvSpPr>
                <p:nvPr/>
              </p:nvSpPr>
              <p:spPr bwMode="auto">
                <a:xfrm flipH="1" flipV="1">
                  <a:off x="2661" y="1266"/>
                  <a:ext cx="219" cy="2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de-AT"/>
                </a:p>
              </p:txBody>
            </p:sp>
            <p:sp>
              <p:nvSpPr>
                <p:cNvPr id="167" name="Line 307"/>
                <p:cNvSpPr>
                  <a:spLocks noChangeShapeType="1"/>
                </p:cNvSpPr>
                <p:nvPr/>
              </p:nvSpPr>
              <p:spPr bwMode="auto">
                <a:xfrm flipH="1" flipV="1">
                  <a:off x="2736" y="1200"/>
                  <a:ext cx="288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de-AT"/>
                </a:p>
              </p:txBody>
            </p:sp>
            <p:sp>
              <p:nvSpPr>
                <p:cNvPr id="168" name="Line 308"/>
                <p:cNvSpPr>
                  <a:spLocks noChangeShapeType="1"/>
                </p:cNvSpPr>
                <p:nvPr/>
              </p:nvSpPr>
              <p:spPr bwMode="auto">
                <a:xfrm flipH="1" flipV="1">
                  <a:off x="2799" y="1122"/>
                  <a:ext cx="369" cy="3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de-AT"/>
                </a:p>
              </p:txBody>
            </p:sp>
            <p:sp>
              <p:nvSpPr>
                <p:cNvPr id="169" name="Line 309"/>
                <p:cNvSpPr>
                  <a:spLocks noChangeShapeType="1"/>
                </p:cNvSpPr>
                <p:nvPr/>
              </p:nvSpPr>
              <p:spPr bwMode="auto">
                <a:xfrm flipH="1" flipV="1">
                  <a:off x="2871" y="1044"/>
                  <a:ext cx="441" cy="4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de-AT"/>
                </a:p>
              </p:txBody>
            </p:sp>
          </p:grpSp>
        </p:grpSp>
      </p:grpSp>
      <p:sp>
        <p:nvSpPr>
          <p:cNvPr id="237" name="Text Box 310"/>
          <p:cNvSpPr txBox="1">
            <a:spLocks noChangeArrowheads="1"/>
          </p:cNvSpPr>
          <p:nvPr/>
        </p:nvSpPr>
        <p:spPr bwMode="auto">
          <a:xfrm>
            <a:off x="2587087" y="3619430"/>
            <a:ext cx="914400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de-DE" altLang="de-DE" b="1" dirty="0">
                <a:solidFill>
                  <a:schemeClr val="bg1"/>
                </a:solidFill>
              </a:rPr>
              <a:t>1</a:t>
            </a:r>
            <a:br>
              <a:rPr lang="de-DE" altLang="de-DE" b="1" dirty="0">
                <a:solidFill>
                  <a:schemeClr val="bg1"/>
                </a:solidFill>
              </a:rPr>
            </a:br>
            <a:r>
              <a:rPr lang="de-DE" altLang="de-DE" sz="1800" b="1" dirty="0">
                <a:solidFill>
                  <a:schemeClr val="bg1"/>
                </a:solidFill>
              </a:rPr>
              <a:t>Was?</a:t>
            </a:r>
          </a:p>
        </p:txBody>
      </p:sp>
      <p:sp>
        <p:nvSpPr>
          <p:cNvPr id="238" name="Text Box 311"/>
          <p:cNvSpPr txBox="1">
            <a:spLocks noChangeArrowheads="1"/>
          </p:cNvSpPr>
          <p:nvPr/>
        </p:nvSpPr>
        <p:spPr bwMode="auto">
          <a:xfrm>
            <a:off x="3581702" y="361943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39" name="Text Box 312"/>
          <p:cNvSpPr txBox="1">
            <a:spLocks noChangeArrowheads="1"/>
          </p:cNvSpPr>
          <p:nvPr/>
        </p:nvSpPr>
        <p:spPr bwMode="auto">
          <a:xfrm>
            <a:off x="5700708" y="3652768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 b="1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240" name="Group 313"/>
          <p:cNvGrpSpPr>
            <a:grpSpLocks/>
          </p:cNvGrpSpPr>
          <p:nvPr/>
        </p:nvGrpSpPr>
        <p:grpSpPr bwMode="auto">
          <a:xfrm>
            <a:off x="4034887" y="2628830"/>
            <a:ext cx="1600200" cy="685800"/>
            <a:chOff x="2448" y="1488"/>
            <a:chExt cx="1008" cy="432"/>
          </a:xfrm>
        </p:grpSpPr>
        <p:sp>
          <p:nvSpPr>
            <p:cNvPr id="241" name="Rectangle 314"/>
            <p:cNvSpPr>
              <a:spLocks noChangeArrowheads="1"/>
            </p:cNvSpPr>
            <p:nvPr/>
          </p:nvSpPr>
          <p:spPr bwMode="auto">
            <a:xfrm>
              <a:off x="2448" y="1488"/>
              <a:ext cx="144" cy="43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de-AT" altLang="de-DE"/>
            </a:p>
          </p:txBody>
        </p:sp>
        <p:sp>
          <p:nvSpPr>
            <p:cNvPr id="242" name="Rectangle 315"/>
            <p:cNvSpPr>
              <a:spLocks noChangeArrowheads="1"/>
            </p:cNvSpPr>
            <p:nvPr/>
          </p:nvSpPr>
          <p:spPr bwMode="auto">
            <a:xfrm>
              <a:off x="2592" y="1488"/>
              <a:ext cx="144" cy="43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de-AT" altLang="de-DE"/>
            </a:p>
          </p:txBody>
        </p:sp>
        <p:sp>
          <p:nvSpPr>
            <p:cNvPr id="243" name="Rectangle 316"/>
            <p:cNvSpPr>
              <a:spLocks noChangeArrowheads="1"/>
            </p:cNvSpPr>
            <p:nvPr/>
          </p:nvSpPr>
          <p:spPr bwMode="auto">
            <a:xfrm>
              <a:off x="2736" y="1488"/>
              <a:ext cx="144" cy="43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de-AT" altLang="de-DE"/>
            </a:p>
          </p:txBody>
        </p:sp>
        <p:sp>
          <p:nvSpPr>
            <p:cNvPr id="244" name="Rectangle 317"/>
            <p:cNvSpPr>
              <a:spLocks noChangeArrowheads="1"/>
            </p:cNvSpPr>
            <p:nvPr/>
          </p:nvSpPr>
          <p:spPr bwMode="auto">
            <a:xfrm>
              <a:off x="2880" y="1488"/>
              <a:ext cx="144" cy="43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de-AT" altLang="de-DE"/>
            </a:p>
          </p:txBody>
        </p:sp>
        <p:sp>
          <p:nvSpPr>
            <p:cNvPr id="245" name="Rectangle 318"/>
            <p:cNvSpPr>
              <a:spLocks noChangeArrowheads="1"/>
            </p:cNvSpPr>
            <p:nvPr/>
          </p:nvSpPr>
          <p:spPr bwMode="auto">
            <a:xfrm>
              <a:off x="3024" y="1488"/>
              <a:ext cx="144" cy="43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de-AT" altLang="de-DE"/>
            </a:p>
          </p:txBody>
        </p:sp>
        <p:sp>
          <p:nvSpPr>
            <p:cNvPr id="246" name="Rectangle 319"/>
            <p:cNvSpPr>
              <a:spLocks noChangeArrowheads="1"/>
            </p:cNvSpPr>
            <p:nvPr/>
          </p:nvSpPr>
          <p:spPr bwMode="auto">
            <a:xfrm>
              <a:off x="3168" y="1488"/>
              <a:ext cx="144" cy="43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de-AT" altLang="de-DE"/>
            </a:p>
          </p:txBody>
        </p:sp>
        <p:sp>
          <p:nvSpPr>
            <p:cNvPr id="247" name="Rectangle 320"/>
            <p:cNvSpPr>
              <a:spLocks noChangeArrowheads="1"/>
            </p:cNvSpPr>
            <p:nvPr/>
          </p:nvSpPr>
          <p:spPr bwMode="auto">
            <a:xfrm>
              <a:off x="3312" y="1488"/>
              <a:ext cx="144" cy="43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de-AT" altLang="de-DE"/>
            </a:p>
          </p:txBody>
        </p:sp>
      </p:grpSp>
      <p:grpSp>
        <p:nvGrpSpPr>
          <p:cNvPr id="248" name="Group 321"/>
          <p:cNvGrpSpPr>
            <a:grpSpLocks/>
          </p:cNvGrpSpPr>
          <p:nvPr/>
        </p:nvGrpSpPr>
        <p:grpSpPr bwMode="auto">
          <a:xfrm>
            <a:off x="4034887" y="4838630"/>
            <a:ext cx="1600200" cy="381000"/>
            <a:chOff x="2448" y="1488"/>
            <a:chExt cx="1008" cy="432"/>
          </a:xfrm>
        </p:grpSpPr>
        <p:sp>
          <p:nvSpPr>
            <p:cNvPr id="249" name="Rectangle 322"/>
            <p:cNvSpPr>
              <a:spLocks noChangeArrowheads="1"/>
            </p:cNvSpPr>
            <p:nvPr/>
          </p:nvSpPr>
          <p:spPr bwMode="auto">
            <a:xfrm>
              <a:off x="2448" y="1488"/>
              <a:ext cx="144" cy="432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de-AT" altLang="de-DE"/>
            </a:p>
          </p:txBody>
        </p:sp>
        <p:sp>
          <p:nvSpPr>
            <p:cNvPr id="250" name="Rectangle 323"/>
            <p:cNvSpPr>
              <a:spLocks noChangeArrowheads="1"/>
            </p:cNvSpPr>
            <p:nvPr/>
          </p:nvSpPr>
          <p:spPr bwMode="auto">
            <a:xfrm>
              <a:off x="2592" y="1488"/>
              <a:ext cx="144" cy="432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de-AT" altLang="de-DE"/>
            </a:p>
          </p:txBody>
        </p:sp>
        <p:sp>
          <p:nvSpPr>
            <p:cNvPr id="251" name="Rectangle 324"/>
            <p:cNvSpPr>
              <a:spLocks noChangeArrowheads="1"/>
            </p:cNvSpPr>
            <p:nvPr/>
          </p:nvSpPr>
          <p:spPr bwMode="auto">
            <a:xfrm>
              <a:off x="2736" y="1488"/>
              <a:ext cx="144" cy="432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de-AT" altLang="de-DE"/>
            </a:p>
          </p:txBody>
        </p:sp>
        <p:sp>
          <p:nvSpPr>
            <p:cNvPr id="252" name="Rectangle 325"/>
            <p:cNvSpPr>
              <a:spLocks noChangeArrowheads="1"/>
            </p:cNvSpPr>
            <p:nvPr/>
          </p:nvSpPr>
          <p:spPr bwMode="auto">
            <a:xfrm>
              <a:off x="2880" y="1488"/>
              <a:ext cx="144" cy="432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de-AT" altLang="de-DE"/>
            </a:p>
          </p:txBody>
        </p:sp>
        <p:sp>
          <p:nvSpPr>
            <p:cNvPr id="253" name="Rectangle 326"/>
            <p:cNvSpPr>
              <a:spLocks noChangeArrowheads="1"/>
            </p:cNvSpPr>
            <p:nvPr/>
          </p:nvSpPr>
          <p:spPr bwMode="auto">
            <a:xfrm>
              <a:off x="3024" y="1488"/>
              <a:ext cx="144" cy="432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de-AT" altLang="de-DE"/>
            </a:p>
          </p:txBody>
        </p:sp>
        <p:sp>
          <p:nvSpPr>
            <p:cNvPr id="254" name="Rectangle 327"/>
            <p:cNvSpPr>
              <a:spLocks noChangeArrowheads="1"/>
            </p:cNvSpPr>
            <p:nvPr/>
          </p:nvSpPr>
          <p:spPr bwMode="auto">
            <a:xfrm>
              <a:off x="3168" y="1488"/>
              <a:ext cx="144" cy="432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de-AT" altLang="de-DE"/>
            </a:p>
          </p:txBody>
        </p:sp>
        <p:sp>
          <p:nvSpPr>
            <p:cNvPr id="255" name="Rectangle 328"/>
            <p:cNvSpPr>
              <a:spLocks noChangeArrowheads="1"/>
            </p:cNvSpPr>
            <p:nvPr/>
          </p:nvSpPr>
          <p:spPr bwMode="auto">
            <a:xfrm>
              <a:off x="3312" y="1488"/>
              <a:ext cx="144" cy="432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de-AT" altLang="de-DE"/>
            </a:p>
          </p:txBody>
        </p:sp>
      </p:grpSp>
      <p:sp>
        <p:nvSpPr>
          <p:cNvPr id="256" name="Text Box 329"/>
          <p:cNvSpPr txBox="1">
            <a:spLocks noChangeArrowheads="1"/>
          </p:cNvSpPr>
          <p:nvPr/>
        </p:nvSpPr>
        <p:spPr bwMode="auto">
          <a:xfrm>
            <a:off x="4401600" y="2628830"/>
            <a:ext cx="914400" cy="57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lnSpc>
                <a:spcPct val="75000"/>
              </a:lnSpc>
            </a:pPr>
            <a:r>
              <a:rPr lang="de-DE" altLang="de-DE" b="1"/>
              <a:t>4</a:t>
            </a:r>
            <a:br>
              <a:rPr lang="de-DE" altLang="de-DE" sz="3200" b="1"/>
            </a:br>
            <a:r>
              <a:rPr lang="de-DE" altLang="de-DE" sz="1800" b="1"/>
              <a:t>Wie?</a:t>
            </a:r>
          </a:p>
        </p:txBody>
      </p:sp>
      <p:sp>
        <p:nvSpPr>
          <p:cNvPr id="257" name="Text Box 330"/>
          <p:cNvSpPr txBox="1">
            <a:spLocks noChangeArrowheads="1"/>
          </p:cNvSpPr>
          <p:nvPr/>
        </p:nvSpPr>
        <p:spPr bwMode="auto">
          <a:xfrm>
            <a:off x="3806287" y="4838630"/>
            <a:ext cx="2057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lnSpc>
                <a:spcPct val="75000"/>
              </a:lnSpc>
            </a:pPr>
            <a:r>
              <a:rPr lang="de-DE" altLang="de-DE" b="1" dirty="0"/>
              <a:t>5 </a:t>
            </a:r>
            <a:r>
              <a:rPr lang="de-DE" altLang="de-DE" sz="1800" b="1" dirty="0" err="1"/>
              <a:t>Wieviel</a:t>
            </a:r>
            <a:r>
              <a:rPr lang="de-DE" altLang="de-DE" sz="1800" b="1" dirty="0"/>
              <a:t>?</a:t>
            </a:r>
          </a:p>
        </p:txBody>
      </p:sp>
      <p:grpSp>
        <p:nvGrpSpPr>
          <p:cNvPr id="258" name="Group 348"/>
          <p:cNvGrpSpPr>
            <a:grpSpLocks/>
          </p:cNvGrpSpPr>
          <p:nvPr/>
        </p:nvGrpSpPr>
        <p:grpSpPr bwMode="auto">
          <a:xfrm>
            <a:off x="4034887" y="3390830"/>
            <a:ext cx="1600200" cy="1371600"/>
            <a:chOff x="816" y="960"/>
            <a:chExt cx="1008" cy="864"/>
          </a:xfrm>
        </p:grpSpPr>
        <p:grpSp>
          <p:nvGrpSpPr>
            <p:cNvPr id="259" name="Group 187"/>
            <p:cNvGrpSpPr>
              <a:grpSpLocks/>
            </p:cNvGrpSpPr>
            <p:nvPr/>
          </p:nvGrpSpPr>
          <p:grpSpPr bwMode="auto">
            <a:xfrm>
              <a:off x="816" y="960"/>
              <a:ext cx="1008" cy="864"/>
              <a:chOff x="2448" y="1968"/>
              <a:chExt cx="1008" cy="864"/>
            </a:xfrm>
          </p:grpSpPr>
          <p:grpSp>
            <p:nvGrpSpPr>
              <p:cNvPr id="267" name="Group 188"/>
              <p:cNvGrpSpPr>
                <a:grpSpLocks/>
              </p:cNvGrpSpPr>
              <p:nvPr/>
            </p:nvGrpSpPr>
            <p:grpSpPr bwMode="auto">
              <a:xfrm>
                <a:off x="2448" y="1968"/>
                <a:ext cx="1008" cy="864"/>
                <a:chOff x="2448" y="1968"/>
                <a:chExt cx="1008" cy="960"/>
              </a:xfrm>
            </p:grpSpPr>
            <p:sp>
              <p:nvSpPr>
                <p:cNvPr id="275" name="Rectangle 189"/>
                <p:cNvSpPr>
                  <a:spLocks noChangeArrowheads="1"/>
                </p:cNvSpPr>
                <p:nvPr/>
              </p:nvSpPr>
              <p:spPr bwMode="auto">
                <a:xfrm>
                  <a:off x="2448" y="1968"/>
                  <a:ext cx="144" cy="960"/>
                </a:xfrm>
                <a:prstGeom prst="rect">
                  <a:avLst/>
                </a:prstGeom>
                <a:solidFill>
                  <a:srgbClr val="33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de-AT" altLang="de-DE"/>
                </a:p>
              </p:txBody>
            </p:sp>
            <p:sp>
              <p:nvSpPr>
                <p:cNvPr id="276" name="Rectangle 190"/>
                <p:cNvSpPr>
                  <a:spLocks noChangeArrowheads="1"/>
                </p:cNvSpPr>
                <p:nvPr/>
              </p:nvSpPr>
              <p:spPr bwMode="auto">
                <a:xfrm>
                  <a:off x="2880" y="1968"/>
                  <a:ext cx="144" cy="960"/>
                </a:xfrm>
                <a:prstGeom prst="rect">
                  <a:avLst/>
                </a:prstGeom>
                <a:solidFill>
                  <a:srgbClr val="33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de-AT" altLang="de-DE"/>
                </a:p>
              </p:txBody>
            </p:sp>
            <p:sp>
              <p:nvSpPr>
                <p:cNvPr id="277" name="Rectangle 191"/>
                <p:cNvSpPr>
                  <a:spLocks noChangeArrowheads="1"/>
                </p:cNvSpPr>
                <p:nvPr/>
              </p:nvSpPr>
              <p:spPr bwMode="auto">
                <a:xfrm>
                  <a:off x="3024" y="1968"/>
                  <a:ext cx="144" cy="960"/>
                </a:xfrm>
                <a:prstGeom prst="rect">
                  <a:avLst/>
                </a:prstGeom>
                <a:solidFill>
                  <a:srgbClr val="33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de-AT" altLang="de-DE"/>
                </a:p>
              </p:txBody>
            </p:sp>
            <p:sp>
              <p:nvSpPr>
                <p:cNvPr id="278" name="Rectangle 192"/>
                <p:cNvSpPr>
                  <a:spLocks noChangeArrowheads="1"/>
                </p:cNvSpPr>
                <p:nvPr/>
              </p:nvSpPr>
              <p:spPr bwMode="auto">
                <a:xfrm>
                  <a:off x="3168" y="1968"/>
                  <a:ext cx="144" cy="960"/>
                </a:xfrm>
                <a:prstGeom prst="rect">
                  <a:avLst/>
                </a:prstGeom>
                <a:solidFill>
                  <a:srgbClr val="33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de-AT" altLang="de-DE"/>
                </a:p>
              </p:txBody>
            </p:sp>
            <p:sp>
              <p:nvSpPr>
                <p:cNvPr id="279" name="Rectangle 193"/>
                <p:cNvSpPr>
                  <a:spLocks noChangeArrowheads="1"/>
                </p:cNvSpPr>
                <p:nvPr/>
              </p:nvSpPr>
              <p:spPr bwMode="auto">
                <a:xfrm>
                  <a:off x="3312" y="1968"/>
                  <a:ext cx="144" cy="960"/>
                </a:xfrm>
                <a:prstGeom prst="rect">
                  <a:avLst/>
                </a:prstGeom>
                <a:solidFill>
                  <a:srgbClr val="33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de-AT" altLang="de-DE"/>
                </a:p>
              </p:txBody>
            </p:sp>
            <p:sp>
              <p:nvSpPr>
                <p:cNvPr id="280" name="Rectangle 194"/>
                <p:cNvSpPr>
                  <a:spLocks noChangeArrowheads="1"/>
                </p:cNvSpPr>
                <p:nvPr/>
              </p:nvSpPr>
              <p:spPr bwMode="auto">
                <a:xfrm>
                  <a:off x="2592" y="1968"/>
                  <a:ext cx="144" cy="960"/>
                </a:xfrm>
                <a:prstGeom prst="rect">
                  <a:avLst/>
                </a:prstGeom>
                <a:solidFill>
                  <a:srgbClr val="33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de-AT" altLang="de-DE"/>
                </a:p>
              </p:txBody>
            </p:sp>
            <p:sp>
              <p:nvSpPr>
                <p:cNvPr id="281" name="Rectangle 195"/>
                <p:cNvSpPr>
                  <a:spLocks noChangeArrowheads="1"/>
                </p:cNvSpPr>
                <p:nvPr/>
              </p:nvSpPr>
              <p:spPr bwMode="auto">
                <a:xfrm>
                  <a:off x="2736" y="1968"/>
                  <a:ext cx="144" cy="960"/>
                </a:xfrm>
                <a:prstGeom prst="rect">
                  <a:avLst/>
                </a:prstGeom>
                <a:solidFill>
                  <a:srgbClr val="33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de-AT" altLang="de-DE"/>
                </a:p>
              </p:txBody>
            </p:sp>
          </p:grpSp>
          <p:grpSp>
            <p:nvGrpSpPr>
              <p:cNvPr id="268" name="Group 196"/>
              <p:cNvGrpSpPr>
                <a:grpSpLocks/>
              </p:cNvGrpSpPr>
              <p:nvPr/>
            </p:nvGrpSpPr>
            <p:grpSpPr bwMode="auto">
              <a:xfrm>
                <a:off x="2448" y="1968"/>
                <a:ext cx="1008" cy="864"/>
                <a:chOff x="1440" y="1968"/>
                <a:chExt cx="720" cy="864"/>
              </a:xfrm>
            </p:grpSpPr>
            <p:sp>
              <p:nvSpPr>
                <p:cNvPr id="269" name="Rectangle 197"/>
                <p:cNvSpPr>
                  <a:spLocks noChangeArrowheads="1"/>
                </p:cNvSpPr>
                <p:nvPr/>
              </p:nvSpPr>
              <p:spPr bwMode="auto">
                <a:xfrm>
                  <a:off x="1440" y="1968"/>
                  <a:ext cx="720" cy="144"/>
                </a:xfrm>
                <a:prstGeom prst="rect">
                  <a:avLst/>
                </a:prstGeom>
                <a:solidFill>
                  <a:srgbClr val="33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de-AT" altLang="de-DE"/>
                </a:p>
              </p:txBody>
            </p:sp>
            <p:sp>
              <p:nvSpPr>
                <p:cNvPr id="270" name="Rectangle 198"/>
                <p:cNvSpPr>
                  <a:spLocks noChangeArrowheads="1"/>
                </p:cNvSpPr>
                <p:nvPr/>
              </p:nvSpPr>
              <p:spPr bwMode="auto">
                <a:xfrm>
                  <a:off x="1440" y="2256"/>
                  <a:ext cx="720" cy="144"/>
                </a:xfrm>
                <a:prstGeom prst="rect">
                  <a:avLst/>
                </a:prstGeom>
                <a:solidFill>
                  <a:srgbClr val="33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de-AT" altLang="de-DE"/>
                </a:p>
              </p:txBody>
            </p:sp>
            <p:sp>
              <p:nvSpPr>
                <p:cNvPr id="271" name="Rectangle 199"/>
                <p:cNvSpPr>
                  <a:spLocks noChangeArrowheads="1"/>
                </p:cNvSpPr>
                <p:nvPr/>
              </p:nvSpPr>
              <p:spPr bwMode="auto">
                <a:xfrm>
                  <a:off x="1440" y="2400"/>
                  <a:ext cx="720" cy="144"/>
                </a:xfrm>
                <a:prstGeom prst="rect">
                  <a:avLst/>
                </a:prstGeom>
                <a:solidFill>
                  <a:srgbClr val="33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de-AT" altLang="de-DE"/>
                </a:p>
              </p:txBody>
            </p:sp>
            <p:sp>
              <p:nvSpPr>
                <p:cNvPr id="272" name="Rectangle 200"/>
                <p:cNvSpPr>
                  <a:spLocks noChangeArrowheads="1"/>
                </p:cNvSpPr>
                <p:nvPr/>
              </p:nvSpPr>
              <p:spPr bwMode="auto">
                <a:xfrm>
                  <a:off x="1440" y="2544"/>
                  <a:ext cx="720" cy="144"/>
                </a:xfrm>
                <a:prstGeom prst="rect">
                  <a:avLst/>
                </a:prstGeom>
                <a:solidFill>
                  <a:srgbClr val="33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de-AT" altLang="de-DE"/>
                </a:p>
              </p:txBody>
            </p:sp>
            <p:sp>
              <p:nvSpPr>
                <p:cNvPr id="273" name="Rectangle 201"/>
                <p:cNvSpPr>
                  <a:spLocks noChangeArrowheads="1"/>
                </p:cNvSpPr>
                <p:nvPr/>
              </p:nvSpPr>
              <p:spPr bwMode="auto">
                <a:xfrm>
                  <a:off x="1440" y="2688"/>
                  <a:ext cx="720" cy="144"/>
                </a:xfrm>
                <a:prstGeom prst="rect">
                  <a:avLst/>
                </a:prstGeom>
                <a:solidFill>
                  <a:srgbClr val="33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de-AT" altLang="de-DE"/>
                </a:p>
              </p:txBody>
            </p:sp>
            <p:sp>
              <p:nvSpPr>
                <p:cNvPr id="274" name="Rectangle 202"/>
                <p:cNvSpPr>
                  <a:spLocks noChangeArrowheads="1"/>
                </p:cNvSpPr>
                <p:nvPr/>
              </p:nvSpPr>
              <p:spPr bwMode="auto">
                <a:xfrm>
                  <a:off x="1440" y="2112"/>
                  <a:ext cx="720" cy="144"/>
                </a:xfrm>
                <a:prstGeom prst="rect">
                  <a:avLst/>
                </a:prstGeom>
                <a:solidFill>
                  <a:srgbClr val="33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de-AT" altLang="de-DE"/>
                </a:p>
              </p:txBody>
            </p:sp>
          </p:grpSp>
        </p:grpSp>
        <p:grpSp>
          <p:nvGrpSpPr>
            <p:cNvPr id="260" name="Group 347"/>
            <p:cNvGrpSpPr>
              <a:grpSpLocks/>
            </p:cNvGrpSpPr>
            <p:nvPr/>
          </p:nvGrpSpPr>
          <p:grpSpPr bwMode="auto">
            <a:xfrm>
              <a:off x="816" y="960"/>
              <a:ext cx="1008" cy="864"/>
              <a:chOff x="240" y="1920"/>
              <a:chExt cx="1152" cy="864"/>
            </a:xfrm>
          </p:grpSpPr>
          <p:sp>
            <p:nvSpPr>
              <p:cNvPr id="261" name="Rectangle 341"/>
              <p:cNvSpPr>
                <a:spLocks noChangeArrowheads="1"/>
              </p:cNvSpPr>
              <p:nvPr/>
            </p:nvSpPr>
            <p:spPr bwMode="auto">
              <a:xfrm>
                <a:off x="240" y="1920"/>
                <a:ext cx="192" cy="8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de-AT" altLang="de-DE"/>
              </a:p>
            </p:txBody>
          </p:sp>
          <p:sp>
            <p:nvSpPr>
              <p:cNvPr id="262" name="Rectangle 342"/>
              <p:cNvSpPr>
                <a:spLocks noChangeArrowheads="1"/>
              </p:cNvSpPr>
              <p:nvPr/>
            </p:nvSpPr>
            <p:spPr bwMode="auto">
              <a:xfrm>
                <a:off x="432" y="1920"/>
                <a:ext cx="192" cy="8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de-AT" altLang="de-DE"/>
              </a:p>
            </p:txBody>
          </p:sp>
          <p:sp>
            <p:nvSpPr>
              <p:cNvPr id="263" name="Rectangle 343"/>
              <p:cNvSpPr>
                <a:spLocks noChangeArrowheads="1"/>
              </p:cNvSpPr>
              <p:nvPr/>
            </p:nvSpPr>
            <p:spPr bwMode="auto">
              <a:xfrm>
                <a:off x="624" y="1920"/>
                <a:ext cx="192" cy="8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de-AT" altLang="de-DE"/>
              </a:p>
            </p:txBody>
          </p:sp>
          <p:sp>
            <p:nvSpPr>
              <p:cNvPr id="264" name="Rectangle 344"/>
              <p:cNvSpPr>
                <a:spLocks noChangeArrowheads="1"/>
              </p:cNvSpPr>
              <p:nvPr/>
            </p:nvSpPr>
            <p:spPr bwMode="auto">
              <a:xfrm>
                <a:off x="816" y="1920"/>
                <a:ext cx="192" cy="8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de-AT" altLang="de-DE"/>
              </a:p>
            </p:txBody>
          </p:sp>
          <p:sp>
            <p:nvSpPr>
              <p:cNvPr id="265" name="Rectangle 345"/>
              <p:cNvSpPr>
                <a:spLocks noChangeArrowheads="1"/>
              </p:cNvSpPr>
              <p:nvPr/>
            </p:nvSpPr>
            <p:spPr bwMode="auto">
              <a:xfrm>
                <a:off x="1008" y="1920"/>
                <a:ext cx="192" cy="8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de-AT" altLang="de-DE"/>
              </a:p>
            </p:txBody>
          </p:sp>
          <p:sp>
            <p:nvSpPr>
              <p:cNvPr id="266" name="Rectangle 346"/>
              <p:cNvSpPr>
                <a:spLocks noChangeArrowheads="1"/>
              </p:cNvSpPr>
              <p:nvPr/>
            </p:nvSpPr>
            <p:spPr bwMode="auto">
              <a:xfrm>
                <a:off x="1200" y="1920"/>
                <a:ext cx="192" cy="8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de-AT" altLang="de-DE"/>
              </a:p>
            </p:txBody>
          </p:sp>
        </p:grpSp>
      </p:grpSp>
      <p:sp>
        <p:nvSpPr>
          <p:cNvPr id="282" name="Text Box 331"/>
          <p:cNvSpPr txBox="1">
            <a:spLocks noChangeArrowheads="1"/>
          </p:cNvSpPr>
          <p:nvPr/>
        </p:nvSpPr>
        <p:spPr bwMode="auto">
          <a:xfrm>
            <a:off x="3987262" y="3543230"/>
            <a:ext cx="1676400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de-DE" altLang="de-DE" sz="3200" b="1" dirty="0">
                <a:solidFill>
                  <a:schemeClr val="bg1"/>
                </a:solidFill>
              </a:rPr>
              <a:t>7</a:t>
            </a:r>
            <a:br>
              <a:rPr lang="de-DE" altLang="de-DE" sz="3200" b="1" dirty="0"/>
            </a:br>
            <a:r>
              <a:rPr lang="de-DE" altLang="de-DE" sz="2000" b="1" dirty="0">
                <a:solidFill>
                  <a:schemeClr val="bg1"/>
                </a:solidFill>
              </a:rPr>
              <a:t>Beziehungen</a:t>
            </a:r>
          </a:p>
        </p:txBody>
      </p:sp>
      <p:sp>
        <p:nvSpPr>
          <p:cNvPr id="283" name="Text Box 349"/>
          <p:cNvSpPr txBox="1">
            <a:spLocks noChangeArrowheads="1"/>
          </p:cNvSpPr>
          <p:nvPr/>
        </p:nvSpPr>
        <p:spPr bwMode="auto">
          <a:xfrm>
            <a:off x="4444462" y="2004943"/>
            <a:ext cx="7620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de-DE" altLang="de-DE" sz="32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84" name="Text Box 350"/>
          <p:cNvSpPr txBox="1">
            <a:spLocks noChangeArrowheads="1"/>
          </p:cNvSpPr>
          <p:nvPr/>
        </p:nvSpPr>
        <p:spPr bwMode="auto">
          <a:xfrm>
            <a:off x="1833201" y="1916832"/>
            <a:ext cx="266679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de-DE" altLang="de-DE" sz="1600" b="1" dirty="0">
                <a:solidFill>
                  <a:srgbClr val="33CCCC"/>
                </a:solidFill>
              </a:rPr>
              <a:t>6.) Abhängigkeiten zwischen</a:t>
            </a:r>
            <a:br>
              <a:rPr lang="de-DE" altLang="de-DE" sz="1600" b="1" dirty="0">
                <a:solidFill>
                  <a:srgbClr val="33CCCC"/>
                </a:solidFill>
              </a:rPr>
            </a:br>
            <a:r>
              <a:rPr lang="de-DE" altLang="de-DE" sz="1600" b="1" dirty="0">
                <a:solidFill>
                  <a:srgbClr val="33CCCC"/>
                </a:solidFill>
              </a:rPr>
              <a:t>     technischen Merk-</a:t>
            </a:r>
            <a:br>
              <a:rPr lang="de-DE" altLang="de-DE" sz="1600" b="1" dirty="0">
                <a:solidFill>
                  <a:srgbClr val="33CCCC"/>
                </a:solidFill>
              </a:rPr>
            </a:br>
            <a:r>
              <a:rPr lang="de-DE" altLang="de-DE" sz="1600" b="1" dirty="0">
                <a:solidFill>
                  <a:srgbClr val="33CCCC"/>
                </a:solidFill>
              </a:rPr>
              <a:t>     malen ermitteln</a:t>
            </a:r>
            <a:br>
              <a:rPr lang="de-DE" altLang="de-DE" sz="1600" b="1" dirty="0">
                <a:solidFill>
                  <a:srgbClr val="33CCCC"/>
                </a:solidFill>
              </a:rPr>
            </a:br>
            <a:r>
              <a:rPr lang="de-DE" altLang="de-DE" sz="1600" b="1" dirty="0">
                <a:solidFill>
                  <a:srgbClr val="33CCCC"/>
                </a:solidFill>
              </a:rPr>
              <a:t>          ( +  / - )</a:t>
            </a:r>
          </a:p>
        </p:txBody>
      </p:sp>
      <p:sp>
        <p:nvSpPr>
          <p:cNvPr id="285" name="Text Box 351"/>
          <p:cNvSpPr txBox="1">
            <a:spLocks noChangeArrowheads="1"/>
          </p:cNvSpPr>
          <p:nvPr/>
        </p:nvSpPr>
        <p:spPr bwMode="auto">
          <a:xfrm>
            <a:off x="5764088" y="1727805"/>
            <a:ext cx="3056384" cy="4293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de-DE" altLang="de-DE" sz="1600" b="1" dirty="0">
                <a:solidFill>
                  <a:schemeClr val="accent2"/>
                </a:solidFill>
              </a:rPr>
              <a:t>7.) Beziehungen in die </a:t>
            </a:r>
            <a:br>
              <a:rPr lang="de-DE" altLang="de-DE" sz="1600" b="1" dirty="0">
                <a:solidFill>
                  <a:schemeClr val="accent2"/>
                </a:solidFill>
              </a:rPr>
            </a:br>
            <a:r>
              <a:rPr lang="de-DE" altLang="de-DE" sz="1600" b="1" dirty="0">
                <a:solidFill>
                  <a:schemeClr val="accent2"/>
                </a:solidFill>
              </a:rPr>
              <a:t>      Matrix  eintragen:</a:t>
            </a:r>
          </a:p>
          <a:p>
            <a:pPr marL="126000" indent="-457200" algn="l" eaLnBrk="1" hangingPunct="1">
              <a:spcBef>
                <a:spcPct val="50000"/>
              </a:spcBef>
            </a:pPr>
            <a:r>
              <a:rPr lang="de-DE" altLang="de-DE" sz="1600" dirty="0">
                <a:solidFill>
                  <a:schemeClr val="accent2"/>
                </a:solidFill>
              </a:rPr>
              <a:t>- </a:t>
            </a:r>
            <a:r>
              <a:rPr lang="de-DE" altLang="de-DE" sz="1400" b="1" dirty="0">
                <a:solidFill>
                  <a:schemeClr val="accent2"/>
                </a:solidFill>
              </a:rPr>
              <a:t>welche Kundenanforderungen</a:t>
            </a:r>
            <a:r>
              <a:rPr lang="de-DE" altLang="de-DE" sz="1400" dirty="0">
                <a:solidFill>
                  <a:schemeClr val="accent2"/>
                </a:solidFill>
              </a:rPr>
              <a:t> </a:t>
            </a:r>
            <a:r>
              <a:rPr lang="de-DE" altLang="de-DE" sz="1400" b="1" dirty="0">
                <a:solidFill>
                  <a:schemeClr val="accent2"/>
                </a:solidFill>
              </a:rPr>
              <a:t>werden durch welche technischen Merkmale  realisiert</a:t>
            </a:r>
          </a:p>
          <a:p>
            <a:pPr algn="l" eaLnBrk="1" hangingPunct="1">
              <a:spcBef>
                <a:spcPct val="50000"/>
              </a:spcBef>
            </a:pPr>
            <a:r>
              <a:rPr lang="de-DE" altLang="de-DE" sz="1400" b="1" dirty="0">
                <a:solidFill>
                  <a:schemeClr val="accent2"/>
                </a:solidFill>
              </a:rPr>
              <a:t>          -  Eintragen von</a:t>
            </a:r>
            <a:br>
              <a:rPr lang="de-DE" altLang="de-DE" sz="1400" b="1" dirty="0">
                <a:solidFill>
                  <a:schemeClr val="accent2"/>
                </a:solidFill>
              </a:rPr>
            </a:br>
            <a:r>
              <a:rPr lang="de-DE" altLang="de-DE" sz="1400" b="1" dirty="0">
                <a:solidFill>
                  <a:schemeClr val="accent2"/>
                </a:solidFill>
              </a:rPr>
              <a:t>             Beziehungssymbolen oder</a:t>
            </a:r>
            <a:br>
              <a:rPr lang="de-DE" altLang="de-DE" sz="1400" b="1" dirty="0">
                <a:solidFill>
                  <a:schemeClr val="accent2"/>
                </a:solidFill>
              </a:rPr>
            </a:br>
            <a:r>
              <a:rPr lang="de-DE" altLang="de-DE" sz="1400" b="1" dirty="0">
                <a:solidFill>
                  <a:schemeClr val="accent2"/>
                </a:solidFill>
              </a:rPr>
              <a:t>             numerischen Werten an</a:t>
            </a:r>
            <a:br>
              <a:rPr lang="de-DE" altLang="de-DE" sz="1400" b="1" dirty="0">
                <a:solidFill>
                  <a:schemeClr val="accent2"/>
                </a:solidFill>
              </a:rPr>
            </a:br>
            <a:r>
              <a:rPr lang="de-DE" altLang="de-DE" sz="1400" b="1" dirty="0">
                <a:solidFill>
                  <a:schemeClr val="accent2"/>
                </a:solidFill>
              </a:rPr>
              <a:t>             den Kreuzungspunkten</a:t>
            </a:r>
          </a:p>
          <a:p>
            <a:pPr algn="l" eaLnBrk="1" hangingPunct="1">
              <a:spcBef>
                <a:spcPct val="50000"/>
              </a:spcBef>
            </a:pPr>
            <a:r>
              <a:rPr lang="de-DE" altLang="de-DE" sz="1400" b="1" dirty="0">
                <a:solidFill>
                  <a:schemeClr val="accent2"/>
                </a:solidFill>
              </a:rPr>
              <a:t>          -  Überprüfen, ob eine</a:t>
            </a:r>
            <a:br>
              <a:rPr lang="de-DE" altLang="de-DE" sz="1400" b="1" dirty="0">
                <a:solidFill>
                  <a:schemeClr val="accent2"/>
                </a:solidFill>
              </a:rPr>
            </a:br>
            <a:r>
              <a:rPr lang="de-DE" altLang="de-DE" sz="1400" b="1" dirty="0">
                <a:solidFill>
                  <a:schemeClr val="accent2"/>
                </a:solidFill>
              </a:rPr>
              <a:t>             Kundenanforderung</a:t>
            </a:r>
            <a:br>
              <a:rPr lang="de-DE" altLang="de-DE" sz="1400" b="1" dirty="0">
                <a:solidFill>
                  <a:schemeClr val="accent2"/>
                </a:solidFill>
              </a:rPr>
            </a:br>
            <a:r>
              <a:rPr lang="de-DE" altLang="de-DE" sz="1400" b="1" dirty="0">
                <a:solidFill>
                  <a:schemeClr val="accent2"/>
                </a:solidFill>
              </a:rPr>
              <a:t>             vergessen wurde (kein</a:t>
            </a:r>
            <a:br>
              <a:rPr lang="de-DE" altLang="de-DE" sz="1400" b="1" dirty="0">
                <a:solidFill>
                  <a:schemeClr val="accent2"/>
                </a:solidFill>
              </a:rPr>
            </a:br>
            <a:r>
              <a:rPr lang="de-DE" altLang="de-DE" sz="1400" b="1" dirty="0">
                <a:solidFill>
                  <a:schemeClr val="accent2"/>
                </a:solidFill>
              </a:rPr>
              <a:t>             Wert/Symbol in Reihe)</a:t>
            </a:r>
          </a:p>
          <a:p>
            <a:pPr algn="l" eaLnBrk="1" hangingPunct="1">
              <a:spcBef>
                <a:spcPct val="50000"/>
              </a:spcBef>
              <a:buFontTx/>
              <a:buChar char="-"/>
            </a:pPr>
            <a:r>
              <a:rPr lang="de-DE" altLang="de-DE" sz="1400" b="1" dirty="0">
                <a:solidFill>
                  <a:schemeClr val="accent2"/>
                </a:solidFill>
              </a:rPr>
              <a:t> Überprüfen, ob ein technisches</a:t>
            </a:r>
            <a:br>
              <a:rPr lang="de-DE" altLang="de-DE" sz="1400" b="1" dirty="0">
                <a:solidFill>
                  <a:schemeClr val="accent2"/>
                </a:solidFill>
              </a:rPr>
            </a:br>
            <a:r>
              <a:rPr lang="de-DE" altLang="de-DE" sz="1400" b="1" dirty="0">
                <a:solidFill>
                  <a:schemeClr val="accent2"/>
                </a:solidFill>
              </a:rPr>
              <a:t>   Merkmal vorhanden ist, das</a:t>
            </a:r>
            <a:br>
              <a:rPr lang="de-DE" altLang="de-DE" sz="1400" b="1" dirty="0">
                <a:solidFill>
                  <a:schemeClr val="accent2"/>
                </a:solidFill>
              </a:rPr>
            </a:br>
            <a:r>
              <a:rPr lang="de-DE" altLang="de-DE" sz="1400" b="1" dirty="0">
                <a:solidFill>
                  <a:schemeClr val="accent2"/>
                </a:solidFill>
              </a:rPr>
              <a:t>   keine Beziehung zu </a:t>
            </a:r>
            <a:r>
              <a:rPr lang="de-DE" altLang="de-DE" sz="1400" b="1" dirty="0" err="1">
                <a:solidFill>
                  <a:schemeClr val="accent2"/>
                </a:solidFill>
              </a:rPr>
              <a:t>Kundenan</a:t>
            </a:r>
            <a:r>
              <a:rPr lang="de-DE" altLang="de-DE" sz="1400" b="1" dirty="0">
                <a:solidFill>
                  <a:schemeClr val="accent2"/>
                </a:solidFill>
              </a:rPr>
              <a:t>-</a:t>
            </a:r>
            <a:br>
              <a:rPr lang="de-DE" altLang="de-DE" sz="1400" b="1" dirty="0">
                <a:solidFill>
                  <a:schemeClr val="accent2"/>
                </a:solidFill>
              </a:rPr>
            </a:br>
            <a:r>
              <a:rPr lang="de-DE" altLang="de-DE" sz="1400" b="1" dirty="0">
                <a:solidFill>
                  <a:schemeClr val="accent2"/>
                </a:solidFill>
              </a:rPr>
              <a:t>   </a:t>
            </a:r>
            <a:r>
              <a:rPr lang="de-DE" altLang="de-DE" sz="1400" b="1" dirty="0" err="1">
                <a:solidFill>
                  <a:schemeClr val="accent2"/>
                </a:solidFill>
              </a:rPr>
              <a:t>forderungen</a:t>
            </a:r>
            <a:r>
              <a:rPr lang="de-DE" altLang="de-DE" sz="1400" b="1" dirty="0">
                <a:solidFill>
                  <a:schemeClr val="accent2"/>
                </a:solidFill>
              </a:rPr>
              <a:t> hat (= Spalte ist leer)</a:t>
            </a:r>
          </a:p>
        </p:txBody>
      </p:sp>
    </p:spTree>
    <p:extLst>
      <p:ext uri="{BB962C8B-B14F-4D97-AF65-F5344CB8AC3E}">
        <p14:creationId xmlns:p14="http://schemas.microsoft.com/office/powerpoint/2010/main" val="1248736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23850" y="333375"/>
            <a:ext cx="7558088" cy="457200"/>
          </a:xfrm>
          <a:prstGeom prst="rect">
            <a:avLst/>
          </a:prstGeom>
          <a:solidFill>
            <a:srgbClr val="0000FF"/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9pPr>
          </a:lstStyle>
          <a:p>
            <a:endParaRPr lang="de-DE" sz="2200" kern="0" dirty="0">
              <a:solidFill>
                <a:srgbClr val="FFFF00"/>
              </a:solidFill>
              <a:cs typeface="Times New Roman" pitchFamily="18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95288" y="345251"/>
            <a:ext cx="431800" cy="431800"/>
          </a:xfrm>
          <a:prstGeom prst="doubleWave">
            <a:avLst>
              <a:gd name="adj1" fmla="val 6500"/>
              <a:gd name="adj2" fmla="val 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de-AT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874540" y="1340768"/>
            <a:ext cx="7772400" cy="489654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buFontTx/>
              <a:buNone/>
            </a:pPr>
            <a:endParaRPr lang="de-DE" altLang="de-DE" sz="2400" b="0" dirty="0"/>
          </a:p>
        </p:txBody>
      </p:sp>
      <p:sp>
        <p:nvSpPr>
          <p:cNvPr id="6" name="Explosion 2 5"/>
          <p:cNvSpPr/>
          <p:nvPr/>
        </p:nvSpPr>
        <p:spPr bwMode="auto">
          <a:xfrm>
            <a:off x="3131840" y="44624"/>
            <a:ext cx="2880320" cy="1008112"/>
          </a:xfrm>
          <a:prstGeom prst="irregularSeal2">
            <a:avLst/>
          </a:prstGeom>
          <a:gradFill flip="none" rotWithShape="1">
            <a:gsLst>
              <a:gs pos="49000">
                <a:schemeClr val="bg1"/>
              </a:gs>
              <a:gs pos="100000">
                <a:srgbClr val="FFC000"/>
              </a:gs>
            </a:gsLst>
            <a:path path="shap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AT" sz="2400" dirty="0"/>
              <a:t>T</a:t>
            </a:r>
            <a:r>
              <a:rPr kumimoji="0" lang="de-AT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QM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08720"/>
            <a:ext cx="7772400" cy="64807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de-DE" altLang="de-DE" sz="2000" dirty="0">
                <a:solidFill>
                  <a:srgbClr val="92D050"/>
                </a:solidFill>
              </a:rPr>
              <a:t>QFD Quality </a:t>
            </a:r>
            <a:r>
              <a:rPr lang="de-DE" altLang="de-DE" sz="2000" dirty="0" err="1">
                <a:solidFill>
                  <a:srgbClr val="92D050"/>
                </a:solidFill>
              </a:rPr>
              <a:t>Function</a:t>
            </a:r>
            <a:r>
              <a:rPr lang="de-DE" altLang="de-DE" sz="2000" dirty="0">
                <a:solidFill>
                  <a:srgbClr val="92D050"/>
                </a:solidFill>
              </a:rPr>
              <a:t> </a:t>
            </a:r>
            <a:r>
              <a:rPr lang="de-DE" altLang="de-DE" sz="2000" dirty="0" err="1">
                <a:solidFill>
                  <a:srgbClr val="92D050"/>
                </a:solidFill>
              </a:rPr>
              <a:t>Deployment</a:t>
            </a:r>
            <a:endParaRPr lang="de-DE" altLang="de-DE" sz="1400" b="0" i="1" dirty="0">
              <a:solidFill>
                <a:srgbClr val="92D050"/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11560" y="1340768"/>
            <a:ext cx="3528318" cy="54104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0" eaLnBrk="1" hangingPunct="1">
              <a:lnSpc>
                <a:spcPct val="150000"/>
              </a:lnSpc>
              <a:buNone/>
            </a:pPr>
            <a:r>
              <a:rPr lang="de-DE" altLang="de-DE" sz="1600" dirty="0"/>
              <a:t>Vorgehensweise (3):</a:t>
            </a:r>
          </a:p>
        </p:txBody>
      </p:sp>
      <p:sp>
        <p:nvSpPr>
          <p:cNvPr id="101" name="Text Box 151"/>
          <p:cNvSpPr txBox="1">
            <a:spLocks noChangeArrowheads="1"/>
          </p:cNvSpPr>
          <p:nvPr/>
        </p:nvSpPr>
        <p:spPr bwMode="auto">
          <a:xfrm>
            <a:off x="2738473" y="3511396"/>
            <a:ext cx="91440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de-DE" altLang="de-DE" sz="3200" b="1">
                <a:solidFill>
                  <a:schemeClr val="bg1"/>
                </a:solidFill>
              </a:rPr>
              <a:t>1</a:t>
            </a:r>
            <a:br>
              <a:rPr lang="de-DE" altLang="de-DE" sz="3200" b="1">
                <a:solidFill>
                  <a:schemeClr val="bg1"/>
                </a:solidFill>
              </a:rPr>
            </a:br>
            <a:r>
              <a:rPr lang="de-DE" altLang="de-DE" b="1">
                <a:solidFill>
                  <a:schemeClr val="bg1"/>
                </a:solidFill>
              </a:rPr>
              <a:t>Was?</a:t>
            </a:r>
          </a:p>
        </p:txBody>
      </p:sp>
      <p:sp>
        <p:nvSpPr>
          <p:cNvPr id="102" name="Text Box 152"/>
          <p:cNvSpPr txBox="1">
            <a:spLocks noChangeArrowheads="1"/>
          </p:cNvSpPr>
          <p:nvPr/>
        </p:nvSpPr>
        <p:spPr bwMode="auto">
          <a:xfrm>
            <a:off x="3736359" y="3511396"/>
            <a:ext cx="45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 sz="32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34" name="Group 76"/>
          <p:cNvGrpSpPr>
            <a:grpSpLocks/>
          </p:cNvGrpSpPr>
          <p:nvPr/>
        </p:nvGrpSpPr>
        <p:grpSpPr bwMode="auto">
          <a:xfrm>
            <a:off x="4034887" y="1790630"/>
            <a:ext cx="1600200" cy="838200"/>
            <a:chOff x="2448" y="960"/>
            <a:chExt cx="1008" cy="528"/>
          </a:xfrm>
        </p:grpSpPr>
        <p:grpSp>
          <p:nvGrpSpPr>
            <p:cNvPr id="135" name="Group 77"/>
            <p:cNvGrpSpPr>
              <a:grpSpLocks/>
            </p:cNvGrpSpPr>
            <p:nvPr/>
          </p:nvGrpSpPr>
          <p:grpSpPr bwMode="auto">
            <a:xfrm>
              <a:off x="2448" y="960"/>
              <a:ext cx="1008" cy="528"/>
              <a:chOff x="2448" y="960"/>
              <a:chExt cx="1008" cy="528"/>
            </a:xfrm>
          </p:grpSpPr>
          <p:sp>
            <p:nvSpPr>
              <p:cNvPr id="142" name="AutoShape 78"/>
              <p:cNvSpPr>
                <a:spLocks noChangeArrowheads="1"/>
              </p:cNvSpPr>
              <p:nvPr/>
            </p:nvSpPr>
            <p:spPr bwMode="auto">
              <a:xfrm>
                <a:off x="2448" y="960"/>
                <a:ext cx="1008" cy="528"/>
              </a:xfrm>
              <a:prstGeom prst="triangle">
                <a:avLst>
                  <a:gd name="adj" fmla="val 50000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de-AT" altLang="de-DE"/>
              </a:p>
            </p:txBody>
          </p:sp>
          <p:sp>
            <p:nvSpPr>
              <p:cNvPr id="143" name="Line 79"/>
              <p:cNvSpPr>
                <a:spLocks noChangeShapeType="1"/>
              </p:cNvSpPr>
              <p:nvPr/>
            </p:nvSpPr>
            <p:spPr bwMode="auto">
              <a:xfrm flipV="1">
                <a:off x="2592" y="1036"/>
                <a:ext cx="428" cy="4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AT"/>
              </a:p>
            </p:txBody>
          </p:sp>
          <p:sp>
            <p:nvSpPr>
              <p:cNvPr id="144" name="Line 80"/>
              <p:cNvSpPr>
                <a:spLocks noChangeShapeType="1"/>
              </p:cNvSpPr>
              <p:nvPr/>
            </p:nvSpPr>
            <p:spPr bwMode="auto">
              <a:xfrm flipV="1">
                <a:off x="2736" y="1113"/>
                <a:ext cx="357" cy="3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AT"/>
              </a:p>
            </p:txBody>
          </p:sp>
          <p:sp>
            <p:nvSpPr>
              <p:cNvPr id="145" name="Line 81"/>
              <p:cNvSpPr>
                <a:spLocks noChangeShapeType="1"/>
              </p:cNvSpPr>
              <p:nvPr/>
            </p:nvSpPr>
            <p:spPr bwMode="auto">
              <a:xfrm flipV="1">
                <a:off x="2880" y="1191"/>
                <a:ext cx="279" cy="2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AT"/>
              </a:p>
            </p:txBody>
          </p:sp>
          <p:sp>
            <p:nvSpPr>
              <p:cNvPr id="146" name="Line 82"/>
              <p:cNvSpPr>
                <a:spLocks noChangeShapeType="1"/>
              </p:cNvSpPr>
              <p:nvPr/>
            </p:nvSpPr>
            <p:spPr bwMode="auto">
              <a:xfrm flipV="1">
                <a:off x="3024" y="1263"/>
                <a:ext cx="207" cy="2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AT"/>
              </a:p>
            </p:txBody>
          </p:sp>
          <p:sp>
            <p:nvSpPr>
              <p:cNvPr id="147" name="Line 83"/>
              <p:cNvSpPr>
                <a:spLocks noChangeShapeType="1"/>
              </p:cNvSpPr>
              <p:nvPr/>
            </p:nvSpPr>
            <p:spPr bwMode="auto">
              <a:xfrm flipV="1">
                <a:off x="3168" y="1338"/>
                <a:ext cx="147" cy="1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AT"/>
              </a:p>
            </p:txBody>
          </p:sp>
          <p:sp>
            <p:nvSpPr>
              <p:cNvPr id="148" name="Line 84"/>
              <p:cNvSpPr>
                <a:spLocks noChangeShapeType="1"/>
              </p:cNvSpPr>
              <p:nvPr/>
            </p:nvSpPr>
            <p:spPr bwMode="auto">
              <a:xfrm flipV="1">
                <a:off x="3312" y="1413"/>
                <a:ext cx="66" cy="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AT"/>
              </a:p>
            </p:txBody>
          </p:sp>
        </p:grpSp>
        <p:sp>
          <p:nvSpPr>
            <p:cNvPr id="136" name="Line 85"/>
            <p:cNvSpPr>
              <a:spLocks noChangeShapeType="1"/>
            </p:cNvSpPr>
            <p:nvPr/>
          </p:nvSpPr>
          <p:spPr bwMode="auto">
            <a:xfrm flipH="1" flipV="1">
              <a:off x="2523" y="1422"/>
              <a:ext cx="69" cy="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AT"/>
            </a:p>
          </p:txBody>
        </p:sp>
        <p:sp>
          <p:nvSpPr>
            <p:cNvPr id="137" name="Line 86"/>
            <p:cNvSpPr>
              <a:spLocks noChangeShapeType="1"/>
            </p:cNvSpPr>
            <p:nvPr/>
          </p:nvSpPr>
          <p:spPr bwMode="auto">
            <a:xfrm flipH="1" flipV="1">
              <a:off x="2592" y="1344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AT"/>
            </a:p>
          </p:txBody>
        </p:sp>
        <p:sp>
          <p:nvSpPr>
            <p:cNvPr id="138" name="Line 87"/>
            <p:cNvSpPr>
              <a:spLocks noChangeShapeType="1"/>
            </p:cNvSpPr>
            <p:nvPr/>
          </p:nvSpPr>
          <p:spPr bwMode="auto">
            <a:xfrm flipH="1" flipV="1">
              <a:off x="2661" y="1266"/>
              <a:ext cx="219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AT"/>
            </a:p>
          </p:txBody>
        </p:sp>
        <p:sp>
          <p:nvSpPr>
            <p:cNvPr id="139" name="Line 88"/>
            <p:cNvSpPr>
              <a:spLocks noChangeShapeType="1"/>
            </p:cNvSpPr>
            <p:nvPr/>
          </p:nvSpPr>
          <p:spPr bwMode="auto">
            <a:xfrm flipH="1" flipV="1">
              <a:off x="2736" y="1200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AT"/>
            </a:p>
          </p:txBody>
        </p:sp>
        <p:sp>
          <p:nvSpPr>
            <p:cNvPr id="140" name="Line 89"/>
            <p:cNvSpPr>
              <a:spLocks noChangeShapeType="1"/>
            </p:cNvSpPr>
            <p:nvPr/>
          </p:nvSpPr>
          <p:spPr bwMode="auto">
            <a:xfrm flipH="1" flipV="1">
              <a:off x="2799" y="1122"/>
              <a:ext cx="369" cy="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AT"/>
            </a:p>
          </p:txBody>
        </p:sp>
        <p:sp>
          <p:nvSpPr>
            <p:cNvPr id="141" name="Line 90"/>
            <p:cNvSpPr>
              <a:spLocks noChangeShapeType="1"/>
            </p:cNvSpPr>
            <p:nvPr/>
          </p:nvSpPr>
          <p:spPr bwMode="auto">
            <a:xfrm flipH="1" flipV="1">
              <a:off x="2871" y="1044"/>
              <a:ext cx="441" cy="4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AT"/>
            </a:p>
          </p:txBody>
        </p:sp>
      </p:grpSp>
      <p:grpSp>
        <p:nvGrpSpPr>
          <p:cNvPr id="149" name="Group 222"/>
          <p:cNvGrpSpPr>
            <a:grpSpLocks/>
          </p:cNvGrpSpPr>
          <p:nvPr/>
        </p:nvGrpSpPr>
        <p:grpSpPr bwMode="auto">
          <a:xfrm>
            <a:off x="2434687" y="1790630"/>
            <a:ext cx="3733800" cy="4343400"/>
            <a:chOff x="1440" y="960"/>
            <a:chExt cx="2352" cy="2736"/>
          </a:xfrm>
        </p:grpSpPr>
        <p:grpSp>
          <p:nvGrpSpPr>
            <p:cNvPr id="150" name="Group 223"/>
            <p:cNvGrpSpPr>
              <a:grpSpLocks/>
            </p:cNvGrpSpPr>
            <p:nvPr/>
          </p:nvGrpSpPr>
          <p:grpSpPr bwMode="auto">
            <a:xfrm>
              <a:off x="1440" y="1968"/>
              <a:ext cx="720" cy="864"/>
              <a:chOff x="1440" y="1968"/>
              <a:chExt cx="720" cy="864"/>
            </a:xfrm>
          </p:grpSpPr>
          <p:sp>
            <p:nvSpPr>
              <p:cNvPr id="231" name="Rectangle 224"/>
              <p:cNvSpPr>
                <a:spLocks noChangeArrowheads="1"/>
              </p:cNvSpPr>
              <p:nvPr/>
            </p:nvSpPr>
            <p:spPr bwMode="auto">
              <a:xfrm>
                <a:off x="1440" y="1968"/>
                <a:ext cx="720" cy="144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de-AT" altLang="de-DE"/>
              </a:p>
            </p:txBody>
          </p:sp>
          <p:sp>
            <p:nvSpPr>
              <p:cNvPr id="232" name="Rectangle 225"/>
              <p:cNvSpPr>
                <a:spLocks noChangeArrowheads="1"/>
              </p:cNvSpPr>
              <p:nvPr/>
            </p:nvSpPr>
            <p:spPr bwMode="auto">
              <a:xfrm>
                <a:off x="1440" y="2256"/>
                <a:ext cx="720" cy="144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de-AT" altLang="de-DE"/>
              </a:p>
            </p:txBody>
          </p:sp>
          <p:sp>
            <p:nvSpPr>
              <p:cNvPr id="233" name="Rectangle 226"/>
              <p:cNvSpPr>
                <a:spLocks noChangeArrowheads="1"/>
              </p:cNvSpPr>
              <p:nvPr/>
            </p:nvSpPr>
            <p:spPr bwMode="auto">
              <a:xfrm>
                <a:off x="1440" y="2400"/>
                <a:ext cx="720" cy="144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de-AT" altLang="de-DE"/>
              </a:p>
            </p:txBody>
          </p:sp>
          <p:sp>
            <p:nvSpPr>
              <p:cNvPr id="234" name="Rectangle 227"/>
              <p:cNvSpPr>
                <a:spLocks noChangeArrowheads="1"/>
              </p:cNvSpPr>
              <p:nvPr/>
            </p:nvSpPr>
            <p:spPr bwMode="auto">
              <a:xfrm>
                <a:off x="1440" y="2544"/>
                <a:ext cx="720" cy="144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de-AT" altLang="de-DE"/>
              </a:p>
            </p:txBody>
          </p:sp>
          <p:sp>
            <p:nvSpPr>
              <p:cNvPr id="235" name="Rectangle 228"/>
              <p:cNvSpPr>
                <a:spLocks noChangeArrowheads="1"/>
              </p:cNvSpPr>
              <p:nvPr/>
            </p:nvSpPr>
            <p:spPr bwMode="auto">
              <a:xfrm>
                <a:off x="1440" y="2688"/>
                <a:ext cx="720" cy="144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de-AT" altLang="de-DE"/>
              </a:p>
            </p:txBody>
          </p:sp>
          <p:sp>
            <p:nvSpPr>
              <p:cNvPr id="236" name="Rectangle 229"/>
              <p:cNvSpPr>
                <a:spLocks noChangeArrowheads="1"/>
              </p:cNvSpPr>
              <p:nvPr/>
            </p:nvSpPr>
            <p:spPr bwMode="auto">
              <a:xfrm>
                <a:off x="1440" y="2112"/>
                <a:ext cx="720" cy="144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de-AT" altLang="de-DE"/>
              </a:p>
            </p:txBody>
          </p:sp>
        </p:grpSp>
        <p:grpSp>
          <p:nvGrpSpPr>
            <p:cNvPr id="151" name="Group 230"/>
            <p:cNvGrpSpPr>
              <a:grpSpLocks/>
            </p:cNvGrpSpPr>
            <p:nvPr/>
          </p:nvGrpSpPr>
          <p:grpSpPr bwMode="auto">
            <a:xfrm>
              <a:off x="2208" y="1968"/>
              <a:ext cx="192" cy="864"/>
              <a:chOff x="1440" y="1968"/>
              <a:chExt cx="720" cy="864"/>
            </a:xfrm>
          </p:grpSpPr>
          <p:sp>
            <p:nvSpPr>
              <p:cNvPr id="225" name="Rectangle 231"/>
              <p:cNvSpPr>
                <a:spLocks noChangeArrowheads="1"/>
              </p:cNvSpPr>
              <p:nvPr/>
            </p:nvSpPr>
            <p:spPr bwMode="auto">
              <a:xfrm>
                <a:off x="1440" y="1968"/>
                <a:ext cx="720" cy="144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de-AT" altLang="de-DE"/>
              </a:p>
            </p:txBody>
          </p:sp>
          <p:sp>
            <p:nvSpPr>
              <p:cNvPr id="226" name="Rectangle 232"/>
              <p:cNvSpPr>
                <a:spLocks noChangeArrowheads="1"/>
              </p:cNvSpPr>
              <p:nvPr/>
            </p:nvSpPr>
            <p:spPr bwMode="auto">
              <a:xfrm>
                <a:off x="1440" y="2256"/>
                <a:ext cx="720" cy="144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de-AT" altLang="de-DE"/>
              </a:p>
            </p:txBody>
          </p:sp>
          <p:sp>
            <p:nvSpPr>
              <p:cNvPr id="227" name="Rectangle 233"/>
              <p:cNvSpPr>
                <a:spLocks noChangeArrowheads="1"/>
              </p:cNvSpPr>
              <p:nvPr/>
            </p:nvSpPr>
            <p:spPr bwMode="auto">
              <a:xfrm>
                <a:off x="1440" y="2400"/>
                <a:ext cx="720" cy="144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de-AT" altLang="de-DE"/>
              </a:p>
            </p:txBody>
          </p:sp>
          <p:sp>
            <p:nvSpPr>
              <p:cNvPr id="228" name="Rectangle 234"/>
              <p:cNvSpPr>
                <a:spLocks noChangeArrowheads="1"/>
              </p:cNvSpPr>
              <p:nvPr/>
            </p:nvSpPr>
            <p:spPr bwMode="auto">
              <a:xfrm>
                <a:off x="1440" y="2544"/>
                <a:ext cx="720" cy="144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de-AT" altLang="de-DE"/>
              </a:p>
            </p:txBody>
          </p:sp>
          <p:sp>
            <p:nvSpPr>
              <p:cNvPr id="229" name="Rectangle 235"/>
              <p:cNvSpPr>
                <a:spLocks noChangeArrowheads="1"/>
              </p:cNvSpPr>
              <p:nvPr/>
            </p:nvSpPr>
            <p:spPr bwMode="auto">
              <a:xfrm>
                <a:off x="1440" y="2688"/>
                <a:ext cx="720" cy="144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de-AT" altLang="de-DE"/>
              </a:p>
            </p:txBody>
          </p:sp>
          <p:sp>
            <p:nvSpPr>
              <p:cNvPr id="230" name="Rectangle 236"/>
              <p:cNvSpPr>
                <a:spLocks noChangeArrowheads="1"/>
              </p:cNvSpPr>
              <p:nvPr/>
            </p:nvSpPr>
            <p:spPr bwMode="auto">
              <a:xfrm>
                <a:off x="1440" y="2112"/>
                <a:ext cx="720" cy="144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de-AT" altLang="de-DE"/>
              </a:p>
            </p:txBody>
          </p:sp>
        </p:grpSp>
        <p:sp>
          <p:nvSpPr>
            <p:cNvPr id="152" name="Rectangle 237"/>
            <p:cNvSpPr>
              <a:spLocks noChangeArrowheads="1"/>
            </p:cNvSpPr>
            <p:nvPr/>
          </p:nvSpPr>
          <p:spPr bwMode="auto">
            <a:xfrm>
              <a:off x="3504" y="1968"/>
              <a:ext cx="288" cy="864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de-AT" altLang="de-DE"/>
            </a:p>
          </p:txBody>
        </p:sp>
        <p:grpSp>
          <p:nvGrpSpPr>
            <p:cNvPr id="153" name="Group 238"/>
            <p:cNvGrpSpPr>
              <a:grpSpLocks/>
            </p:cNvGrpSpPr>
            <p:nvPr/>
          </p:nvGrpSpPr>
          <p:grpSpPr bwMode="auto">
            <a:xfrm>
              <a:off x="1440" y="960"/>
              <a:ext cx="2352" cy="2736"/>
              <a:chOff x="1440" y="960"/>
              <a:chExt cx="2352" cy="2736"/>
            </a:xfrm>
          </p:grpSpPr>
          <p:sp>
            <p:nvSpPr>
              <p:cNvPr id="154" name="Rectangle 239"/>
              <p:cNvSpPr>
                <a:spLocks noChangeArrowheads="1"/>
              </p:cNvSpPr>
              <p:nvPr/>
            </p:nvSpPr>
            <p:spPr bwMode="auto">
              <a:xfrm>
                <a:off x="2448" y="3168"/>
                <a:ext cx="1008" cy="288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de-AT" altLang="de-DE"/>
              </a:p>
            </p:txBody>
          </p:sp>
          <p:sp>
            <p:nvSpPr>
              <p:cNvPr id="155" name="Rectangle 240"/>
              <p:cNvSpPr>
                <a:spLocks noChangeArrowheads="1"/>
              </p:cNvSpPr>
              <p:nvPr/>
            </p:nvSpPr>
            <p:spPr bwMode="auto">
              <a:xfrm>
                <a:off x="3504" y="1968"/>
                <a:ext cx="288" cy="8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de-AT" altLang="de-DE"/>
              </a:p>
            </p:txBody>
          </p:sp>
          <p:grpSp>
            <p:nvGrpSpPr>
              <p:cNvPr id="156" name="Group 241"/>
              <p:cNvGrpSpPr>
                <a:grpSpLocks/>
              </p:cNvGrpSpPr>
              <p:nvPr/>
            </p:nvGrpSpPr>
            <p:grpSpPr bwMode="auto">
              <a:xfrm>
                <a:off x="2448" y="1488"/>
                <a:ext cx="1008" cy="432"/>
                <a:chOff x="2448" y="1488"/>
                <a:chExt cx="1008" cy="432"/>
              </a:xfrm>
            </p:grpSpPr>
            <p:sp>
              <p:nvSpPr>
                <p:cNvPr id="218" name="Rectangle 242"/>
                <p:cNvSpPr>
                  <a:spLocks noChangeArrowheads="1"/>
                </p:cNvSpPr>
                <p:nvPr/>
              </p:nvSpPr>
              <p:spPr bwMode="auto">
                <a:xfrm>
                  <a:off x="2448" y="1488"/>
                  <a:ext cx="144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de-AT" altLang="de-DE"/>
                </a:p>
              </p:txBody>
            </p:sp>
            <p:sp>
              <p:nvSpPr>
                <p:cNvPr id="219" name="Rectangle 243"/>
                <p:cNvSpPr>
                  <a:spLocks noChangeArrowheads="1"/>
                </p:cNvSpPr>
                <p:nvPr/>
              </p:nvSpPr>
              <p:spPr bwMode="auto">
                <a:xfrm>
                  <a:off x="2592" y="1488"/>
                  <a:ext cx="144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de-AT" altLang="de-DE"/>
                </a:p>
              </p:txBody>
            </p:sp>
            <p:sp>
              <p:nvSpPr>
                <p:cNvPr id="220" name="Rectangle 244"/>
                <p:cNvSpPr>
                  <a:spLocks noChangeArrowheads="1"/>
                </p:cNvSpPr>
                <p:nvPr/>
              </p:nvSpPr>
              <p:spPr bwMode="auto">
                <a:xfrm>
                  <a:off x="2736" y="1488"/>
                  <a:ext cx="144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de-AT" altLang="de-DE"/>
                </a:p>
              </p:txBody>
            </p:sp>
            <p:sp>
              <p:nvSpPr>
                <p:cNvPr id="221" name="Rectangle 245"/>
                <p:cNvSpPr>
                  <a:spLocks noChangeArrowheads="1"/>
                </p:cNvSpPr>
                <p:nvPr/>
              </p:nvSpPr>
              <p:spPr bwMode="auto">
                <a:xfrm>
                  <a:off x="2880" y="1488"/>
                  <a:ext cx="144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de-AT" altLang="de-DE"/>
                </a:p>
              </p:txBody>
            </p:sp>
            <p:sp>
              <p:nvSpPr>
                <p:cNvPr id="222" name="Rectangle 246"/>
                <p:cNvSpPr>
                  <a:spLocks noChangeArrowheads="1"/>
                </p:cNvSpPr>
                <p:nvPr/>
              </p:nvSpPr>
              <p:spPr bwMode="auto">
                <a:xfrm>
                  <a:off x="3024" y="1488"/>
                  <a:ext cx="144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de-AT" altLang="de-DE"/>
                </a:p>
              </p:txBody>
            </p:sp>
            <p:sp>
              <p:nvSpPr>
                <p:cNvPr id="223" name="Rectangle 247"/>
                <p:cNvSpPr>
                  <a:spLocks noChangeArrowheads="1"/>
                </p:cNvSpPr>
                <p:nvPr/>
              </p:nvSpPr>
              <p:spPr bwMode="auto">
                <a:xfrm>
                  <a:off x="3168" y="1488"/>
                  <a:ext cx="144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de-AT" altLang="de-DE"/>
                </a:p>
              </p:txBody>
            </p:sp>
            <p:sp>
              <p:nvSpPr>
                <p:cNvPr id="224" name="Rectangle 248"/>
                <p:cNvSpPr>
                  <a:spLocks noChangeArrowheads="1"/>
                </p:cNvSpPr>
                <p:nvPr/>
              </p:nvSpPr>
              <p:spPr bwMode="auto">
                <a:xfrm>
                  <a:off x="3312" y="1488"/>
                  <a:ext cx="144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de-AT" altLang="de-DE"/>
                </a:p>
              </p:txBody>
            </p:sp>
          </p:grpSp>
          <p:grpSp>
            <p:nvGrpSpPr>
              <p:cNvPr id="157" name="Group 249"/>
              <p:cNvGrpSpPr>
                <a:grpSpLocks/>
              </p:cNvGrpSpPr>
              <p:nvPr/>
            </p:nvGrpSpPr>
            <p:grpSpPr bwMode="auto">
              <a:xfrm>
                <a:off x="2448" y="3504"/>
                <a:ext cx="1008" cy="192"/>
                <a:chOff x="2448" y="1488"/>
                <a:chExt cx="1008" cy="432"/>
              </a:xfrm>
            </p:grpSpPr>
            <p:sp>
              <p:nvSpPr>
                <p:cNvPr id="211" name="Rectangle 250"/>
                <p:cNvSpPr>
                  <a:spLocks noChangeArrowheads="1"/>
                </p:cNvSpPr>
                <p:nvPr/>
              </p:nvSpPr>
              <p:spPr bwMode="auto">
                <a:xfrm>
                  <a:off x="2448" y="1488"/>
                  <a:ext cx="144" cy="432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de-AT" altLang="de-DE"/>
                </a:p>
              </p:txBody>
            </p:sp>
            <p:sp>
              <p:nvSpPr>
                <p:cNvPr id="212" name="Rectangle 251"/>
                <p:cNvSpPr>
                  <a:spLocks noChangeArrowheads="1"/>
                </p:cNvSpPr>
                <p:nvPr/>
              </p:nvSpPr>
              <p:spPr bwMode="auto">
                <a:xfrm>
                  <a:off x="2592" y="1488"/>
                  <a:ext cx="144" cy="432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de-AT" altLang="de-DE"/>
                </a:p>
              </p:txBody>
            </p:sp>
            <p:sp>
              <p:nvSpPr>
                <p:cNvPr id="213" name="Rectangle 252"/>
                <p:cNvSpPr>
                  <a:spLocks noChangeArrowheads="1"/>
                </p:cNvSpPr>
                <p:nvPr/>
              </p:nvSpPr>
              <p:spPr bwMode="auto">
                <a:xfrm>
                  <a:off x="2736" y="1488"/>
                  <a:ext cx="144" cy="432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de-AT" altLang="de-DE"/>
                </a:p>
              </p:txBody>
            </p:sp>
            <p:sp>
              <p:nvSpPr>
                <p:cNvPr id="214" name="Rectangle 253"/>
                <p:cNvSpPr>
                  <a:spLocks noChangeArrowheads="1"/>
                </p:cNvSpPr>
                <p:nvPr/>
              </p:nvSpPr>
              <p:spPr bwMode="auto">
                <a:xfrm>
                  <a:off x="2880" y="1488"/>
                  <a:ext cx="144" cy="432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de-AT" altLang="de-DE"/>
                </a:p>
              </p:txBody>
            </p:sp>
            <p:sp>
              <p:nvSpPr>
                <p:cNvPr id="215" name="Rectangle 254"/>
                <p:cNvSpPr>
                  <a:spLocks noChangeArrowheads="1"/>
                </p:cNvSpPr>
                <p:nvPr/>
              </p:nvSpPr>
              <p:spPr bwMode="auto">
                <a:xfrm>
                  <a:off x="3024" y="1488"/>
                  <a:ext cx="144" cy="432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de-AT" altLang="de-DE"/>
                </a:p>
              </p:txBody>
            </p:sp>
            <p:sp>
              <p:nvSpPr>
                <p:cNvPr id="216" name="Rectangle 255"/>
                <p:cNvSpPr>
                  <a:spLocks noChangeArrowheads="1"/>
                </p:cNvSpPr>
                <p:nvPr/>
              </p:nvSpPr>
              <p:spPr bwMode="auto">
                <a:xfrm>
                  <a:off x="3168" y="1488"/>
                  <a:ext cx="144" cy="432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de-AT" altLang="de-DE"/>
                </a:p>
              </p:txBody>
            </p:sp>
            <p:sp>
              <p:nvSpPr>
                <p:cNvPr id="217" name="Rectangle 256"/>
                <p:cNvSpPr>
                  <a:spLocks noChangeArrowheads="1"/>
                </p:cNvSpPr>
                <p:nvPr/>
              </p:nvSpPr>
              <p:spPr bwMode="auto">
                <a:xfrm>
                  <a:off x="3312" y="1488"/>
                  <a:ext cx="144" cy="432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de-AT" altLang="de-DE"/>
                </a:p>
              </p:txBody>
            </p:sp>
          </p:grpSp>
          <p:grpSp>
            <p:nvGrpSpPr>
              <p:cNvPr id="158" name="Group 257"/>
              <p:cNvGrpSpPr>
                <a:grpSpLocks/>
              </p:cNvGrpSpPr>
              <p:nvPr/>
            </p:nvGrpSpPr>
            <p:grpSpPr bwMode="auto">
              <a:xfrm>
                <a:off x="2448" y="2880"/>
                <a:ext cx="1008" cy="240"/>
                <a:chOff x="2448" y="1488"/>
                <a:chExt cx="1008" cy="432"/>
              </a:xfrm>
            </p:grpSpPr>
            <p:sp>
              <p:nvSpPr>
                <p:cNvPr id="204" name="Rectangle 258"/>
                <p:cNvSpPr>
                  <a:spLocks noChangeArrowheads="1"/>
                </p:cNvSpPr>
                <p:nvPr/>
              </p:nvSpPr>
              <p:spPr bwMode="auto">
                <a:xfrm>
                  <a:off x="2448" y="1488"/>
                  <a:ext cx="144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de-AT" altLang="de-DE"/>
                </a:p>
              </p:txBody>
            </p:sp>
            <p:sp>
              <p:nvSpPr>
                <p:cNvPr id="205" name="Rectangle 259"/>
                <p:cNvSpPr>
                  <a:spLocks noChangeArrowheads="1"/>
                </p:cNvSpPr>
                <p:nvPr/>
              </p:nvSpPr>
              <p:spPr bwMode="auto">
                <a:xfrm>
                  <a:off x="2592" y="1488"/>
                  <a:ext cx="144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de-AT" altLang="de-DE"/>
                </a:p>
              </p:txBody>
            </p:sp>
            <p:sp>
              <p:nvSpPr>
                <p:cNvPr id="206" name="Rectangle 260"/>
                <p:cNvSpPr>
                  <a:spLocks noChangeArrowheads="1"/>
                </p:cNvSpPr>
                <p:nvPr/>
              </p:nvSpPr>
              <p:spPr bwMode="auto">
                <a:xfrm>
                  <a:off x="2736" y="1488"/>
                  <a:ext cx="144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de-AT" altLang="de-DE"/>
                </a:p>
              </p:txBody>
            </p:sp>
            <p:sp>
              <p:nvSpPr>
                <p:cNvPr id="207" name="Rectangle 261"/>
                <p:cNvSpPr>
                  <a:spLocks noChangeArrowheads="1"/>
                </p:cNvSpPr>
                <p:nvPr/>
              </p:nvSpPr>
              <p:spPr bwMode="auto">
                <a:xfrm>
                  <a:off x="2880" y="1488"/>
                  <a:ext cx="144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de-AT" altLang="de-DE"/>
                </a:p>
              </p:txBody>
            </p:sp>
            <p:sp>
              <p:nvSpPr>
                <p:cNvPr id="208" name="Rectangle 262"/>
                <p:cNvSpPr>
                  <a:spLocks noChangeArrowheads="1"/>
                </p:cNvSpPr>
                <p:nvPr/>
              </p:nvSpPr>
              <p:spPr bwMode="auto">
                <a:xfrm>
                  <a:off x="3024" y="1488"/>
                  <a:ext cx="144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de-AT" altLang="de-DE"/>
                </a:p>
              </p:txBody>
            </p:sp>
            <p:sp>
              <p:nvSpPr>
                <p:cNvPr id="209" name="Rectangle 263"/>
                <p:cNvSpPr>
                  <a:spLocks noChangeArrowheads="1"/>
                </p:cNvSpPr>
                <p:nvPr/>
              </p:nvSpPr>
              <p:spPr bwMode="auto">
                <a:xfrm>
                  <a:off x="3168" y="1488"/>
                  <a:ext cx="144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de-AT" altLang="de-DE"/>
                </a:p>
              </p:txBody>
            </p:sp>
            <p:sp>
              <p:nvSpPr>
                <p:cNvPr id="210" name="Rectangle 264"/>
                <p:cNvSpPr>
                  <a:spLocks noChangeArrowheads="1"/>
                </p:cNvSpPr>
                <p:nvPr/>
              </p:nvSpPr>
              <p:spPr bwMode="auto">
                <a:xfrm>
                  <a:off x="3312" y="1488"/>
                  <a:ext cx="144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de-AT" altLang="de-DE"/>
                </a:p>
              </p:txBody>
            </p:sp>
          </p:grpSp>
          <p:grpSp>
            <p:nvGrpSpPr>
              <p:cNvPr id="159" name="Group 265"/>
              <p:cNvGrpSpPr>
                <a:grpSpLocks/>
              </p:cNvGrpSpPr>
              <p:nvPr/>
            </p:nvGrpSpPr>
            <p:grpSpPr bwMode="auto">
              <a:xfrm>
                <a:off x="2448" y="1968"/>
                <a:ext cx="1008" cy="864"/>
                <a:chOff x="2448" y="1968"/>
                <a:chExt cx="1008" cy="864"/>
              </a:xfrm>
            </p:grpSpPr>
            <p:grpSp>
              <p:nvGrpSpPr>
                <p:cNvPr id="189" name="Group 266"/>
                <p:cNvGrpSpPr>
                  <a:grpSpLocks/>
                </p:cNvGrpSpPr>
                <p:nvPr/>
              </p:nvGrpSpPr>
              <p:grpSpPr bwMode="auto">
                <a:xfrm>
                  <a:off x="2448" y="1968"/>
                  <a:ext cx="1008" cy="864"/>
                  <a:chOff x="2448" y="1968"/>
                  <a:chExt cx="1008" cy="960"/>
                </a:xfrm>
              </p:grpSpPr>
              <p:sp>
                <p:nvSpPr>
                  <p:cNvPr id="197" name="Rectangle 267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1968"/>
                    <a:ext cx="144" cy="96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eaLnBrk="1" hangingPunct="1"/>
                    <a:endParaRPr lang="de-AT" altLang="de-DE"/>
                  </a:p>
                </p:txBody>
              </p:sp>
              <p:sp>
                <p:nvSpPr>
                  <p:cNvPr id="198" name="Rectangle 268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1968"/>
                    <a:ext cx="144" cy="96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eaLnBrk="1" hangingPunct="1"/>
                    <a:endParaRPr lang="de-AT" altLang="de-DE"/>
                  </a:p>
                </p:txBody>
              </p:sp>
              <p:sp>
                <p:nvSpPr>
                  <p:cNvPr id="199" name="Rectangle 269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1968"/>
                    <a:ext cx="144" cy="96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eaLnBrk="1" hangingPunct="1"/>
                    <a:endParaRPr lang="de-AT" altLang="de-DE"/>
                  </a:p>
                </p:txBody>
              </p:sp>
              <p:sp>
                <p:nvSpPr>
                  <p:cNvPr id="200" name="Rectangle 270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1968"/>
                    <a:ext cx="144" cy="96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eaLnBrk="1" hangingPunct="1"/>
                    <a:endParaRPr lang="de-AT" altLang="de-DE"/>
                  </a:p>
                </p:txBody>
              </p:sp>
              <p:sp>
                <p:nvSpPr>
                  <p:cNvPr id="201" name="Rectangle 271"/>
                  <p:cNvSpPr>
                    <a:spLocks noChangeArrowheads="1"/>
                  </p:cNvSpPr>
                  <p:nvPr/>
                </p:nvSpPr>
                <p:spPr bwMode="auto">
                  <a:xfrm>
                    <a:off x="3312" y="1968"/>
                    <a:ext cx="144" cy="96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eaLnBrk="1" hangingPunct="1"/>
                    <a:endParaRPr lang="de-AT" altLang="de-DE"/>
                  </a:p>
                </p:txBody>
              </p:sp>
              <p:sp>
                <p:nvSpPr>
                  <p:cNvPr id="202" name="Rectangle 272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1968"/>
                    <a:ext cx="144" cy="96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eaLnBrk="1" hangingPunct="1"/>
                    <a:endParaRPr lang="de-AT" altLang="de-DE"/>
                  </a:p>
                </p:txBody>
              </p:sp>
              <p:sp>
                <p:nvSpPr>
                  <p:cNvPr id="203" name="Rectangle 273"/>
                  <p:cNvSpPr>
                    <a:spLocks noChangeArrowheads="1"/>
                  </p:cNvSpPr>
                  <p:nvPr/>
                </p:nvSpPr>
                <p:spPr bwMode="auto">
                  <a:xfrm>
                    <a:off x="2736" y="1968"/>
                    <a:ext cx="144" cy="96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eaLnBrk="1" hangingPunct="1"/>
                    <a:endParaRPr lang="de-AT" altLang="de-DE"/>
                  </a:p>
                </p:txBody>
              </p:sp>
            </p:grpSp>
            <p:grpSp>
              <p:nvGrpSpPr>
                <p:cNvPr id="190" name="Group 274"/>
                <p:cNvGrpSpPr>
                  <a:grpSpLocks/>
                </p:cNvGrpSpPr>
                <p:nvPr/>
              </p:nvGrpSpPr>
              <p:grpSpPr bwMode="auto">
                <a:xfrm>
                  <a:off x="2448" y="1968"/>
                  <a:ext cx="1008" cy="864"/>
                  <a:chOff x="1440" y="1968"/>
                  <a:chExt cx="720" cy="864"/>
                </a:xfrm>
              </p:grpSpPr>
              <p:sp>
                <p:nvSpPr>
                  <p:cNvPr id="191" name="Rectangle 275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1968"/>
                    <a:ext cx="720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eaLnBrk="1" hangingPunct="1"/>
                    <a:endParaRPr lang="de-AT" altLang="de-DE"/>
                  </a:p>
                </p:txBody>
              </p:sp>
              <p:sp>
                <p:nvSpPr>
                  <p:cNvPr id="192" name="Rectangle 276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2256"/>
                    <a:ext cx="720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eaLnBrk="1" hangingPunct="1"/>
                    <a:endParaRPr lang="de-AT" altLang="de-DE"/>
                  </a:p>
                </p:txBody>
              </p:sp>
              <p:sp>
                <p:nvSpPr>
                  <p:cNvPr id="193" name="Rectangle 277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2400"/>
                    <a:ext cx="720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eaLnBrk="1" hangingPunct="1"/>
                    <a:endParaRPr lang="de-AT" altLang="de-DE"/>
                  </a:p>
                </p:txBody>
              </p:sp>
              <p:sp>
                <p:nvSpPr>
                  <p:cNvPr id="194" name="Rectangle 278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2544"/>
                    <a:ext cx="720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eaLnBrk="1" hangingPunct="1"/>
                    <a:endParaRPr lang="de-AT" altLang="de-DE"/>
                  </a:p>
                </p:txBody>
              </p:sp>
              <p:sp>
                <p:nvSpPr>
                  <p:cNvPr id="195" name="Rectangle 279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2688"/>
                    <a:ext cx="720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eaLnBrk="1" hangingPunct="1"/>
                    <a:endParaRPr lang="de-AT" altLang="de-DE"/>
                  </a:p>
                </p:txBody>
              </p:sp>
              <p:sp>
                <p:nvSpPr>
                  <p:cNvPr id="196" name="Rectangle 280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2112"/>
                    <a:ext cx="720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eaLnBrk="1" hangingPunct="1"/>
                    <a:endParaRPr lang="de-AT" altLang="de-DE"/>
                  </a:p>
                </p:txBody>
              </p:sp>
            </p:grpSp>
          </p:grpSp>
          <p:grpSp>
            <p:nvGrpSpPr>
              <p:cNvPr id="160" name="Group 281"/>
              <p:cNvGrpSpPr>
                <a:grpSpLocks/>
              </p:cNvGrpSpPr>
              <p:nvPr/>
            </p:nvGrpSpPr>
            <p:grpSpPr bwMode="auto">
              <a:xfrm>
                <a:off x="2208" y="1968"/>
                <a:ext cx="192" cy="864"/>
                <a:chOff x="1440" y="1968"/>
                <a:chExt cx="720" cy="864"/>
              </a:xfrm>
            </p:grpSpPr>
            <p:sp>
              <p:nvSpPr>
                <p:cNvPr id="183" name="Rectangle 282"/>
                <p:cNvSpPr>
                  <a:spLocks noChangeArrowheads="1"/>
                </p:cNvSpPr>
                <p:nvPr/>
              </p:nvSpPr>
              <p:spPr bwMode="auto">
                <a:xfrm>
                  <a:off x="1440" y="1968"/>
                  <a:ext cx="720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de-AT" altLang="de-DE"/>
                </a:p>
              </p:txBody>
            </p:sp>
            <p:sp>
              <p:nvSpPr>
                <p:cNvPr id="184" name="Rectangle 283"/>
                <p:cNvSpPr>
                  <a:spLocks noChangeArrowheads="1"/>
                </p:cNvSpPr>
                <p:nvPr/>
              </p:nvSpPr>
              <p:spPr bwMode="auto">
                <a:xfrm>
                  <a:off x="1440" y="2256"/>
                  <a:ext cx="720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de-AT" altLang="de-DE"/>
                </a:p>
              </p:txBody>
            </p:sp>
            <p:sp>
              <p:nvSpPr>
                <p:cNvPr id="185" name="Rectangle 284"/>
                <p:cNvSpPr>
                  <a:spLocks noChangeArrowheads="1"/>
                </p:cNvSpPr>
                <p:nvPr/>
              </p:nvSpPr>
              <p:spPr bwMode="auto">
                <a:xfrm>
                  <a:off x="1440" y="2400"/>
                  <a:ext cx="720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de-AT" altLang="de-DE"/>
                </a:p>
              </p:txBody>
            </p:sp>
            <p:sp>
              <p:nvSpPr>
                <p:cNvPr id="186" name="Rectangle 285"/>
                <p:cNvSpPr>
                  <a:spLocks noChangeArrowheads="1"/>
                </p:cNvSpPr>
                <p:nvPr/>
              </p:nvSpPr>
              <p:spPr bwMode="auto">
                <a:xfrm>
                  <a:off x="1440" y="2544"/>
                  <a:ext cx="720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de-AT" altLang="de-DE"/>
                </a:p>
              </p:txBody>
            </p:sp>
            <p:sp>
              <p:nvSpPr>
                <p:cNvPr id="187" name="Rectangle 286"/>
                <p:cNvSpPr>
                  <a:spLocks noChangeArrowheads="1"/>
                </p:cNvSpPr>
                <p:nvPr/>
              </p:nvSpPr>
              <p:spPr bwMode="auto">
                <a:xfrm>
                  <a:off x="1440" y="2688"/>
                  <a:ext cx="720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de-AT" altLang="de-DE"/>
                </a:p>
              </p:txBody>
            </p:sp>
            <p:sp>
              <p:nvSpPr>
                <p:cNvPr id="188" name="Rectangle 287"/>
                <p:cNvSpPr>
                  <a:spLocks noChangeArrowheads="1"/>
                </p:cNvSpPr>
                <p:nvPr/>
              </p:nvSpPr>
              <p:spPr bwMode="auto">
                <a:xfrm>
                  <a:off x="1440" y="2112"/>
                  <a:ext cx="720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de-AT" altLang="de-DE"/>
                </a:p>
              </p:txBody>
            </p:sp>
          </p:grpSp>
          <p:grpSp>
            <p:nvGrpSpPr>
              <p:cNvPr id="161" name="Group 288"/>
              <p:cNvGrpSpPr>
                <a:grpSpLocks/>
              </p:cNvGrpSpPr>
              <p:nvPr/>
            </p:nvGrpSpPr>
            <p:grpSpPr bwMode="auto">
              <a:xfrm>
                <a:off x="1440" y="1968"/>
                <a:ext cx="720" cy="864"/>
                <a:chOff x="1440" y="1968"/>
                <a:chExt cx="720" cy="864"/>
              </a:xfrm>
            </p:grpSpPr>
            <p:sp>
              <p:nvSpPr>
                <p:cNvPr id="177" name="Rectangle 289"/>
                <p:cNvSpPr>
                  <a:spLocks noChangeArrowheads="1"/>
                </p:cNvSpPr>
                <p:nvPr/>
              </p:nvSpPr>
              <p:spPr bwMode="auto">
                <a:xfrm>
                  <a:off x="1440" y="1968"/>
                  <a:ext cx="720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de-AT" altLang="de-DE"/>
                </a:p>
              </p:txBody>
            </p:sp>
            <p:sp>
              <p:nvSpPr>
                <p:cNvPr id="178" name="Rectangle 290"/>
                <p:cNvSpPr>
                  <a:spLocks noChangeArrowheads="1"/>
                </p:cNvSpPr>
                <p:nvPr/>
              </p:nvSpPr>
              <p:spPr bwMode="auto">
                <a:xfrm>
                  <a:off x="1440" y="2256"/>
                  <a:ext cx="720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de-AT" altLang="de-DE"/>
                </a:p>
              </p:txBody>
            </p:sp>
            <p:sp>
              <p:nvSpPr>
                <p:cNvPr id="179" name="Rectangle 291"/>
                <p:cNvSpPr>
                  <a:spLocks noChangeArrowheads="1"/>
                </p:cNvSpPr>
                <p:nvPr/>
              </p:nvSpPr>
              <p:spPr bwMode="auto">
                <a:xfrm>
                  <a:off x="1440" y="2400"/>
                  <a:ext cx="720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de-AT" altLang="de-DE"/>
                </a:p>
              </p:txBody>
            </p:sp>
            <p:sp>
              <p:nvSpPr>
                <p:cNvPr id="180" name="Rectangle 292"/>
                <p:cNvSpPr>
                  <a:spLocks noChangeArrowheads="1"/>
                </p:cNvSpPr>
                <p:nvPr/>
              </p:nvSpPr>
              <p:spPr bwMode="auto">
                <a:xfrm>
                  <a:off x="1440" y="2544"/>
                  <a:ext cx="720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de-AT" altLang="de-DE"/>
                </a:p>
              </p:txBody>
            </p:sp>
            <p:sp>
              <p:nvSpPr>
                <p:cNvPr id="181" name="Rectangle 293"/>
                <p:cNvSpPr>
                  <a:spLocks noChangeArrowheads="1"/>
                </p:cNvSpPr>
                <p:nvPr/>
              </p:nvSpPr>
              <p:spPr bwMode="auto">
                <a:xfrm>
                  <a:off x="1440" y="2688"/>
                  <a:ext cx="720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de-AT" altLang="de-DE"/>
                </a:p>
              </p:txBody>
            </p:sp>
            <p:sp>
              <p:nvSpPr>
                <p:cNvPr id="182" name="Rectangle 294"/>
                <p:cNvSpPr>
                  <a:spLocks noChangeArrowheads="1"/>
                </p:cNvSpPr>
                <p:nvPr/>
              </p:nvSpPr>
              <p:spPr bwMode="auto">
                <a:xfrm>
                  <a:off x="1440" y="2112"/>
                  <a:ext cx="720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de-AT" altLang="de-DE"/>
                </a:p>
              </p:txBody>
            </p:sp>
          </p:grpSp>
          <p:grpSp>
            <p:nvGrpSpPr>
              <p:cNvPr id="162" name="Group 295"/>
              <p:cNvGrpSpPr>
                <a:grpSpLocks/>
              </p:cNvGrpSpPr>
              <p:nvPr/>
            </p:nvGrpSpPr>
            <p:grpSpPr bwMode="auto">
              <a:xfrm>
                <a:off x="2448" y="960"/>
                <a:ext cx="1008" cy="528"/>
                <a:chOff x="2448" y="960"/>
                <a:chExt cx="1008" cy="528"/>
              </a:xfrm>
            </p:grpSpPr>
            <p:grpSp>
              <p:nvGrpSpPr>
                <p:cNvPr id="163" name="Group 296"/>
                <p:cNvGrpSpPr>
                  <a:grpSpLocks/>
                </p:cNvGrpSpPr>
                <p:nvPr/>
              </p:nvGrpSpPr>
              <p:grpSpPr bwMode="auto">
                <a:xfrm>
                  <a:off x="2448" y="960"/>
                  <a:ext cx="1008" cy="528"/>
                  <a:chOff x="2448" y="960"/>
                  <a:chExt cx="1008" cy="528"/>
                </a:xfrm>
              </p:grpSpPr>
              <p:sp>
                <p:nvSpPr>
                  <p:cNvPr id="170" name="AutoShape 297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960"/>
                    <a:ext cx="1008" cy="528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</a:defRPr>
                    </a:lvl9pPr>
                  </a:lstStyle>
                  <a:p>
                    <a:pPr eaLnBrk="1" hangingPunct="1"/>
                    <a:endParaRPr lang="de-AT" altLang="de-DE"/>
                  </a:p>
                </p:txBody>
              </p:sp>
              <p:sp>
                <p:nvSpPr>
                  <p:cNvPr id="171" name="Line 29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92" y="1036"/>
                    <a:ext cx="428" cy="45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de-AT"/>
                  </a:p>
                </p:txBody>
              </p:sp>
              <p:sp>
                <p:nvSpPr>
                  <p:cNvPr id="172" name="Line 29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736" y="1113"/>
                    <a:ext cx="357" cy="37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de-AT"/>
                  </a:p>
                </p:txBody>
              </p:sp>
              <p:sp>
                <p:nvSpPr>
                  <p:cNvPr id="173" name="Line 30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80" y="1191"/>
                    <a:ext cx="279" cy="29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de-AT"/>
                  </a:p>
                </p:txBody>
              </p:sp>
              <p:sp>
                <p:nvSpPr>
                  <p:cNvPr id="174" name="Line 30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24" y="1263"/>
                    <a:ext cx="207" cy="22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de-AT"/>
                  </a:p>
                </p:txBody>
              </p:sp>
              <p:sp>
                <p:nvSpPr>
                  <p:cNvPr id="175" name="Line 30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68" y="1338"/>
                    <a:ext cx="147" cy="15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de-AT"/>
                  </a:p>
                </p:txBody>
              </p:sp>
              <p:sp>
                <p:nvSpPr>
                  <p:cNvPr id="176" name="Line 30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12" y="1413"/>
                    <a:ext cx="66" cy="7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de-AT"/>
                  </a:p>
                </p:txBody>
              </p:sp>
            </p:grpSp>
            <p:sp>
              <p:nvSpPr>
                <p:cNvPr id="164" name="Line 304"/>
                <p:cNvSpPr>
                  <a:spLocks noChangeShapeType="1"/>
                </p:cNvSpPr>
                <p:nvPr/>
              </p:nvSpPr>
              <p:spPr bwMode="auto">
                <a:xfrm flipH="1" flipV="1">
                  <a:off x="2523" y="1422"/>
                  <a:ext cx="69" cy="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de-AT"/>
                </a:p>
              </p:txBody>
            </p:sp>
            <p:sp>
              <p:nvSpPr>
                <p:cNvPr id="165" name="Line 305"/>
                <p:cNvSpPr>
                  <a:spLocks noChangeShapeType="1"/>
                </p:cNvSpPr>
                <p:nvPr/>
              </p:nvSpPr>
              <p:spPr bwMode="auto">
                <a:xfrm flipH="1" flipV="1">
                  <a:off x="2592" y="1344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de-AT"/>
                </a:p>
              </p:txBody>
            </p:sp>
            <p:sp>
              <p:nvSpPr>
                <p:cNvPr id="166" name="Line 306"/>
                <p:cNvSpPr>
                  <a:spLocks noChangeShapeType="1"/>
                </p:cNvSpPr>
                <p:nvPr/>
              </p:nvSpPr>
              <p:spPr bwMode="auto">
                <a:xfrm flipH="1" flipV="1">
                  <a:off x="2661" y="1266"/>
                  <a:ext cx="219" cy="2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de-AT"/>
                </a:p>
              </p:txBody>
            </p:sp>
            <p:sp>
              <p:nvSpPr>
                <p:cNvPr id="167" name="Line 307"/>
                <p:cNvSpPr>
                  <a:spLocks noChangeShapeType="1"/>
                </p:cNvSpPr>
                <p:nvPr/>
              </p:nvSpPr>
              <p:spPr bwMode="auto">
                <a:xfrm flipH="1" flipV="1">
                  <a:off x="2736" y="1200"/>
                  <a:ext cx="288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de-AT"/>
                </a:p>
              </p:txBody>
            </p:sp>
            <p:sp>
              <p:nvSpPr>
                <p:cNvPr id="168" name="Line 308"/>
                <p:cNvSpPr>
                  <a:spLocks noChangeShapeType="1"/>
                </p:cNvSpPr>
                <p:nvPr/>
              </p:nvSpPr>
              <p:spPr bwMode="auto">
                <a:xfrm flipH="1" flipV="1">
                  <a:off x="2799" y="1122"/>
                  <a:ext cx="369" cy="3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de-AT"/>
                </a:p>
              </p:txBody>
            </p:sp>
            <p:sp>
              <p:nvSpPr>
                <p:cNvPr id="169" name="Line 309"/>
                <p:cNvSpPr>
                  <a:spLocks noChangeShapeType="1"/>
                </p:cNvSpPr>
                <p:nvPr/>
              </p:nvSpPr>
              <p:spPr bwMode="auto">
                <a:xfrm flipH="1" flipV="1">
                  <a:off x="2871" y="1044"/>
                  <a:ext cx="441" cy="4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de-AT"/>
                </a:p>
              </p:txBody>
            </p:sp>
          </p:grpSp>
        </p:grpSp>
      </p:grpSp>
      <p:sp>
        <p:nvSpPr>
          <p:cNvPr id="237" name="Text Box 310"/>
          <p:cNvSpPr txBox="1">
            <a:spLocks noChangeArrowheads="1"/>
          </p:cNvSpPr>
          <p:nvPr/>
        </p:nvSpPr>
        <p:spPr bwMode="auto">
          <a:xfrm>
            <a:off x="2587087" y="3619430"/>
            <a:ext cx="914400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de-DE" altLang="de-DE" b="1" dirty="0">
                <a:solidFill>
                  <a:schemeClr val="bg1"/>
                </a:solidFill>
              </a:rPr>
              <a:t>1</a:t>
            </a:r>
            <a:br>
              <a:rPr lang="de-DE" altLang="de-DE" b="1" dirty="0">
                <a:solidFill>
                  <a:schemeClr val="bg1"/>
                </a:solidFill>
              </a:rPr>
            </a:br>
            <a:r>
              <a:rPr lang="de-DE" altLang="de-DE" sz="1800" b="1" dirty="0">
                <a:solidFill>
                  <a:schemeClr val="bg1"/>
                </a:solidFill>
              </a:rPr>
              <a:t>Was?</a:t>
            </a:r>
          </a:p>
        </p:txBody>
      </p:sp>
      <p:sp>
        <p:nvSpPr>
          <p:cNvPr id="238" name="Text Box 311"/>
          <p:cNvSpPr txBox="1">
            <a:spLocks noChangeArrowheads="1"/>
          </p:cNvSpPr>
          <p:nvPr/>
        </p:nvSpPr>
        <p:spPr bwMode="auto">
          <a:xfrm>
            <a:off x="3563888" y="3615277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39" name="Text Box 312"/>
          <p:cNvSpPr txBox="1">
            <a:spLocks noChangeArrowheads="1"/>
          </p:cNvSpPr>
          <p:nvPr/>
        </p:nvSpPr>
        <p:spPr bwMode="auto">
          <a:xfrm>
            <a:off x="5754150" y="3652768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 b="1" dirty="0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240" name="Group 313"/>
          <p:cNvGrpSpPr>
            <a:grpSpLocks/>
          </p:cNvGrpSpPr>
          <p:nvPr/>
        </p:nvGrpSpPr>
        <p:grpSpPr bwMode="auto">
          <a:xfrm>
            <a:off x="4034887" y="2628830"/>
            <a:ext cx="1600200" cy="685800"/>
            <a:chOff x="2448" y="1488"/>
            <a:chExt cx="1008" cy="432"/>
          </a:xfrm>
        </p:grpSpPr>
        <p:sp>
          <p:nvSpPr>
            <p:cNvPr id="241" name="Rectangle 314"/>
            <p:cNvSpPr>
              <a:spLocks noChangeArrowheads="1"/>
            </p:cNvSpPr>
            <p:nvPr/>
          </p:nvSpPr>
          <p:spPr bwMode="auto">
            <a:xfrm>
              <a:off x="2448" y="1488"/>
              <a:ext cx="144" cy="43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de-AT" altLang="de-DE"/>
            </a:p>
          </p:txBody>
        </p:sp>
        <p:sp>
          <p:nvSpPr>
            <p:cNvPr id="242" name="Rectangle 315"/>
            <p:cNvSpPr>
              <a:spLocks noChangeArrowheads="1"/>
            </p:cNvSpPr>
            <p:nvPr/>
          </p:nvSpPr>
          <p:spPr bwMode="auto">
            <a:xfrm>
              <a:off x="2592" y="1488"/>
              <a:ext cx="144" cy="43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de-AT" altLang="de-DE"/>
            </a:p>
          </p:txBody>
        </p:sp>
        <p:sp>
          <p:nvSpPr>
            <p:cNvPr id="243" name="Rectangle 316"/>
            <p:cNvSpPr>
              <a:spLocks noChangeArrowheads="1"/>
            </p:cNvSpPr>
            <p:nvPr/>
          </p:nvSpPr>
          <p:spPr bwMode="auto">
            <a:xfrm>
              <a:off x="2736" y="1488"/>
              <a:ext cx="144" cy="43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de-AT" altLang="de-DE"/>
            </a:p>
          </p:txBody>
        </p:sp>
        <p:sp>
          <p:nvSpPr>
            <p:cNvPr id="244" name="Rectangle 317"/>
            <p:cNvSpPr>
              <a:spLocks noChangeArrowheads="1"/>
            </p:cNvSpPr>
            <p:nvPr/>
          </p:nvSpPr>
          <p:spPr bwMode="auto">
            <a:xfrm>
              <a:off x="2880" y="1488"/>
              <a:ext cx="144" cy="43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de-AT" altLang="de-DE"/>
            </a:p>
          </p:txBody>
        </p:sp>
        <p:sp>
          <p:nvSpPr>
            <p:cNvPr id="245" name="Rectangle 318"/>
            <p:cNvSpPr>
              <a:spLocks noChangeArrowheads="1"/>
            </p:cNvSpPr>
            <p:nvPr/>
          </p:nvSpPr>
          <p:spPr bwMode="auto">
            <a:xfrm>
              <a:off x="3024" y="1488"/>
              <a:ext cx="144" cy="43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de-AT" altLang="de-DE"/>
            </a:p>
          </p:txBody>
        </p:sp>
        <p:sp>
          <p:nvSpPr>
            <p:cNvPr id="246" name="Rectangle 319"/>
            <p:cNvSpPr>
              <a:spLocks noChangeArrowheads="1"/>
            </p:cNvSpPr>
            <p:nvPr/>
          </p:nvSpPr>
          <p:spPr bwMode="auto">
            <a:xfrm>
              <a:off x="3168" y="1488"/>
              <a:ext cx="144" cy="43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de-AT" altLang="de-DE"/>
            </a:p>
          </p:txBody>
        </p:sp>
        <p:sp>
          <p:nvSpPr>
            <p:cNvPr id="247" name="Rectangle 320"/>
            <p:cNvSpPr>
              <a:spLocks noChangeArrowheads="1"/>
            </p:cNvSpPr>
            <p:nvPr/>
          </p:nvSpPr>
          <p:spPr bwMode="auto">
            <a:xfrm>
              <a:off x="3312" y="1488"/>
              <a:ext cx="144" cy="43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de-AT" altLang="de-DE"/>
            </a:p>
          </p:txBody>
        </p:sp>
      </p:grpSp>
      <p:grpSp>
        <p:nvGrpSpPr>
          <p:cNvPr id="248" name="Group 321"/>
          <p:cNvGrpSpPr>
            <a:grpSpLocks/>
          </p:cNvGrpSpPr>
          <p:nvPr/>
        </p:nvGrpSpPr>
        <p:grpSpPr bwMode="auto">
          <a:xfrm>
            <a:off x="4034887" y="4838630"/>
            <a:ext cx="1600200" cy="381000"/>
            <a:chOff x="2448" y="1488"/>
            <a:chExt cx="1008" cy="432"/>
          </a:xfrm>
        </p:grpSpPr>
        <p:sp>
          <p:nvSpPr>
            <p:cNvPr id="249" name="Rectangle 322"/>
            <p:cNvSpPr>
              <a:spLocks noChangeArrowheads="1"/>
            </p:cNvSpPr>
            <p:nvPr/>
          </p:nvSpPr>
          <p:spPr bwMode="auto">
            <a:xfrm>
              <a:off x="2448" y="1488"/>
              <a:ext cx="144" cy="432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de-AT" altLang="de-DE"/>
            </a:p>
          </p:txBody>
        </p:sp>
        <p:sp>
          <p:nvSpPr>
            <p:cNvPr id="250" name="Rectangle 323"/>
            <p:cNvSpPr>
              <a:spLocks noChangeArrowheads="1"/>
            </p:cNvSpPr>
            <p:nvPr/>
          </p:nvSpPr>
          <p:spPr bwMode="auto">
            <a:xfrm>
              <a:off x="2592" y="1488"/>
              <a:ext cx="144" cy="432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de-AT" altLang="de-DE"/>
            </a:p>
          </p:txBody>
        </p:sp>
        <p:sp>
          <p:nvSpPr>
            <p:cNvPr id="251" name="Rectangle 324"/>
            <p:cNvSpPr>
              <a:spLocks noChangeArrowheads="1"/>
            </p:cNvSpPr>
            <p:nvPr/>
          </p:nvSpPr>
          <p:spPr bwMode="auto">
            <a:xfrm>
              <a:off x="2736" y="1488"/>
              <a:ext cx="144" cy="432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de-AT" altLang="de-DE"/>
            </a:p>
          </p:txBody>
        </p:sp>
        <p:sp>
          <p:nvSpPr>
            <p:cNvPr id="252" name="Rectangle 325"/>
            <p:cNvSpPr>
              <a:spLocks noChangeArrowheads="1"/>
            </p:cNvSpPr>
            <p:nvPr/>
          </p:nvSpPr>
          <p:spPr bwMode="auto">
            <a:xfrm>
              <a:off x="2880" y="1488"/>
              <a:ext cx="144" cy="432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de-AT" altLang="de-DE"/>
            </a:p>
          </p:txBody>
        </p:sp>
        <p:sp>
          <p:nvSpPr>
            <p:cNvPr id="253" name="Rectangle 326"/>
            <p:cNvSpPr>
              <a:spLocks noChangeArrowheads="1"/>
            </p:cNvSpPr>
            <p:nvPr/>
          </p:nvSpPr>
          <p:spPr bwMode="auto">
            <a:xfrm>
              <a:off x="3024" y="1488"/>
              <a:ext cx="144" cy="432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de-AT" altLang="de-DE"/>
            </a:p>
          </p:txBody>
        </p:sp>
        <p:sp>
          <p:nvSpPr>
            <p:cNvPr id="254" name="Rectangle 327"/>
            <p:cNvSpPr>
              <a:spLocks noChangeArrowheads="1"/>
            </p:cNvSpPr>
            <p:nvPr/>
          </p:nvSpPr>
          <p:spPr bwMode="auto">
            <a:xfrm>
              <a:off x="3168" y="1488"/>
              <a:ext cx="144" cy="432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de-AT" altLang="de-DE"/>
            </a:p>
          </p:txBody>
        </p:sp>
        <p:sp>
          <p:nvSpPr>
            <p:cNvPr id="255" name="Rectangle 328"/>
            <p:cNvSpPr>
              <a:spLocks noChangeArrowheads="1"/>
            </p:cNvSpPr>
            <p:nvPr/>
          </p:nvSpPr>
          <p:spPr bwMode="auto">
            <a:xfrm>
              <a:off x="3312" y="1488"/>
              <a:ext cx="144" cy="432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de-AT" altLang="de-DE"/>
            </a:p>
          </p:txBody>
        </p:sp>
      </p:grpSp>
      <p:sp>
        <p:nvSpPr>
          <p:cNvPr id="256" name="Text Box 329"/>
          <p:cNvSpPr txBox="1">
            <a:spLocks noChangeArrowheads="1"/>
          </p:cNvSpPr>
          <p:nvPr/>
        </p:nvSpPr>
        <p:spPr bwMode="auto">
          <a:xfrm>
            <a:off x="4367852" y="2628830"/>
            <a:ext cx="914400" cy="57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lnSpc>
                <a:spcPct val="75000"/>
              </a:lnSpc>
            </a:pPr>
            <a:r>
              <a:rPr lang="de-DE" altLang="de-DE" b="1" dirty="0"/>
              <a:t>4</a:t>
            </a:r>
            <a:br>
              <a:rPr lang="de-DE" altLang="de-DE" sz="3200" b="1" dirty="0"/>
            </a:br>
            <a:r>
              <a:rPr lang="de-DE" altLang="de-DE" sz="1800" b="1" dirty="0"/>
              <a:t>Wie?</a:t>
            </a:r>
          </a:p>
        </p:txBody>
      </p:sp>
      <p:sp>
        <p:nvSpPr>
          <p:cNvPr id="257" name="Text Box 330"/>
          <p:cNvSpPr txBox="1">
            <a:spLocks noChangeArrowheads="1"/>
          </p:cNvSpPr>
          <p:nvPr/>
        </p:nvSpPr>
        <p:spPr bwMode="auto">
          <a:xfrm>
            <a:off x="3806287" y="4838630"/>
            <a:ext cx="2057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lnSpc>
                <a:spcPct val="75000"/>
              </a:lnSpc>
            </a:pPr>
            <a:r>
              <a:rPr lang="de-DE" altLang="de-DE" b="1" dirty="0"/>
              <a:t>5 </a:t>
            </a:r>
            <a:r>
              <a:rPr lang="de-DE" altLang="de-DE" sz="1800" b="1" dirty="0" err="1"/>
              <a:t>Wieviel</a:t>
            </a:r>
            <a:r>
              <a:rPr lang="de-DE" altLang="de-DE" sz="1800" b="1" dirty="0"/>
              <a:t>?</a:t>
            </a:r>
          </a:p>
        </p:txBody>
      </p:sp>
      <p:grpSp>
        <p:nvGrpSpPr>
          <p:cNvPr id="258" name="Group 348"/>
          <p:cNvGrpSpPr>
            <a:grpSpLocks/>
          </p:cNvGrpSpPr>
          <p:nvPr/>
        </p:nvGrpSpPr>
        <p:grpSpPr bwMode="auto">
          <a:xfrm>
            <a:off x="4034887" y="3390830"/>
            <a:ext cx="1600200" cy="1371600"/>
            <a:chOff x="816" y="960"/>
            <a:chExt cx="1008" cy="864"/>
          </a:xfrm>
        </p:grpSpPr>
        <p:grpSp>
          <p:nvGrpSpPr>
            <p:cNvPr id="259" name="Group 187"/>
            <p:cNvGrpSpPr>
              <a:grpSpLocks/>
            </p:cNvGrpSpPr>
            <p:nvPr/>
          </p:nvGrpSpPr>
          <p:grpSpPr bwMode="auto">
            <a:xfrm>
              <a:off x="816" y="960"/>
              <a:ext cx="1008" cy="864"/>
              <a:chOff x="2448" y="1968"/>
              <a:chExt cx="1008" cy="864"/>
            </a:xfrm>
          </p:grpSpPr>
          <p:grpSp>
            <p:nvGrpSpPr>
              <p:cNvPr id="267" name="Group 188"/>
              <p:cNvGrpSpPr>
                <a:grpSpLocks/>
              </p:cNvGrpSpPr>
              <p:nvPr/>
            </p:nvGrpSpPr>
            <p:grpSpPr bwMode="auto">
              <a:xfrm>
                <a:off x="2448" y="1968"/>
                <a:ext cx="1008" cy="864"/>
                <a:chOff x="2448" y="1968"/>
                <a:chExt cx="1008" cy="960"/>
              </a:xfrm>
            </p:grpSpPr>
            <p:sp>
              <p:nvSpPr>
                <p:cNvPr id="275" name="Rectangle 189"/>
                <p:cNvSpPr>
                  <a:spLocks noChangeArrowheads="1"/>
                </p:cNvSpPr>
                <p:nvPr/>
              </p:nvSpPr>
              <p:spPr bwMode="auto">
                <a:xfrm>
                  <a:off x="2448" y="1968"/>
                  <a:ext cx="144" cy="960"/>
                </a:xfrm>
                <a:prstGeom prst="rect">
                  <a:avLst/>
                </a:prstGeom>
                <a:solidFill>
                  <a:srgbClr val="33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de-AT" altLang="de-DE"/>
                </a:p>
              </p:txBody>
            </p:sp>
            <p:sp>
              <p:nvSpPr>
                <p:cNvPr id="276" name="Rectangle 190"/>
                <p:cNvSpPr>
                  <a:spLocks noChangeArrowheads="1"/>
                </p:cNvSpPr>
                <p:nvPr/>
              </p:nvSpPr>
              <p:spPr bwMode="auto">
                <a:xfrm>
                  <a:off x="2880" y="1968"/>
                  <a:ext cx="144" cy="960"/>
                </a:xfrm>
                <a:prstGeom prst="rect">
                  <a:avLst/>
                </a:prstGeom>
                <a:solidFill>
                  <a:srgbClr val="33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de-AT" altLang="de-DE"/>
                </a:p>
              </p:txBody>
            </p:sp>
            <p:sp>
              <p:nvSpPr>
                <p:cNvPr id="277" name="Rectangle 191"/>
                <p:cNvSpPr>
                  <a:spLocks noChangeArrowheads="1"/>
                </p:cNvSpPr>
                <p:nvPr/>
              </p:nvSpPr>
              <p:spPr bwMode="auto">
                <a:xfrm>
                  <a:off x="3024" y="1968"/>
                  <a:ext cx="144" cy="960"/>
                </a:xfrm>
                <a:prstGeom prst="rect">
                  <a:avLst/>
                </a:prstGeom>
                <a:solidFill>
                  <a:srgbClr val="33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de-AT" altLang="de-DE"/>
                </a:p>
              </p:txBody>
            </p:sp>
            <p:sp>
              <p:nvSpPr>
                <p:cNvPr id="278" name="Rectangle 192"/>
                <p:cNvSpPr>
                  <a:spLocks noChangeArrowheads="1"/>
                </p:cNvSpPr>
                <p:nvPr/>
              </p:nvSpPr>
              <p:spPr bwMode="auto">
                <a:xfrm>
                  <a:off x="3168" y="1968"/>
                  <a:ext cx="144" cy="960"/>
                </a:xfrm>
                <a:prstGeom prst="rect">
                  <a:avLst/>
                </a:prstGeom>
                <a:solidFill>
                  <a:srgbClr val="33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de-AT" altLang="de-DE"/>
                </a:p>
              </p:txBody>
            </p:sp>
            <p:sp>
              <p:nvSpPr>
                <p:cNvPr id="279" name="Rectangle 193"/>
                <p:cNvSpPr>
                  <a:spLocks noChangeArrowheads="1"/>
                </p:cNvSpPr>
                <p:nvPr/>
              </p:nvSpPr>
              <p:spPr bwMode="auto">
                <a:xfrm>
                  <a:off x="3312" y="1968"/>
                  <a:ext cx="144" cy="960"/>
                </a:xfrm>
                <a:prstGeom prst="rect">
                  <a:avLst/>
                </a:prstGeom>
                <a:solidFill>
                  <a:srgbClr val="33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de-AT" altLang="de-DE"/>
                </a:p>
              </p:txBody>
            </p:sp>
            <p:sp>
              <p:nvSpPr>
                <p:cNvPr id="280" name="Rectangle 194"/>
                <p:cNvSpPr>
                  <a:spLocks noChangeArrowheads="1"/>
                </p:cNvSpPr>
                <p:nvPr/>
              </p:nvSpPr>
              <p:spPr bwMode="auto">
                <a:xfrm>
                  <a:off x="2592" y="1968"/>
                  <a:ext cx="144" cy="960"/>
                </a:xfrm>
                <a:prstGeom prst="rect">
                  <a:avLst/>
                </a:prstGeom>
                <a:solidFill>
                  <a:srgbClr val="33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de-AT" altLang="de-DE"/>
                </a:p>
              </p:txBody>
            </p:sp>
            <p:sp>
              <p:nvSpPr>
                <p:cNvPr id="281" name="Rectangle 195"/>
                <p:cNvSpPr>
                  <a:spLocks noChangeArrowheads="1"/>
                </p:cNvSpPr>
                <p:nvPr/>
              </p:nvSpPr>
              <p:spPr bwMode="auto">
                <a:xfrm>
                  <a:off x="2736" y="1968"/>
                  <a:ext cx="144" cy="960"/>
                </a:xfrm>
                <a:prstGeom prst="rect">
                  <a:avLst/>
                </a:prstGeom>
                <a:solidFill>
                  <a:srgbClr val="33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de-AT" altLang="de-DE"/>
                </a:p>
              </p:txBody>
            </p:sp>
          </p:grpSp>
          <p:grpSp>
            <p:nvGrpSpPr>
              <p:cNvPr id="268" name="Group 196"/>
              <p:cNvGrpSpPr>
                <a:grpSpLocks/>
              </p:cNvGrpSpPr>
              <p:nvPr/>
            </p:nvGrpSpPr>
            <p:grpSpPr bwMode="auto">
              <a:xfrm>
                <a:off x="2448" y="1968"/>
                <a:ext cx="1008" cy="864"/>
                <a:chOff x="1440" y="1968"/>
                <a:chExt cx="720" cy="864"/>
              </a:xfrm>
            </p:grpSpPr>
            <p:sp>
              <p:nvSpPr>
                <p:cNvPr id="269" name="Rectangle 197"/>
                <p:cNvSpPr>
                  <a:spLocks noChangeArrowheads="1"/>
                </p:cNvSpPr>
                <p:nvPr/>
              </p:nvSpPr>
              <p:spPr bwMode="auto">
                <a:xfrm>
                  <a:off x="1440" y="1968"/>
                  <a:ext cx="720" cy="144"/>
                </a:xfrm>
                <a:prstGeom prst="rect">
                  <a:avLst/>
                </a:prstGeom>
                <a:solidFill>
                  <a:srgbClr val="33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de-AT" altLang="de-DE"/>
                </a:p>
              </p:txBody>
            </p:sp>
            <p:sp>
              <p:nvSpPr>
                <p:cNvPr id="270" name="Rectangle 198"/>
                <p:cNvSpPr>
                  <a:spLocks noChangeArrowheads="1"/>
                </p:cNvSpPr>
                <p:nvPr/>
              </p:nvSpPr>
              <p:spPr bwMode="auto">
                <a:xfrm>
                  <a:off x="1440" y="2256"/>
                  <a:ext cx="720" cy="144"/>
                </a:xfrm>
                <a:prstGeom prst="rect">
                  <a:avLst/>
                </a:prstGeom>
                <a:solidFill>
                  <a:srgbClr val="33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de-AT" altLang="de-DE"/>
                </a:p>
              </p:txBody>
            </p:sp>
            <p:sp>
              <p:nvSpPr>
                <p:cNvPr id="271" name="Rectangle 199"/>
                <p:cNvSpPr>
                  <a:spLocks noChangeArrowheads="1"/>
                </p:cNvSpPr>
                <p:nvPr/>
              </p:nvSpPr>
              <p:spPr bwMode="auto">
                <a:xfrm>
                  <a:off x="1440" y="2400"/>
                  <a:ext cx="720" cy="144"/>
                </a:xfrm>
                <a:prstGeom prst="rect">
                  <a:avLst/>
                </a:prstGeom>
                <a:solidFill>
                  <a:srgbClr val="33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de-AT" altLang="de-DE"/>
                </a:p>
              </p:txBody>
            </p:sp>
            <p:sp>
              <p:nvSpPr>
                <p:cNvPr id="272" name="Rectangle 200"/>
                <p:cNvSpPr>
                  <a:spLocks noChangeArrowheads="1"/>
                </p:cNvSpPr>
                <p:nvPr/>
              </p:nvSpPr>
              <p:spPr bwMode="auto">
                <a:xfrm>
                  <a:off x="1440" y="2544"/>
                  <a:ext cx="720" cy="144"/>
                </a:xfrm>
                <a:prstGeom prst="rect">
                  <a:avLst/>
                </a:prstGeom>
                <a:solidFill>
                  <a:srgbClr val="33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de-AT" altLang="de-DE"/>
                </a:p>
              </p:txBody>
            </p:sp>
            <p:sp>
              <p:nvSpPr>
                <p:cNvPr id="273" name="Rectangle 201"/>
                <p:cNvSpPr>
                  <a:spLocks noChangeArrowheads="1"/>
                </p:cNvSpPr>
                <p:nvPr/>
              </p:nvSpPr>
              <p:spPr bwMode="auto">
                <a:xfrm>
                  <a:off x="1440" y="2688"/>
                  <a:ext cx="720" cy="144"/>
                </a:xfrm>
                <a:prstGeom prst="rect">
                  <a:avLst/>
                </a:prstGeom>
                <a:solidFill>
                  <a:srgbClr val="33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de-AT" altLang="de-DE"/>
                </a:p>
              </p:txBody>
            </p:sp>
            <p:sp>
              <p:nvSpPr>
                <p:cNvPr id="274" name="Rectangle 202"/>
                <p:cNvSpPr>
                  <a:spLocks noChangeArrowheads="1"/>
                </p:cNvSpPr>
                <p:nvPr/>
              </p:nvSpPr>
              <p:spPr bwMode="auto">
                <a:xfrm>
                  <a:off x="1440" y="2112"/>
                  <a:ext cx="720" cy="144"/>
                </a:xfrm>
                <a:prstGeom prst="rect">
                  <a:avLst/>
                </a:prstGeom>
                <a:solidFill>
                  <a:srgbClr val="33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</a:defRPr>
                  </a:lvl9pPr>
                </a:lstStyle>
                <a:p>
                  <a:pPr eaLnBrk="1" hangingPunct="1"/>
                  <a:endParaRPr lang="de-AT" altLang="de-DE"/>
                </a:p>
              </p:txBody>
            </p:sp>
          </p:grpSp>
        </p:grpSp>
        <p:grpSp>
          <p:nvGrpSpPr>
            <p:cNvPr id="260" name="Group 347"/>
            <p:cNvGrpSpPr>
              <a:grpSpLocks/>
            </p:cNvGrpSpPr>
            <p:nvPr/>
          </p:nvGrpSpPr>
          <p:grpSpPr bwMode="auto">
            <a:xfrm>
              <a:off x="816" y="960"/>
              <a:ext cx="1008" cy="864"/>
              <a:chOff x="240" y="1920"/>
              <a:chExt cx="1152" cy="864"/>
            </a:xfrm>
          </p:grpSpPr>
          <p:sp>
            <p:nvSpPr>
              <p:cNvPr id="261" name="Rectangle 341"/>
              <p:cNvSpPr>
                <a:spLocks noChangeArrowheads="1"/>
              </p:cNvSpPr>
              <p:nvPr/>
            </p:nvSpPr>
            <p:spPr bwMode="auto">
              <a:xfrm>
                <a:off x="240" y="1920"/>
                <a:ext cx="192" cy="8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de-AT" altLang="de-DE"/>
              </a:p>
            </p:txBody>
          </p:sp>
          <p:sp>
            <p:nvSpPr>
              <p:cNvPr id="262" name="Rectangle 342"/>
              <p:cNvSpPr>
                <a:spLocks noChangeArrowheads="1"/>
              </p:cNvSpPr>
              <p:nvPr/>
            </p:nvSpPr>
            <p:spPr bwMode="auto">
              <a:xfrm>
                <a:off x="432" y="1920"/>
                <a:ext cx="192" cy="8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de-AT" altLang="de-DE"/>
              </a:p>
            </p:txBody>
          </p:sp>
          <p:sp>
            <p:nvSpPr>
              <p:cNvPr id="263" name="Rectangle 343"/>
              <p:cNvSpPr>
                <a:spLocks noChangeArrowheads="1"/>
              </p:cNvSpPr>
              <p:nvPr/>
            </p:nvSpPr>
            <p:spPr bwMode="auto">
              <a:xfrm>
                <a:off x="624" y="1920"/>
                <a:ext cx="192" cy="8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de-AT" altLang="de-DE"/>
              </a:p>
            </p:txBody>
          </p:sp>
          <p:sp>
            <p:nvSpPr>
              <p:cNvPr id="264" name="Rectangle 344"/>
              <p:cNvSpPr>
                <a:spLocks noChangeArrowheads="1"/>
              </p:cNvSpPr>
              <p:nvPr/>
            </p:nvSpPr>
            <p:spPr bwMode="auto">
              <a:xfrm>
                <a:off x="816" y="1920"/>
                <a:ext cx="192" cy="8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de-AT" altLang="de-DE"/>
              </a:p>
            </p:txBody>
          </p:sp>
          <p:sp>
            <p:nvSpPr>
              <p:cNvPr id="265" name="Rectangle 345"/>
              <p:cNvSpPr>
                <a:spLocks noChangeArrowheads="1"/>
              </p:cNvSpPr>
              <p:nvPr/>
            </p:nvSpPr>
            <p:spPr bwMode="auto">
              <a:xfrm>
                <a:off x="1008" y="1920"/>
                <a:ext cx="192" cy="8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de-AT" altLang="de-DE"/>
              </a:p>
            </p:txBody>
          </p:sp>
          <p:sp>
            <p:nvSpPr>
              <p:cNvPr id="266" name="Rectangle 346"/>
              <p:cNvSpPr>
                <a:spLocks noChangeArrowheads="1"/>
              </p:cNvSpPr>
              <p:nvPr/>
            </p:nvSpPr>
            <p:spPr bwMode="auto">
              <a:xfrm>
                <a:off x="1200" y="1920"/>
                <a:ext cx="192" cy="8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de-AT" altLang="de-DE"/>
              </a:p>
            </p:txBody>
          </p:sp>
        </p:grpSp>
      </p:grpSp>
      <p:sp>
        <p:nvSpPr>
          <p:cNvPr id="282" name="Text Box 331"/>
          <p:cNvSpPr txBox="1">
            <a:spLocks noChangeArrowheads="1"/>
          </p:cNvSpPr>
          <p:nvPr/>
        </p:nvSpPr>
        <p:spPr bwMode="auto">
          <a:xfrm>
            <a:off x="3987262" y="3543230"/>
            <a:ext cx="16764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de-DE" altLang="de-DE" b="1" dirty="0">
                <a:solidFill>
                  <a:schemeClr val="bg1"/>
                </a:solidFill>
              </a:rPr>
              <a:t>7</a:t>
            </a:r>
            <a:br>
              <a:rPr lang="de-DE" altLang="de-DE" sz="3200" b="1" dirty="0"/>
            </a:br>
            <a:r>
              <a:rPr lang="de-DE" altLang="de-DE" sz="2000" b="1" dirty="0">
                <a:solidFill>
                  <a:schemeClr val="bg1"/>
                </a:solidFill>
              </a:rPr>
              <a:t>Beziehungen</a:t>
            </a:r>
          </a:p>
        </p:txBody>
      </p:sp>
      <p:sp>
        <p:nvSpPr>
          <p:cNvPr id="283" name="Text Box 349"/>
          <p:cNvSpPr txBox="1">
            <a:spLocks noChangeArrowheads="1"/>
          </p:cNvSpPr>
          <p:nvPr/>
        </p:nvSpPr>
        <p:spPr bwMode="auto">
          <a:xfrm>
            <a:off x="4444462" y="2004943"/>
            <a:ext cx="762000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de-DE" altLang="de-DE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4375376" y="5678030"/>
            <a:ext cx="936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3200" dirty="0">
                <a:solidFill>
                  <a:schemeClr val="bg1"/>
                </a:solidFill>
                <a:latin typeface="+mn-lt"/>
              </a:rPr>
              <a:t>8</a:t>
            </a:r>
          </a:p>
        </p:txBody>
      </p:sp>
      <p:sp>
        <p:nvSpPr>
          <p:cNvPr id="286" name="Textfeld 285"/>
          <p:cNvSpPr txBox="1"/>
          <p:nvPr/>
        </p:nvSpPr>
        <p:spPr>
          <a:xfrm>
            <a:off x="4355976" y="5245655"/>
            <a:ext cx="936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3200" dirty="0">
                <a:solidFill>
                  <a:schemeClr val="bg1"/>
                </a:solidFill>
                <a:latin typeface="+mn-lt"/>
              </a:rPr>
              <a:t>9</a:t>
            </a:r>
          </a:p>
        </p:txBody>
      </p:sp>
      <p:sp>
        <p:nvSpPr>
          <p:cNvPr id="287" name="Text Box 256"/>
          <p:cNvSpPr txBox="1">
            <a:spLocks noChangeArrowheads="1"/>
          </p:cNvSpPr>
          <p:nvPr/>
        </p:nvSpPr>
        <p:spPr bwMode="auto">
          <a:xfrm>
            <a:off x="5754150" y="4832692"/>
            <a:ext cx="31242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288000" indent="-457200" algn="l" eaLnBrk="1" hangingPunct="1">
              <a:spcBef>
                <a:spcPct val="50000"/>
              </a:spcBef>
            </a:pPr>
            <a:r>
              <a:rPr lang="de-DE" altLang="de-DE" sz="1600" b="1" dirty="0">
                <a:solidFill>
                  <a:srgbClr val="9966FF"/>
                </a:solidFill>
              </a:rPr>
              <a:t>9.) Ein Wettbewerbsvergleich zu den technischen Merkmalen liefert</a:t>
            </a:r>
            <a:r>
              <a:rPr lang="de-DE" altLang="de-DE" sz="1600" dirty="0">
                <a:solidFill>
                  <a:srgbClr val="9966FF"/>
                </a:solidFill>
              </a:rPr>
              <a:t> </a:t>
            </a:r>
            <a:r>
              <a:rPr lang="de-DE" altLang="de-DE" sz="1600" b="1" dirty="0">
                <a:solidFill>
                  <a:srgbClr val="9966FF"/>
                </a:solidFill>
              </a:rPr>
              <a:t>vergleichende Analysen</a:t>
            </a:r>
            <a:r>
              <a:rPr lang="de-DE" altLang="de-DE" sz="1600" dirty="0">
                <a:solidFill>
                  <a:srgbClr val="9966FF"/>
                </a:solidFill>
              </a:rPr>
              <a:t> </a:t>
            </a:r>
            <a:r>
              <a:rPr lang="de-DE" altLang="de-DE" sz="1600" b="1" dirty="0">
                <a:solidFill>
                  <a:srgbClr val="9966FF"/>
                </a:solidFill>
              </a:rPr>
              <a:t>bzgl. Des Handlungsspielraumes.</a:t>
            </a:r>
          </a:p>
        </p:txBody>
      </p:sp>
      <p:sp>
        <p:nvSpPr>
          <p:cNvPr id="288" name="Text Box 255"/>
          <p:cNvSpPr txBox="1">
            <a:spLocks noChangeArrowheads="1"/>
          </p:cNvSpPr>
          <p:nvPr/>
        </p:nvSpPr>
        <p:spPr bwMode="auto">
          <a:xfrm>
            <a:off x="609599" y="1959218"/>
            <a:ext cx="3377663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de-DE" altLang="de-DE" sz="1600" b="1" dirty="0">
                <a:solidFill>
                  <a:srgbClr val="0000CC"/>
                </a:solidFill>
              </a:rPr>
              <a:t>8.) Die Bedeutung der technischen</a:t>
            </a:r>
            <a:br>
              <a:rPr lang="de-DE" altLang="de-DE" sz="1600" b="1" dirty="0">
                <a:solidFill>
                  <a:srgbClr val="0000CC"/>
                </a:solidFill>
              </a:rPr>
            </a:br>
            <a:r>
              <a:rPr lang="de-DE" altLang="de-DE" sz="1600" b="1" dirty="0">
                <a:solidFill>
                  <a:srgbClr val="0000CC"/>
                </a:solidFill>
              </a:rPr>
              <a:t>     Merkmale ergibt sich aus der</a:t>
            </a:r>
            <a:br>
              <a:rPr lang="de-DE" altLang="de-DE" sz="1600" b="1" dirty="0">
                <a:solidFill>
                  <a:srgbClr val="0000CC"/>
                </a:solidFill>
              </a:rPr>
            </a:br>
            <a:r>
              <a:rPr lang="de-DE" altLang="de-DE" sz="1600" b="1" dirty="0">
                <a:solidFill>
                  <a:srgbClr val="0000CC"/>
                </a:solidFill>
              </a:rPr>
              <a:t>     Summe der  Produkte der</a:t>
            </a:r>
            <a:br>
              <a:rPr lang="de-DE" altLang="de-DE" sz="1600" b="1" dirty="0">
                <a:solidFill>
                  <a:srgbClr val="0000CC"/>
                </a:solidFill>
              </a:rPr>
            </a:br>
            <a:r>
              <a:rPr lang="de-DE" altLang="de-DE" sz="1600" b="1" dirty="0">
                <a:solidFill>
                  <a:srgbClr val="0000CC"/>
                </a:solidFill>
              </a:rPr>
              <a:t>     Gewichte einer </a:t>
            </a:r>
            <a:r>
              <a:rPr lang="de-DE" altLang="de-DE" sz="1600" b="1" dirty="0" err="1">
                <a:solidFill>
                  <a:srgbClr val="0000CC"/>
                </a:solidFill>
              </a:rPr>
              <a:t>Kundenan</a:t>
            </a:r>
            <a:r>
              <a:rPr lang="de-DE" altLang="de-DE" sz="1600" b="1" dirty="0">
                <a:solidFill>
                  <a:srgbClr val="0000CC"/>
                </a:solidFill>
              </a:rPr>
              <a:t>-</a:t>
            </a:r>
            <a:br>
              <a:rPr lang="de-DE" altLang="de-DE" sz="1600" b="1" dirty="0">
                <a:solidFill>
                  <a:srgbClr val="0000CC"/>
                </a:solidFill>
              </a:rPr>
            </a:br>
            <a:r>
              <a:rPr lang="de-DE" altLang="de-DE" sz="1600" b="1" dirty="0">
                <a:solidFill>
                  <a:srgbClr val="0000CC"/>
                </a:solidFill>
              </a:rPr>
              <a:t>     </a:t>
            </a:r>
            <a:r>
              <a:rPr lang="de-DE" altLang="de-DE" sz="1600" b="1" dirty="0" err="1">
                <a:solidFill>
                  <a:srgbClr val="0000CC"/>
                </a:solidFill>
              </a:rPr>
              <a:t>forderung</a:t>
            </a:r>
            <a:r>
              <a:rPr lang="de-DE" altLang="de-DE" sz="1600" b="1" dirty="0">
                <a:solidFill>
                  <a:srgbClr val="0000CC"/>
                </a:solidFill>
              </a:rPr>
              <a:t> und dem Faktor</a:t>
            </a:r>
            <a:br>
              <a:rPr lang="de-DE" altLang="de-DE" sz="1600" b="1" dirty="0">
                <a:solidFill>
                  <a:srgbClr val="0000CC"/>
                </a:solidFill>
              </a:rPr>
            </a:br>
            <a:r>
              <a:rPr lang="de-DE" altLang="de-DE" sz="1600" b="1" dirty="0">
                <a:solidFill>
                  <a:srgbClr val="0000CC"/>
                </a:solidFill>
              </a:rPr>
              <a:t>     der Beziehung.</a:t>
            </a:r>
          </a:p>
          <a:p>
            <a:pPr algn="l" eaLnBrk="1" hangingPunct="1">
              <a:spcBef>
                <a:spcPct val="50000"/>
              </a:spcBef>
            </a:pPr>
            <a:r>
              <a:rPr lang="de-DE" altLang="de-DE" sz="1600" b="1" dirty="0">
                <a:solidFill>
                  <a:srgbClr val="0000CC"/>
                </a:solidFill>
              </a:rPr>
              <a:t>     Eine hohe</a:t>
            </a:r>
            <a:br>
              <a:rPr lang="de-DE" altLang="de-DE" sz="1600" b="1" dirty="0">
                <a:solidFill>
                  <a:srgbClr val="0000CC"/>
                </a:solidFill>
              </a:rPr>
            </a:br>
            <a:r>
              <a:rPr lang="de-DE" altLang="de-DE" sz="1600" b="1" dirty="0">
                <a:solidFill>
                  <a:srgbClr val="0000CC"/>
                </a:solidFill>
              </a:rPr>
              <a:t>     Bewertung</a:t>
            </a:r>
            <a:br>
              <a:rPr lang="de-DE" altLang="de-DE" sz="1600" b="1" dirty="0">
                <a:solidFill>
                  <a:srgbClr val="0000CC"/>
                </a:solidFill>
              </a:rPr>
            </a:br>
            <a:r>
              <a:rPr lang="de-DE" altLang="de-DE" sz="1600" b="1" dirty="0">
                <a:solidFill>
                  <a:srgbClr val="0000CC"/>
                </a:solidFill>
              </a:rPr>
              <a:t>     erhalten also</a:t>
            </a:r>
            <a:br>
              <a:rPr lang="de-DE" altLang="de-DE" sz="1600" b="1" dirty="0">
                <a:solidFill>
                  <a:srgbClr val="0000CC"/>
                </a:solidFill>
              </a:rPr>
            </a:br>
            <a:r>
              <a:rPr lang="de-DE" altLang="de-DE" sz="1600" b="1" dirty="0">
                <a:solidFill>
                  <a:srgbClr val="0000CC"/>
                </a:solidFill>
              </a:rPr>
              <a:t>     die Merk-</a:t>
            </a:r>
            <a:br>
              <a:rPr lang="de-DE" altLang="de-DE" sz="1600" b="1" dirty="0">
                <a:solidFill>
                  <a:srgbClr val="0000CC"/>
                </a:solidFill>
              </a:rPr>
            </a:br>
            <a:r>
              <a:rPr lang="de-DE" altLang="de-DE" sz="1600" b="1" dirty="0">
                <a:solidFill>
                  <a:srgbClr val="0000CC"/>
                </a:solidFill>
              </a:rPr>
              <a:t>     male, die </a:t>
            </a:r>
          </a:p>
          <a:p>
            <a:pPr algn="l" eaLnBrk="1" hangingPunct="1">
              <a:spcBef>
                <a:spcPct val="50000"/>
              </a:spcBef>
            </a:pPr>
            <a:r>
              <a:rPr lang="de-DE" altLang="de-DE" sz="1600" b="1" dirty="0">
                <a:solidFill>
                  <a:srgbClr val="0000CC"/>
                </a:solidFill>
              </a:rPr>
              <a:t>     -  mit hoch gewichteten</a:t>
            </a:r>
            <a:br>
              <a:rPr lang="de-DE" altLang="de-DE" sz="1600" b="1" dirty="0">
                <a:solidFill>
                  <a:srgbClr val="0000CC"/>
                </a:solidFill>
              </a:rPr>
            </a:br>
            <a:r>
              <a:rPr lang="de-DE" altLang="de-DE" sz="1600" b="1" dirty="0">
                <a:solidFill>
                  <a:srgbClr val="0000CC"/>
                </a:solidFill>
              </a:rPr>
              <a:t>        Anforderungen  oder</a:t>
            </a:r>
            <a:endParaRPr lang="de-DE" altLang="de-DE" sz="1600" dirty="0">
              <a:solidFill>
                <a:srgbClr val="0000CC"/>
              </a:solidFill>
            </a:endParaRPr>
          </a:p>
          <a:p>
            <a:pPr algn="l" eaLnBrk="1" hangingPunct="1">
              <a:spcBef>
                <a:spcPct val="50000"/>
              </a:spcBef>
            </a:pPr>
            <a:r>
              <a:rPr lang="de-DE" altLang="de-DE" sz="1600" b="1" dirty="0">
                <a:solidFill>
                  <a:srgbClr val="0000CC"/>
                </a:solidFill>
              </a:rPr>
              <a:t>     -  mit sehr vielen Anforder-</a:t>
            </a:r>
            <a:br>
              <a:rPr lang="de-DE" altLang="de-DE" sz="1600" b="1" dirty="0">
                <a:solidFill>
                  <a:srgbClr val="0000CC"/>
                </a:solidFill>
              </a:rPr>
            </a:br>
            <a:r>
              <a:rPr lang="de-DE" altLang="de-DE" sz="1600" b="1" dirty="0">
                <a:solidFill>
                  <a:srgbClr val="0000CC"/>
                </a:solidFill>
              </a:rPr>
              <a:t>        </a:t>
            </a:r>
            <a:r>
              <a:rPr lang="de-DE" altLang="de-DE" sz="1600" b="1" dirty="0" err="1">
                <a:solidFill>
                  <a:srgbClr val="0000CC"/>
                </a:solidFill>
              </a:rPr>
              <a:t>ungen</a:t>
            </a:r>
            <a:r>
              <a:rPr lang="de-DE" altLang="de-DE" sz="1600" b="1" dirty="0">
                <a:solidFill>
                  <a:srgbClr val="0000CC"/>
                </a:solidFill>
              </a:rPr>
              <a:t> in Beziehung stehen </a:t>
            </a:r>
          </a:p>
        </p:txBody>
      </p:sp>
    </p:spTree>
    <p:extLst>
      <p:ext uri="{BB962C8B-B14F-4D97-AF65-F5344CB8AC3E}">
        <p14:creationId xmlns:p14="http://schemas.microsoft.com/office/powerpoint/2010/main" val="379290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23850" y="333375"/>
            <a:ext cx="7558088" cy="457200"/>
          </a:xfrm>
          <a:prstGeom prst="rect">
            <a:avLst/>
          </a:prstGeom>
          <a:solidFill>
            <a:srgbClr val="0000FF"/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9pPr>
          </a:lstStyle>
          <a:p>
            <a:endParaRPr lang="de-DE" sz="2200" kern="0" dirty="0">
              <a:solidFill>
                <a:srgbClr val="FFFF00"/>
              </a:solidFill>
              <a:cs typeface="Times New Roman" pitchFamily="18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95288" y="345251"/>
            <a:ext cx="431800" cy="431800"/>
          </a:xfrm>
          <a:prstGeom prst="doubleWave">
            <a:avLst>
              <a:gd name="adj1" fmla="val 6500"/>
              <a:gd name="adj2" fmla="val 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de-AT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713258" y="1340768"/>
            <a:ext cx="7772400" cy="489654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buFontTx/>
              <a:buNone/>
            </a:pPr>
            <a:endParaRPr lang="de-DE" altLang="de-DE" sz="2400" b="0" dirty="0"/>
          </a:p>
        </p:txBody>
      </p:sp>
      <p:sp>
        <p:nvSpPr>
          <p:cNvPr id="6" name="Explosion 2 5"/>
          <p:cNvSpPr/>
          <p:nvPr/>
        </p:nvSpPr>
        <p:spPr bwMode="auto">
          <a:xfrm>
            <a:off x="3131840" y="44624"/>
            <a:ext cx="2880320" cy="1008112"/>
          </a:xfrm>
          <a:prstGeom prst="irregularSeal2">
            <a:avLst/>
          </a:prstGeom>
          <a:gradFill flip="none" rotWithShape="1">
            <a:gsLst>
              <a:gs pos="49000">
                <a:schemeClr val="bg1"/>
              </a:gs>
              <a:gs pos="100000">
                <a:srgbClr val="FFC000"/>
              </a:gs>
            </a:gsLst>
            <a:path path="shap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AT" sz="2400" dirty="0"/>
              <a:t>T</a:t>
            </a:r>
            <a:r>
              <a:rPr kumimoji="0" lang="de-AT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QM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08720"/>
            <a:ext cx="7772400" cy="64807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de-DE" altLang="de-DE" sz="2000" dirty="0">
                <a:solidFill>
                  <a:srgbClr val="92D050"/>
                </a:solidFill>
              </a:rPr>
              <a:t>QFD Quality </a:t>
            </a:r>
            <a:r>
              <a:rPr lang="de-DE" altLang="de-DE" sz="2000" dirty="0" err="1">
                <a:solidFill>
                  <a:srgbClr val="92D050"/>
                </a:solidFill>
              </a:rPr>
              <a:t>Function</a:t>
            </a:r>
            <a:r>
              <a:rPr lang="de-DE" altLang="de-DE" sz="2000" dirty="0">
                <a:solidFill>
                  <a:srgbClr val="92D050"/>
                </a:solidFill>
              </a:rPr>
              <a:t> </a:t>
            </a:r>
            <a:r>
              <a:rPr lang="de-DE" altLang="de-DE" sz="2000" dirty="0" err="1">
                <a:solidFill>
                  <a:srgbClr val="92D050"/>
                </a:solidFill>
              </a:rPr>
              <a:t>Deployment</a:t>
            </a:r>
            <a:endParaRPr lang="de-DE" altLang="de-DE" sz="1400" b="0" i="1" dirty="0">
              <a:solidFill>
                <a:srgbClr val="92D050"/>
              </a:solidFill>
            </a:endParaRPr>
          </a:p>
        </p:txBody>
      </p:sp>
      <p:sp>
        <p:nvSpPr>
          <p:cNvPr id="54" name="Rectangle 3"/>
          <p:cNvSpPr txBox="1">
            <a:spLocks noChangeArrowheads="1"/>
          </p:cNvSpPr>
          <p:nvPr/>
        </p:nvSpPr>
        <p:spPr>
          <a:xfrm>
            <a:off x="385774" y="1772816"/>
            <a:ext cx="141288" cy="455672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endParaRPr lang="de-DE" altLang="de-DE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755650" y="1447800"/>
            <a:ext cx="2787650" cy="68505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de-DE" altLang="de-DE" sz="1600" dirty="0"/>
              <a:t>Beispiel: Planung eines </a:t>
            </a:r>
            <a:br>
              <a:rPr lang="de-DE" altLang="de-DE" sz="1600" dirty="0"/>
            </a:br>
            <a:r>
              <a:rPr lang="de-DE" altLang="de-DE" sz="1600" dirty="0"/>
              <a:t>CASE-Werkzeuges  </a:t>
            </a:r>
          </a:p>
        </p:txBody>
      </p:sp>
      <p:pic>
        <p:nvPicPr>
          <p:cNvPr id="10" name="Picture 5" descr="C:\Eigene Dateien\FachHochschule\a_Noch nicht zugeord\ScansBalzert\B2_350_QF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600" y="1481286"/>
            <a:ext cx="3760788" cy="474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968896" y="5138028"/>
            <a:ext cx="2667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de-DE" altLang="de-DE" sz="1400" dirty="0"/>
              <a:t>Wie leicht zu erfüllen? </a:t>
            </a:r>
            <a:br>
              <a:rPr lang="de-DE" altLang="de-DE" sz="1400" dirty="0"/>
            </a:br>
            <a:r>
              <a:rPr lang="de-DE" altLang="de-DE" sz="1400" dirty="0"/>
              <a:t>1= leicht, 3 = schwierig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909464" y="4365104"/>
            <a:ext cx="2438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de-DE" altLang="de-DE" sz="1400" dirty="0"/>
              <a:t>Durchschnittswert als Entwicklungsziel</a:t>
            </a:r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 flipH="1">
            <a:off x="2771800" y="5138886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AT"/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 flipH="1" flipV="1">
            <a:off x="2771800" y="4681686"/>
            <a:ext cx="1676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AT"/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6581800" y="5138886"/>
            <a:ext cx="238268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de-DE" altLang="de-DE" sz="1400" dirty="0"/>
              <a:t>Bedeutung der </a:t>
            </a:r>
            <a:r>
              <a:rPr lang="de-DE" altLang="de-DE" sz="1400" dirty="0" err="1"/>
              <a:t>Q-Merkmale</a:t>
            </a:r>
            <a:r>
              <a:rPr lang="de-DE" altLang="de-DE" sz="1400" dirty="0"/>
              <a:t> für die Umsetzung der Kundenanforderung</a:t>
            </a:r>
            <a:br>
              <a:rPr lang="de-DE" altLang="de-DE" sz="1400" dirty="0"/>
            </a:br>
            <a:r>
              <a:rPr lang="de-DE" altLang="de-DE" sz="1400" dirty="0"/>
              <a:t>9 = stark, 1 = schwach</a:t>
            </a:r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 flipH="1" flipV="1">
            <a:off x="5743600" y="4376886"/>
            <a:ext cx="914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50440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23850" y="333375"/>
            <a:ext cx="7558088" cy="457200"/>
          </a:xfrm>
          <a:prstGeom prst="rect">
            <a:avLst/>
          </a:prstGeom>
          <a:solidFill>
            <a:srgbClr val="0000FF"/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9pPr>
          </a:lstStyle>
          <a:p>
            <a:endParaRPr lang="de-DE" sz="2200" kern="0" dirty="0">
              <a:solidFill>
                <a:srgbClr val="FFFF00"/>
              </a:solidFill>
              <a:cs typeface="Times New Roman" pitchFamily="18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95288" y="345251"/>
            <a:ext cx="431800" cy="431800"/>
          </a:xfrm>
          <a:prstGeom prst="doubleWave">
            <a:avLst>
              <a:gd name="adj1" fmla="val 6500"/>
              <a:gd name="adj2" fmla="val 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de-AT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713258" y="1340768"/>
            <a:ext cx="7772400" cy="489654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buFontTx/>
              <a:buNone/>
            </a:pPr>
            <a:endParaRPr lang="de-DE" altLang="de-DE" sz="2400" b="0" dirty="0"/>
          </a:p>
        </p:txBody>
      </p:sp>
      <p:sp>
        <p:nvSpPr>
          <p:cNvPr id="6" name="Explosion 2 5"/>
          <p:cNvSpPr/>
          <p:nvPr/>
        </p:nvSpPr>
        <p:spPr bwMode="auto">
          <a:xfrm>
            <a:off x="3131840" y="44624"/>
            <a:ext cx="2880320" cy="1008112"/>
          </a:xfrm>
          <a:prstGeom prst="irregularSeal2">
            <a:avLst/>
          </a:prstGeom>
          <a:gradFill flip="none" rotWithShape="1">
            <a:gsLst>
              <a:gs pos="49000">
                <a:schemeClr val="bg1"/>
              </a:gs>
              <a:gs pos="100000">
                <a:srgbClr val="FFC000"/>
              </a:gs>
            </a:gsLst>
            <a:path path="shap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AT" sz="2400" dirty="0"/>
              <a:t>T</a:t>
            </a:r>
            <a:r>
              <a:rPr kumimoji="0" lang="de-AT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QM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08720"/>
            <a:ext cx="7772400" cy="64807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de-DE" altLang="de-DE" sz="2000" dirty="0">
                <a:solidFill>
                  <a:srgbClr val="92D050"/>
                </a:solidFill>
              </a:rPr>
              <a:t>QFD Quality </a:t>
            </a:r>
            <a:r>
              <a:rPr lang="de-DE" altLang="de-DE" sz="2000" dirty="0" err="1">
                <a:solidFill>
                  <a:srgbClr val="92D050"/>
                </a:solidFill>
              </a:rPr>
              <a:t>Function</a:t>
            </a:r>
            <a:r>
              <a:rPr lang="de-DE" altLang="de-DE" sz="2000" dirty="0">
                <a:solidFill>
                  <a:srgbClr val="92D050"/>
                </a:solidFill>
              </a:rPr>
              <a:t> </a:t>
            </a:r>
            <a:r>
              <a:rPr lang="de-DE" altLang="de-DE" sz="2000" dirty="0" err="1">
                <a:solidFill>
                  <a:srgbClr val="92D050"/>
                </a:solidFill>
              </a:rPr>
              <a:t>Deployment</a:t>
            </a:r>
            <a:endParaRPr lang="de-DE" altLang="de-DE" sz="1400" b="0" i="1" dirty="0">
              <a:solidFill>
                <a:srgbClr val="92D050"/>
              </a:solidFill>
            </a:endParaRPr>
          </a:p>
        </p:txBody>
      </p:sp>
      <p:sp>
        <p:nvSpPr>
          <p:cNvPr id="54" name="Rectangle 3"/>
          <p:cNvSpPr txBox="1">
            <a:spLocks noChangeArrowheads="1"/>
          </p:cNvSpPr>
          <p:nvPr/>
        </p:nvSpPr>
        <p:spPr>
          <a:xfrm>
            <a:off x="385774" y="1772816"/>
            <a:ext cx="141288" cy="455672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endParaRPr lang="de-DE" altLang="de-DE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37399" y="1340768"/>
            <a:ext cx="372901" cy="68505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600" dirty="0"/>
              <a:t> 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611188" y="1700807"/>
            <a:ext cx="3672780" cy="442346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kern="0" dirty="0"/>
              <a:t>Beispiel: </a:t>
            </a:r>
            <a:br>
              <a:rPr lang="de-DE" altLang="de-DE" sz="1600" kern="0" dirty="0"/>
            </a:br>
            <a:r>
              <a:rPr lang="de-DE" altLang="de-DE" sz="1600" kern="0" dirty="0"/>
              <a:t>Vereinfachte </a:t>
            </a:r>
            <a:r>
              <a:rPr lang="de-DE" altLang="de-DE" sz="1600" kern="0" dirty="0" err="1"/>
              <a:t>QFD-Matrix</a:t>
            </a:r>
            <a:r>
              <a:rPr lang="de-DE" altLang="de-DE" sz="1600" kern="0" dirty="0"/>
              <a:t> </a:t>
            </a:r>
            <a:br>
              <a:rPr lang="de-DE" altLang="de-DE" sz="1600" kern="0" dirty="0"/>
            </a:br>
            <a:r>
              <a:rPr lang="de-DE" altLang="de-DE" sz="1600" kern="0" dirty="0"/>
              <a:t>(</a:t>
            </a:r>
            <a:r>
              <a:rPr lang="de-DE" altLang="de-DE" sz="1600" b="0" kern="0" dirty="0"/>
              <a:t>von </a:t>
            </a:r>
            <a:r>
              <a:rPr lang="de-DE" altLang="de-DE" sz="1600" b="0" kern="0" dirty="0" err="1"/>
              <a:t>Grady</a:t>
            </a:r>
            <a:r>
              <a:rPr lang="de-DE" altLang="de-DE" sz="1600" b="0" kern="0" dirty="0"/>
              <a:t>) </a:t>
            </a:r>
            <a:r>
              <a:rPr lang="de-DE" altLang="de-DE" sz="1600" kern="0" dirty="0"/>
              <a:t>für die Weiterentwicklung eines SW-Produktes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de-DE" altLang="de-DE" sz="1800" b="0" kern="0" dirty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de-DE" altLang="de-DE" sz="1800" b="0" kern="0" dirty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de-DE" altLang="de-DE" sz="1400" b="0" kern="0" dirty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de-DE" altLang="de-DE" sz="1400" b="0" kern="0" dirty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de-DE" altLang="de-DE" sz="1400" b="0" kern="0" dirty="0"/>
              <a:t>Bewertungsskalen für Kundengewicht und Erfüllungsgrad (2 Spalten ganz rechts) sind gleich.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de-DE" altLang="de-DE" sz="1400" b="0" kern="0" dirty="0"/>
              <a:t>Altes System konnte einige Kundenwünsche gar nicht erfüllen. Neues System kommt mit 44 Punkten fast an das Kundenideal. </a:t>
            </a:r>
          </a:p>
        </p:txBody>
      </p:sp>
      <p:pic>
        <p:nvPicPr>
          <p:cNvPr id="18" name="Picture 4" descr="B2_351_QFDeinfac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426" y="1916832"/>
            <a:ext cx="3737390" cy="4689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4085303" y="1438582"/>
            <a:ext cx="4038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 sz="1600" b="0" dirty="0"/>
              <a:t>Eigenschaften  vorhandenes – neues Produkt</a:t>
            </a:r>
          </a:p>
        </p:txBody>
      </p:sp>
      <p:sp>
        <p:nvSpPr>
          <p:cNvPr id="20" name="Line 6"/>
          <p:cNvSpPr>
            <a:spLocks noChangeShapeType="1"/>
          </p:cNvSpPr>
          <p:nvPr/>
        </p:nvSpPr>
        <p:spPr bwMode="auto">
          <a:xfrm flipH="1">
            <a:off x="7055794" y="17325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AT"/>
          </a:p>
        </p:txBody>
      </p:sp>
      <p:sp>
        <p:nvSpPr>
          <p:cNvPr id="22" name="Line 7"/>
          <p:cNvSpPr>
            <a:spLocks noChangeShapeType="1"/>
          </p:cNvSpPr>
          <p:nvPr/>
        </p:nvSpPr>
        <p:spPr bwMode="auto">
          <a:xfrm flipH="1">
            <a:off x="5796136" y="176024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AT"/>
          </a:p>
        </p:txBody>
      </p:sp>
      <p:sp>
        <p:nvSpPr>
          <p:cNvPr id="23" name="Oval 8"/>
          <p:cNvSpPr>
            <a:spLocks noChangeArrowheads="1"/>
          </p:cNvSpPr>
          <p:nvPr/>
        </p:nvSpPr>
        <p:spPr bwMode="auto">
          <a:xfrm>
            <a:off x="7380312" y="5814714"/>
            <a:ext cx="694504" cy="309562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de-AT" altLang="de-DE"/>
          </a:p>
        </p:txBody>
      </p:sp>
      <p:sp>
        <p:nvSpPr>
          <p:cNvPr id="24" name="Oval 9"/>
          <p:cNvSpPr>
            <a:spLocks noChangeArrowheads="1"/>
          </p:cNvSpPr>
          <p:nvPr/>
        </p:nvSpPr>
        <p:spPr bwMode="auto">
          <a:xfrm>
            <a:off x="5148064" y="5877272"/>
            <a:ext cx="537592" cy="247004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de-AT" altLang="de-DE"/>
          </a:p>
        </p:txBody>
      </p:sp>
      <p:sp>
        <p:nvSpPr>
          <p:cNvPr id="2" name="Textfeld 1"/>
          <p:cNvSpPr txBox="1"/>
          <p:nvPr/>
        </p:nvSpPr>
        <p:spPr>
          <a:xfrm>
            <a:off x="248432" y="6295178"/>
            <a:ext cx="3951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altLang="de-DE" sz="800" b="0" dirty="0" err="1"/>
              <a:t>Grady</a:t>
            </a:r>
            <a:r>
              <a:rPr lang="de-DE" altLang="de-DE" sz="800" b="0" dirty="0"/>
              <a:t>, </a:t>
            </a:r>
            <a:r>
              <a:rPr lang="de-DE" altLang="de-DE" sz="800" b="0" dirty="0" err="1"/>
              <a:t>R.B</a:t>
            </a:r>
            <a:r>
              <a:rPr lang="de-DE" altLang="de-DE" sz="800" b="0" dirty="0"/>
              <a:t>.: </a:t>
            </a:r>
            <a:r>
              <a:rPr lang="de-DE" altLang="de-DE" sz="800" b="0" dirty="0" err="1"/>
              <a:t>Practical</a:t>
            </a:r>
            <a:r>
              <a:rPr lang="de-DE" altLang="de-DE" sz="800" b="0" dirty="0"/>
              <a:t> Software </a:t>
            </a:r>
            <a:r>
              <a:rPr lang="de-DE" altLang="de-DE" sz="800" b="0" dirty="0" err="1"/>
              <a:t>Metrics</a:t>
            </a:r>
            <a:r>
              <a:rPr lang="de-DE" altLang="de-DE" sz="800" b="0" dirty="0"/>
              <a:t> for Project Management and </a:t>
            </a:r>
            <a:r>
              <a:rPr lang="de-DE" altLang="de-DE" sz="800" b="0" dirty="0" err="1"/>
              <a:t>Process</a:t>
            </a:r>
            <a:r>
              <a:rPr lang="de-DE" altLang="de-DE" sz="800" b="0" dirty="0"/>
              <a:t> </a:t>
            </a:r>
            <a:r>
              <a:rPr lang="de-DE" altLang="de-DE" sz="800" b="0" dirty="0" err="1"/>
              <a:t>Improvement</a:t>
            </a:r>
            <a:r>
              <a:rPr lang="de-DE" altLang="de-DE" sz="800" b="0" dirty="0"/>
              <a:t>, </a:t>
            </a:r>
            <a:r>
              <a:rPr lang="de-DE" altLang="de-DE" sz="800" b="0" dirty="0" err="1"/>
              <a:t>Englewood</a:t>
            </a:r>
            <a:r>
              <a:rPr lang="de-DE" altLang="de-DE" sz="800" b="0" dirty="0"/>
              <a:t> Cliffs; </a:t>
            </a:r>
            <a:r>
              <a:rPr lang="de-DE" altLang="de-DE" sz="800" b="0" dirty="0" err="1"/>
              <a:t>Prentice</a:t>
            </a:r>
            <a:r>
              <a:rPr lang="de-DE" altLang="de-DE" sz="800" b="0" dirty="0"/>
              <a:t> Hall 1992, S. 33f.</a:t>
            </a:r>
          </a:p>
        </p:txBody>
      </p:sp>
      <p:pic>
        <p:nvPicPr>
          <p:cNvPr id="21299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74" y="5509379"/>
            <a:ext cx="2344782" cy="799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2051720" y="6063099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00" b="0" dirty="0"/>
              <a:t>Amazon, 15.04.2017</a:t>
            </a:r>
          </a:p>
        </p:txBody>
      </p:sp>
    </p:spTree>
    <p:extLst>
      <p:ext uri="{BB962C8B-B14F-4D97-AF65-F5344CB8AC3E}">
        <p14:creationId xmlns:p14="http://schemas.microsoft.com/office/powerpoint/2010/main" val="695237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23850" y="333375"/>
            <a:ext cx="7558088" cy="457200"/>
          </a:xfrm>
          <a:prstGeom prst="rect">
            <a:avLst/>
          </a:prstGeom>
          <a:solidFill>
            <a:srgbClr val="0000FF"/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9pPr>
          </a:lstStyle>
          <a:p>
            <a:endParaRPr lang="de-DE" sz="2200" kern="0" dirty="0">
              <a:solidFill>
                <a:srgbClr val="FFFF00"/>
              </a:solidFill>
              <a:cs typeface="Times New Roman" pitchFamily="18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95288" y="345251"/>
            <a:ext cx="431800" cy="431800"/>
          </a:xfrm>
          <a:prstGeom prst="doubleWave">
            <a:avLst>
              <a:gd name="adj1" fmla="val 6500"/>
              <a:gd name="adj2" fmla="val 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de-AT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874540" y="1340768"/>
            <a:ext cx="7772400" cy="489654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buFontTx/>
              <a:buNone/>
            </a:pPr>
            <a:endParaRPr lang="de-DE" altLang="de-DE" sz="2400" b="0" dirty="0"/>
          </a:p>
        </p:txBody>
      </p:sp>
      <p:sp>
        <p:nvSpPr>
          <p:cNvPr id="6" name="Explosion 2 5"/>
          <p:cNvSpPr/>
          <p:nvPr/>
        </p:nvSpPr>
        <p:spPr bwMode="auto">
          <a:xfrm>
            <a:off x="3131840" y="44624"/>
            <a:ext cx="2880320" cy="1008112"/>
          </a:xfrm>
          <a:prstGeom prst="irregularSeal2">
            <a:avLst/>
          </a:prstGeom>
          <a:gradFill flip="none" rotWithShape="1">
            <a:gsLst>
              <a:gs pos="49000">
                <a:schemeClr val="bg1"/>
              </a:gs>
              <a:gs pos="100000">
                <a:srgbClr val="FFC000"/>
              </a:gs>
            </a:gsLst>
            <a:path path="shap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AT" sz="2400" dirty="0"/>
              <a:t>T</a:t>
            </a:r>
            <a:r>
              <a:rPr kumimoji="0" lang="de-AT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QM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08720"/>
            <a:ext cx="7772400" cy="64807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de-DE" altLang="de-DE" sz="2000" dirty="0">
                <a:solidFill>
                  <a:srgbClr val="92D050"/>
                </a:solidFill>
              </a:rPr>
              <a:t>QFD Quality </a:t>
            </a:r>
            <a:r>
              <a:rPr lang="de-DE" altLang="de-DE" sz="2000" dirty="0" err="1">
                <a:solidFill>
                  <a:srgbClr val="92D050"/>
                </a:solidFill>
              </a:rPr>
              <a:t>Function</a:t>
            </a:r>
            <a:r>
              <a:rPr lang="de-DE" altLang="de-DE" sz="2000" dirty="0">
                <a:solidFill>
                  <a:srgbClr val="92D050"/>
                </a:solidFill>
              </a:rPr>
              <a:t> </a:t>
            </a:r>
            <a:r>
              <a:rPr lang="de-DE" altLang="de-DE" sz="2000" dirty="0" err="1">
                <a:solidFill>
                  <a:srgbClr val="92D050"/>
                </a:solidFill>
              </a:rPr>
              <a:t>Deployment</a:t>
            </a:r>
            <a:endParaRPr lang="de-DE" altLang="de-DE" sz="1400" b="0" i="1" dirty="0">
              <a:solidFill>
                <a:srgbClr val="92D050"/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11560" y="1340768"/>
            <a:ext cx="3528318" cy="54104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0" eaLnBrk="1" hangingPunct="1">
              <a:lnSpc>
                <a:spcPct val="150000"/>
              </a:lnSpc>
              <a:buNone/>
            </a:pPr>
            <a:r>
              <a:rPr lang="de-DE" altLang="de-DE" sz="1600" dirty="0"/>
              <a:t>Vorgehensweise (4):</a:t>
            </a:r>
          </a:p>
        </p:txBody>
      </p:sp>
      <p:sp>
        <p:nvSpPr>
          <p:cNvPr id="283" name="Text Box 349"/>
          <p:cNvSpPr txBox="1">
            <a:spLocks noChangeArrowheads="1"/>
          </p:cNvSpPr>
          <p:nvPr/>
        </p:nvSpPr>
        <p:spPr bwMode="auto">
          <a:xfrm>
            <a:off x="4444462" y="2004943"/>
            <a:ext cx="762000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de-DE" altLang="de-DE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84" name="Text Box 79"/>
          <p:cNvSpPr txBox="1">
            <a:spLocks noChangeArrowheads="1"/>
          </p:cNvSpPr>
          <p:nvPr/>
        </p:nvSpPr>
        <p:spPr bwMode="auto">
          <a:xfrm>
            <a:off x="539552" y="2377331"/>
            <a:ext cx="3466926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de-DE" altLang="de-DE" sz="1600" dirty="0"/>
              <a:t>Einbettung des „House of Quality“ in einen Software-Entwicklungsprozess mit </a:t>
            </a:r>
            <a:r>
              <a:rPr lang="de-DE" altLang="de-DE" sz="1600" dirty="0" err="1"/>
              <a:t>QFD-Matrizen</a:t>
            </a:r>
            <a:r>
              <a:rPr lang="de-DE" altLang="de-DE" sz="1600" dirty="0"/>
              <a:t>:</a:t>
            </a:r>
          </a:p>
          <a:p>
            <a:pPr algn="l" eaLnBrk="1" hangingPunct="1">
              <a:spcBef>
                <a:spcPct val="50000"/>
              </a:spcBef>
            </a:pPr>
            <a:r>
              <a:rPr lang="de-DE" altLang="de-DE" sz="1600" dirty="0"/>
              <a:t>So können vorher noch Anforderungen unterschiedlicher Kundengruppen zu Kundenanforderungen aggregiert werden, bzw. nachfolgend die Ergebnisse zu weiteren stufenweisen Detaillierungen herangezogen werden.</a:t>
            </a:r>
          </a:p>
        </p:txBody>
      </p:sp>
      <p:pic>
        <p:nvPicPr>
          <p:cNvPr id="285" name="Picture 80" descr="C:\Eigene Dateien\FachHochschule\a_Noch nicht zugeord\ScansBalzert\B2_352_QF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478" y="1505669"/>
            <a:ext cx="4525962" cy="50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957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23850" y="333375"/>
            <a:ext cx="7558088" cy="457200"/>
          </a:xfrm>
          <a:prstGeom prst="rect">
            <a:avLst/>
          </a:prstGeom>
          <a:solidFill>
            <a:srgbClr val="0000FF"/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9pPr>
          </a:lstStyle>
          <a:p>
            <a:endParaRPr lang="de-DE" sz="2200" kern="0" dirty="0">
              <a:solidFill>
                <a:srgbClr val="FFFF00"/>
              </a:solidFill>
              <a:cs typeface="Times New Roman" pitchFamily="18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95288" y="345251"/>
            <a:ext cx="431800" cy="431800"/>
          </a:xfrm>
          <a:prstGeom prst="doubleWave">
            <a:avLst>
              <a:gd name="adj1" fmla="val 6500"/>
              <a:gd name="adj2" fmla="val 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de-AT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713258" y="1340768"/>
            <a:ext cx="7772400" cy="489654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buFontTx/>
              <a:buNone/>
            </a:pPr>
            <a:endParaRPr lang="de-DE" altLang="de-DE" sz="2400" b="0" dirty="0"/>
          </a:p>
        </p:txBody>
      </p:sp>
      <p:sp>
        <p:nvSpPr>
          <p:cNvPr id="6" name="Explosion 2 5"/>
          <p:cNvSpPr/>
          <p:nvPr/>
        </p:nvSpPr>
        <p:spPr bwMode="auto">
          <a:xfrm>
            <a:off x="3131840" y="44624"/>
            <a:ext cx="2880320" cy="1008112"/>
          </a:xfrm>
          <a:prstGeom prst="irregularSeal2">
            <a:avLst/>
          </a:prstGeom>
          <a:gradFill flip="none" rotWithShape="1">
            <a:gsLst>
              <a:gs pos="49000">
                <a:schemeClr val="bg1"/>
              </a:gs>
              <a:gs pos="100000">
                <a:srgbClr val="FFC000"/>
              </a:gs>
            </a:gsLst>
            <a:path path="shap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AT" sz="2400" dirty="0"/>
              <a:t>T</a:t>
            </a:r>
            <a:r>
              <a:rPr kumimoji="0" lang="de-AT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QM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08720"/>
            <a:ext cx="7772400" cy="64807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de-DE" altLang="de-DE" sz="2000" dirty="0"/>
              <a:t>Weitere typische TQM - Methoden</a:t>
            </a:r>
            <a:endParaRPr lang="de-DE" altLang="de-DE" sz="2000" b="0" i="1" dirty="0"/>
          </a:p>
        </p:txBody>
      </p:sp>
      <p:sp>
        <p:nvSpPr>
          <p:cNvPr id="54" name="Rectangle 3"/>
          <p:cNvSpPr txBox="1">
            <a:spLocks noChangeArrowheads="1"/>
          </p:cNvSpPr>
          <p:nvPr/>
        </p:nvSpPr>
        <p:spPr>
          <a:xfrm>
            <a:off x="385774" y="1772816"/>
            <a:ext cx="141288" cy="455672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endParaRPr lang="de-DE" altLang="de-DE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771508" y="1591270"/>
            <a:ext cx="7702550" cy="47180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de-DE" altLang="de-DE" sz="2400" kern="0" dirty="0">
                <a:solidFill>
                  <a:srgbClr val="7030A0"/>
                </a:solidFill>
              </a:rPr>
              <a:t>5W – Fragen:</a:t>
            </a:r>
          </a:p>
          <a:p>
            <a:pPr lvl="1">
              <a:lnSpc>
                <a:spcPct val="90000"/>
              </a:lnSpc>
            </a:pPr>
            <a:r>
              <a:rPr lang="de-DE" altLang="de-DE" sz="1800" b="1" kern="0" dirty="0"/>
              <a:t>1. Frage: Warum steht die Maschine still?</a:t>
            </a:r>
          </a:p>
          <a:p>
            <a:pPr lvl="1">
              <a:lnSpc>
                <a:spcPct val="90000"/>
              </a:lnSpc>
            </a:pPr>
            <a:r>
              <a:rPr lang="de-DE" altLang="de-DE" sz="1800" b="0" kern="0" dirty="0"/>
              <a:t>1.Antwort: Die Sicherung ist wegen Überlast durchgebrannt</a:t>
            </a:r>
          </a:p>
          <a:p>
            <a:pPr lvl="1">
              <a:lnSpc>
                <a:spcPct val="90000"/>
              </a:lnSpc>
            </a:pPr>
            <a:r>
              <a:rPr lang="de-DE" altLang="de-DE" sz="1800" b="1" kern="0" dirty="0"/>
              <a:t>2.Frage:  Warum ist die Sicherung durchgebrannt?</a:t>
            </a:r>
          </a:p>
          <a:p>
            <a:pPr lvl="1">
              <a:lnSpc>
                <a:spcPct val="90000"/>
              </a:lnSpc>
            </a:pPr>
            <a:r>
              <a:rPr lang="de-DE" altLang="de-DE" sz="1800" b="0" kern="0" dirty="0"/>
              <a:t>2.A.: Das Lager war nicht richtig geölt</a:t>
            </a:r>
          </a:p>
          <a:p>
            <a:pPr lvl="1">
              <a:lnSpc>
                <a:spcPct val="90000"/>
              </a:lnSpc>
            </a:pPr>
            <a:r>
              <a:rPr lang="de-DE" altLang="de-DE" sz="1800" b="1" kern="0" dirty="0"/>
              <a:t>3.F.: Warum war das Lager nicht richtig geölt?</a:t>
            </a:r>
          </a:p>
          <a:p>
            <a:pPr lvl="1">
              <a:lnSpc>
                <a:spcPct val="90000"/>
              </a:lnSpc>
            </a:pPr>
            <a:r>
              <a:rPr lang="de-DE" altLang="de-DE" sz="1800" b="0" kern="0" dirty="0"/>
              <a:t>3.A.: Die Ölpumpe hat nicht richtig gearbeitet!</a:t>
            </a:r>
          </a:p>
          <a:p>
            <a:pPr lvl="1">
              <a:lnSpc>
                <a:spcPct val="90000"/>
              </a:lnSpc>
            </a:pPr>
            <a:r>
              <a:rPr lang="de-DE" altLang="de-DE" sz="1800" b="1" kern="0" dirty="0"/>
              <a:t>4.F.: Warum hat ...</a:t>
            </a:r>
          </a:p>
          <a:p>
            <a:pPr lvl="1">
              <a:lnSpc>
                <a:spcPct val="90000"/>
              </a:lnSpc>
            </a:pPr>
            <a:r>
              <a:rPr lang="de-DE" altLang="de-DE" sz="1800" b="0" kern="0" dirty="0"/>
              <a:t>4.A.: Die Pumpenachse war verschlissen..</a:t>
            </a:r>
          </a:p>
          <a:p>
            <a:pPr lvl="1">
              <a:lnSpc>
                <a:spcPct val="90000"/>
              </a:lnSpc>
            </a:pPr>
            <a:r>
              <a:rPr lang="de-DE" altLang="de-DE" sz="1800" b="1" kern="0" dirty="0"/>
              <a:t>5.F.: Warum war ...</a:t>
            </a:r>
          </a:p>
          <a:p>
            <a:pPr lvl="1">
              <a:lnSpc>
                <a:spcPct val="90000"/>
              </a:lnSpc>
            </a:pPr>
            <a:r>
              <a:rPr lang="de-DE" altLang="de-DE" sz="1800" b="0" kern="0" dirty="0"/>
              <a:t>5.A.: Es kam Schmutz ins Lager</a:t>
            </a:r>
          </a:p>
          <a:p>
            <a:pPr>
              <a:lnSpc>
                <a:spcPct val="90000"/>
              </a:lnSpc>
              <a:buFontTx/>
              <a:buNone/>
            </a:pPr>
            <a:endParaRPr lang="de-DE" altLang="de-DE" sz="1800" b="0" kern="0" dirty="0"/>
          </a:p>
          <a:p>
            <a:pPr>
              <a:lnSpc>
                <a:spcPct val="90000"/>
              </a:lnSpc>
              <a:buFontTx/>
              <a:buNone/>
            </a:pPr>
            <a:r>
              <a:rPr lang="de-DE" altLang="de-DE" sz="1800" b="0" kern="0" dirty="0"/>
              <a:t>Erkenntnis: Nicht nur die Sicherung wechseln  ... Die Ursache finden und an der Wurzel packen!</a:t>
            </a:r>
            <a:endParaRPr lang="de-DE" altLang="de-DE" sz="1800" b="1" kern="0" dirty="0"/>
          </a:p>
        </p:txBody>
      </p:sp>
    </p:spTree>
    <p:extLst>
      <p:ext uri="{BB962C8B-B14F-4D97-AF65-F5344CB8AC3E}">
        <p14:creationId xmlns:p14="http://schemas.microsoft.com/office/powerpoint/2010/main" val="139562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23850" y="333375"/>
            <a:ext cx="7558088" cy="457200"/>
          </a:xfrm>
          <a:prstGeom prst="rect">
            <a:avLst/>
          </a:prstGeom>
          <a:solidFill>
            <a:srgbClr val="0000FF"/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9pPr>
          </a:lstStyle>
          <a:p>
            <a:endParaRPr lang="de-DE" sz="2200" kern="0" dirty="0">
              <a:solidFill>
                <a:srgbClr val="FFFF00"/>
              </a:solidFill>
              <a:cs typeface="Times New Roman" pitchFamily="18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95288" y="345251"/>
            <a:ext cx="431800" cy="431800"/>
          </a:xfrm>
          <a:prstGeom prst="doubleWave">
            <a:avLst>
              <a:gd name="adj1" fmla="val 6500"/>
              <a:gd name="adj2" fmla="val 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de-AT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713258" y="1340768"/>
            <a:ext cx="7772400" cy="489654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buFontTx/>
              <a:buNone/>
            </a:pPr>
            <a:endParaRPr lang="de-DE" altLang="de-DE" sz="2400" b="0" dirty="0"/>
          </a:p>
        </p:txBody>
      </p:sp>
      <p:sp>
        <p:nvSpPr>
          <p:cNvPr id="6" name="Explosion 2 5"/>
          <p:cNvSpPr/>
          <p:nvPr/>
        </p:nvSpPr>
        <p:spPr bwMode="auto">
          <a:xfrm>
            <a:off x="3131840" y="44624"/>
            <a:ext cx="2880320" cy="1008112"/>
          </a:xfrm>
          <a:prstGeom prst="irregularSeal2">
            <a:avLst/>
          </a:prstGeom>
          <a:gradFill flip="none" rotWithShape="1">
            <a:gsLst>
              <a:gs pos="49000">
                <a:schemeClr val="bg1"/>
              </a:gs>
              <a:gs pos="100000">
                <a:srgbClr val="FFC000"/>
              </a:gs>
            </a:gsLst>
            <a:path path="shap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AT" sz="2400" dirty="0"/>
              <a:t>T</a:t>
            </a:r>
            <a:r>
              <a:rPr kumimoji="0" lang="de-AT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QM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08720"/>
            <a:ext cx="7772400" cy="64807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de-DE" altLang="de-DE" sz="2000" dirty="0"/>
              <a:t>Weitere typische TQM - Methoden</a:t>
            </a:r>
            <a:endParaRPr lang="de-DE" altLang="de-DE" sz="2000" b="0" i="1" dirty="0"/>
          </a:p>
        </p:txBody>
      </p:sp>
      <p:sp>
        <p:nvSpPr>
          <p:cNvPr id="54" name="Rectangle 3"/>
          <p:cNvSpPr txBox="1">
            <a:spLocks noChangeArrowheads="1"/>
          </p:cNvSpPr>
          <p:nvPr/>
        </p:nvSpPr>
        <p:spPr>
          <a:xfrm>
            <a:off x="385774" y="1772816"/>
            <a:ext cx="141288" cy="455672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endParaRPr lang="de-DE" altLang="de-DE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755650" y="1628800"/>
            <a:ext cx="7702550" cy="45370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sz="2400" dirty="0" err="1">
                <a:solidFill>
                  <a:srgbClr val="FF99FF"/>
                </a:solidFill>
              </a:rPr>
              <a:t>Pareto-Analyse</a:t>
            </a:r>
            <a:r>
              <a:rPr lang="de-DE" altLang="de-DE" sz="2400" dirty="0">
                <a:solidFill>
                  <a:srgbClr val="FF99FF"/>
                </a:solidFill>
              </a:rPr>
              <a:t> oder 80:20-Regel (1)</a:t>
            </a:r>
          </a:p>
          <a:p>
            <a:pPr lvl="1">
              <a:spcBef>
                <a:spcPts val="1200"/>
              </a:spcBef>
            </a:pPr>
            <a:r>
              <a:rPr lang="de-DE" altLang="de-DE" sz="1800" dirty="0"/>
              <a:t>Ist eine Entscheidungshilfe, welche Probleme man zuerst lösen soll</a:t>
            </a:r>
          </a:p>
          <a:p>
            <a:pPr lvl="1">
              <a:spcBef>
                <a:spcPts val="1200"/>
              </a:spcBef>
            </a:pPr>
            <a:r>
              <a:rPr lang="de-DE" altLang="de-DE" sz="1800" dirty="0"/>
              <a:t>20 % der Fehlerursachen erzeugen 80 % der Fehler und der Kosten</a:t>
            </a:r>
          </a:p>
          <a:p>
            <a:pPr lvl="1">
              <a:spcBef>
                <a:spcPts val="1200"/>
              </a:spcBef>
            </a:pPr>
            <a:r>
              <a:rPr lang="de-DE" altLang="de-DE" sz="1800" dirty="0"/>
              <a:t>Bzw. 80 % der Fehler können mit 20 % des Gesamtaufwandes behoben werden</a:t>
            </a:r>
          </a:p>
        </p:txBody>
      </p:sp>
    </p:spTree>
    <p:extLst>
      <p:ext uri="{BB962C8B-B14F-4D97-AF65-F5344CB8AC3E}">
        <p14:creationId xmlns:p14="http://schemas.microsoft.com/office/powerpoint/2010/main" val="223422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23850" y="333375"/>
            <a:ext cx="7558088" cy="457200"/>
          </a:xfrm>
          <a:prstGeom prst="rect">
            <a:avLst/>
          </a:prstGeom>
          <a:solidFill>
            <a:srgbClr val="0000FF"/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9pPr>
          </a:lstStyle>
          <a:p>
            <a:endParaRPr lang="de-DE" sz="2200" kern="0" dirty="0">
              <a:solidFill>
                <a:srgbClr val="FFFF00"/>
              </a:solidFill>
              <a:cs typeface="Times New Roman" pitchFamily="18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95288" y="345251"/>
            <a:ext cx="431800" cy="431800"/>
          </a:xfrm>
          <a:prstGeom prst="doubleWave">
            <a:avLst>
              <a:gd name="adj1" fmla="val 6500"/>
              <a:gd name="adj2" fmla="val 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de-AT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713258" y="1340768"/>
            <a:ext cx="7772400" cy="489654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buFontTx/>
              <a:buNone/>
            </a:pPr>
            <a:endParaRPr lang="de-DE" altLang="de-DE" sz="2400" b="0" dirty="0"/>
          </a:p>
        </p:txBody>
      </p:sp>
      <p:sp>
        <p:nvSpPr>
          <p:cNvPr id="6" name="Explosion 2 5"/>
          <p:cNvSpPr/>
          <p:nvPr/>
        </p:nvSpPr>
        <p:spPr bwMode="auto">
          <a:xfrm>
            <a:off x="3131840" y="44624"/>
            <a:ext cx="2880320" cy="1008112"/>
          </a:xfrm>
          <a:prstGeom prst="irregularSeal2">
            <a:avLst/>
          </a:prstGeom>
          <a:gradFill flip="none" rotWithShape="1">
            <a:gsLst>
              <a:gs pos="49000">
                <a:schemeClr val="bg1"/>
              </a:gs>
              <a:gs pos="100000">
                <a:srgbClr val="FFC000"/>
              </a:gs>
            </a:gsLst>
            <a:path path="shap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AT" sz="2400" dirty="0"/>
              <a:t>T</a:t>
            </a:r>
            <a:r>
              <a:rPr kumimoji="0" lang="de-AT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QM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08720"/>
            <a:ext cx="7772400" cy="64807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de-DE" altLang="de-DE" sz="1400" b="0" dirty="0"/>
              <a:t>Weitere Typische TQM – Methoden: </a:t>
            </a:r>
            <a:r>
              <a:rPr lang="de-DE" altLang="de-DE" sz="1400" dirty="0" err="1">
                <a:solidFill>
                  <a:srgbClr val="FFCCFF"/>
                </a:solidFill>
              </a:rPr>
              <a:t>Pareto</a:t>
            </a:r>
            <a:r>
              <a:rPr lang="de-DE" altLang="de-DE" sz="1400" dirty="0">
                <a:solidFill>
                  <a:srgbClr val="FFCCFF"/>
                </a:solidFill>
              </a:rPr>
              <a:t> (2)</a:t>
            </a:r>
            <a:endParaRPr lang="de-DE" altLang="de-DE" sz="1400" i="1" dirty="0">
              <a:solidFill>
                <a:srgbClr val="FFCCFF"/>
              </a:solidFill>
            </a:endParaRPr>
          </a:p>
        </p:txBody>
      </p:sp>
      <p:sp>
        <p:nvSpPr>
          <p:cNvPr id="54" name="Rectangle 3"/>
          <p:cNvSpPr txBox="1">
            <a:spLocks noChangeArrowheads="1"/>
          </p:cNvSpPr>
          <p:nvPr/>
        </p:nvSpPr>
        <p:spPr>
          <a:xfrm>
            <a:off x="385774" y="1772816"/>
            <a:ext cx="141288" cy="455672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endParaRPr lang="de-DE" altLang="de-DE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755650" y="1628800"/>
            <a:ext cx="7702550" cy="45370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sz="2400" dirty="0"/>
              <a:t>Durchführung der </a:t>
            </a:r>
            <a:r>
              <a:rPr lang="de-DE" altLang="de-DE" sz="2400" dirty="0" err="1"/>
              <a:t>Pareto-Analyse</a:t>
            </a:r>
            <a:r>
              <a:rPr lang="de-DE" altLang="de-DE" sz="2400" dirty="0"/>
              <a:t>:</a:t>
            </a:r>
          </a:p>
          <a:p>
            <a:pPr lvl="1"/>
            <a:r>
              <a:rPr lang="de-DE" altLang="de-DE" sz="2000" dirty="0"/>
              <a:t>Voraussetzung:</a:t>
            </a:r>
          </a:p>
          <a:p>
            <a:pPr lvl="2"/>
            <a:r>
              <a:rPr lang="de-DE" altLang="de-DE" sz="1800" dirty="0"/>
              <a:t>Daten gehören alle zur selben allgemeinen Klasse (</a:t>
            </a:r>
            <a:r>
              <a:rPr lang="de-DE" altLang="de-DE" sz="1800" dirty="0" err="1"/>
              <a:t>z.B</a:t>
            </a:r>
            <a:r>
              <a:rPr lang="de-DE" altLang="de-DE" sz="1800" dirty="0"/>
              <a:t>. nicht Liste der Hauptfehler mit detaillierten Daten von Syntaxfehlern kombinieren)</a:t>
            </a:r>
          </a:p>
          <a:p>
            <a:pPr lvl="1"/>
            <a:r>
              <a:rPr lang="de-DE" altLang="de-DE" sz="2000" dirty="0"/>
              <a:t>Schritte</a:t>
            </a:r>
          </a:p>
          <a:p>
            <a:pPr lvl="2"/>
            <a:r>
              <a:rPr lang="de-DE" altLang="de-DE" sz="1800" dirty="0"/>
              <a:t>Auswahl der Parameter, der als Sortierkriterium genutzt wird </a:t>
            </a:r>
            <a:br>
              <a:rPr lang="de-DE" altLang="de-DE" sz="1800" dirty="0"/>
            </a:br>
            <a:r>
              <a:rPr lang="de-DE" altLang="de-DE" sz="1800" dirty="0"/>
              <a:t>(</a:t>
            </a:r>
            <a:r>
              <a:rPr lang="de-DE" altLang="de-DE" sz="1800" dirty="0" err="1"/>
              <a:t>z.B</a:t>
            </a:r>
            <a:r>
              <a:rPr lang="de-DE" altLang="de-DE" sz="1800" dirty="0"/>
              <a:t>.: Anzahl der Fehler pro Fehlerkategorie)</a:t>
            </a:r>
          </a:p>
          <a:p>
            <a:pPr lvl="2"/>
            <a:r>
              <a:rPr lang="de-DE" altLang="de-DE" sz="1800" dirty="0"/>
              <a:t>Zählen der Anzahl der Elemente in jeder Kategorie</a:t>
            </a:r>
          </a:p>
          <a:p>
            <a:pPr lvl="2"/>
            <a:r>
              <a:rPr lang="de-DE" altLang="de-DE" sz="1800" dirty="0"/>
              <a:t>Berechnung der Prozentwerte</a:t>
            </a:r>
          </a:p>
          <a:p>
            <a:pPr lvl="2"/>
            <a:r>
              <a:rPr lang="de-DE" altLang="de-DE" sz="1800" dirty="0"/>
              <a:t>In einem Histogramm werden Teilmengen nach fallender Größe von links nach recht geordnet</a:t>
            </a:r>
          </a:p>
          <a:p>
            <a:pPr lvl="2"/>
            <a:r>
              <a:rPr lang="de-DE" altLang="de-DE" sz="1800" dirty="0"/>
              <a:t>Zusätzlich kann eine Summenkurve aufgetragen werden</a:t>
            </a:r>
          </a:p>
        </p:txBody>
      </p:sp>
    </p:spTree>
    <p:extLst>
      <p:ext uri="{BB962C8B-B14F-4D97-AF65-F5344CB8AC3E}">
        <p14:creationId xmlns:p14="http://schemas.microsoft.com/office/powerpoint/2010/main" val="334753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333375"/>
            <a:ext cx="7558088" cy="457200"/>
          </a:xfrm>
          <a:solidFill>
            <a:srgbClr val="0000FF"/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sz="2200" dirty="0">
                <a:solidFill>
                  <a:srgbClr val="FFFF00"/>
                </a:solidFill>
              </a:rPr>
              <a:t>Beispiel für subjektive und objektive Qualität</a:t>
            </a:r>
            <a:endParaRPr lang="de-DE" sz="2200" dirty="0">
              <a:solidFill>
                <a:srgbClr val="FFFF00"/>
              </a:solidFill>
              <a:cs typeface="Times New Roman" pitchFamily="18" charset="0"/>
            </a:endParaRP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533401" y="1152525"/>
            <a:ext cx="6846912" cy="4004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de-DE" sz="2400" b="1" dirty="0">
                <a:solidFill>
                  <a:srgbClr val="FF6600"/>
                </a:solidFill>
                <a:latin typeface="Arial" charset="0"/>
                <a:cs typeface="Times New Roman" pitchFamily="18" charset="0"/>
              </a:rPr>
              <a:t>Reihe folgende Jeans-Marken nach Qualität </a:t>
            </a:r>
            <a:r>
              <a:rPr lang="de-DE" sz="2000" b="1" baseline="30000" dirty="0">
                <a:solidFill>
                  <a:srgbClr val="FF6600"/>
                </a:solidFill>
                <a:latin typeface="Arial" charset="0"/>
                <a:cs typeface="Times New Roman" pitchFamily="18" charset="0"/>
              </a:rPr>
              <a:t>1)</a:t>
            </a:r>
          </a:p>
          <a:p>
            <a:pPr>
              <a:buFontTx/>
              <a:buNone/>
            </a:pPr>
            <a:endParaRPr lang="de-DE" sz="2000" b="1" baseline="30000" dirty="0">
              <a:solidFill>
                <a:srgbClr val="FF6600"/>
              </a:solidFill>
              <a:latin typeface="Arial" charset="0"/>
              <a:cs typeface="Times New Roman" pitchFamily="18" charset="0"/>
            </a:endParaRPr>
          </a:p>
          <a:p>
            <a:pPr marL="857250" lvl="1" indent="-457200">
              <a:buFont typeface="+mj-lt"/>
              <a:buAutoNum type="alphaLcPeriod"/>
            </a:pPr>
            <a:r>
              <a:rPr lang="de-DE" sz="1600" b="1" dirty="0">
                <a:latin typeface="Arial" charset="0"/>
                <a:cs typeface="Times New Roman" pitchFamily="18" charset="0"/>
              </a:rPr>
              <a:t>Benetton</a:t>
            </a:r>
            <a:r>
              <a:rPr lang="de-DE" sz="1600" dirty="0">
                <a:latin typeface="Arial" charset="0"/>
                <a:cs typeface="Times New Roman" pitchFamily="18" charset="0"/>
              </a:rPr>
              <a:t>, </a:t>
            </a:r>
            <a:r>
              <a:rPr lang="de-DE" sz="1000" dirty="0">
                <a:latin typeface="Arial" charset="0"/>
                <a:cs typeface="Times New Roman" pitchFamily="18" charset="0"/>
              </a:rPr>
              <a:t>€ 41,28</a:t>
            </a:r>
          </a:p>
          <a:p>
            <a:pPr marL="857250" lvl="1" indent="-457200">
              <a:buFont typeface="+mj-lt"/>
              <a:buAutoNum type="alphaLcPeriod"/>
            </a:pPr>
            <a:r>
              <a:rPr lang="de-DE" sz="1600" b="1" dirty="0">
                <a:latin typeface="Arial" charset="0"/>
                <a:cs typeface="Times New Roman" pitchFamily="18" charset="0"/>
              </a:rPr>
              <a:t>C&amp;A </a:t>
            </a:r>
            <a:r>
              <a:rPr lang="de-DE" sz="1600" dirty="0" err="1">
                <a:latin typeface="Arial" charset="0"/>
                <a:cs typeface="Times New Roman" pitchFamily="18" charset="0"/>
              </a:rPr>
              <a:t>Clockhouse</a:t>
            </a:r>
            <a:r>
              <a:rPr lang="de-DE" sz="1600" dirty="0">
                <a:latin typeface="Arial" charset="0"/>
                <a:cs typeface="Times New Roman" pitchFamily="18" charset="0"/>
              </a:rPr>
              <a:t>, </a:t>
            </a:r>
            <a:r>
              <a:rPr lang="de-DE" sz="1000" dirty="0">
                <a:latin typeface="Arial" charset="0"/>
                <a:cs typeface="Times New Roman" pitchFamily="18" charset="0"/>
              </a:rPr>
              <a:t>€ 25,44</a:t>
            </a:r>
          </a:p>
          <a:p>
            <a:pPr marL="857250" lvl="1" indent="-457200">
              <a:buFont typeface="+mj-lt"/>
              <a:buAutoNum type="alphaLcPeriod"/>
            </a:pPr>
            <a:r>
              <a:rPr lang="de-DE" sz="1600" b="1" dirty="0">
                <a:latin typeface="Arial" charset="0"/>
                <a:cs typeface="Times New Roman" pitchFamily="18" charset="0"/>
              </a:rPr>
              <a:t>Cyrillus</a:t>
            </a:r>
            <a:r>
              <a:rPr lang="de-DE" sz="1600" dirty="0">
                <a:latin typeface="Arial" charset="0"/>
                <a:cs typeface="Times New Roman" pitchFamily="18" charset="0"/>
              </a:rPr>
              <a:t>, </a:t>
            </a:r>
            <a:r>
              <a:rPr lang="de-DE" sz="1000" dirty="0">
                <a:latin typeface="Arial" charset="0"/>
                <a:cs typeface="Times New Roman" pitchFamily="18" charset="0"/>
              </a:rPr>
              <a:t>€ 75,51</a:t>
            </a:r>
          </a:p>
          <a:p>
            <a:pPr marL="857250" lvl="1" indent="-457200">
              <a:buFont typeface="+mj-lt"/>
              <a:buAutoNum type="alphaLcPeriod"/>
            </a:pPr>
            <a:r>
              <a:rPr lang="de-DE" sz="1600" b="1" dirty="0">
                <a:latin typeface="Arial" charset="0"/>
                <a:cs typeface="Times New Roman" pitchFamily="18" charset="0"/>
              </a:rPr>
              <a:t>Diesel </a:t>
            </a:r>
            <a:r>
              <a:rPr lang="de-DE" sz="1600" dirty="0">
                <a:latin typeface="Arial" charset="0"/>
                <a:cs typeface="Times New Roman" pitchFamily="18" charset="0"/>
              </a:rPr>
              <a:t>Fellow 711, </a:t>
            </a:r>
            <a:r>
              <a:rPr lang="de-DE" sz="1000" dirty="0">
                <a:latin typeface="Arial" charset="0"/>
                <a:cs typeface="Times New Roman" pitchFamily="18" charset="0"/>
              </a:rPr>
              <a:t>€ 72,60</a:t>
            </a:r>
          </a:p>
          <a:p>
            <a:pPr marL="857250" lvl="1" indent="-457200">
              <a:buFont typeface="+mj-lt"/>
              <a:buAutoNum type="alphaLcPeriod"/>
            </a:pPr>
            <a:r>
              <a:rPr lang="de-DE" sz="1600" b="1" dirty="0">
                <a:latin typeface="Arial" charset="0"/>
                <a:cs typeface="Times New Roman" pitchFamily="18" charset="0"/>
              </a:rPr>
              <a:t>HIS </a:t>
            </a:r>
            <a:r>
              <a:rPr lang="de-DE" sz="1600" dirty="0">
                <a:latin typeface="Arial" charset="0"/>
                <a:cs typeface="Times New Roman" pitchFamily="18" charset="0"/>
              </a:rPr>
              <a:t>77 straight, </a:t>
            </a:r>
            <a:r>
              <a:rPr lang="de-DE" sz="1000" dirty="0">
                <a:latin typeface="Arial" charset="0"/>
                <a:cs typeface="Times New Roman" pitchFamily="18" charset="0"/>
              </a:rPr>
              <a:t>€ 58,07</a:t>
            </a:r>
          </a:p>
          <a:p>
            <a:pPr marL="857250" lvl="1" indent="-457200">
              <a:buFont typeface="+mj-lt"/>
              <a:buAutoNum type="alphaLcPeriod"/>
            </a:pPr>
            <a:r>
              <a:rPr lang="de-DE" sz="1600" b="1" dirty="0">
                <a:latin typeface="Arial" charset="0"/>
                <a:cs typeface="Times New Roman" pitchFamily="18" charset="0"/>
              </a:rPr>
              <a:t>H&amp;M  </a:t>
            </a:r>
            <a:r>
              <a:rPr lang="de-DE" sz="1600" dirty="0" err="1">
                <a:latin typeface="Arial" charset="0"/>
                <a:cs typeface="Times New Roman" pitchFamily="18" charset="0"/>
              </a:rPr>
              <a:t>Devided</a:t>
            </a:r>
            <a:r>
              <a:rPr lang="de-DE" sz="1600" dirty="0">
                <a:latin typeface="Arial" charset="0"/>
                <a:cs typeface="Times New Roman" pitchFamily="18" charset="0"/>
              </a:rPr>
              <a:t>, </a:t>
            </a:r>
            <a:r>
              <a:rPr lang="de-DE" sz="1000" dirty="0">
                <a:latin typeface="Arial" charset="0"/>
                <a:cs typeface="Times New Roman" pitchFamily="18" charset="0"/>
              </a:rPr>
              <a:t>€ 36,19</a:t>
            </a:r>
          </a:p>
          <a:p>
            <a:pPr marL="857250" lvl="1" indent="-457200">
              <a:buFont typeface="+mj-lt"/>
              <a:buAutoNum type="alphaLcPeriod"/>
            </a:pPr>
            <a:r>
              <a:rPr lang="de-DE" sz="1600" b="1" dirty="0">
                <a:latin typeface="Arial" charset="0"/>
                <a:cs typeface="Times New Roman" pitchFamily="18" charset="0"/>
              </a:rPr>
              <a:t>Levi`s  </a:t>
            </a:r>
            <a:r>
              <a:rPr lang="de-DE" sz="1600" dirty="0">
                <a:latin typeface="Arial" charset="0"/>
                <a:cs typeface="Times New Roman" pitchFamily="18" charset="0"/>
              </a:rPr>
              <a:t>521, </a:t>
            </a:r>
            <a:r>
              <a:rPr lang="de-DE" sz="1000" dirty="0">
                <a:latin typeface="Arial" charset="0"/>
                <a:cs typeface="Times New Roman" pitchFamily="18" charset="0"/>
              </a:rPr>
              <a:t>€ 61,70</a:t>
            </a:r>
          </a:p>
          <a:p>
            <a:pPr marL="857250" lvl="1" indent="-457200">
              <a:buFont typeface="+mj-lt"/>
              <a:buAutoNum type="alphaLcPeriod"/>
            </a:pPr>
            <a:r>
              <a:rPr lang="de-DE" sz="1600" b="1" dirty="0">
                <a:latin typeface="Arial" charset="0"/>
                <a:cs typeface="Times New Roman" pitchFamily="18" charset="0"/>
              </a:rPr>
              <a:t>Tommy </a:t>
            </a:r>
            <a:r>
              <a:rPr lang="de-DE" sz="1600" b="1" dirty="0" err="1">
                <a:latin typeface="Arial" charset="0"/>
                <a:cs typeface="Times New Roman" pitchFamily="18" charset="0"/>
              </a:rPr>
              <a:t>Hilfiger</a:t>
            </a:r>
            <a:r>
              <a:rPr lang="de-DE" sz="1600" b="1" dirty="0">
                <a:latin typeface="Arial" charset="0"/>
                <a:cs typeface="Times New Roman" pitchFamily="18" charset="0"/>
              </a:rPr>
              <a:t> </a:t>
            </a:r>
            <a:r>
              <a:rPr lang="de-DE" sz="1600" dirty="0" err="1">
                <a:latin typeface="Arial" charset="0"/>
                <a:cs typeface="Times New Roman" pitchFamily="18" charset="0"/>
              </a:rPr>
              <a:t>Uptown</a:t>
            </a:r>
            <a:r>
              <a:rPr lang="de-DE" sz="1600" dirty="0">
                <a:latin typeface="Arial" charset="0"/>
                <a:cs typeface="Times New Roman" pitchFamily="18" charset="0"/>
              </a:rPr>
              <a:t> </a:t>
            </a:r>
            <a:r>
              <a:rPr lang="de-DE" sz="1600" dirty="0" err="1">
                <a:latin typeface="Arial" charset="0"/>
                <a:cs typeface="Times New Roman" pitchFamily="18" charset="0"/>
              </a:rPr>
              <a:t>regular</a:t>
            </a:r>
            <a:r>
              <a:rPr lang="de-DE" sz="1600" dirty="0">
                <a:latin typeface="Arial" charset="0"/>
                <a:cs typeface="Times New Roman" pitchFamily="18" charset="0"/>
              </a:rPr>
              <a:t>,  </a:t>
            </a:r>
            <a:r>
              <a:rPr lang="de-DE" sz="1000" dirty="0">
                <a:latin typeface="Arial" charset="0"/>
                <a:cs typeface="Times New Roman" pitchFamily="18" charset="0"/>
              </a:rPr>
              <a:t>€ 72,53</a:t>
            </a:r>
          </a:p>
          <a:p>
            <a:pPr marL="857250" lvl="1" indent="-457200">
              <a:buFont typeface="+mj-lt"/>
              <a:buAutoNum type="alphaLcPeriod"/>
            </a:pPr>
            <a:r>
              <a:rPr lang="de-DE" sz="1600" b="1" dirty="0" err="1">
                <a:latin typeface="Arial" charset="0"/>
                <a:cs typeface="Times New Roman" pitchFamily="18" charset="0"/>
              </a:rPr>
              <a:t>Trussardi</a:t>
            </a:r>
            <a:r>
              <a:rPr lang="de-DE" sz="1600" b="1" dirty="0">
                <a:latin typeface="Arial" charset="0"/>
                <a:cs typeface="Times New Roman" pitchFamily="18" charset="0"/>
              </a:rPr>
              <a:t> </a:t>
            </a:r>
            <a:r>
              <a:rPr lang="de-DE" sz="1600" dirty="0">
                <a:latin typeface="Arial" charset="0"/>
                <a:cs typeface="Times New Roman" pitchFamily="18" charset="0"/>
              </a:rPr>
              <a:t>110 </a:t>
            </a:r>
            <a:r>
              <a:rPr lang="de-DE" sz="1600" dirty="0" err="1">
                <a:latin typeface="Arial" charset="0"/>
                <a:cs typeface="Times New Roman" pitchFamily="18" charset="0"/>
              </a:rPr>
              <a:t>elast</a:t>
            </a:r>
            <a:r>
              <a:rPr lang="de-DE" sz="1600" dirty="0">
                <a:latin typeface="Arial" charset="0"/>
                <a:cs typeface="Times New Roman" pitchFamily="18" charset="0"/>
              </a:rPr>
              <a:t>., </a:t>
            </a:r>
            <a:r>
              <a:rPr lang="de-DE" sz="1000" dirty="0">
                <a:latin typeface="Arial" charset="0"/>
                <a:cs typeface="Times New Roman" pitchFamily="18" charset="0"/>
              </a:rPr>
              <a:t>€ 120,00</a:t>
            </a:r>
          </a:p>
          <a:p>
            <a:pPr marL="857250" lvl="1" indent="-457200">
              <a:buFont typeface="+mj-lt"/>
              <a:buAutoNum type="alphaLcPeriod"/>
            </a:pPr>
            <a:r>
              <a:rPr lang="de-DE" sz="1600" b="1" dirty="0">
                <a:latin typeface="Arial" charset="0"/>
                <a:cs typeface="Times New Roman" pitchFamily="18" charset="0"/>
              </a:rPr>
              <a:t>Versace </a:t>
            </a:r>
            <a:r>
              <a:rPr lang="de-DE" sz="1600" dirty="0">
                <a:latin typeface="Arial" charset="0"/>
                <a:cs typeface="Times New Roman" pitchFamily="18" charset="0"/>
              </a:rPr>
              <a:t>Jeans Denim, </a:t>
            </a:r>
            <a:r>
              <a:rPr lang="de-DE" sz="1000" dirty="0">
                <a:latin typeface="Arial" charset="0"/>
                <a:cs typeface="Times New Roman" pitchFamily="18" charset="0"/>
              </a:rPr>
              <a:t>€ 93,02</a:t>
            </a:r>
          </a:p>
          <a:p>
            <a:pPr marL="857250" lvl="1" indent="-457200">
              <a:buFont typeface="+mj-lt"/>
              <a:buAutoNum type="alphaLcPeriod"/>
            </a:pPr>
            <a:r>
              <a:rPr lang="de-DE" sz="1600" b="1" dirty="0" err="1">
                <a:latin typeface="Arial" charset="0"/>
                <a:cs typeface="Times New Roman" pitchFamily="18" charset="0"/>
              </a:rPr>
              <a:t>Wrangler</a:t>
            </a:r>
            <a:r>
              <a:rPr lang="de-DE" sz="1600" b="1" dirty="0">
                <a:latin typeface="Arial" charset="0"/>
                <a:cs typeface="Times New Roman" pitchFamily="18" charset="0"/>
              </a:rPr>
              <a:t> </a:t>
            </a:r>
            <a:r>
              <a:rPr lang="de-DE" sz="1600" dirty="0">
                <a:latin typeface="Arial" charset="0"/>
                <a:cs typeface="Times New Roman" pitchFamily="18" charset="0"/>
              </a:rPr>
              <a:t>Texas </a:t>
            </a:r>
            <a:r>
              <a:rPr lang="de-DE" sz="1600" dirty="0" err="1">
                <a:latin typeface="Arial" charset="0"/>
                <a:cs typeface="Times New Roman" pitchFamily="18" charset="0"/>
              </a:rPr>
              <a:t>Dark</a:t>
            </a:r>
            <a:r>
              <a:rPr lang="de-DE" sz="1600" dirty="0">
                <a:latin typeface="Arial" charset="0"/>
                <a:cs typeface="Times New Roman" pitchFamily="18" charset="0"/>
              </a:rPr>
              <a:t>, </a:t>
            </a:r>
            <a:r>
              <a:rPr lang="de-DE" sz="1000" dirty="0">
                <a:latin typeface="Arial" charset="0"/>
                <a:cs typeface="Times New Roman" pitchFamily="18" charset="0"/>
              </a:rPr>
              <a:t>€ 58,07</a:t>
            </a:r>
          </a:p>
          <a:p>
            <a:pPr>
              <a:buFontTx/>
              <a:buNone/>
            </a:pPr>
            <a:endParaRPr lang="de-DE" sz="2000" b="1" baseline="30000" dirty="0">
              <a:solidFill>
                <a:srgbClr val="FF6600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40967" name="AutoShape 7"/>
          <p:cNvSpPr>
            <a:spLocks noChangeArrowheads="1"/>
          </p:cNvSpPr>
          <p:nvPr/>
        </p:nvSpPr>
        <p:spPr bwMode="auto">
          <a:xfrm>
            <a:off x="395288" y="345251"/>
            <a:ext cx="431800" cy="431800"/>
          </a:xfrm>
          <a:prstGeom prst="doubleWave">
            <a:avLst>
              <a:gd name="adj1" fmla="val 6500"/>
              <a:gd name="adj2" fmla="val 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de-AT"/>
          </a:p>
        </p:txBody>
      </p:sp>
      <p:sp>
        <p:nvSpPr>
          <p:cNvPr id="2" name="Textfeld 1"/>
          <p:cNvSpPr txBox="1"/>
          <p:nvPr/>
        </p:nvSpPr>
        <p:spPr>
          <a:xfrm>
            <a:off x="683568" y="6210508"/>
            <a:ext cx="734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900" b="0" dirty="0"/>
              <a:t>1) vgl.: Jeans im Qualitätstest: </a:t>
            </a:r>
            <a:r>
              <a:rPr lang="de-AT" sz="900" b="0" dirty="0">
                <a:hlinkClick r:id="rId3"/>
              </a:rPr>
              <a:t>http://www.konsument.at/</a:t>
            </a:r>
            <a:r>
              <a:rPr lang="de-AT" sz="900" b="0" dirty="0" err="1">
                <a:hlinkClick r:id="rId3"/>
              </a:rPr>
              <a:t>markt-dienstleistung</a:t>
            </a:r>
            <a:r>
              <a:rPr lang="de-AT" sz="900" b="0" dirty="0">
                <a:hlinkClick r:id="rId3"/>
              </a:rPr>
              <a:t>/</a:t>
            </a:r>
            <a:r>
              <a:rPr lang="de-AT" sz="900" b="0" dirty="0" err="1">
                <a:hlinkClick r:id="rId3"/>
              </a:rPr>
              <a:t>jeans-im-qualitaetstest</a:t>
            </a:r>
            <a:r>
              <a:rPr lang="de-AT" sz="900" b="0" dirty="0">
                <a:hlinkClick r:id="rId3"/>
              </a:rPr>
              <a:t>?</a:t>
            </a:r>
            <a:r>
              <a:rPr lang="de-AT" sz="900" b="0" dirty="0" err="1">
                <a:hlinkClick r:id="rId3"/>
              </a:rPr>
              <a:t>pn</a:t>
            </a:r>
            <a:r>
              <a:rPr lang="de-AT" sz="900" b="0" dirty="0">
                <a:hlinkClick r:id="rId3"/>
              </a:rPr>
              <a:t>=6</a:t>
            </a:r>
            <a:r>
              <a:rPr lang="de-AT" sz="900" b="0" dirty="0"/>
              <a:t> [2016-05-17] (bewusst aus 2002- Verbraucherpreisindex 2002 bis 2016 ca. 30%)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611188" y="5282044"/>
            <a:ext cx="80533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Test-Ergebnis:</a:t>
            </a:r>
          </a:p>
          <a:p>
            <a:endParaRPr lang="de-AT" dirty="0"/>
          </a:p>
          <a:p>
            <a:r>
              <a:rPr lang="de-AT" dirty="0"/>
              <a:t>1: c     2: k      3: e    4: f     5: h      6: b    7: a      8: d       9: i     10: j     11: g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7132894" y="1916832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AT" sz="1200" b="0" dirty="0"/>
              <a:t>Preise und Artikel bewusst aus 2002, Preisindex ca. 130. 2000=100; 2015=134</a:t>
            </a:r>
          </a:p>
        </p:txBody>
      </p:sp>
    </p:spTree>
    <p:extLst>
      <p:ext uri="{BB962C8B-B14F-4D97-AF65-F5344CB8AC3E}">
        <p14:creationId xmlns:p14="http://schemas.microsoft.com/office/powerpoint/2010/main" val="49022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23850" y="333375"/>
            <a:ext cx="7558088" cy="457200"/>
          </a:xfrm>
          <a:prstGeom prst="rect">
            <a:avLst/>
          </a:prstGeom>
          <a:solidFill>
            <a:srgbClr val="0000FF"/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9pPr>
          </a:lstStyle>
          <a:p>
            <a:endParaRPr lang="de-DE" sz="2200" kern="0" dirty="0">
              <a:solidFill>
                <a:srgbClr val="FFFF00"/>
              </a:solidFill>
              <a:cs typeface="Times New Roman" pitchFamily="18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95288" y="345251"/>
            <a:ext cx="431800" cy="431800"/>
          </a:xfrm>
          <a:prstGeom prst="doubleWave">
            <a:avLst>
              <a:gd name="adj1" fmla="val 6500"/>
              <a:gd name="adj2" fmla="val 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de-AT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713258" y="1340768"/>
            <a:ext cx="7772400" cy="489654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buFontTx/>
              <a:buNone/>
            </a:pPr>
            <a:endParaRPr lang="de-DE" altLang="de-DE" sz="2400" b="0" dirty="0"/>
          </a:p>
        </p:txBody>
      </p:sp>
      <p:sp>
        <p:nvSpPr>
          <p:cNvPr id="6" name="Explosion 2 5"/>
          <p:cNvSpPr/>
          <p:nvPr/>
        </p:nvSpPr>
        <p:spPr bwMode="auto">
          <a:xfrm>
            <a:off x="3131840" y="44624"/>
            <a:ext cx="2880320" cy="1008112"/>
          </a:xfrm>
          <a:prstGeom prst="irregularSeal2">
            <a:avLst/>
          </a:prstGeom>
          <a:gradFill flip="none" rotWithShape="1">
            <a:gsLst>
              <a:gs pos="49000">
                <a:schemeClr val="bg1"/>
              </a:gs>
              <a:gs pos="100000">
                <a:srgbClr val="FFC000"/>
              </a:gs>
            </a:gsLst>
            <a:path path="shap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AT" sz="2400" dirty="0"/>
              <a:t>T</a:t>
            </a:r>
            <a:r>
              <a:rPr kumimoji="0" lang="de-AT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QM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36712"/>
            <a:ext cx="7772400" cy="36004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de-DE" altLang="de-DE" sz="1400" b="0" dirty="0"/>
              <a:t>Weitere typische TQM –Methoden: </a:t>
            </a:r>
            <a:r>
              <a:rPr lang="de-DE" altLang="de-DE" sz="1400" dirty="0" err="1">
                <a:solidFill>
                  <a:srgbClr val="FFCCFF"/>
                </a:solidFill>
              </a:rPr>
              <a:t>Pareto</a:t>
            </a:r>
            <a:r>
              <a:rPr lang="de-DE" altLang="de-DE" sz="1400" dirty="0">
                <a:solidFill>
                  <a:srgbClr val="FFCCFF"/>
                </a:solidFill>
              </a:rPr>
              <a:t> (3)</a:t>
            </a:r>
            <a:endParaRPr lang="de-DE" altLang="de-DE" sz="1400" i="1" dirty="0">
              <a:solidFill>
                <a:srgbClr val="FFCCFF"/>
              </a:solidFill>
            </a:endParaRPr>
          </a:p>
        </p:txBody>
      </p:sp>
      <p:sp>
        <p:nvSpPr>
          <p:cNvPr id="54" name="Rectangle 3"/>
          <p:cNvSpPr txBox="1">
            <a:spLocks noChangeArrowheads="1"/>
          </p:cNvSpPr>
          <p:nvPr/>
        </p:nvSpPr>
        <p:spPr>
          <a:xfrm>
            <a:off x="385774" y="1772816"/>
            <a:ext cx="141288" cy="455672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endParaRPr lang="de-DE" altLang="de-DE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720725" y="1484784"/>
            <a:ext cx="7702550" cy="43204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de-DE" altLang="de-DE" sz="2400" dirty="0"/>
          </a:p>
        </p:txBody>
      </p:sp>
      <p:grpSp>
        <p:nvGrpSpPr>
          <p:cNvPr id="10" name="Group 139"/>
          <p:cNvGrpSpPr>
            <a:grpSpLocks/>
          </p:cNvGrpSpPr>
          <p:nvPr/>
        </p:nvGrpSpPr>
        <p:grpSpPr bwMode="auto">
          <a:xfrm>
            <a:off x="827584" y="1143000"/>
            <a:ext cx="6083300" cy="5214938"/>
            <a:chOff x="776" y="720"/>
            <a:chExt cx="3832" cy="3285"/>
          </a:xfrm>
        </p:grpSpPr>
        <p:sp>
          <p:nvSpPr>
            <p:cNvPr id="11" name="Rectangle 17"/>
            <p:cNvSpPr>
              <a:spLocks noChangeArrowheads="1"/>
            </p:cNvSpPr>
            <p:nvPr/>
          </p:nvSpPr>
          <p:spPr bwMode="auto">
            <a:xfrm>
              <a:off x="1392" y="2880"/>
              <a:ext cx="38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12" name="Rectangle 19"/>
            <p:cNvSpPr>
              <a:spLocks noChangeArrowheads="1"/>
            </p:cNvSpPr>
            <p:nvPr/>
          </p:nvSpPr>
          <p:spPr bwMode="auto">
            <a:xfrm>
              <a:off x="1392" y="2592"/>
              <a:ext cx="38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13" name="Rectangle 21"/>
            <p:cNvSpPr>
              <a:spLocks noChangeArrowheads="1"/>
            </p:cNvSpPr>
            <p:nvPr/>
          </p:nvSpPr>
          <p:spPr bwMode="auto">
            <a:xfrm>
              <a:off x="1392" y="2448"/>
              <a:ext cx="38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14" name="Rectangle 27"/>
            <p:cNvSpPr>
              <a:spLocks noChangeArrowheads="1"/>
            </p:cNvSpPr>
            <p:nvPr/>
          </p:nvSpPr>
          <p:spPr bwMode="auto">
            <a:xfrm>
              <a:off x="1392" y="3456"/>
              <a:ext cx="384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/>
                <a:t>A</a:t>
              </a:r>
            </a:p>
          </p:txBody>
        </p:sp>
        <p:sp>
          <p:nvSpPr>
            <p:cNvPr id="15" name="Rectangle 28"/>
            <p:cNvSpPr>
              <a:spLocks noChangeArrowheads="1"/>
            </p:cNvSpPr>
            <p:nvPr/>
          </p:nvSpPr>
          <p:spPr bwMode="auto">
            <a:xfrm>
              <a:off x="1392" y="3168"/>
              <a:ext cx="38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16" name="Rectangle 29"/>
            <p:cNvSpPr>
              <a:spLocks noChangeArrowheads="1"/>
            </p:cNvSpPr>
            <p:nvPr/>
          </p:nvSpPr>
          <p:spPr bwMode="auto">
            <a:xfrm>
              <a:off x="1776" y="2880"/>
              <a:ext cx="38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17" name="Rectangle 37"/>
            <p:cNvSpPr>
              <a:spLocks noChangeArrowheads="1"/>
            </p:cNvSpPr>
            <p:nvPr/>
          </p:nvSpPr>
          <p:spPr bwMode="auto">
            <a:xfrm>
              <a:off x="1776" y="3456"/>
              <a:ext cx="38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/>
                <a:t>B</a:t>
              </a:r>
            </a:p>
          </p:txBody>
        </p:sp>
        <p:sp>
          <p:nvSpPr>
            <p:cNvPr id="18" name="Rectangle 38"/>
            <p:cNvSpPr>
              <a:spLocks noChangeArrowheads="1"/>
            </p:cNvSpPr>
            <p:nvPr/>
          </p:nvSpPr>
          <p:spPr bwMode="auto">
            <a:xfrm>
              <a:off x="1776" y="3168"/>
              <a:ext cx="38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19" name="Rectangle 47"/>
            <p:cNvSpPr>
              <a:spLocks noChangeArrowheads="1"/>
            </p:cNvSpPr>
            <p:nvPr/>
          </p:nvSpPr>
          <p:spPr bwMode="auto">
            <a:xfrm>
              <a:off x="2160" y="3456"/>
              <a:ext cx="38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/>
                <a:t>C</a:t>
              </a:r>
            </a:p>
          </p:txBody>
        </p:sp>
        <p:sp>
          <p:nvSpPr>
            <p:cNvPr id="20" name="Rectangle 51"/>
            <p:cNvSpPr>
              <a:spLocks noChangeArrowheads="1"/>
            </p:cNvSpPr>
            <p:nvPr/>
          </p:nvSpPr>
          <p:spPr bwMode="auto">
            <a:xfrm>
              <a:off x="2544" y="3600"/>
              <a:ext cx="38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22" name="Rectangle 55"/>
            <p:cNvSpPr>
              <a:spLocks noChangeArrowheads="1"/>
            </p:cNvSpPr>
            <p:nvPr/>
          </p:nvSpPr>
          <p:spPr bwMode="auto">
            <a:xfrm>
              <a:off x="2928" y="3648"/>
              <a:ext cx="384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23" name="Rectangle 59"/>
            <p:cNvSpPr>
              <a:spLocks noChangeArrowheads="1"/>
            </p:cNvSpPr>
            <p:nvPr/>
          </p:nvSpPr>
          <p:spPr bwMode="auto">
            <a:xfrm>
              <a:off x="3312" y="3696"/>
              <a:ext cx="384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24" name="Rectangle 61"/>
            <p:cNvSpPr>
              <a:spLocks noChangeArrowheads="1"/>
            </p:cNvSpPr>
            <p:nvPr/>
          </p:nvSpPr>
          <p:spPr bwMode="auto">
            <a:xfrm>
              <a:off x="3696" y="3696"/>
              <a:ext cx="384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25" name="Rectangle 62"/>
            <p:cNvSpPr>
              <a:spLocks noChangeArrowheads="1"/>
            </p:cNvSpPr>
            <p:nvPr/>
          </p:nvSpPr>
          <p:spPr bwMode="auto">
            <a:xfrm>
              <a:off x="4080" y="3696"/>
              <a:ext cx="384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26" name="Line 73"/>
            <p:cNvSpPr>
              <a:spLocks noChangeShapeType="1"/>
            </p:cNvSpPr>
            <p:nvPr/>
          </p:nvSpPr>
          <p:spPr bwMode="auto">
            <a:xfrm flipV="1">
              <a:off x="1392" y="864"/>
              <a:ext cx="0" cy="28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AT"/>
            </a:p>
          </p:txBody>
        </p:sp>
        <p:sp>
          <p:nvSpPr>
            <p:cNvPr id="27" name="Line 74"/>
            <p:cNvSpPr>
              <a:spLocks noChangeShapeType="1"/>
            </p:cNvSpPr>
            <p:nvPr/>
          </p:nvSpPr>
          <p:spPr bwMode="auto">
            <a:xfrm>
              <a:off x="1392" y="864"/>
              <a:ext cx="31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AT"/>
            </a:p>
          </p:txBody>
        </p:sp>
        <p:sp>
          <p:nvSpPr>
            <p:cNvPr id="28" name="Line 75"/>
            <p:cNvSpPr>
              <a:spLocks noChangeShapeType="1"/>
            </p:cNvSpPr>
            <p:nvPr/>
          </p:nvSpPr>
          <p:spPr bwMode="auto">
            <a:xfrm>
              <a:off x="1296" y="115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AT"/>
            </a:p>
          </p:txBody>
        </p:sp>
        <p:sp>
          <p:nvSpPr>
            <p:cNvPr id="29" name="Line 76"/>
            <p:cNvSpPr>
              <a:spLocks noChangeShapeType="1"/>
            </p:cNvSpPr>
            <p:nvPr/>
          </p:nvSpPr>
          <p:spPr bwMode="auto">
            <a:xfrm>
              <a:off x="1296" y="144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AT"/>
            </a:p>
          </p:txBody>
        </p:sp>
        <p:sp>
          <p:nvSpPr>
            <p:cNvPr id="30" name="Line 77"/>
            <p:cNvSpPr>
              <a:spLocks noChangeShapeType="1"/>
            </p:cNvSpPr>
            <p:nvPr/>
          </p:nvSpPr>
          <p:spPr bwMode="auto">
            <a:xfrm>
              <a:off x="1296" y="172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AT"/>
            </a:p>
          </p:txBody>
        </p:sp>
        <p:sp>
          <p:nvSpPr>
            <p:cNvPr id="31" name="Line 78"/>
            <p:cNvSpPr>
              <a:spLocks noChangeShapeType="1"/>
            </p:cNvSpPr>
            <p:nvPr/>
          </p:nvSpPr>
          <p:spPr bwMode="auto">
            <a:xfrm>
              <a:off x="1296" y="201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AT"/>
            </a:p>
          </p:txBody>
        </p:sp>
        <p:sp>
          <p:nvSpPr>
            <p:cNvPr id="32" name="Line 79"/>
            <p:cNvSpPr>
              <a:spLocks noChangeShapeType="1"/>
            </p:cNvSpPr>
            <p:nvPr/>
          </p:nvSpPr>
          <p:spPr bwMode="auto">
            <a:xfrm>
              <a:off x="1296" y="230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AT"/>
            </a:p>
          </p:txBody>
        </p:sp>
        <p:sp>
          <p:nvSpPr>
            <p:cNvPr id="33" name="Line 80"/>
            <p:cNvSpPr>
              <a:spLocks noChangeShapeType="1"/>
            </p:cNvSpPr>
            <p:nvPr/>
          </p:nvSpPr>
          <p:spPr bwMode="auto">
            <a:xfrm>
              <a:off x="1296" y="259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AT"/>
            </a:p>
          </p:txBody>
        </p:sp>
        <p:sp>
          <p:nvSpPr>
            <p:cNvPr id="34" name="Line 81"/>
            <p:cNvSpPr>
              <a:spLocks noChangeShapeType="1"/>
            </p:cNvSpPr>
            <p:nvPr/>
          </p:nvSpPr>
          <p:spPr bwMode="auto">
            <a:xfrm>
              <a:off x="1296" y="288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AT"/>
            </a:p>
          </p:txBody>
        </p:sp>
        <p:sp>
          <p:nvSpPr>
            <p:cNvPr id="35" name="Line 82"/>
            <p:cNvSpPr>
              <a:spLocks noChangeShapeType="1"/>
            </p:cNvSpPr>
            <p:nvPr/>
          </p:nvSpPr>
          <p:spPr bwMode="auto">
            <a:xfrm>
              <a:off x="1296" y="316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AT"/>
            </a:p>
          </p:txBody>
        </p:sp>
        <p:sp>
          <p:nvSpPr>
            <p:cNvPr id="36" name="Line 83"/>
            <p:cNvSpPr>
              <a:spLocks noChangeShapeType="1"/>
            </p:cNvSpPr>
            <p:nvPr/>
          </p:nvSpPr>
          <p:spPr bwMode="auto">
            <a:xfrm>
              <a:off x="1296" y="345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AT"/>
            </a:p>
          </p:txBody>
        </p:sp>
        <p:sp>
          <p:nvSpPr>
            <p:cNvPr id="37" name="Rectangle 84"/>
            <p:cNvSpPr>
              <a:spLocks noChangeArrowheads="1"/>
            </p:cNvSpPr>
            <p:nvPr/>
          </p:nvSpPr>
          <p:spPr bwMode="auto">
            <a:xfrm>
              <a:off x="1776" y="1584"/>
              <a:ext cx="384" cy="28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38" name="Rectangle 85"/>
            <p:cNvSpPr>
              <a:spLocks noChangeArrowheads="1"/>
            </p:cNvSpPr>
            <p:nvPr/>
          </p:nvSpPr>
          <p:spPr bwMode="auto">
            <a:xfrm>
              <a:off x="1776" y="2160"/>
              <a:ext cx="384" cy="28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39" name="Rectangle 86"/>
            <p:cNvSpPr>
              <a:spLocks noChangeArrowheads="1"/>
            </p:cNvSpPr>
            <p:nvPr/>
          </p:nvSpPr>
          <p:spPr bwMode="auto">
            <a:xfrm>
              <a:off x="1776" y="1872"/>
              <a:ext cx="384" cy="28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40" name="Rectangle 87"/>
            <p:cNvSpPr>
              <a:spLocks noChangeArrowheads="1"/>
            </p:cNvSpPr>
            <p:nvPr/>
          </p:nvSpPr>
          <p:spPr bwMode="auto">
            <a:xfrm>
              <a:off x="2160" y="1296"/>
              <a:ext cx="384" cy="28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41" name="Rectangle 88"/>
            <p:cNvSpPr>
              <a:spLocks noChangeArrowheads="1"/>
            </p:cNvSpPr>
            <p:nvPr/>
          </p:nvSpPr>
          <p:spPr bwMode="auto">
            <a:xfrm>
              <a:off x="2544" y="1152"/>
              <a:ext cx="384" cy="14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42" name="Rectangle 89"/>
            <p:cNvSpPr>
              <a:spLocks noChangeArrowheads="1"/>
            </p:cNvSpPr>
            <p:nvPr/>
          </p:nvSpPr>
          <p:spPr bwMode="auto">
            <a:xfrm>
              <a:off x="2928" y="1056"/>
              <a:ext cx="384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43" name="Rectangle 90"/>
            <p:cNvSpPr>
              <a:spLocks noChangeArrowheads="1"/>
            </p:cNvSpPr>
            <p:nvPr/>
          </p:nvSpPr>
          <p:spPr bwMode="auto">
            <a:xfrm>
              <a:off x="3312" y="1008"/>
              <a:ext cx="384" cy="4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44" name="Rectangle 91"/>
            <p:cNvSpPr>
              <a:spLocks noChangeArrowheads="1"/>
            </p:cNvSpPr>
            <p:nvPr/>
          </p:nvSpPr>
          <p:spPr bwMode="auto">
            <a:xfrm>
              <a:off x="3696" y="960"/>
              <a:ext cx="384" cy="4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45" name="Rectangle 92"/>
            <p:cNvSpPr>
              <a:spLocks noChangeArrowheads="1"/>
            </p:cNvSpPr>
            <p:nvPr/>
          </p:nvSpPr>
          <p:spPr bwMode="auto">
            <a:xfrm>
              <a:off x="4080" y="912"/>
              <a:ext cx="384" cy="4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46" name="Line 95"/>
            <p:cNvSpPr>
              <a:spLocks noChangeShapeType="1"/>
            </p:cNvSpPr>
            <p:nvPr/>
          </p:nvSpPr>
          <p:spPr bwMode="auto">
            <a:xfrm flipV="1">
              <a:off x="1776" y="1584"/>
              <a:ext cx="384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AT"/>
            </a:p>
          </p:txBody>
        </p:sp>
        <p:sp>
          <p:nvSpPr>
            <p:cNvPr id="47" name="Line 96"/>
            <p:cNvSpPr>
              <a:spLocks noChangeShapeType="1"/>
            </p:cNvSpPr>
            <p:nvPr/>
          </p:nvSpPr>
          <p:spPr bwMode="auto">
            <a:xfrm flipV="1">
              <a:off x="2160" y="1296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AT"/>
            </a:p>
          </p:txBody>
        </p:sp>
        <p:sp>
          <p:nvSpPr>
            <p:cNvPr id="48" name="Line 97"/>
            <p:cNvSpPr>
              <a:spLocks noChangeShapeType="1"/>
            </p:cNvSpPr>
            <p:nvPr/>
          </p:nvSpPr>
          <p:spPr bwMode="auto">
            <a:xfrm flipV="1">
              <a:off x="2544" y="1152"/>
              <a:ext cx="38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AT"/>
            </a:p>
          </p:txBody>
        </p:sp>
        <p:sp>
          <p:nvSpPr>
            <p:cNvPr id="49" name="Line 98"/>
            <p:cNvSpPr>
              <a:spLocks noChangeShapeType="1"/>
            </p:cNvSpPr>
            <p:nvPr/>
          </p:nvSpPr>
          <p:spPr bwMode="auto">
            <a:xfrm flipV="1">
              <a:off x="2928" y="1056"/>
              <a:ext cx="38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AT"/>
            </a:p>
          </p:txBody>
        </p:sp>
        <p:sp>
          <p:nvSpPr>
            <p:cNvPr id="50" name="Line 99"/>
            <p:cNvSpPr>
              <a:spLocks noChangeShapeType="1"/>
            </p:cNvSpPr>
            <p:nvPr/>
          </p:nvSpPr>
          <p:spPr bwMode="auto">
            <a:xfrm flipV="1">
              <a:off x="3312" y="1008"/>
              <a:ext cx="38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AT"/>
            </a:p>
          </p:txBody>
        </p:sp>
        <p:sp>
          <p:nvSpPr>
            <p:cNvPr id="51" name="Line 100"/>
            <p:cNvSpPr>
              <a:spLocks noChangeShapeType="1"/>
            </p:cNvSpPr>
            <p:nvPr/>
          </p:nvSpPr>
          <p:spPr bwMode="auto">
            <a:xfrm flipV="1">
              <a:off x="3696" y="960"/>
              <a:ext cx="38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AT"/>
            </a:p>
          </p:txBody>
        </p:sp>
        <p:sp>
          <p:nvSpPr>
            <p:cNvPr id="52" name="Line 101"/>
            <p:cNvSpPr>
              <a:spLocks noChangeShapeType="1"/>
            </p:cNvSpPr>
            <p:nvPr/>
          </p:nvSpPr>
          <p:spPr bwMode="auto">
            <a:xfrm flipV="1">
              <a:off x="4080" y="912"/>
              <a:ext cx="38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AT"/>
            </a:p>
          </p:txBody>
        </p:sp>
        <p:sp>
          <p:nvSpPr>
            <p:cNvPr id="53" name="Text Box 103"/>
            <p:cNvSpPr txBox="1">
              <a:spLocks noChangeArrowheads="1"/>
            </p:cNvSpPr>
            <p:nvPr/>
          </p:nvSpPr>
          <p:spPr bwMode="auto">
            <a:xfrm>
              <a:off x="1392" y="3792"/>
              <a:ext cx="302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altLang="de-DE" sz="1600" b="0" dirty="0"/>
                <a:t>Fehlerursachen (Reihung nach Häufigkeit)</a:t>
              </a:r>
            </a:p>
          </p:txBody>
        </p:sp>
        <p:sp>
          <p:nvSpPr>
            <p:cNvPr id="55" name="Line 109"/>
            <p:cNvSpPr>
              <a:spLocks noChangeShapeType="1"/>
            </p:cNvSpPr>
            <p:nvPr/>
          </p:nvSpPr>
          <p:spPr bwMode="auto">
            <a:xfrm>
              <a:off x="1392" y="3744"/>
              <a:ext cx="3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AT"/>
            </a:p>
          </p:txBody>
        </p:sp>
        <p:sp>
          <p:nvSpPr>
            <p:cNvPr id="56" name="Line 94"/>
            <p:cNvSpPr>
              <a:spLocks noChangeShapeType="1"/>
            </p:cNvSpPr>
            <p:nvPr/>
          </p:nvSpPr>
          <p:spPr bwMode="auto">
            <a:xfrm flipV="1">
              <a:off x="1392" y="2448"/>
              <a:ext cx="384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AT"/>
            </a:p>
          </p:txBody>
        </p:sp>
        <p:sp>
          <p:nvSpPr>
            <p:cNvPr id="57" name="Rectangle 110"/>
            <p:cNvSpPr>
              <a:spLocks noChangeArrowheads="1"/>
            </p:cNvSpPr>
            <p:nvPr/>
          </p:nvSpPr>
          <p:spPr bwMode="auto">
            <a:xfrm>
              <a:off x="2544" y="3312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/>
                <a:t>D</a:t>
              </a:r>
            </a:p>
          </p:txBody>
        </p:sp>
        <p:sp>
          <p:nvSpPr>
            <p:cNvPr id="58" name="Rectangle 111"/>
            <p:cNvSpPr>
              <a:spLocks noChangeArrowheads="1"/>
            </p:cNvSpPr>
            <p:nvPr/>
          </p:nvSpPr>
          <p:spPr bwMode="auto">
            <a:xfrm>
              <a:off x="2928" y="3312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/>
                <a:t>E</a:t>
              </a:r>
            </a:p>
          </p:txBody>
        </p:sp>
        <p:sp>
          <p:nvSpPr>
            <p:cNvPr id="59" name="Rectangle 112"/>
            <p:cNvSpPr>
              <a:spLocks noChangeArrowheads="1"/>
            </p:cNvSpPr>
            <p:nvPr/>
          </p:nvSpPr>
          <p:spPr bwMode="auto">
            <a:xfrm>
              <a:off x="3312" y="3312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/>
                <a:t>F</a:t>
              </a:r>
            </a:p>
          </p:txBody>
        </p:sp>
        <p:sp>
          <p:nvSpPr>
            <p:cNvPr id="60" name="Rectangle 113"/>
            <p:cNvSpPr>
              <a:spLocks noChangeArrowheads="1"/>
            </p:cNvSpPr>
            <p:nvPr/>
          </p:nvSpPr>
          <p:spPr bwMode="auto">
            <a:xfrm>
              <a:off x="3696" y="3312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/>
                <a:t>G</a:t>
              </a:r>
            </a:p>
          </p:txBody>
        </p:sp>
        <p:sp>
          <p:nvSpPr>
            <p:cNvPr id="61" name="Rectangle 114"/>
            <p:cNvSpPr>
              <a:spLocks noChangeArrowheads="1"/>
            </p:cNvSpPr>
            <p:nvPr/>
          </p:nvSpPr>
          <p:spPr bwMode="auto">
            <a:xfrm>
              <a:off x="4080" y="3312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/>
                <a:t>H</a:t>
              </a:r>
            </a:p>
          </p:txBody>
        </p:sp>
        <p:sp>
          <p:nvSpPr>
            <p:cNvPr id="62" name="Rectangle 122"/>
            <p:cNvSpPr>
              <a:spLocks noChangeArrowheads="1"/>
            </p:cNvSpPr>
            <p:nvPr/>
          </p:nvSpPr>
          <p:spPr bwMode="auto">
            <a:xfrm>
              <a:off x="912" y="720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/>
                <a:t>100</a:t>
              </a:r>
            </a:p>
          </p:txBody>
        </p:sp>
        <p:sp>
          <p:nvSpPr>
            <p:cNvPr id="63" name="Rectangle 123"/>
            <p:cNvSpPr>
              <a:spLocks noChangeArrowheads="1"/>
            </p:cNvSpPr>
            <p:nvPr/>
          </p:nvSpPr>
          <p:spPr bwMode="auto">
            <a:xfrm>
              <a:off x="912" y="1008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64" name="Rectangle 124"/>
            <p:cNvSpPr>
              <a:spLocks noChangeArrowheads="1"/>
            </p:cNvSpPr>
            <p:nvPr/>
          </p:nvSpPr>
          <p:spPr bwMode="auto">
            <a:xfrm>
              <a:off x="912" y="129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/>
                <a:t>80</a:t>
              </a:r>
            </a:p>
          </p:txBody>
        </p:sp>
        <p:sp>
          <p:nvSpPr>
            <p:cNvPr id="65" name="Rectangle 125"/>
            <p:cNvSpPr>
              <a:spLocks noChangeArrowheads="1"/>
            </p:cNvSpPr>
            <p:nvPr/>
          </p:nvSpPr>
          <p:spPr bwMode="auto">
            <a:xfrm>
              <a:off x="912" y="158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66" name="Rectangle 126"/>
            <p:cNvSpPr>
              <a:spLocks noChangeArrowheads="1"/>
            </p:cNvSpPr>
            <p:nvPr/>
          </p:nvSpPr>
          <p:spPr bwMode="auto">
            <a:xfrm>
              <a:off x="912" y="1872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/>
                <a:t>60</a:t>
              </a:r>
            </a:p>
          </p:txBody>
        </p:sp>
        <p:sp>
          <p:nvSpPr>
            <p:cNvPr id="67" name="Rectangle 127"/>
            <p:cNvSpPr>
              <a:spLocks noChangeArrowheads="1"/>
            </p:cNvSpPr>
            <p:nvPr/>
          </p:nvSpPr>
          <p:spPr bwMode="auto">
            <a:xfrm>
              <a:off x="912" y="2160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68" name="Rectangle 128"/>
            <p:cNvSpPr>
              <a:spLocks noChangeArrowheads="1"/>
            </p:cNvSpPr>
            <p:nvPr/>
          </p:nvSpPr>
          <p:spPr bwMode="auto">
            <a:xfrm>
              <a:off x="912" y="2448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altLang="de-DE"/>
                <a:t>40</a:t>
              </a:r>
            </a:p>
          </p:txBody>
        </p:sp>
        <p:sp>
          <p:nvSpPr>
            <p:cNvPr id="69" name="Rectangle 129"/>
            <p:cNvSpPr>
              <a:spLocks noChangeArrowheads="1"/>
            </p:cNvSpPr>
            <p:nvPr/>
          </p:nvSpPr>
          <p:spPr bwMode="auto">
            <a:xfrm>
              <a:off x="912" y="273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70" name="Rectangle 130"/>
            <p:cNvSpPr>
              <a:spLocks noChangeArrowheads="1"/>
            </p:cNvSpPr>
            <p:nvPr/>
          </p:nvSpPr>
          <p:spPr bwMode="auto">
            <a:xfrm>
              <a:off x="912" y="302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71" name="Rectangle 131"/>
            <p:cNvSpPr>
              <a:spLocks noChangeArrowheads="1"/>
            </p:cNvSpPr>
            <p:nvPr/>
          </p:nvSpPr>
          <p:spPr bwMode="auto">
            <a:xfrm>
              <a:off x="912" y="3312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72" name="Line 137"/>
            <p:cNvSpPr>
              <a:spLocks noChangeShapeType="1"/>
            </p:cNvSpPr>
            <p:nvPr/>
          </p:nvSpPr>
          <p:spPr bwMode="auto">
            <a:xfrm>
              <a:off x="1392" y="1440"/>
              <a:ext cx="31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AT"/>
            </a:p>
          </p:txBody>
        </p:sp>
        <p:sp>
          <p:nvSpPr>
            <p:cNvPr id="73" name="Text Box 138"/>
            <p:cNvSpPr txBox="1">
              <a:spLocks noChangeArrowheads="1"/>
            </p:cNvSpPr>
            <p:nvPr/>
          </p:nvSpPr>
          <p:spPr bwMode="auto">
            <a:xfrm rot="16182437">
              <a:off x="139" y="2029"/>
              <a:ext cx="148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altLang="de-DE" sz="1600" b="0" dirty="0"/>
                <a:t>Auswirkung in %</a:t>
              </a:r>
            </a:p>
          </p:txBody>
        </p:sp>
      </p:grpSp>
      <p:sp>
        <p:nvSpPr>
          <p:cNvPr id="74" name="Text Box 140"/>
          <p:cNvSpPr txBox="1">
            <a:spLocks noChangeArrowheads="1"/>
          </p:cNvSpPr>
          <p:nvPr/>
        </p:nvSpPr>
        <p:spPr bwMode="auto">
          <a:xfrm>
            <a:off x="4548683" y="3352800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de-DE"/>
              <a:t>Pareto-Diagramm</a:t>
            </a:r>
          </a:p>
        </p:txBody>
      </p:sp>
    </p:spTree>
    <p:extLst>
      <p:ext uri="{BB962C8B-B14F-4D97-AF65-F5344CB8AC3E}">
        <p14:creationId xmlns:p14="http://schemas.microsoft.com/office/powerpoint/2010/main" val="1717149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23850" y="333375"/>
            <a:ext cx="7558088" cy="457200"/>
          </a:xfrm>
          <a:prstGeom prst="rect">
            <a:avLst/>
          </a:prstGeom>
          <a:solidFill>
            <a:srgbClr val="0000FF"/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9pPr>
          </a:lstStyle>
          <a:p>
            <a:endParaRPr lang="de-DE" sz="2200" kern="0" dirty="0">
              <a:solidFill>
                <a:srgbClr val="FFFF00"/>
              </a:solidFill>
              <a:cs typeface="Times New Roman" pitchFamily="18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95288" y="345251"/>
            <a:ext cx="431800" cy="431800"/>
          </a:xfrm>
          <a:prstGeom prst="doubleWave">
            <a:avLst>
              <a:gd name="adj1" fmla="val 6500"/>
              <a:gd name="adj2" fmla="val 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de-AT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713258" y="1340768"/>
            <a:ext cx="7772400" cy="489654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buFontTx/>
              <a:buNone/>
            </a:pPr>
            <a:endParaRPr lang="de-DE" altLang="de-DE" sz="2400" b="0" dirty="0"/>
          </a:p>
        </p:txBody>
      </p:sp>
      <p:sp>
        <p:nvSpPr>
          <p:cNvPr id="6" name="Explosion 2 5"/>
          <p:cNvSpPr/>
          <p:nvPr/>
        </p:nvSpPr>
        <p:spPr bwMode="auto">
          <a:xfrm>
            <a:off x="3131840" y="44624"/>
            <a:ext cx="2880320" cy="1008112"/>
          </a:xfrm>
          <a:prstGeom prst="irregularSeal2">
            <a:avLst/>
          </a:prstGeom>
          <a:gradFill flip="none" rotWithShape="1">
            <a:gsLst>
              <a:gs pos="49000">
                <a:schemeClr val="bg1"/>
              </a:gs>
              <a:gs pos="100000">
                <a:srgbClr val="FFC000"/>
              </a:gs>
            </a:gsLst>
            <a:path path="shap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AT" sz="2400" dirty="0"/>
              <a:t>T</a:t>
            </a:r>
            <a:r>
              <a:rPr kumimoji="0" lang="de-AT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QM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08720"/>
            <a:ext cx="7772400" cy="64807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de-DE" altLang="de-DE" sz="2000" dirty="0"/>
              <a:t>Weitere typische TQM - Methoden</a:t>
            </a:r>
            <a:endParaRPr lang="de-DE" altLang="de-DE" sz="2000" b="0" i="1" dirty="0"/>
          </a:p>
        </p:txBody>
      </p:sp>
      <p:sp>
        <p:nvSpPr>
          <p:cNvPr id="54" name="Rectangle 3"/>
          <p:cNvSpPr txBox="1">
            <a:spLocks noChangeArrowheads="1"/>
          </p:cNvSpPr>
          <p:nvPr/>
        </p:nvSpPr>
        <p:spPr>
          <a:xfrm>
            <a:off x="385774" y="1772816"/>
            <a:ext cx="141288" cy="455672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endParaRPr lang="de-DE" altLang="de-DE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771508" y="1591270"/>
            <a:ext cx="7702550" cy="443001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de-DE" altLang="de-DE" sz="2400" kern="0" dirty="0">
                <a:solidFill>
                  <a:srgbClr val="FF9900"/>
                </a:solidFill>
              </a:rPr>
              <a:t>FMEA Fehler-Möglichkeits- und Einfluss-Analyse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de-AT" altLang="de-DE" sz="1400" b="0" kern="0" dirty="0">
                <a:solidFill>
                  <a:srgbClr val="FF9900"/>
                </a:solidFill>
              </a:rPr>
              <a:t>F</a:t>
            </a:r>
            <a:r>
              <a:rPr lang="de-DE" altLang="de-DE" sz="1400" b="0" kern="0" dirty="0" err="1">
                <a:solidFill>
                  <a:srgbClr val="FF9900"/>
                </a:solidFill>
              </a:rPr>
              <a:t>ailure</a:t>
            </a:r>
            <a:r>
              <a:rPr lang="de-DE" altLang="de-DE" sz="1400" b="0" kern="0" dirty="0">
                <a:solidFill>
                  <a:srgbClr val="FF9900"/>
                </a:solidFill>
              </a:rPr>
              <a:t> Mode and </a:t>
            </a:r>
            <a:r>
              <a:rPr lang="de-DE" altLang="de-DE" sz="1400" b="0" kern="0" dirty="0" err="1">
                <a:solidFill>
                  <a:srgbClr val="FF9900"/>
                </a:solidFill>
              </a:rPr>
              <a:t>Effect</a:t>
            </a:r>
            <a:r>
              <a:rPr lang="de-DE" altLang="de-DE" sz="1400" b="0" kern="0" dirty="0">
                <a:solidFill>
                  <a:srgbClr val="FF9900"/>
                </a:solidFill>
              </a:rPr>
              <a:t> Analysis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de-DE" altLang="de-DE" sz="2000" kern="0" dirty="0"/>
              <a:t>Fehler frühzeitig erkennen </a:t>
            </a:r>
          </a:p>
          <a:p>
            <a:pPr lvl="1">
              <a:lnSpc>
                <a:spcPct val="90000"/>
              </a:lnSpc>
            </a:pPr>
            <a:r>
              <a:rPr lang="de-DE" altLang="de-DE" sz="2000" kern="0" dirty="0"/>
              <a:t>Risiken bewerten</a:t>
            </a:r>
          </a:p>
          <a:p>
            <a:pPr lvl="1">
              <a:lnSpc>
                <a:spcPct val="90000"/>
              </a:lnSpc>
            </a:pPr>
            <a:r>
              <a:rPr lang="de-DE" altLang="de-DE" sz="2000" kern="0" dirty="0"/>
              <a:t>Gegenmaßnahmen zur Vermeidung entwickeln</a:t>
            </a:r>
          </a:p>
          <a:p>
            <a:pPr lvl="1">
              <a:lnSpc>
                <a:spcPct val="90000"/>
              </a:lnSpc>
            </a:pPr>
            <a:r>
              <a:rPr lang="de-DE" altLang="de-DE" sz="2000" kern="0" dirty="0"/>
              <a:t>Fehlervermeidung statt späterer Beseitigung</a:t>
            </a:r>
          </a:p>
          <a:p>
            <a:pPr lvl="1">
              <a:lnSpc>
                <a:spcPct val="90000"/>
              </a:lnSpc>
            </a:pPr>
            <a:r>
              <a:rPr lang="de-DE" altLang="de-DE" sz="2000" kern="0" dirty="0"/>
              <a:t>Je nach Betrachtung:</a:t>
            </a:r>
          </a:p>
          <a:p>
            <a:pPr lvl="2">
              <a:lnSpc>
                <a:spcPct val="90000"/>
              </a:lnSpc>
            </a:pPr>
            <a:r>
              <a:rPr lang="de-DE" altLang="de-DE" sz="1600" kern="0" dirty="0" err="1"/>
              <a:t>System-FMEA</a:t>
            </a:r>
            <a:endParaRPr lang="de-DE" altLang="de-DE" sz="1600" kern="0" dirty="0"/>
          </a:p>
          <a:p>
            <a:pPr lvl="3">
              <a:lnSpc>
                <a:spcPct val="90000"/>
              </a:lnSpc>
            </a:pPr>
            <a:r>
              <a:rPr lang="de-DE" altLang="de-DE" sz="1200" kern="0" dirty="0"/>
              <a:t>Betrachtet das Zusammenwirken von Komponenten eines Systems</a:t>
            </a:r>
          </a:p>
          <a:p>
            <a:pPr lvl="2">
              <a:lnSpc>
                <a:spcPct val="90000"/>
              </a:lnSpc>
            </a:pPr>
            <a:r>
              <a:rPr lang="de-DE" altLang="de-DE" sz="1600" kern="0" dirty="0" err="1"/>
              <a:t>Konstruktions-FMEA</a:t>
            </a:r>
            <a:endParaRPr lang="de-DE" altLang="de-DE" sz="1600" kern="0" dirty="0"/>
          </a:p>
          <a:p>
            <a:pPr lvl="3">
              <a:lnSpc>
                <a:spcPct val="90000"/>
              </a:lnSpc>
            </a:pPr>
            <a:r>
              <a:rPr lang="de-DE" altLang="de-DE" sz="1200" kern="0" dirty="0"/>
              <a:t>Einzelne Teile eines Systems werden in Hinblick auf Konstruktions- oder Produktionsfehler betrachtet</a:t>
            </a:r>
          </a:p>
          <a:p>
            <a:pPr lvl="2">
              <a:lnSpc>
                <a:spcPct val="90000"/>
              </a:lnSpc>
            </a:pPr>
            <a:r>
              <a:rPr lang="de-DE" altLang="de-DE" sz="1600" kern="0" dirty="0" err="1"/>
              <a:t>Prozess-FMEA</a:t>
            </a:r>
            <a:endParaRPr lang="de-DE" altLang="de-DE" sz="1600" kern="0" dirty="0"/>
          </a:p>
          <a:p>
            <a:pPr lvl="3">
              <a:lnSpc>
                <a:spcPct val="90000"/>
              </a:lnSpc>
            </a:pPr>
            <a:r>
              <a:rPr lang="de-DE" altLang="de-DE" sz="1200" kern="0" dirty="0"/>
              <a:t>Betrachtet den Fertigungs- bzw. Montageprozess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76894" y="6380748"/>
            <a:ext cx="86875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AT" sz="800" b="0" dirty="0">
                <a:hlinkClick r:id="rId3"/>
              </a:rPr>
              <a:t>https://www.qz-online.de/qualitaets-management/qm-basics/methoden/fmea/artikel/fehlermoeglichkeits-und-einflussanalyse-fmea-nach-qs-9000-270675.html?article.page=3</a:t>
            </a:r>
            <a:r>
              <a:rPr lang="de-AT" sz="800" b="0" dirty="0"/>
              <a:t> [15.04.2017]</a:t>
            </a:r>
          </a:p>
        </p:txBody>
      </p:sp>
    </p:spTree>
    <p:extLst>
      <p:ext uri="{BB962C8B-B14F-4D97-AF65-F5344CB8AC3E}">
        <p14:creationId xmlns:p14="http://schemas.microsoft.com/office/powerpoint/2010/main" val="332229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23850" y="333375"/>
            <a:ext cx="7558088" cy="457200"/>
          </a:xfrm>
          <a:prstGeom prst="rect">
            <a:avLst/>
          </a:prstGeom>
          <a:solidFill>
            <a:srgbClr val="0000FF"/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9pPr>
          </a:lstStyle>
          <a:p>
            <a:endParaRPr lang="de-DE" sz="2200" kern="0" dirty="0">
              <a:solidFill>
                <a:srgbClr val="FFFF00"/>
              </a:solidFill>
              <a:cs typeface="Times New Roman" pitchFamily="18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95288" y="345251"/>
            <a:ext cx="431800" cy="431800"/>
          </a:xfrm>
          <a:prstGeom prst="doubleWave">
            <a:avLst>
              <a:gd name="adj1" fmla="val 6500"/>
              <a:gd name="adj2" fmla="val 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de-AT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713258" y="1340768"/>
            <a:ext cx="7772400" cy="489654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buFontTx/>
              <a:buNone/>
            </a:pPr>
            <a:endParaRPr lang="de-DE" altLang="de-DE" sz="2400" b="0" dirty="0"/>
          </a:p>
        </p:txBody>
      </p:sp>
      <p:sp>
        <p:nvSpPr>
          <p:cNvPr id="6" name="Explosion 2 5"/>
          <p:cNvSpPr/>
          <p:nvPr/>
        </p:nvSpPr>
        <p:spPr bwMode="auto">
          <a:xfrm>
            <a:off x="3131840" y="44624"/>
            <a:ext cx="2880320" cy="1008112"/>
          </a:xfrm>
          <a:prstGeom prst="irregularSeal2">
            <a:avLst/>
          </a:prstGeom>
          <a:gradFill flip="none" rotWithShape="1">
            <a:gsLst>
              <a:gs pos="49000">
                <a:schemeClr val="bg1"/>
              </a:gs>
              <a:gs pos="100000">
                <a:srgbClr val="FFC000"/>
              </a:gs>
            </a:gsLst>
            <a:path path="shap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AT" sz="2400" dirty="0"/>
              <a:t>T</a:t>
            </a:r>
            <a:r>
              <a:rPr kumimoji="0" lang="de-AT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QM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08720"/>
            <a:ext cx="7772400" cy="64807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de-DE" altLang="de-DE" sz="1400" b="0" dirty="0"/>
              <a:t>weitere typische TQM – Methoden: </a:t>
            </a:r>
            <a:r>
              <a:rPr lang="de-DE" altLang="de-DE" sz="1400" dirty="0">
                <a:solidFill>
                  <a:srgbClr val="FF9900"/>
                </a:solidFill>
              </a:rPr>
              <a:t>FMEA (2)</a:t>
            </a:r>
            <a:endParaRPr lang="de-DE" altLang="de-DE" sz="1400" i="1" dirty="0">
              <a:solidFill>
                <a:srgbClr val="FF9900"/>
              </a:solidFill>
            </a:endParaRPr>
          </a:p>
        </p:txBody>
      </p:sp>
      <p:sp>
        <p:nvSpPr>
          <p:cNvPr id="54" name="Rectangle 3"/>
          <p:cNvSpPr txBox="1">
            <a:spLocks noChangeArrowheads="1"/>
          </p:cNvSpPr>
          <p:nvPr/>
        </p:nvSpPr>
        <p:spPr>
          <a:xfrm>
            <a:off x="385774" y="1772816"/>
            <a:ext cx="141288" cy="455672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endParaRPr lang="de-DE" altLang="de-DE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61667" y="1303238"/>
            <a:ext cx="365395" cy="46957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endParaRPr lang="de-DE" altLang="de-DE" sz="2400" kern="0" dirty="0"/>
          </a:p>
        </p:txBody>
      </p:sp>
      <p:pic>
        <p:nvPicPr>
          <p:cNvPr id="216066" name="Picture 2" descr="https://www.qz-online.de/_storage/asset/270679/storage/chv-zoom/file/1564617/74153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8"/>
            <a:ext cx="8227139" cy="4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276894" y="6380748"/>
            <a:ext cx="86875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AT" sz="800" b="0" dirty="0">
                <a:hlinkClick r:id="rId4"/>
              </a:rPr>
              <a:t>https://www.qz-online.de/qualitaets-management/qm-basics/methoden/fmea/artikel/fehlermoeglichkeits-und-einflussanalyse-fmea-nach-qs-9000-270675.html?article.page=3</a:t>
            </a:r>
            <a:r>
              <a:rPr lang="de-AT" sz="800" b="0" dirty="0"/>
              <a:t> [15.04.2017]</a:t>
            </a:r>
          </a:p>
        </p:txBody>
      </p:sp>
    </p:spTree>
    <p:extLst>
      <p:ext uri="{BB962C8B-B14F-4D97-AF65-F5344CB8AC3E}">
        <p14:creationId xmlns:p14="http://schemas.microsoft.com/office/powerpoint/2010/main" val="4238084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23850" y="333375"/>
            <a:ext cx="7558088" cy="457200"/>
          </a:xfrm>
          <a:prstGeom prst="rect">
            <a:avLst/>
          </a:prstGeom>
          <a:solidFill>
            <a:srgbClr val="0000FF"/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9pPr>
          </a:lstStyle>
          <a:p>
            <a:endParaRPr lang="de-DE" sz="2200" kern="0" dirty="0">
              <a:solidFill>
                <a:srgbClr val="FFFF00"/>
              </a:solidFill>
              <a:cs typeface="Times New Roman" pitchFamily="18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95288" y="345251"/>
            <a:ext cx="431800" cy="431800"/>
          </a:xfrm>
          <a:prstGeom prst="doubleWave">
            <a:avLst>
              <a:gd name="adj1" fmla="val 6500"/>
              <a:gd name="adj2" fmla="val 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de-AT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713258" y="1340768"/>
            <a:ext cx="7772400" cy="489654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buFontTx/>
              <a:buNone/>
            </a:pPr>
            <a:endParaRPr lang="de-DE" altLang="de-DE" sz="2400" b="0" dirty="0"/>
          </a:p>
        </p:txBody>
      </p:sp>
      <p:sp>
        <p:nvSpPr>
          <p:cNvPr id="6" name="Explosion 2 5"/>
          <p:cNvSpPr/>
          <p:nvPr/>
        </p:nvSpPr>
        <p:spPr bwMode="auto">
          <a:xfrm>
            <a:off x="3131840" y="44624"/>
            <a:ext cx="2880320" cy="1008112"/>
          </a:xfrm>
          <a:prstGeom prst="irregularSeal2">
            <a:avLst/>
          </a:prstGeom>
          <a:gradFill flip="none" rotWithShape="1">
            <a:gsLst>
              <a:gs pos="49000">
                <a:schemeClr val="bg1"/>
              </a:gs>
              <a:gs pos="100000">
                <a:srgbClr val="FFC000"/>
              </a:gs>
            </a:gsLst>
            <a:path path="shap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AT" sz="2400" dirty="0"/>
              <a:t>T</a:t>
            </a:r>
            <a:r>
              <a:rPr kumimoji="0" lang="de-AT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QM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08720"/>
            <a:ext cx="7772400" cy="64807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de-DE" altLang="de-DE" sz="1400" b="0" dirty="0"/>
              <a:t>weitere typische TQM – Methoden: </a:t>
            </a:r>
            <a:r>
              <a:rPr lang="de-DE" altLang="de-DE" sz="1400" dirty="0">
                <a:solidFill>
                  <a:srgbClr val="FF9900"/>
                </a:solidFill>
              </a:rPr>
              <a:t>FMEA (3)</a:t>
            </a:r>
            <a:endParaRPr lang="de-DE" altLang="de-DE" sz="1400" i="1" dirty="0">
              <a:solidFill>
                <a:srgbClr val="FF9900"/>
              </a:solidFill>
            </a:endParaRPr>
          </a:p>
        </p:txBody>
      </p:sp>
      <p:sp>
        <p:nvSpPr>
          <p:cNvPr id="54" name="Rectangle 3"/>
          <p:cNvSpPr txBox="1">
            <a:spLocks noChangeArrowheads="1"/>
          </p:cNvSpPr>
          <p:nvPr/>
        </p:nvSpPr>
        <p:spPr>
          <a:xfrm>
            <a:off x="179512" y="1772816"/>
            <a:ext cx="347550" cy="302433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endParaRPr lang="de-DE" altLang="de-DE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23850" y="1412776"/>
            <a:ext cx="8563554" cy="482453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de-AT" sz="2400" dirty="0"/>
              <a:t>                   Zu </a:t>
            </a:r>
            <a:r>
              <a:rPr lang="de-AT" sz="2400" dirty="0">
                <a:solidFill>
                  <a:srgbClr val="FF9900"/>
                </a:solidFill>
                <a:sym typeface="Wingdings 2"/>
              </a:rPr>
              <a:t></a:t>
            </a:r>
            <a:r>
              <a:rPr lang="de-AT" sz="2400" dirty="0"/>
              <a:t>: Wahrscheinlichkeit </a:t>
            </a:r>
            <a:br>
              <a:rPr lang="de-AT" sz="2400" dirty="0"/>
            </a:br>
            <a:r>
              <a:rPr lang="de-AT" sz="2400" dirty="0"/>
              <a:t>                               des Auftreten</a:t>
            </a:r>
          </a:p>
          <a:p>
            <a:pPr marL="0" indent="0">
              <a:lnSpc>
                <a:spcPct val="90000"/>
              </a:lnSpc>
              <a:buNone/>
            </a:pPr>
            <a:endParaRPr lang="de-AT" sz="2400" dirty="0"/>
          </a:p>
          <a:p>
            <a:pPr marL="0" indent="0">
              <a:lnSpc>
                <a:spcPct val="90000"/>
              </a:lnSpc>
              <a:buNone/>
            </a:pPr>
            <a:endParaRPr lang="de-AT" sz="2400" dirty="0"/>
          </a:p>
          <a:p>
            <a:pPr marL="0" indent="0">
              <a:lnSpc>
                <a:spcPct val="90000"/>
              </a:lnSpc>
              <a:buNone/>
            </a:pPr>
            <a:endParaRPr lang="de-AT" sz="2400" dirty="0"/>
          </a:p>
          <a:p>
            <a:pPr marL="0" indent="0">
              <a:lnSpc>
                <a:spcPct val="90000"/>
              </a:lnSpc>
              <a:buNone/>
            </a:pPr>
            <a:endParaRPr lang="de-AT" sz="2400" dirty="0"/>
          </a:p>
          <a:p>
            <a:pPr marL="0" indent="0">
              <a:lnSpc>
                <a:spcPct val="90000"/>
              </a:lnSpc>
              <a:buNone/>
            </a:pPr>
            <a:endParaRPr lang="de-AT" sz="2400" dirty="0"/>
          </a:p>
          <a:p>
            <a:pPr marL="0" indent="0">
              <a:lnSpc>
                <a:spcPct val="90000"/>
              </a:lnSpc>
              <a:buNone/>
            </a:pPr>
            <a:endParaRPr lang="de-AT" sz="2400" dirty="0"/>
          </a:p>
          <a:p>
            <a:pPr marL="0" indent="0">
              <a:lnSpc>
                <a:spcPct val="90000"/>
              </a:lnSpc>
              <a:buNone/>
            </a:pPr>
            <a:endParaRPr lang="de-AT" sz="2400" dirty="0"/>
          </a:p>
          <a:p>
            <a:pPr marL="0" indent="0">
              <a:lnSpc>
                <a:spcPct val="90000"/>
              </a:lnSpc>
              <a:buNone/>
            </a:pPr>
            <a:endParaRPr lang="de-AT" sz="2400" dirty="0"/>
          </a:p>
          <a:p>
            <a:pPr marL="0" indent="0">
              <a:lnSpc>
                <a:spcPct val="90000"/>
              </a:lnSpc>
              <a:buNone/>
            </a:pPr>
            <a:endParaRPr lang="de-AT" sz="2400" dirty="0"/>
          </a:p>
          <a:p>
            <a:pPr marL="0" indent="0" algn="r">
              <a:lnSpc>
                <a:spcPct val="90000"/>
              </a:lnSpc>
              <a:buNone/>
            </a:pPr>
            <a:r>
              <a:rPr lang="de-AT" sz="2400" dirty="0"/>
              <a:t>Zu </a:t>
            </a:r>
            <a:r>
              <a:rPr lang="de-AT" sz="2400" dirty="0">
                <a:solidFill>
                  <a:srgbClr val="FF9900"/>
                </a:solidFill>
                <a:sym typeface="Wingdings 2"/>
              </a:rPr>
              <a:t></a:t>
            </a:r>
            <a:r>
              <a:rPr lang="de-AT" sz="2400" dirty="0"/>
              <a:t>: Bedeutung für den Kunden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76894" y="6380748"/>
            <a:ext cx="86875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AT" sz="800" b="0" dirty="0">
                <a:hlinkClick r:id="rId3"/>
              </a:rPr>
              <a:t>https://www.qz-online.de/qualitaets-management/qm-basics/methoden/fmea/artikel/fehlermoeglichkeits-und-einflussanalyse-fmea-nach-qs-9000-270675.html?article.page=3</a:t>
            </a:r>
            <a:r>
              <a:rPr lang="de-AT" sz="800" b="0" dirty="0"/>
              <a:t> [15.04.2017]</a:t>
            </a:r>
          </a:p>
        </p:txBody>
      </p:sp>
      <p:pic>
        <p:nvPicPr>
          <p:cNvPr id="222210" name="Picture 2" descr="https://www.qz-online.de/_storage/asset/270682/storage/chv-zoom/file/1564652/741567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899" y="1484784"/>
            <a:ext cx="3494505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2212" name="Picture 4" descr="https://www.qz-online.de/_storage/asset/270680/storage/chv-zoom/file/1564651/741566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94" y="2442633"/>
            <a:ext cx="4027372" cy="3794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578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23850" y="333375"/>
            <a:ext cx="7558088" cy="457200"/>
          </a:xfrm>
          <a:prstGeom prst="rect">
            <a:avLst/>
          </a:prstGeom>
          <a:solidFill>
            <a:srgbClr val="0000FF"/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9pPr>
          </a:lstStyle>
          <a:p>
            <a:endParaRPr lang="de-DE" sz="2200" kern="0" dirty="0">
              <a:solidFill>
                <a:srgbClr val="FFFF00"/>
              </a:solidFill>
              <a:cs typeface="Times New Roman" pitchFamily="18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95288" y="345251"/>
            <a:ext cx="431800" cy="431800"/>
          </a:xfrm>
          <a:prstGeom prst="doubleWave">
            <a:avLst>
              <a:gd name="adj1" fmla="val 6500"/>
              <a:gd name="adj2" fmla="val 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de-AT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713258" y="1340768"/>
            <a:ext cx="7772400" cy="489654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buFontTx/>
              <a:buNone/>
            </a:pPr>
            <a:endParaRPr lang="de-DE" altLang="de-DE" sz="2400" b="0" dirty="0"/>
          </a:p>
        </p:txBody>
      </p:sp>
      <p:sp>
        <p:nvSpPr>
          <p:cNvPr id="6" name="Explosion 2 5"/>
          <p:cNvSpPr/>
          <p:nvPr/>
        </p:nvSpPr>
        <p:spPr bwMode="auto">
          <a:xfrm>
            <a:off x="3131840" y="44624"/>
            <a:ext cx="2880320" cy="1008112"/>
          </a:xfrm>
          <a:prstGeom prst="irregularSeal2">
            <a:avLst/>
          </a:prstGeom>
          <a:gradFill flip="none" rotWithShape="1">
            <a:gsLst>
              <a:gs pos="49000">
                <a:schemeClr val="bg1"/>
              </a:gs>
              <a:gs pos="100000">
                <a:srgbClr val="FFC000"/>
              </a:gs>
            </a:gsLst>
            <a:path path="shap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AT" sz="2400" dirty="0"/>
              <a:t>T</a:t>
            </a:r>
            <a:r>
              <a:rPr kumimoji="0" lang="de-AT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QM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08720"/>
            <a:ext cx="7772400" cy="64807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de-DE" altLang="de-DE" sz="1400" b="0" dirty="0"/>
              <a:t>weitere typische TQM – Methoden: </a:t>
            </a:r>
            <a:r>
              <a:rPr lang="de-DE" altLang="de-DE" sz="1400" dirty="0">
                <a:solidFill>
                  <a:srgbClr val="FF9900"/>
                </a:solidFill>
              </a:rPr>
              <a:t>FMEA (4)</a:t>
            </a:r>
            <a:endParaRPr lang="de-DE" altLang="de-DE" sz="1400" i="1" dirty="0">
              <a:solidFill>
                <a:srgbClr val="FF9900"/>
              </a:solidFill>
            </a:endParaRPr>
          </a:p>
        </p:txBody>
      </p:sp>
      <p:sp>
        <p:nvSpPr>
          <p:cNvPr id="54" name="Rectangle 3"/>
          <p:cNvSpPr txBox="1">
            <a:spLocks noChangeArrowheads="1"/>
          </p:cNvSpPr>
          <p:nvPr/>
        </p:nvSpPr>
        <p:spPr>
          <a:xfrm>
            <a:off x="385774" y="1772816"/>
            <a:ext cx="141288" cy="455672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endParaRPr lang="de-DE" altLang="de-DE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23850" y="1412776"/>
            <a:ext cx="8424614" cy="86409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de-AT" sz="2400" dirty="0"/>
              <a:t>Zu </a:t>
            </a:r>
            <a:r>
              <a:rPr lang="de-AT" sz="2400" dirty="0">
                <a:solidFill>
                  <a:srgbClr val="FF9900"/>
                </a:solidFill>
                <a:sym typeface="Wingdings 2"/>
              </a:rPr>
              <a:t></a:t>
            </a:r>
            <a:r>
              <a:rPr lang="de-AT" sz="2400" dirty="0"/>
              <a:t>: Entdeckungs-Wahrscheinlichkeit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AT" sz="2400" dirty="0"/>
              <a:t> </a:t>
            </a:r>
            <a:endParaRPr lang="de-DE" altLang="de-DE" sz="2400" kern="0" dirty="0"/>
          </a:p>
        </p:txBody>
      </p:sp>
      <p:sp>
        <p:nvSpPr>
          <p:cNvPr id="2" name="Textfeld 1"/>
          <p:cNvSpPr txBox="1"/>
          <p:nvPr/>
        </p:nvSpPr>
        <p:spPr>
          <a:xfrm>
            <a:off x="276894" y="6380748"/>
            <a:ext cx="86875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AT" sz="800" b="0" dirty="0">
                <a:hlinkClick r:id="rId3"/>
              </a:rPr>
              <a:t>https://www.qz-online.de/qualitaets-management/qm-basics/methoden/fmea/artikel/fehlermoeglichkeits-und-einflussanalyse-fmea-nach-qs-9000-270675.html?article.page=3</a:t>
            </a:r>
            <a:r>
              <a:rPr lang="de-AT" sz="800" b="0" dirty="0"/>
              <a:t> [15.04.2017]</a:t>
            </a:r>
          </a:p>
        </p:txBody>
      </p:sp>
      <p:pic>
        <p:nvPicPr>
          <p:cNvPr id="224258" name="Picture 2" descr="https://www.qz-online.de/_storage/asset/270681/storage/chv-zoom/file/1564650/74156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026284"/>
            <a:ext cx="5184576" cy="4211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587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23850" y="333375"/>
            <a:ext cx="7558088" cy="457200"/>
          </a:xfrm>
          <a:prstGeom prst="rect">
            <a:avLst/>
          </a:prstGeom>
          <a:solidFill>
            <a:srgbClr val="0000FF"/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9pPr>
          </a:lstStyle>
          <a:p>
            <a:endParaRPr lang="de-DE" sz="2200" kern="0" dirty="0">
              <a:solidFill>
                <a:srgbClr val="FFFF00"/>
              </a:solidFill>
              <a:cs typeface="Times New Roman" pitchFamily="18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95288" y="345251"/>
            <a:ext cx="431800" cy="431800"/>
          </a:xfrm>
          <a:prstGeom prst="doubleWave">
            <a:avLst>
              <a:gd name="adj1" fmla="val 6500"/>
              <a:gd name="adj2" fmla="val 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de-AT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713258" y="1340768"/>
            <a:ext cx="7772400" cy="489654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buFontTx/>
              <a:buNone/>
            </a:pPr>
            <a:endParaRPr lang="de-DE" altLang="de-DE" sz="2400" b="0" dirty="0"/>
          </a:p>
        </p:txBody>
      </p:sp>
      <p:sp>
        <p:nvSpPr>
          <p:cNvPr id="6" name="Explosion 2 5"/>
          <p:cNvSpPr/>
          <p:nvPr/>
        </p:nvSpPr>
        <p:spPr bwMode="auto">
          <a:xfrm>
            <a:off x="3131840" y="44624"/>
            <a:ext cx="2880320" cy="1008112"/>
          </a:xfrm>
          <a:prstGeom prst="irregularSeal2">
            <a:avLst/>
          </a:prstGeom>
          <a:gradFill flip="none" rotWithShape="1">
            <a:gsLst>
              <a:gs pos="49000">
                <a:schemeClr val="bg1"/>
              </a:gs>
              <a:gs pos="100000">
                <a:srgbClr val="FFC000"/>
              </a:gs>
            </a:gsLst>
            <a:path path="shap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AT" sz="2400" dirty="0"/>
              <a:t>T</a:t>
            </a:r>
            <a:r>
              <a:rPr kumimoji="0" lang="de-AT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QM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08720"/>
            <a:ext cx="7772400" cy="64807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de-DE" altLang="de-DE" sz="2000" dirty="0"/>
              <a:t>Weitere typische TQM -Methoden</a:t>
            </a:r>
            <a:endParaRPr lang="de-DE" altLang="de-DE" sz="2000" b="0" i="1" dirty="0"/>
          </a:p>
        </p:txBody>
      </p:sp>
      <p:sp>
        <p:nvSpPr>
          <p:cNvPr id="54" name="Rectangle 3"/>
          <p:cNvSpPr txBox="1">
            <a:spLocks noChangeArrowheads="1"/>
          </p:cNvSpPr>
          <p:nvPr/>
        </p:nvSpPr>
        <p:spPr>
          <a:xfrm>
            <a:off x="385774" y="1772816"/>
            <a:ext cx="141288" cy="455672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endParaRPr lang="de-DE" altLang="de-DE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755650" y="1628800"/>
            <a:ext cx="7702550" cy="45370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sz="2400" dirty="0" err="1">
                <a:solidFill>
                  <a:srgbClr val="00B0F0"/>
                </a:solidFill>
              </a:rPr>
              <a:t>Ishikawa-Diagramm</a:t>
            </a:r>
            <a:r>
              <a:rPr lang="de-DE" altLang="de-DE" sz="2400" dirty="0">
                <a:solidFill>
                  <a:srgbClr val="00B0F0"/>
                </a:solidFill>
              </a:rPr>
              <a:t>:</a:t>
            </a:r>
          </a:p>
          <a:p>
            <a:pPr lvl="1">
              <a:spcBef>
                <a:spcPts val="1200"/>
              </a:spcBef>
            </a:pPr>
            <a:r>
              <a:rPr lang="de-DE" altLang="de-DE" sz="1800" dirty="0"/>
              <a:t>Das </a:t>
            </a:r>
            <a:r>
              <a:rPr lang="de-DE" altLang="de-DE" sz="1800" dirty="0" err="1"/>
              <a:t>Ishikawa-Diagramm</a:t>
            </a:r>
            <a:r>
              <a:rPr lang="de-DE" altLang="de-DE" sz="1800" dirty="0"/>
              <a:t> von </a:t>
            </a:r>
            <a:r>
              <a:rPr lang="de-DE" altLang="de-DE" sz="1800" dirty="0" err="1"/>
              <a:t>Kaoro</a:t>
            </a:r>
            <a:r>
              <a:rPr lang="de-DE" altLang="de-DE" sz="1800" dirty="0"/>
              <a:t> </a:t>
            </a:r>
            <a:r>
              <a:rPr lang="de-DE" altLang="de-DE" sz="1800" dirty="0" err="1"/>
              <a:t>Ishikawa</a:t>
            </a:r>
            <a:r>
              <a:rPr lang="de-DE" altLang="de-DE" sz="1800" dirty="0"/>
              <a:t> 1953 </a:t>
            </a:r>
            <a:br>
              <a:rPr lang="de-DE" altLang="de-DE" sz="1800" dirty="0"/>
            </a:br>
            <a:r>
              <a:rPr lang="de-DE" altLang="de-DE" sz="1800" dirty="0"/>
              <a:t>(Ursache-Wirkungs-Diagramm, </a:t>
            </a:r>
            <a:r>
              <a:rPr lang="de-DE" altLang="de-DE" sz="1800" dirty="0" err="1"/>
              <a:t>Fishbone</a:t>
            </a:r>
            <a:r>
              <a:rPr lang="de-DE" altLang="de-DE" sz="1800" dirty="0"/>
              <a:t> Chart)</a:t>
            </a:r>
          </a:p>
          <a:p>
            <a:pPr lvl="1"/>
            <a:endParaRPr lang="de-DE" altLang="de-DE" sz="1800" dirty="0"/>
          </a:p>
          <a:p>
            <a:pPr lvl="1"/>
            <a:r>
              <a:rPr lang="de-DE" altLang="de-DE" sz="1800" dirty="0"/>
              <a:t>Zu einem Problem (Wirkung) werden die Hauptursachen identifiziert und weiter verfeinert </a:t>
            </a:r>
          </a:p>
        </p:txBody>
      </p:sp>
    </p:spTree>
    <p:extLst>
      <p:ext uri="{BB962C8B-B14F-4D97-AF65-F5344CB8AC3E}">
        <p14:creationId xmlns:p14="http://schemas.microsoft.com/office/powerpoint/2010/main" val="159611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23850" y="333375"/>
            <a:ext cx="7558088" cy="457200"/>
          </a:xfrm>
          <a:prstGeom prst="rect">
            <a:avLst/>
          </a:prstGeom>
          <a:solidFill>
            <a:srgbClr val="0000FF"/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9pPr>
          </a:lstStyle>
          <a:p>
            <a:endParaRPr lang="de-DE" sz="2200" kern="0" dirty="0">
              <a:solidFill>
                <a:srgbClr val="FFFF00"/>
              </a:solidFill>
              <a:cs typeface="Times New Roman" pitchFamily="18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95288" y="345251"/>
            <a:ext cx="431800" cy="431800"/>
          </a:xfrm>
          <a:prstGeom prst="doubleWave">
            <a:avLst>
              <a:gd name="adj1" fmla="val 6500"/>
              <a:gd name="adj2" fmla="val 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de-AT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713258" y="1340768"/>
            <a:ext cx="7772400" cy="489654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buFontTx/>
              <a:buNone/>
            </a:pPr>
            <a:endParaRPr lang="de-DE" altLang="de-DE" sz="2400" b="0" dirty="0"/>
          </a:p>
        </p:txBody>
      </p:sp>
      <p:sp>
        <p:nvSpPr>
          <p:cNvPr id="6" name="Explosion 2 5"/>
          <p:cNvSpPr/>
          <p:nvPr/>
        </p:nvSpPr>
        <p:spPr bwMode="auto">
          <a:xfrm>
            <a:off x="3131840" y="44624"/>
            <a:ext cx="2880320" cy="1008112"/>
          </a:xfrm>
          <a:prstGeom prst="irregularSeal2">
            <a:avLst/>
          </a:prstGeom>
          <a:gradFill flip="none" rotWithShape="1">
            <a:gsLst>
              <a:gs pos="49000">
                <a:schemeClr val="bg1"/>
              </a:gs>
              <a:gs pos="100000">
                <a:srgbClr val="FFC000"/>
              </a:gs>
            </a:gsLst>
            <a:path path="shap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AT" sz="2400" dirty="0"/>
              <a:t>T</a:t>
            </a:r>
            <a:r>
              <a:rPr kumimoji="0" lang="de-AT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QM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711544" y="944377"/>
            <a:ext cx="7772400" cy="64807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de-DE" altLang="de-DE" sz="1400" b="0" dirty="0"/>
              <a:t>weitere typische TQM –Methoden: </a:t>
            </a:r>
            <a:r>
              <a:rPr lang="de-DE" altLang="de-DE" sz="1400" dirty="0" err="1">
                <a:solidFill>
                  <a:srgbClr val="00B0F0"/>
                </a:solidFill>
              </a:rPr>
              <a:t>Ishikawa</a:t>
            </a:r>
            <a:r>
              <a:rPr lang="de-DE" altLang="de-DE" sz="1400" dirty="0">
                <a:solidFill>
                  <a:srgbClr val="00B0F0"/>
                </a:solidFill>
              </a:rPr>
              <a:t> (2)</a:t>
            </a:r>
            <a:endParaRPr lang="de-DE" altLang="de-DE" sz="1400" i="1" dirty="0">
              <a:solidFill>
                <a:srgbClr val="00B0F0"/>
              </a:solidFill>
            </a:endParaRPr>
          </a:p>
        </p:txBody>
      </p:sp>
      <p:sp>
        <p:nvSpPr>
          <p:cNvPr id="54" name="Rectangle 3"/>
          <p:cNvSpPr txBox="1">
            <a:spLocks noChangeArrowheads="1"/>
          </p:cNvSpPr>
          <p:nvPr/>
        </p:nvSpPr>
        <p:spPr>
          <a:xfrm>
            <a:off x="385774" y="1772816"/>
            <a:ext cx="141288" cy="455672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endParaRPr lang="de-DE" altLang="de-DE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51520" y="1340768"/>
            <a:ext cx="2985577" cy="57606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sz="1800" dirty="0" err="1"/>
              <a:t>Ishikawa-Diagramm</a:t>
            </a:r>
            <a:r>
              <a:rPr lang="de-DE" altLang="de-DE" sz="1800" dirty="0"/>
              <a:t>:</a:t>
            </a:r>
          </a:p>
        </p:txBody>
      </p:sp>
      <p:pic>
        <p:nvPicPr>
          <p:cNvPr id="10" name="Picture 4" descr="B2_347_Ishikaw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64" y="1668273"/>
            <a:ext cx="7056760" cy="4785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856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23850" y="333375"/>
            <a:ext cx="7558088" cy="457200"/>
          </a:xfrm>
          <a:prstGeom prst="rect">
            <a:avLst/>
          </a:prstGeom>
          <a:solidFill>
            <a:srgbClr val="0000FF"/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9pPr>
          </a:lstStyle>
          <a:p>
            <a:endParaRPr lang="de-DE" sz="2200" kern="0" dirty="0">
              <a:solidFill>
                <a:srgbClr val="FFFF00"/>
              </a:solidFill>
              <a:cs typeface="Times New Roman" pitchFamily="18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95288" y="345251"/>
            <a:ext cx="431800" cy="431800"/>
          </a:xfrm>
          <a:prstGeom prst="doubleWave">
            <a:avLst>
              <a:gd name="adj1" fmla="val 6500"/>
              <a:gd name="adj2" fmla="val 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de-AT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713258" y="1340768"/>
            <a:ext cx="7772400" cy="489654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buFontTx/>
              <a:buNone/>
            </a:pPr>
            <a:endParaRPr lang="de-DE" altLang="de-DE" sz="2400" b="0" dirty="0"/>
          </a:p>
        </p:txBody>
      </p:sp>
      <p:sp>
        <p:nvSpPr>
          <p:cNvPr id="6" name="Explosion 2 5"/>
          <p:cNvSpPr/>
          <p:nvPr/>
        </p:nvSpPr>
        <p:spPr bwMode="auto">
          <a:xfrm>
            <a:off x="3131840" y="44624"/>
            <a:ext cx="2880320" cy="1008112"/>
          </a:xfrm>
          <a:prstGeom prst="irregularSeal2">
            <a:avLst/>
          </a:prstGeom>
          <a:gradFill flip="none" rotWithShape="1">
            <a:gsLst>
              <a:gs pos="49000">
                <a:schemeClr val="bg1"/>
              </a:gs>
              <a:gs pos="100000">
                <a:srgbClr val="FFC000"/>
              </a:gs>
            </a:gsLst>
            <a:path path="shap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AT" sz="2400" dirty="0"/>
              <a:t>T</a:t>
            </a:r>
            <a:r>
              <a:rPr kumimoji="0" lang="de-AT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QM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711544" y="944377"/>
            <a:ext cx="7772400" cy="64807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de-DE" altLang="de-DE" sz="1400" b="0" dirty="0"/>
              <a:t>weitere typische TQM –Methoden: </a:t>
            </a:r>
            <a:r>
              <a:rPr lang="de-DE" altLang="de-DE" sz="1400" dirty="0" err="1">
                <a:solidFill>
                  <a:srgbClr val="00B0F0"/>
                </a:solidFill>
              </a:rPr>
              <a:t>Ishikawa</a:t>
            </a:r>
            <a:r>
              <a:rPr lang="de-DE" altLang="de-DE" sz="1400" dirty="0">
                <a:solidFill>
                  <a:srgbClr val="00B0F0"/>
                </a:solidFill>
              </a:rPr>
              <a:t> (3)</a:t>
            </a:r>
            <a:endParaRPr lang="de-DE" altLang="de-DE" sz="1400" i="1" dirty="0">
              <a:solidFill>
                <a:srgbClr val="00B0F0"/>
              </a:solidFill>
            </a:endParaRPr>
          </a:p>
        </p:txBody>
      </p:sp>
      <p:sp>
        <p:nvSpPr>
          <p:cNvPr id="54" name="Rectangle 3"/>
          <p:cNvSpPr txBox="1">
            <a:spLocks noChangeArrowheads="1"/>
          </p:cNvSpPr>
          <p:nvPr/>
        </p:nvSpPr>
        <p:spPr>
          <a:xfrm>
            <a:off x="385774" y="1772816"/>
            <a:ext cx="141288" cy="455672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endParaRPr lang="de-DE" altLang="de-DE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42366" y="1628800"/>
            <a:ext cx="8306098" cy="470073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sz="2400" b="0" dirty="0"/>
              <a:t>Erstellung eines </a:t>
            </a:r>
            <a:r>
              <a:rPr lang="de-DE" altLang="de-DE" sz="2400" b="0" dirty="0" err="1"/>
              <a:t>Ishikawa</a:t>
            </a:r>
            <a:r>
              <a:rPr lang="de-DE" altLang="de-DE" sz="2400" b="0" dirty="0"/>
              <a:t> - Diagramms</a:t>
            </a:r>
          </a:p>
          <a:p>
            <a:pPr lvl="1">
              <a:spcBef>
                <a:spcPct val="50000"/>
              </a:spcBef>
            </a:pPr>
            <a:r>
              <a:rPr lang="de-DE" altLang="de-DE" sz="1800" b="0" dirty="0"/>
              <a:t>Definieren des Problems und am „Kopf des Fisches“ eintragen</a:t>
            </a:r>
          </a:p>
          <a:p>
            <a:pPr lvl="1">
              <a:spcBef>
                <a:spcPct val="50000"/>
              </a:spcBef>
            </a:pPr>
            <a:r>
              <a:rPr lang="de-DE" altLang="de-DE" sz="1800" b="0" dirty="0"/>
              <a:t>Aufführen der Hauptursachen an den Gräten</a:t>
            </a:r>
          </a:p>
          <a:p>
            <a:pPr lvl="2"/>
            <a:r>
              <a:rPr lang="de-DE" altLang="de-DE" sz="1800" dirty="0"/>
              <a:t>6M: Mensch, Maschine, Methode, Material, </a:t>
            </a:r>
            <a:r>
              <a:rPr lang="de-DE" altLang="de-DE" sz="1800" dirty="0" err="1"/>
              <a:t>Mileu</a:t>
            </a:r>
            <a:r>
              <a:rPr lang="de-DE" altLang="de-DE" sz="1800" dirty="0"/>
              <a:t>, Messung</a:t>
            </a:r>
          </a:p>
          <a:p>
            <a:pPr lvl="1">
              <a:spcBef>
                <a:spcPct val="50000"/>
              </a:spcBef>
            </a:pPr>
            <a:r>
              <a:rPr lang="de-DE" altLang="de-DE" sz="1800" b="0" dirty="0"/>
              <a:t>Nebenursachen an Gräten-Verzweigungen eintragen</a:t>
            </a:r>
          </a:p>
          <a:p>
            <a:pPr lvl="2"/>
            <a:r>
              <a:rPr lang="de-DE" altLang="de-DE" sz="1800" dirty="0"/>
              <a:t>6W: Was, Warum, Wie, Wer, Wann, Wo</a:t>
            </a:r>
          </a:p>
          <a:p>
            <a:pPr lvl="2"/>
            <a:r>
              <a:rPr lang="de-DE" altLang="de-DE" sz="1800" dirty="0"/>
              <a:t>Hier kann Brainstorming helfen</a:t>
            </a:r>
          </a:p>
          <a:p>
            <a:pPr lvl="2"/>
            <a:endParaRPr lang="de-DE" altLang="de-DE" dirty="0"/>
          </a:p>
          <a:p>
            <a:pPr>
              <a:buFontTx/>
              <a:buChar char="-"/>
            </a:pPr>
            <a:r>
              <a:rPr lang="de-DE" altLang="de-DE" sz="1800" b="0" dirty="0"/>
              <a:t>Hilfsmittel: </a:t>
            </a:r>
            <a:r>
              <a:rPr lang="de-DE" altLang="de-DE" sz="1800" b="0" dirty="0" err="1"/>
              <a:t>Pinwand</a:t>
            </a:r>
            <a:r>
              <a:rPr lang="de-DE" altLang="de-DE" sz="1800" b="0" dirty="0"/>
              <a:t>, Kärtchen, Nadeln, weniger: Software</a:t>
            </a:r>
          </a:p>
          <a:p>
            <a:pPr>
              <a:buFontTx/>
              <a:buChar char="-"/>
            </a:pPr>
            <a:r>
              <a:rPr lang="de-DE" altLang="de-DE" sz="1800" b="0" dirty="0"/>
              <a:t>Wie: Durch Pausen/Auflockerungen strukturierte Sitzungen (Unterbewusstsein soll Zeit zur Verarbeitung haben)</a:t>
            </a:r>
          </a:p>
        </p:txBody>
      </p:sp>
    </p:spTree>
    <p:extLst>
      <p:ext uri="{BB962C8B-B14F-4D97-AF65-F5344CB8AC3E}">
        <p14:creationId xmlns:p14="http://schemas.microsoft.com/office/powerpoint/2010/main" val="12957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23850" y="333375"/>
            <a:ext cx="7558088" cy="457200"/>
          </a:xfrm>
          <a:prstGeom prst="rect">
            <a:avLst/>
          </a:prstGeom>
          <a:solidFill>
            <a:srgbClr val="0000FF"/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9pPr>
          </a:lstStyle>
          <a:p>
            <a:endParaRPr lang="de-DE" sz="2200" kern="0" dirty="0">
              <a:solidFill>
                <a:srgbClr val="FFFF00"/>
              </a:solidFill>
              <a:cs typeface="Times New Roman" pitchFamily="18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95288" y="345251"/>
            <a:ext cx="431800" cy="431800"/>
          </a:xfrm>
          <a:prstGeom prst="doubleWave">
            <a:avLst>
              <a:gd name="adj1" fmla="val 6500"/>
              <a:gd name="adj2" fmla="val 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de-AT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713258" y="1340768"/>
            <a:ext cx="7772400" cy="489654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buFontTx/>
              <a:buNone/>
            </a:pPr>
            <a:endParaRPr lang="de-DE" altLang="de-DE" sz="2400" b="0" dirty="0"/>
          </a:p>
        </p:txBody>
      </p:sp>
      <p:sp>
        <p:nvSpPr>
          <p:cNvPr id="6" name="Explosion 2 5"/>
          <p:cNvSpPr/>
          <p:nvPr/>
        </p:nvSpPr>
        <p:spPr bwMode="auto">
          <a:xfrm>
            <a:off x="3131840" y="44624"/>
            <a:ext cx="2880320" cy="1008112"/>
          </a:xfrm>
          <a:prstGeom prst="irregularSeal2">
            <a:avLst/>
          </a:prstGeom>
          <a:gradFill flip="none" rotWithShape="1">
            <a:gsLst>
              <a:gs pos="49000">
                <a:schemeClr val="bg1"/>
              </a:gs>
              <a:gs pos="100000">
                <a:srgbClr val="FFC000"/>
              </a:gs>
            </a:gsLst>
            <a:path path="shap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AT" sz="2400" dirty="0"/>
              <a:t>T</a:t>
            </a:r>
            <a:r>
              <a:rPr kumimoji="0" lang="de-AT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QM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711544" y="944377"/>
            <a:ext cx="7772400" cy="64807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de-DE" altLang="de-DE" sz="1400" b="0" dirty="0"/>
              <a:t>weitere typische TQM –Methoden: </a:t>
            </a:r>
            <a:r>
              <a:rPr lang="de-DE" altLang="de-DE" sz="1400" dirty="0" err="1">
                <a:solidFill>
                  <a:srgbClr val="00B0F0"/>
                </a:solidFill>
              </a:rPr>
              <a:t>Ishikawa</a:t>
            </a:r>
            <a:r>
              <a:rPr lang="de-DE" altLang="de-DE" sz="1400" dirty="0">
                <a:solidFill>
                  <a:srgbClr val="00B0F0"/>
                </a:solidFill>
              </a:rPr>
              <a:t> (4)</a:t>
            </a:r>
            <a:endParaRPr lang="de-DE" altLang="de-DE" sz="1400" i="1" dirty="0">
              <a:solidFill>
                <a:srgbClr val="00B0F0"/>
              </a:solidFill>
            </a:endParaRPr>
          </a:p>
        </p:txBody>
      </p:sp>
      <p:sp>
        <p:nvSpPr>
          <p:cNvPr id="54" name="Rectangle 3"/>
          <p:cNvSpPr txBox="1">
            <a:spLocks noChangeArrowheads="1"/>
          </p:cNvSpPr>
          <p:nvPr/>
        </p:nvSpPr>
        <p:spPr>
          <a:xfrm>
            <a:off x="385774" y="1772816"/>
            <a:ext cx="141288" cy="455672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endParaRPr lang="de-DE" altLang="de-DE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42366" y="1628800"/>
            <a:ext cx="8306098" cy="470073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sz="2000" b="0" dirty="0"/>
              <a:t>Anhand des Diagramms wird versucht, die tatsächlichen Ursachen zu identifizieren</a:t>
            </a:r>
          </a:p>
          <a:p>
            <a:pPr>
              <a:spcBef>
                <a:spcPts val="1200"/>
              </a:spcBef>
            </a:pPr>
            <a:r>
              <a:rPr lang="de-DE" altLang="de-DE" sz="2000" b="0" dirty="0"/>
              <a:t>Die Erstellung des  Diagramms verhindert, dass man sich gleich auf einige wenige, vielleicht falsche Ursachen konzentriert</a:t>
            </a:r>
          </a:p>
          <a:p>
            <a:pPr>
              <a:spcBef>
                <a:spcPts val="1200"/>
              </a:spcBef>
            </a:pPr>
            <a:r>
              <a:rPr lang="de-DE" altLang="de-DE" sz="2000" b="0" dirty="0"/>
              <a:t>Vorteil: ganzheitliche Betrachtung aller Problemaspekte</a:t>
            </a:r>
          </a:p>
          <a:p>
            <a:pPr>
              <a:spcBef>
                <a:spcPts val="1200"/>
              </a:spcBef>
            </a:pPr>
            <a:r>
              <a:rPr lang="de-DE" altLang="de-DE" sz="2000" b="0" dirty="0"/>
              <a:t>Allein die Erarbeitung des Diagramms bringt wertvolle Lerneffekte: </a:t>
            </a:r>
          </a:p>
          <a:p>
            <a:pPr lvl="1"/>
            <a:r>
              <a:rPr lang="de-DE" altLang="de-DE" sz="1800" b="0" dirty="0"/>
              <a:t>Aufzeigen von Kenntnislücken</a:t>
            </a:r>
          </a:p>
          <a:p>
            <a:pPr lvl="1">
              <a:buFontTx/>
              <a:buChar char="-"/>
            </a:pPr>
            <a:r>
              <a:rPr lang="de-DE" altLang="de-DE" sz="1800" b="0" dirty="0"/>
              <a:t>Rahmen für Gruppendiskussion</a:t>
            </a:r>
          </a:p>
        </p:txBody>
      </p:sp>
    </p:spTree>
    <p:extLst>
      <p:ext uri="{BB962C8B-B14F-4D97-AF65-F5344CB8AC3E}">
        <p14:creationId xmlns:p14="http://schemas.microsoft.com/office/powerpoint/2010/main" val="319167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23850" y="333375"/>
            <a:ext cx="7558088" cy="457200"/>
          </a:xfrm>
          <a:prstGeom prst="rect">
            <a:avLst/>
          </a:prstGeom>
          <a:solidFill>
            <a:srgbClr val="0000FF"/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9pPr>
          </a:lstStyle>
          <a:p>
            <a:endParaRPr lang="de-DE" sz="2200" kern="0" dirty="0">
              <a:solidFill>
                <a:srgbClr val="FFFF00"/>
              </a:solidFill>
              <a:cs typeface="Times New Roman" pitchFamily="18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95288" y="345251"/>
            <a:ext cx="431800" cy="431800"/>
          </a:xfrm>
          <a:prstGeom prst="doubleWave">
            <a:avLst>
              <a:gd name="adj1" fmla="val 6500"/>
              <a:gd name="adj2" fmla="val 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de-AT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713258" y="1340768"/>
            <a:ext cx="7772400" cy="489654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buFontTx/>
              <a:buNone/>
            </a:pPr>
            <a:endParaRPr lang="de-DE" altLang="de-DE" sz="2400" b="0" dirty="0"/>
          </a:p>
        </p:txBody>
      </p:sp>
      <p:sp>
        <p:nvSpPr>
          <p:cNvPr id="6" name="Explosion 2 5"/>
          <p:cNvSpPr/>
          <p:nvPr/>
        </p:nvSpPr>
        <p:spPr bwMode="auto">
          <a:xfrm>
            <a:off x="3131840" y="44624"/>
            <a:ext cx="2880320" cy="1008112"/>
          </a:xfrm>
          <a:prstGeom prst="irregularSeal2">
            <a:avLst/>
          </a:prstGeom>
          <a:gradFill flip="none" rotWithShape="1">
            <a:gsLst>
              <a:gs pos="49000">
                <a:schemeClr val="bg1"/>
              </a:gs>
              <a:gs pos="100000">
                <a:srgbClr val="FFC000"/>
              </a:gs>
            </a:gsLst>
            <a:path path="shap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AT" sz="2400" dirty="0"/>
              <a:t>T</a:t>
            </a:r>
            <a:r>
              <a:rPr kumimoji="0" lang="de-AT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QM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711544" y="944377"/>
            <a:ext cx="7772400" cy="64807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de-DE" altLang="de-DE" sz="1400" b="0" dirty="0"/>
              <a:t>weitere typische TQM –Methoden: </a:t>
            </a:r>
            <a:r>
              <a:rPr lang="de-DE" altLang="de-DE" sz="1400" dirty="0" err="1">
                <a:solidFill>
                  <a:srgbClr val="00B0F0"/>
                </a:solidFill>
              </a:rPr>
              <a:t>Ishikawa</a:t>
            </a:r>
            <a:r>
              <a:rPr lang="de-DE" altLang="de-DE" sz="1400" dirty="0">
                <a:solidFill>
                  <a:srgbClr val="00B0F0"/>
                </a:solidFill>
              </a:rPr>
              <a:t> (4)</a:t>
            </a:r>
            <a:endParaRPr lang="de-DE" altLang="de-DE" sz="1400" i="1" dirty="0">
              <a:solidFill>
                <a:srgbClr val="00B0F0"/>
              </a:solidFill>
            </a:endParaRPr>
          </a:p>
        </p:txBody>
      </p:sp>
      <p:sp>
        <p:nvSpPr>
          <p:cNvPr id="54" name="Rectangle 3"/>
          <p:cNvSpPr txBox="1">
            <a:spLocks noChangeArrowheads="1"/>
          </p:cNvSpPr>
          <p:nvPr/>
        </p:nvSpPr>
        <p:spPr>
          <a:xfrm>
            <a:off x="385774" y="1772816"/>
            <a:ext cx="141288" cy="455672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endParaRPr lang="de-DE" altLang="de-DE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42366" y="1628800"/>
            <a:ext cx="8306098" cy="470073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sz="2400" dirty="0"/>
              <a:t>Bei der </a:t>
            </a:r>
            <a:r>
              <a:rPr lang="de-DE" altLang="de-DE" sz="2400" dirty="0" err="1"/>
              <a:t>Ishikawa-Methode</a:t>
            </a:r>
            <a:r>
              <a:rPr lang="de-DE" altLang="de-DE" sz="2400" dirty="0"/>
              <a:t> zu beachten:</a:t>
            </a:r>
          </a:p>
          <a:p>
            <a:pPr lvl="1">
              <a:spcBef>
                <a:spcPts val="1200"/>
              </a:spcBef>
            </a:pPr>
            <a:r>
              <a:rPr lang="de-DE" altLang="de-DE" sz="2000" dirty="0"/>
              <a:t>Auf gute „Mischung“ der Teammitglieder achten</a:t>
            </a:r>
          </a:p>
          <a:p>
            <a:pPr lvl="1">
              <a:spcBef>
                <a:spcPts val="1200"/>
              </a:spcBef>
            </a:pPr>
            <a:r>
              <a:rPr lang="de-DE" altLang="de-DE" sz="2000" dirty="0"/>
              <a:t>Klare Aufgabenstellung</a:t>
            </a:r>
          </a:p>
          <a:p>
            <a:pPr lvl="1">
              <a:spcBef>
                <a:spcPts val="1200"/>
              </a:spcBef>
            </a:pPr>
            <a:r>
              <a:rPr lang="de-DE" altLang="de-DE" sz="2000" dirty="0"/>
              <a:t>Nur einsetzen, wo auch sinnvoll! Sonst Gefahr der Ablehnung der Methode als Spielerei</a:t>
            </a:r>
          </a:p>
          <a:p>
            <a:pPr lvl="1">
              <a:spcBef>
                <a:spcPts val="1200"/>
              </a:spcBef>
            </a:pPr>
            <a:r>
              <a:rPr lang="de-DE" altLang="de-DE" sz="2000" dirty="0"/>
              <a:t>Wechselwirkung zwischen den Ursachen ist nicht bzw. nur schwer darstellbar </a:t>
            </a:r>
          </a:p>
          <a:p>
            <a:pPr lvl="1">
              <a:spcBef>
                <a:spcPts val="1200"/>
              </a:spcBef>
            </a:pPr>
            <a:r>
              <a:rPr lang="de-DE" altLang="de-DE" sz="2000" dirty="0"/>
              <a:t>Zeitliche Abhängigkeiten sind nicht darstellbar</a:t>
            </a:r>
          </a:p>
          <a:p>
            <a:pPr lvl="1"/>
            <a:endParaRPr lang="de-DE" altLang="de-DE" sz="2000" dirty="0"/>
          </a:p>
          <a:p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260545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333375"/>
            <a:ext cx="7558088" cy="457200"/>
          </a:xfrm>
          <a:solidFill>
            <a:srgbClr val="0000FF"/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sz="2200" dirty="0">
                <a:solidFill>
                  <a:srgbClr val="FFFF00"/>
                </a:solidFill>
              </a:rPr>
              <a:t>Was ist „Qualität“?</a:t>
            </a:r>
            <a:endParaRPr lang="de-DE" sz="2200" dirty="0">
              <a:solidFill>
                <a:srgbClr val="FFFF00"/>
              </a:solidFill>
              <a:cs typeface="Times New Roman" pitchFamily="18" charset="0"/>
            </a:endParaRPr>
          </a:p>
        </p:txBody>
      </p:sp>
      <p:sp>
        <p:nvSpPr>
          <p:cNvPr id="40967" name="AutoShape 7"/>
          <p:cNvSpPr>
            <a:spLocks noChangeArrowheads="1"/>
          </p:cNvSpPr>
          <p:nvPr/>
        </p:nvSpPr>
        <p:spPr bwMode="auto">
          <a:xfrm>
            <a:off x="395288" y="345251"/>
            <a:ext cx="431800" cy="431800"/>
          </a:xfrm>
          <a:prstGeom prst="doubleWave">
            <a:avLst>
              <a:gd name="adj1" fmla="val 6500"/>
              <a:gd name="adj2" fmla="val 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de-AT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23076" y="1196752"/>
            <a:ext cx="8355799" cy="504056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de-DE" altLang="de-DE" sz="2800" b="0" kern="0" dirty="0"/>
              <a:t>Der transzendente Ansatz</a:t>
            </a:r>
          </a:p>
          <a:p>
            <a:pPr lvl="1" eaLnBrk="1" hangingPunct="1"/>
            <a:r>
              <a:rPr lang="de-DE" altLang="de-DE" sz="2000" b="0" kern="0" dirty="0"/>
              <a:t>Qualität steht für kompromisslos hohe Standards an die Funktionsweise eines Produktes. Qualität kann nicht exakt definiert werden und kann auch nicht gemessen werden. Qualität lässt sich nur durch Erfahrung bewerten.</a:t>
            </a:r>
          </a:p>
          <a:p>
            <a:pPr lvl="1" eaLnBrk="1" hangingPunct="1"/>
            <a:r>
              <a:rPr lang="de-DE" altLang="de-DE" sz="2000" b="0" kern="0" dirty="0">
                <a:sym typeface="Wingdings" pitchFamily="2" charset="2"/>
              </a:rPr>
              <a:t> </a:t>
            </a:r>
            <a:r>
              <a:rPr lang="de-DE" altLang="de-DE" sz="2000" kern="0" dirty="0">
                <a:sym typeface="Wingdings" pitchFamily="2" charset="2"/>
              </a:rPr>
              <a:t>Dieser</a:t>
            </a:r>
            <a:r>
              <a:rPr lang="de-DE" altLang="de-DE" sz="2000" kern="0" dirty="0"/>
              <a:t> Ansatz ist für die Praxis ungeeignet</a:t>
            </a:r>
          </a:p>
          <a:p>
            <a:pPr eaLnBrk="1" hangingPunct="1"/>
            <a:endParaRPr lang="de-DE" altLang="de-DE" b="0" kern="0" dirty="0"/>
          </a:p>
          <a:p>
            <a:pPr eaLnBrk="1" hangingPunct="1"/>
            <a:r>
              <a:rPr lang="de-DE" altLang="de-DE" sz="2800" b="0" kern="0" dirty="0"/>
              <a:t>Der produktbezogene Ansatz</a:t>
            </a:r>
          </a:p>
          <a:p>
            <a:pPr lvl="1" eaLnBrk="1" hangingPunct="1"/>
            <a:r>
              <a:rPr lang="de-DE" altLang="de-DE" sz="2000" b="0" kern="0" dirty="0"/>
              <a:t>Qualität ist messbar und spezifizierbar. Produkte sind somit vergleichbar.</a:t>
            </a:r>
          </a:p>
          <a:p>
            <a:pPr lvl="1" eaLnBrk="1" hangingPunct="1"/>
            <a:r>
              <a:rPr lang="de-DE" altLang="de-DE" sz="2000" b="0" kern="0" dirty="0"/>
              <a:t>Ansatz bezieht sich nur auf Endprodukt, nicht auf den Kunden </a:t>
            </a:r>
            <a:r>
              <a:rPr lang="de-DE" altLang="de-DE" sz="2000" b="0" kern="0" dirty="0">
                <a:sym typeface="Wingdings" pitchFamily="2" charset="2"/>
              </a:rPr>
              <a:t></a:t>
            </a:r>
          </a:p>
          <a:p>
            <a:pPr lvl="1" eaLnBrk="1" hangingPunct="1"/>
            <a:r>
              <a:rPr lang="de-DE" altLang="de-DE" sz="2000" b="0" kern="0" dirty="0">
                <a:sym typeface="Wingdings" pitchFamily="2" charset="2"/>
              </a:rPr>
              <a:t>Mögliche Vernachlässigung von Kundeninteressen</a:t>
            </a:r>
            <a:endParaRPr lang="de-DE" altLang="de-DE" sz="2000" b="0" kern="0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39552" y="6351131"/>
            <a:ext cx="784664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de-DE" altLang="de-DE" sz="1000" b="0" dirty="0"/>
              <a:t>Vgl. </a:t>
            </a:r>
            <a:r>
              <a:rPr lang="de-DE" altLang="de-DE" sz="1000" b="0" dirty="0" err="1"/>
              <a:t>Balzert</a:t>
            </a:r>
            <a:r>
              <a:rPr lang="de-DE" altLang="de-DE" sz="1000" b="0" dirty="0"/>
              <a:t>, Helmut: Lehrbuch der Software-Technik: Softwaremanagement. – Spektrum 2008. S. 459ff</a:t>
            </a:r>
          </a:p>
        </p:txBody>
      </p:sp>
    </p:spTree>
    <p:extLst>
      <p:ext uri="{BB962C8B-B14F-4D97-AF65-F5344CB8AC3E}">
        <p14:creationId xmlns:p14="http://schemas.microsoft.com/office/powerpoint/2010/main" val="157239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23850" y="333375"/>
            <a:ext cx="7558088" cy="457200"/>
          </a:xfrm>
          <a:prstGeom prst="rect">
            <a:avLst/>
          </a:prstGeom>
          <a:solidFill>
            <a:srgbClr val="0000FF"/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9pPr>
          </a:lstStyle>
          <a:p>
            <a:endParaRPr lang="de-DE" sz="2200" kern="0" dirty="0">
              <a:solidFill>
                <a:srgbClr val="FFFF00"/>
              </a:solidFill>
              <a:cs typeface="Times New Roman" pitchFamily="18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95288" y="345251"/>
            <a:ext cx="431800" cy="431800"/>
          </a:xfrm>
          <a:prstGeom prst="doubleWave">
            <a:avLst>
              <a:gd name="adj1" fmla="val 6500"/>
              <a:gd name="adj2" fmla="val 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de-AT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713258" y="1340768"/>
            <a:ext cx="7772400" cy="7200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buFontTx/>
              <a:buNone/>
            </a:pPr>
            <a:endParaRPr lang="de-DE" altLang="de-DE" sz="2400" b="0" dirty="0"/>
          </a:p>
        </p:txBody>
      </p:sp>
      <p:sp>
        <p:nvSpPr>
          <p:cNvPr id="6" name="Explosion 2 5"/>
          <p:cNvSpPr/>
          <p:nvPr/>
        </p:nvSpPr>
        <p:spPr bwMode="auto">
          <a:xfrm>
            <a:off x="2563315" y="44624"/>
            <a:ext cx="4024909" cy="1008112"/>
          </a:xfrm>
          <a:prstGeom prst="irregularSeal2">
            <a:avLst/>
          </a:prstGeom>
          <a:gradFill flip="none" rotWithShape="1">
            <a:gsLst>
              <a:gs pos="7917">
                <a:srgbClr val="00B0F0"/>
              </a:gs>
              <a:gs pos="77000">
                <a:schemeClr val="bg1"/>
              </a:gs>
              <a:gs pos="100000">
                <a:srgbClr val="FFC000"/>
              </a:gs>
            </a:gsLst>
            <a:path path="shap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AT" sz="2400" dirty="0"/>
              <a:t>Toyota 3M</a:t>
            </a:r>
            <a:endParaRPr kumimoji="0" lang="de-AT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08720"/>
            <a:ext cx="7772400" cy="64807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de-DE" altLang="de-DE" sz="2000" dirty="0"/>
              <a:t>Typische Konzepte des TQM um die Prinzipien zu erreichen</a:t>
            </a:r>
            <a:endParaRPr lang="de-DE" altLang="de-DE" sz="2000" b="0" i="1" dirty="0"/>
          </a:p>
        </p:txBody>
      </p:sp>
      <p:sp>
        <p:nvSpPr>
          <p:cNvPr id="54" name="Rectangle 3"/>
          <p:cNvSpPr txBox="1">
            <a:spLocks noChangeArrowheads="1"/>
          </p:cNvSpPr>
          <p:nvPr/>
        </p:nvSpPr>
        <p:spPr>
          <a:xfrm>
            <a:off x="385774" y="1772816"/>
            <a:ext cx="141288" cy="455672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endParaRPr lang="de-DE" altLang="de-DE" dirty="0"/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>
          <a:xfrm>
            <a:off x="323850" y="1484784"/>
            <a:ext cx="8640638" cy="223224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sz="2400" dirty="0">
                <a:solidFill>
                  <a:srgbClr val="008000"/>
                </a:solidFill>
              </a:rPr>
              <a:t>Der Toyota (</a:t>
            </a:r>
            <a:r>
              <a:rPr lang="de-DE" altLang="de-DE" sz="2400" dirty="0" err="1">
                <a:solidFill>
                  <a:srgbClr val="008000"/>
                </a:solidFill>
              </a:rPr>
              <a:t>Toyoda</a:t>
            </a:r>
            <a:r>
              <a:rPr lang="de-DE" altLang="de-DE" sz="2400" dirty="0">
                <a:solidFill>
                  <a:srgbClr val="008000"/>
                </a:solidFill>
              </a:rPr>
              <a:t>) - Weg</a:t>
            </a:r>
            <a:endParaRPr lang="de-DE" altLang="de-DE" sz="1600" b="0" dirty="0">
              <a:solidFill>
                <a:srgbClr val="008000"/>
              </a:solidFill>
            </a:endParaRPr>
          </a:p>
          <a:p>
            <a:endParaRPr lang="de-DE" altLang="de-DE" sz="1600" b="0" dirty="0">
              <a:solidFill>
                <a:srgbClr val="008000"/>
              </a:solidFill>
            </a:endParaRPr>
          </a:p>
          <a:p>
            <a:endParaRPr lang="de-DE" altLang="de-DE" sz="1600" b="0" dirty="0">
              <a:solidFill>
                <a:srgbClr val="008000"/>
              </a:solidFill>
            </a:endParaRPr>
          </a:p>
          <a:p>
            <a:endParaRPr lang="de-DE" altLang="de-DE" sz="1600" b="0" i="1" dirty="0">
              <a:solidFill>
                <a:srgbClr val="008000"/>
              </a:solidFill>
            </a:endParaRPr>
          </a:p>
          <a:p>
            <a:endParaRPr lang="de-DE" altLang="de-DE" sz="1600" b="0" dirty="0">
              <a:solidFill>
                <a:srgbClr val="008000"/>
              </a:solidFill>
            </a:endParaRPr>
          </a:p>
          <a:p>
            <a:endParaRPr lang="de-DE" altLang="de-DE" sz="1800" dirty="0"/>
          </a:p>
          <a:p>
            <a:endParaRPr lang="de-DE" altLang="de-DE" sz="1800" dirty="0"/>
          </a:p>
          <a:p>
            <a:endParaRPr lang="de-DE" altLang="de-DE" sz="1800" dirty="0"/>
          </a:p>
          <a:p>
            <a:endParaRPr lang="de-DE" altLang="de-DE" sz="1800" dirty="0"/>
          </a:p>
        </p:txBody>
      </p:sp>
      <p:sp>
        <p:nvSpPr>
          <p:cNvPr id="111" name="Rectangle 114"/>
          <p:cNvSpPr>
            <a:spLocks noChangeArrowheads="1"/>
          </p:cNvSpPr>
          <p:nvPr/>
        </p:nvSpPr>
        <p:spPr bwMode="auto">
          <a:xfrm>
            <a:off x="6164093" y="2379358"/>
            <a:ext cx="2667000" cy="2590305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AT"/>
          </a:p>
        </p:txBody>
      </p:sp>
      <p:sp>
        <p:nvSpPr>
          <p:cNvPr id="112" name="Rectangle 113"/>
          <p:cNvSpPr>
            <a:spLocks noChangeArrowheads="1"/>
          </p:cNvSpPr>
          <p:nvPr/>
        </p:nvSpPr>
        <p:spPr bwMode="auto">
          <a:xfrm>
            <a:off x="3273255" y="2379358"/>
            <a:ext cx="2743200" cy="2590305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AT"/>
          </a:p>
        </p:txBody>
      </p:sp>
      <p:sp>
        <p:nvSpPr>
          <p:cNvPr id="113" name="Rectangle 112"/>
          <p:cNvSpPr>
            <a:spLocks noChangeArrowheads="1"/>
          </p:cNvSpPr>
          <p:nvPr/>
        </p:nvSpPr>
        <p:spPr bwMode="auto">
          <a:xfrm>
            <a:off x="396705" y="2379358"/>
            <a:ext cx="2743200" cy="2590305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AT"/>
          </a:p>
        </p:txBody>
      </p:sp>
      <p:sp>
        <p:nvSpPr>
          <p:cNvPr id="115" name="Text Box 109"/>
          <p:cNvSpPr txBox="1">
            <a:spLocks noChangeArrowheads="1"/>
          </p:cNvSpPr>
          <p:nvPr/>
        </p:nvSpPr>
        <p:spPr bwMode="auto">
          <a:xfrm>
            <a:off x="1045088" y="3784723"/>
            <a:ext cx="1654704" cy="1184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de-DE" sz="2000" dirty="0">
                <a:latin typeface="+mj-lt"/>
              </a:rPr>
              <a:t>MURI</a:t>
            </a:r>
          </a:p>
          <a:p>
            <a:pPr>
              <a:spcBef>
                <a:spcPct val="50000"/>
              </a:spcBef>
            </a:pPr>
            <a:r>
              <a:rPr lang="de-DE" altLang="de-DE" sz="2000" b="0" dirty="0">
                <a:latin typeface="+mj-lt"/>
              </a:rPr>
              <a:t>Überlastung</a:t>
            </a:r>
          </a:p>
          <a:p>
            <a:pPr>
              <a:spcBef>
                <a:spcPct val="50000"/>
              </a:spcBef>
            </a:pPr>
            <a:r>
              <a:rPr lang="de-DE" altLang="de-DE" b="0" dirty="0" err="1">
                <a:latin typeface="+mj-lt"/>
              </a:rPr>
              <a:t>Overload</a:t>
            </a:r>
            <a:endParaRPr lang="de-DE" altLang="de-DE" b="0" dirty="0">
              <a:latin typeface="+mj-lt"/>
            </a:endParaRPr>
          </a:p>
        </p:txBody>
      </p:sp>
      <p:sp>
        <p:nvSpPr>
          <p:cNvPr id="116" name="Text Box 110"/>
          <p:cNvSpPr txBox="1">
            <a:spLocks noChangeArrowheads="1"/>
          </p:cNvSpPr>
          <p:nvPr/>
        </p:nvSpPr>
        <p:spPr bwMode="auto">
          <a:xfrm>
            <a:off x="3417604" y="3717032"/>
            <a:ext cx="2495217" cy="1184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de-DE" sz="2000" dirty="0">
                <a:latin typeface="+mj-lt"/>
              </a:rPr>
              <a:t>MURA</a:t>
            </a:r>
          </a:p>
          <a:p>
            <a:pPr>
              <a:spcBef>
                <a:spcPct val="50000"/>
              </a:spcBef>
            </a:pPr>
            <a:r>
              <a:rPr lang="de-DE" altLang="de-DE" sz="2000" b="0" dirty="0">
                <a:latin typeface="+mj-lt"/>
              </a:rPr>
              <a:t>Unausgeglichenheit</a:t>
            </a:r>
          </a:p>
          <a:p>
            <a:pPr>
              <a:spcBef>
                <a:spcPct val="50000"/>
              </a:spcBef>
            </a:pPr>
            <a:r>
              <a:rPr lang="de-DE" altLang="de-DE" b="0" dirty="0" err="1">
                <a:latin typeface="+mj-lt"/>
              </a:rPr>
              <a:t>Imbalance</a:t>
            </a:r>
            <a:endParaRPr lang="de-DE" altLang="de-DE" b="0" dirty="0">
              <a:latin typeface="+mj-lt"/>
            </a:endParaRPr>
          </a:p>
        </p:txBody>
      </p:sp>
      <p:sp>
        <p:nvSpPr>
          <p:cNvPr id="117" name="Text Box 111"/>
          <p:cNvSpPr txBox="1">
            <a:spLocks noChangeArrowheads="1"/>
          </p:cNvSpPr>
          <p:nvPr/>
        </p:nvSpPr>
        <p:spPr bwMode="auto">
          <a:xfrm>
            <a:off x="6386651" y="3789040"/>
            <a:ext cx="2232248" cy="1184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de-DE" sz="2000" dirty="0">
                <a:latin typeface="+mj-lt"/>
              </a:rPr>
              <a:t>MUDA</a:t>
            </a:r>
          </a:p>
          <a:p>
            <a:pPr>
              <a:spcBef>
                <a:spcPct val="50000"/>
              </a:spcBef>
            </a:pPr>
            <a:r>
              <a:rPr lang="de-DE" altLang="de-DE" sz="2000" b="0" dirty="0">
                <a:latin typeface="+mj-lt"/>
              </a:rPr>
              <a:t>Verschwendung</a:t>
            </a:r>
          </a:p>
          <a:p>
            <a:pPr>
              <a:spcBef>
                <a:spcPct val="50000"/>
              </a:spcBef>
            </a:pPr>
            <a:r>
              <a:rPr lang="de-DE" altLang="de-DE" b="0" dirty="0" err="1">
                <a:latin typeface="+mj-lt"/>
              </a:rPr>
              <a:t>Wastefullness</a:t>
            </a:r>
            <a:endParaRPr lang="de-DE" altLang="de-DE" b="0" dirty="0">
              <a:latin typeface="+mj-lt"/>
            </a:endParaRPr>
          </a:p>
        </p:txBody>
      </p:sp>
      <p:pic>
        <p:nvPicPr>
          <p:cNvPr id="2129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939" y="2477793"/>
            <a:ext cx="2491307" cy="1248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2995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4" t="5996" r="4328" b="10114"/>
          <a:stretch/>
        </p:blipFill>
        <p:spPr bwMode="auto">
          <a:xfrm>
            <a:off x="3417604" y="2467598"/>
            <a:ext cx="2397235" cy="1249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2996" name="Picture 4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8" t="8502" r="1968"/>
          <a:stretch/>
        </p:blipFill>
        <p:spPr bwMode="auto">
          <a:xfrm>
            <a:off x="443998" y="2477793"/>
            <a:ext cx="2654956" cy="1205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2999" name="Picture 7" descr="C:\Users\Bert\Pictures\Muri-Mura-Muda__MuRI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287" y="5128989"/>
            <a:ext cx="1314450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3000" name="Picture 8" descr="C:\Users\Bert\Pictures\Muri-Mura-Muda__MuRA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771" y="5233763"/>
            <a:ext cx="2305050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3001" name="Picture 9" descr="C:\Users\Bert\Pictures\Muri-Mura-Muda__MudA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5280358"/>
            <a:ext cx="1562100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943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23850" y="333375"/>
            <a:ext cx="7558088" cy="457200"/>
          </a:xfrm>
          <a:prstGeom prst="rect">
            <a:avLst/>
          </a:prstGeom>
          <a:solidFill>
            <a:srgbClr val="0000FF"/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9pPr>
          </a:lstStyle>
          <a:p>
            <a:endParaRPr lang="de-DE" sz="2200" kern="0" dirty="0">
              <a:solidFill>
                <a:srgbClr val="FFFF00"/>
              </a:solidFill>
              <a:cs typeface="Times New Roman" pitchFamily="18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95288" y="345251"/>
            <a:ext cx="431800" cy="431800"/>
          </a:xfrm>
          <a:prstGeom prst="doubleWave">
            <a:avLst>
              <a:gd name="adj1" fmla="val 6500"/>
              <a:gd name="adj2" fmla="val 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de-AT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713258" y="1340768"/>
            <a:ext cx="7772400" cy="489654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buFontTx/>
              <a:buNone/>
            </a:pPr>
            <a:endParaRPr lang="de-DE" altLang="de-DE" sz="2400" b="0" dirty="0"/>
          </a:p>
        </p:txBody>
      </p:sp>
      <p:sp>
        <p:nvSpPr>
          <p:cNvPr id="6" name="Explosion 2 5"/>
          <p:cNvSpPr/>
          <p:nvPr/>
        </p:nvSpPr>
        <p:spPr bwMode="auto">
          <a:xfrm>
            <a:off x="3131840" y="44624"/>
            <a:ext cx="2880320" cy="1008112"/>
          </a:xfrm>
          <a:prstGeom prst="irregularSeal2">
            <a:avLst/>
          </a:prstGeom>
          <a:gradFill flip="none" rotWithShape="1">
            <a:gsLst>
              <a:gs pos="49000">
                <a:schemeClr val="bg1"/>
              </a:gs>
              <a:gs pos="100000">
                <a:srgbClr val="FFC000"/>
              </a:gs>
            </a:gsLst>
            <a:path path="shap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AT" sz="2400" dirty="0"/>
              <a:t>T</a:t>
            </a:r>
            <a:r>
              <a:rPr kumimoji="0" lang="de-AT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QM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711544" y="764704"/>
            <a:ext cx="7772400" cy="468399"/>
          </a:xfrm>
        </p:spPr>
        <p:txBody>
          <a:bodyPr/>
          <a:lstStyle/>
          <a:p>
            <a:pPr eaLnBrk="1" hangingPunct="1"/>
            <a:r>
              <a:rPr lang="de-DE" altLang="de-DE" sz="2400" dirty="0"/>
              <a:t>TQM messbar machen: …</a:t>
            </a:r>
            <a:endParaRPr lang="de-DE" altLang="de-DE" sz="2400" b="0" i="1" dirty="0"/>
          </a:p>
        </p:txBody>
      </p:sp>
      <p:sp>
        <p:nvSpPr>
          <p:cNvPr id="54" name="Rectangle 3"/>
          <p:cNvSpPr txBox="1">
            <a:spLocks noChangeArrowheads="1"/>
          </p:cNvSpPr>
          <p:nvPr/>
        </p:nvSpPr>
        <p:spPr>
          <a:xfrm>
            <a:off x="385774" y="1772816"/>
            <a:ext cx="141288" cy="455672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endParaRPr lang="de-DE" altLang="de-DE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42366" y="1628800"/>
            <a:ext cx="1105298" cy="470073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sz="2000" b="0" dirty="0" err="1"/>
              <a:t>Anha</a:t>
            </a:r>
            <a:endParaRPr lang="de-DE" altLang="de-DE" sz="2000" b="0" dirty="0"/>
          </a:p>
        </p:txBody>
      </p:sp>
      <p:pic>
        <p:nvPicPr>
          <p:cNvPr id="2150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1196752"/>
            <a:ext cx="8629650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288578" y="6355495"/>
            <a:ext cx="41769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AT" sz="900" b="0" dirty="0">
                <a:hlinkClick r:id="rId4"/>
              </a:rPr>
              <a:t>http://www.mi-bochum.de/wissen/</a:t>
            </a:r>
            <a:r>
              <a:rPr lang="de-AT" sz="900" b="0" dirty="0" err="1">
                <a:hlinkClick r:id="rId4"/>
              </a:rPr>
              <a:t>efqm-excellence-modell</a:t>
            </a:r>
            <a:r>
              <a:rPr lang="de-AT" sz="900" b="0" dirty="0">
                <a:hlinkClick r:id="rId4"/>
              </a:rPr>
              <a:t>/</a:t>
            </a:r>
            <a:r>
              <a:rPr lang="de-AT" sz="900" b="0" dirty="0"/>
              <a:t> [15.04.2017]</a:t>
            </a:r>
          </a:p>
        </p:txBody>
      </p:sp>
    </p:spTree>
    <p:extLst>
      <p:ext uri="{BB962C8B-B14F-4D97-AF65-F5344CB8AC3E}">
        <p14:creationId xmlns:p14="http://schemas.microsoft.com/office/powerpoint/2010/main" val="981165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23850" y="333375"/>
            <a:ext cx="7558088" cy="457200"/>
          </a:xfrm>
          <a:prstGeom prst="rect">
            <a:avLst/>
          </a:prstGeom>
          <a:solidFill>
            <a:srgbClr val="0000FF"/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2"/>
                </a:solidFill>
                <a:latin typeface="Arial" charset="0"/>
              </a:defRPr>
            </a:lvl9pPr>
          </a:lstStyle>
          <a:p>
            <a:endParaRPr lang="de-DE" sz="2200" kern="0" dirty="0">
              <a:solidFill>
                <a:srgbClr val="FFFF00"/>
              </a:solidFill>
              <a:cs typeface="Times New Roman" pitchFamily="18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95288" y="345251"/>
            <a:ext cx="431800" cy="431800"/>
          </a:xfrm>
          <a:prstGeom prst="doubleWave">
            <a:avLst>
              <a:gd name="adj1" fmla="val 6500"/>
              <a:gd name="adj2" fmla="val 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de-AT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713258" y="1340768"/>
            <a:ext cx="7772400" cy="489654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buFontTx/>
              <a:buNone/>
            </a:pPr>
            <a:endParaRPr lang="de-DE" altLang="de-DE" sz="2400" b="0" dirty="0"/>
          </a:p>
        </p:txBody>
      </p:sp>
      <p:sp>
        <p:nvSpPr>
          <p:cNvPr id="6" name="Explosion 2 5"/>
          <p:cNvSpPr/>
          <p:nvPr/>
        </p:nvSpPr>
        <p:spPr bwMode="auto">
          <a:xfrm>
            <a:off x="3131840" y="44624"/>
            <a:ext cx="2880320" cy="1008112"/>
          </a:xfrm>
          <a:prstGeom prst="irregularSeal2">
            <a:avLst/>
          </a:prstGeom>
          <a:pattFill prst="wdUpDiag">
            <a:fgClr>
              <a:srgbClr val="FF9900"/>
            </a:fgClr>
            <a:bgClr>
              <a:schemeClr val="bg1"/>
            </a:bgClr>
          </a:patt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AT" sz="1600" dirty="0">
                <a:solidFill>
                  <a:srgbClr val="FF0000"/>
                </a:solidFill>
              </a:rPr>
              <a:t>Werkstätte</a:t>
            </a:r>
            <a:endParaRPr kumimoji="0" lang="de-AT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711544" y="944377"/>
            <a:ext cx="7772400" cy="64807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de-DE" altLang="de-DE" sz="1400" b="0" dirty="0"/>
              <a:t>Offene Baustellen</a:t>
            </a:r>
            <a:endParaRPr lang="de-DE" altLang="de-DE" sz="1400" i="1" dirty="0">
              <a:solidFill>
                <a:srgbClr val="00B0F0"/>
              </a:solidFill>
            </a:endParaRPr>
          </a:p>
        </p:txBody>
      </p:sp>
      <p:sp>
        <p:nvSpPr>
          <p:cNvPr id="54" name="Rectangle 3"/>
          <p:cNvSpPr txBox="1">
            <a:spLocks noChangeArrowheads="1"/>
          </p:cNvSpPr>
          <p:nvPr/>
        </p:nvSpPr>
        <p:spPr>
          <a:xfrm>
            <a:off x="385774" y="1772816"/>
            <a:ext cx="141288" cy="455672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endParaRPr lang="de-DE" altLang="de-DE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42366" y="1628800"/>
            <a:ext cx="8306098" cy="470073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sz="2400" dirty="0"/>
              <a:t>offen:</a:t>
            </a:r>
          </a:p>
          <a:p>
            <a:pPr lvl="1">
              <a:spcBef>
                <a:spcPts val="1200"/>
              </a:spcBef>
            </a:pPr>
            <a:r>
              <a:rPr lang="de-DE" altLang="de-DE" sz="2000" dirty="0"/>
              <a:t>ISO 900x</a:t>
            </a:r>
          </a:p>
          <a:p>
            <a:pPr lvl="1">
              <a:spcBef>
                <a:spcPts val="1200"/>
              </a:spcBef>
            </a:pPr>
            <a:r>
              <a:rPr lang="de-DE" altLang="de-DE" sz="2000" dirty="0"/>
              <a:t>ISO 90000</a:t>
            </a:r>
          </a:p>
          <a:p>
            <a:pPr lvl="1">
              <a:spcBef>
                <a:spcPts val="1200"/>
              </a:spcBef>
            </a:pPr>
            <a:r>
              <a:rPr lang="de-DE" altLang="de-DE" sz="2000" dirty="0"/>
              <a:t>13485</a:t>
            </a:r>
          </a:p>
          <a:p>
            <a:pPr lvl="1">
              <a:spcBef>
                <a:spcPts val="1200"/>
              </a:spcBef>
            </a:pPr>
            <a:r>
              <a:rPr lang="de-DE" altLang="de-DE" sz="2000" dirty="0"/>
              <a:t>Poke-</a:t>
            </a:r>
            <a:r>
              <a:rPr lang="de-DE" altLang="de-DE" sz="2000" dirty="0" err="1"/>
              <a:t>Yoke</a:t>
            </a:r>
            <a:endParaRPr lang="de-DE" altLang="de-DE" sz="2000" dirty="0"/>
          </a:p>
          <a:p>
            <a:pPr lvl="1">
              <a:spcBef>
                <a:spcPts val="1200"/>
              </a:spcBef>
            </a:pPr>
            <a:endParaRPr lang="de-DE" altLang="de-DE" sz="2000" dirty="0"/>
          </a:p>
        </p:txBody>
      </p:sp>
    </p:spTree>
    <p:extLst>
      <p:ext uri="{BB962C8B-B14F-4D97-AF65-F5344CB8AC3E}">
        <p14:creationId xmlns:p14="http://schemas.microsoft.com/office/powerpoint/2010/main" val="2178456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333375"/>
            <a:ext cx="7558088" cy="457200"/>
          </a:xfrm>
          <a:solidFill>
            <a:srgbClr val="0000FF"/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sz="2200" dirty="0">
                <a:solidFill>
                  <a:srgbClr val="FFFF00"/>
                </a:solidFill>
              </a:rPr>
              <a:t>Was ist „Qualität“?</a:t>
            </a:r>
            <a:endParaRPr lang="de-DE" sz="2200" dirty="0">
              <a:solidFill>
                <a:srgbClr val="FFFF00"/>
              </a:solidFill>
              <a:cs typeface="Times New Roman" pitchFamily="18" charset="0"/>
            </a:endParaRPr>
          </a:p>
        </p:txBody>
      </p:sp>
      <p:sp>
        <p:nvSpPr>
          <p:cNvPr id="40967" name="AutoShape 7"/>
          <p:cNvSpPr>
            <a:spLocks noChangeArrowheads="1"/>
          </p:cNvSpPr>
          <p:nvPr/>
        </p:nvSpPr>
        <p:spPr bwMode="auto">
          <a:xfrm>
            <a:off x="395288" y="345251"/>
            <a:ext cx="431800" cy="431800"/>
          </a:xfrm>
          <a:prstGeom prst="doubleWave">
            <a:avLst>
              <a:gd name="adj1" fmla="val 6500"/>
              <a:gd name="adj2" fmla="val 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de-AT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23076" y="1196752"/>
            <a:ext cx="8355799" cy="504056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de-DE" altLang="de-DE" sz="2800" b="0" dirty="0"/>
              <a:t>Der benutzerbezogene Ansatz</a:t>
            </a:r>
          </a:p>
          <a:p>
            <a:pPr lvl="1" eaLnBrk="1" hangingPunct="1"/>
            <a:r>
              <a:rPr lang="de-DE" altLang="de-DE" sz="2000" b="0" dirty="0"/>
              <a:t>Die Festlegung erfolgt durch den Benutzer</a:t>
            </a:r>
          </a:p>
          <a:p>
            <a:pPr lvl="1" eaLnBrk="1" hangingPunct="1"/>
            <a:r>
              <a:rPr lang="de-DE" altLang="de-DE" sz="2000" b="0" dirty="0"/>
              <a:t>Schwierig für den Hersteller:  Was Kunde als Qualität empfindet, stellt sich oft erst nach der Markteinführung heraus</a:t>
            </a:r>
          </a:p>
          <a:p>
            <a:pPr eaLnBrk="1" hangingPunct="1">
              <a:spcBef>
                <a:spcPct val="40000"/>
              </a:spcBef>
            </a:pPr>
            <a:r>
              <a:rPr lang="de-DE" altLang="de-DE" sz="2800" b="0" dirty="0"/>
              <a:t>Der prozessbezogene Ansatz</a:t>
            </a:r>
          </a:p>
          <a:p>
            <a:pPr lvl="1" eaLnBrk="1" hangingPunct="1"/>
            <a:r>
              <a:rPr lang="de-DE" altLang="de-DE" sz="2000" b="0" dirty="0"/>
              <a:t>Qualität entsteht durch die richtige Erstellung des Produktes. Der Prozess wird spezifiziert und kontrolliert, um Ausschuss- und Nacharbeitungskosten zu reduzieren</a:t>
            </a:r>
          </a:p>
          <a:p>
            <a:pPr eaLnBrk="1" hangingPunct="1">
              <a:spcBef>
                <a:spcPct val="40000"/>
              </a:spcBef>
            </a:pPr>
            <a:r>
              <a:rPr lang="de-DE" altLang="de-DE" sz="2800" b="0" dirty="0"/>
              <a:t>Der Kosten/Nutzen-bezogene Ansatz</a:t>
            </a:r>
          </a:p>
          <a:p>
            <a:pPr lvl="1" eaLnBrk="1" hangingPunct="1"/>
            <a:r>
              <a:rPr lang="de-DE" altLang="de-DE" sz="2000" b="0" dirty="0"/>
              <a:t>Ein Qualitätsprodukt ist ein Erzeugnis, das einen bestimmten Nutzen zu einem akzeptablen Preis erbringt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39552" y="6351131"/>
            <a:ext cx="784664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de-DE" altLang="de-DE" sz="1000" b="0" dirty="0"/>
              <a:t>Vgl. </a:t>
            </a:r>
            <a:r>
              <a:rPr lang="de-DE" altLang="de-DE" sz="1000" b="0" dirty="0" err="1"/>
              <a:t>Balzert</a:t>
            </a:r>
            <a:r>
              <a:rPr lang="de-DE" altLang="de-DE" sz="1000" b="0" dirty="0"/>
              <a:t>, Helmut: Lehrbuch der Software-Technik: Softwaremanagement. – Spektrum 2008. S. 459ff</a:t>
            </a:r>
          </a:p>
        </p:txBody>
      </p:sp>
    </p:spTree>
    <p:extLst>
      <p:ext uri="{BB962C8B-B14F-4D97-AF65-F5344CB8AC3E}">
        <p14:creationId xmlns:p14="http://schemas.microsoft.com/office/powerpoint/2010/main" val="549852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333375"/>
            <a:ext cx="7558088" cy="457200"/>
          </a:xfrm>
          <a:solidFill>
            <a:srgbClr val="0000FF"/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sz="2200" dirty="0">
                <a:solidFill>
                  <a:srgbClr val="FFFF00"/>
                </a:solidFill>
              </a:rPr>
              <a:t>Was ist „Qualität“?  Die Gurus meinen ...</a:t>
            </a:r>
            <a:endParaRPr lang="de-DE" sz="2200" dirty="0">
              <a:solidFill>
                <a:srgbClr val="FFFF00"/>
              </a:solidFill>
              <a:cs typeface="Times New Roman" pitchFamily="18" charset="0"/>
            </a:endParaRPr>
          </a:p>
        </p:txBody>
      </p:sp>
      <p:sp>
        <p:nvSpPr>
          <p:cNvPr id="40967" name="AutoShape 7"/>
          <p:cNvSpPr>
            <a:spLocks noChangeArrowheads="1"/>
          </p:cNvSpPr>
          <p:nvPr/>
        </p:nvSpPr>
        <p:spPr bwMode="auto">
          <a:xfrm>
            <a:off x="395288" y="345251"/>
            <a:ext cx="431800" cy="431800"/>
          </a:xfrm>
          <a:prstGeom prst="doubleWave">
            <a:avLst>
              <a:gd name="adj1" fmla="val 6500"/>
              <a:gd name="adj2" fmla="val 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de-AT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51520" y="980728"/>
            <a:ext cx="8568952" cy="542426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indent="-252000" eaLnBrk="1" hangingPunct="1">
              <a:spcBef>
                <a:spcPts val="1200"/>
              </a:spcBef>
            </a:pPr>
            <a:r>
              <a:rPr lang="de-DE" altLang="de-DE" sz="2400" b="0" dirty="0"/>
              <a:t>Qualität  …</a:t>
            </a:r>
          </a:p>
          <a:p>
            <a:pPr indent="-252000" eaLnBrk="1" hangingPunct="1">
              <a:spcBef>
                <a:spcPts val="1200"/>
              </a:spcBef>
            </a:pPr>
            <a:r>
              <a:rPr lang="de-DE" altLang="de-DE" sz="2400" b="0" dirty="0"/>
              <a:t>… ist „Fitness for </a:t>
            </a:r>
            <a:r>
              <a:rPr lang="de-DE" altLang="de-DE" sz="2400" b="0" dirty="0" err="1"/>
              <a:t>use</a:t>
            </a:r>
            <a:r>
              <a:rPr lang="de-DE" altLang="de-DE" sz="2400" b="0" dirty="0"/>
              <a:t>“ (Funktionstüchtigkeit) </a:t>
            </a:r>
            <a:r>
              <a:rPr lang="de-DE" altLang="de-DE" sz="1400" b="0" dirty="0"/>
              <a:t>[</a:t>
            </a:r>
            <a:r>
              <a:rPr lang="de-DE" altLang="de-DE" sz="1400" b="0" dirty="0" err="1"/>
              <a:t>Juran</a:t>
            </a:r>
            <a:r>
              <a:rPr lang="de-DE" altLang="de-DE" sz="1400" b="0" dirty="0"/>
              <a:t>, Joseph; 1904-2008]</a:t>
            </a:r>
          </a:p>
          <a:p>
            <a:pPr indent="-252000" eaLnBrk="1" hangingPunct="1">
              <a:spcBef>
                <a:spcPts val="1200"/>
              </a:spcBef>
            </a:pPr>
            <a:r>
              <a:rPr lang="de-DE" altLang="de-DE" sz="2400" b="0" dirty="0"/>
              <a:t>… ist Nutzbarkeit für einen spezifischen Zweck</a:t>
            </a:r>
          </a:p>
          <a:p>
            <a:pPr indent="-252000" eaLnBrk="1" hangingPunct="1">
              <a:spcBef>
                <a:spcPts val="1200"/>
              </a:spcBef>
            </a:pPr>
            <a:r>
              <a:rPr lang="de-DE" altLang="de-DE" sz="2400" b="0" dirty="0"/>
              <a:t>… ist die Erfüllung von Anforderungen </a:t>
            </a:r>
            <a:r>
              <a:rPr lang="de-DE" altLang="de-DE" sz="1400" b="0" dirty="0"/>
              <a:t>[</a:t>
            </a:r>
            <a:r>
              <a:rPr lang="de-DE" altLang="de-DE" sz="1400" b="0" dirty="0" err="1"/>
              <a:t>Crosby</a:t>
            </a:r>
            <a:r>
              <a:rPr lang="de-DE" altLang="de-DE" sz="1400" b="0" dirty="0"/>
              <a:t>, </a:t>
            </a:r>
            <a:r>
              <a:rPr lang="de-DE" altLang="de-DE" sz="1400" b="0" dirty="0" err="1"/>
              <a:t>Philip</a:t>
            </a:r>
            <a:r>
              <a:rPr lang="de-DE" altLang="de-DE" sz="1400" b="0" dirty="0"/>
              <a:t>; 1926 - 2001]</a:t>
            </a:r>
          </a:p>
          <a:p>
            <a:pPr indent="-252000" eaLnBrk="1" hangingPunct="1">
              <a:spcBef>
                <a:spcPts val="1200"/>
              </a:spcBef>
            </a:pPr>
            <a:r>
              <a:rPr lang="de-DE" altLang="de-DE" sz="2400" b="0" dirty="0"/>
              <a:t>… ist, wenn Produkte oder Dienstleistungen die </a:t>
            </a:r>
            <a:br>
              <a:rPr lang="de-DE" altLang="de-DE" sz="2400" b="0" dirty="0"/>
            </a:br>
            <a:r>
              <a:rPr lang="de-DE" altLang="de-DE" sz="2400" b="0" dirty="0"/>
              <a:t>     Erwartung des Verbrauchers erfüllen</a:t>
            </a:r>
            <a:r>
              <a:rPr lang="de-DE" altLang="de-DE" sz="1400" b="0" dirty="0"/>
              <a:t> [</a:t>
            </a:r>
            <a:r>
              <a:rPr lang="de-DE" altLang="de-DE" sz="1400" b="0" spc="-20" dirty="0"/>
              <a:t>Feigenbaum, </a:t>
            </a:r>
            <a:r>
              <a:rPr lang="de-DE" altLang="de-DE" sz="1400" b="0" spc="-20" dirty="0" err="1"/>
              <a:t>Armand</a:t>
            </a:r>
            <a:r>
              <a:rPr lang="de-DE" altLang="de-DE" sz="1400" b="0" spc="-20" dirty="0"/>
              <a:t> V.; 1922 - 2014 )]</a:t>
            </a:r>
          </a:p>
          <a:p>
            <a:pPr indent="-252000" eaLnBrk="1" hangingPunct="1">
              <a:spcBef>
                <a:spcPts val="1200"/>
              </a:spcBef>
            </a:pPr>
            <a:r>
              <a:rPr lang="de-DE" altLang="de-DE" sz="2400" b="0" dirty="0"/>
              <a:t>… ist, wenn Zufriedenheit erreicht wird </a:t>
            </a:r>
            <a:r>
              <a:rPr lang="de-DE" altLang="de-DE" sz="1400" b="0" dirty="0"/>
              <a:t>[</a:t>
            </a:r>
            <a:r>
              <a:rPr lang="de-DE" altLang="de-DE" sz="1400" b="0" dirty="0" err="1"/>
              <a:t>Shewhart</a:t>
            </a:r>
            <a:r>
              <a:rPr lang="de-DE" altLang="de-DE" sz="1400" b="0" dirty="0"/>
              <a:t>, Walter A.; 1891-1967]</a:t>
            </a:r>
          </a:p>
          <a:p>
            <a:pPr marL="376650" indent="-285750" eaLnBrk="1" hangingPunct="1">
              <a:spcBef>
                <a:spcPts val="1200"/>
              </a:spcBef>
            </a:pPr>
            <a:r>
              <a:rPr lang="de-DE" altLang="de-DE" sz="2400" b="0" dirty="0"/>
              <a:t>… braucht keine Definition. Sie entsteht durch Einstellung </a:t>
            </a:r>
            <a:br>
              <a:rPr lang="de-DE" altLang="de-DE" sz="2400" b="0" dirty="0"/>
            </a:br>
            <a:r>
              <a:rPr lang="de-DE" altLang="de-DE" sz="2400" b="0" dirty="0"/>
              <a:t>     der Mitarbeiter eines Unternehmens  </a:t>
            </a:r>
            <a:r>
              <a:rPr lang="de-DE" altLang="de-DE" sz="1400" b="0" dirty="0"/>
              <a:t>[</a:t>
            </a:r>
            <a:r>
              <a:rPr lang="de-DE" altLang="de-DE" sz="1400" b="0" dirty="0" err="1"/>
              <a:t>Deming</a:t>
            </a:r>
            <a:r>
              <a:rPr lang="de-DE" altLang="de-DE" sz="1400" b="0" dirty="0"/>
              <a:t>, William E.; 1900 - 1993]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de-DE" altLang="de-DE" sz="2400" b="0" dirty="0">
                <a:solidFill>
                  <a:srgbClr val="FF0000"/>
                </a:solidFill>
              </a:rPr>
              <a:t>&gt;  Letztlich steht Kundenorientierung im Mittelpunkt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de-DE" altLang="de-DE" sz="2400" b="0" dirty="0">
                <a:solidFill>
                  <a:srgbClr val="FF0000"/>
                </a:solidFill>
              </a:rPr>
              <a:t>&gt;&gt;  QM steht dem Marketing nahe!</a:t>
            </a:r>
          </a:p>
          <a:p>
            <a:pPr eaLnBrk="1" hangingPunct="1"/>
            <a:endParaRPr lang="de-DE" altLang="de-DE" sz="2800" b="0" dirty="0"/>
          </a:p>
        </p:txBody>
      </p:sp>
      <p:pic>
        <p:nvPicPr>
          <p:cNvPr id="212994" name="Picture 2" descr="D:\Eigene Dateien\2_HTL\5_SYP1__PRE3\51_inArbeit\1_Stoff-SYP1\Foliensätze-SYP\Neue-Folien-QM\Crosb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2190462"/>
            <a:ext cx="678933" cy="95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2995" name="Picture 3" descr="D:\Eigene Dateien\2_HTL\5_SYP1__PRE3\51_inArbeit\1_Stoff-SYP1\Foliensätze-SYP\Neue-Folien-QM\Demin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5013176"/>
            <a:ext cx="720080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2996" name="Picture 4" descr="D:\Eigene Dateien\2_HTL\5_SYP1__PRE3\51_inArbeit\1_Stoff-SYP1\Foliensätze-SYP\Neue-Folien-QM\Feigenbaum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7399" y="3140968"/>
            <a:ext cx="617211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2997" name="Picture 5" descr="D:\Eigene Dateien\2_HTL\5_SYP1__PRE3\51_inArbeit\1_Stoff-SYP1\Foliensätze-SYP\Neue-Folien-QM\Juran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7851" y="1196752"/>
            <a:ext cx="668645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2998" name="Picture 6" descr="D:\Eigene Dateien\2_HTL\5_SYP1__PRE3\51_inArbeit\1_Stoff-SYP1\Foliensätze-SYP\Neue-Folien-QM\Shewhart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743" y="4010558"/>
            <a:ext cx="664721" cy="930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7872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Standarddesign">
  <a:themeElements>
    <a:clrScheme name="Benutzerdefiniert 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E5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6229</Words>
  <Application>Microsoft Office PowerPoint</Application>
  <PresentationFormat>Bildschirmpräsentation (4:3)</PresentationFormat>
  <Paragraphs>1056</Paragraphs>
  <Slides>72</Slides>
  <Notes>72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72</vt:i4>
      </vt:variant>
    </vt:vector>
  </HeadingPairs>
  <TitlesOfParts>
    <vt:vector size="77" baseType="lpstr">
      <vt:lpstr>Arial</vt:lpstr>
      <vt:lpstr>Calibri</vt:lpstr>
      <vt:lpstr>Times New Roman</vt:lpstr>
      <vt:lpstr>Standarddesign</vt:lpstr>
      <vt:lpstr>CorelDRAW</vt:lpstr>
      <vt:lpstr>SYP1  Systemplanung und Projektentwicklung  Teil 8:   Qualitätsmanagement  1 - Grundlagen</vt:lpstr>
      <vt:lpstr>Organisatorisches</vt:lpstr>
      <vt:lpstr>Übersicht</vt:lpstr>
      <vt:lpstr>Themen des Projekt- und Qualitätsmanagements </vt:lpstr>
      <vt:lpstr>Beispiel für subjektive und objektive Qualität</vt:lpstr>
      <vt:lpstr>Beispiel für subjektive und objektive Qualität</vt:lpstr>
      <vt:lpstr>Was ist „Qualität“?</vt:lpstr>
      <vt:lpstr>Was ist „Qualität“?</vt:lpstr>
      <vt:lpstr>Was ist „Qualität“?  Die Gurus meinen ...</vt:lpstr>
      <vt:lpstr>Was ist „Qualität“?  Formale Definitionen</vt:lpstr>
      <vt:lpstr>Was ist „Qualität“? </vt:lpstr>
      <vt:lpstr>Was ist „Qualität“? </vt:lpstr>
      <vt:lpstr>Was ist „Qualität“?  Formale Definitionen</vt:lpstr>
      <vt:lpstr>Was ist „Qualität“?  ISO / IEC 25010</vt:lpstr>
      <vt:lpstr>Was ist „Qualität“?  ISO / IEC 25010</vt:lpstr>
      <vt:lpstr>Functional Suitability</vt:lpstr>
      <vt:lpstr>Performance Efficiency</vt:lpstr>
      <vt:lpstr>Compatibility</vt:lpstr>
      <vt:lpstr>Usability</vt:lpstr>
      <vt:lpstr>Reliability</vt:lpstr>
      <vt:lpstr>Security</vt:lpstr>
      <vt:lpstr>Maintainability</vt:lpstr>
      <vt:lpstr>Portability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SW-Qualitätsmodelle: FURPS (HP, etwa ab 1985)</vt:lpstr>
      <vt:lpstr>SW-Qualitätsmodelle: GQM Goal-Question-Metric</vt:lpstr>
      <vt:lpstr>Erweitertes GQM: Daimler Benz</vt:lpstr>
      <vt:lpstr>Das KANO-Modell oder: „über die Entwicklung von Qualitätsanforderungen über die Zeit“</vt:lpstr>
      <vt:lpstr>Total Quality Management</vt:lpstr>
      <vt:lpstr>Total Quality Management</vt:lpstr>
      <vt:lpstr>Total Quality Management at a glance …</vt:lpstr>
      <vt:lpstr>Tradition versus TQM (1)</vt:lpstr>
      <vt:lpstr>Tradition versus TQM (2)</vt:lpstr>
      <vt:lpstr>Das DEMING-Rad  plan-do-check-act</vt:lpstr>
      <vt:lpstr>TQM-Prinzipien</vt:lpstr>
      <vt:lpstr>TQM-Prinzipien (2)</vt:lpstr>
      <vt:lpstr>TQM-Prinzipien (3)</vt:lpstr>
      <vt:lpstr>TQM-Prinzipien (4)</vt:lpstr>
      <vt:lpstr>TQM-Prinzipien (5)</vt:lpstr>
      <vt:lpstr>Typische Konzepte des TQM um die Prinzipien zu erreichen Qualitätszirkel und QFD</vt:lpstr>
      <vt:lpstr>Typische Konzepte des TQM um die Prinzipien zu erreichen</vt:lpstr>
      <vt:lpstr>Typische Konzepte des TQM um die Prinzipien zu erreichen</vt:lpstr>
      <vt:lpstr>Typische Konzepte des TQM um die Prinzipien zu erreichen</vt:lpstr>
      <vt:lpstr>QFD Quality Function Deployment</vt:lpstr>
      <vt:lpstr>QFD Quality Function Deployment</vt:lpstr>
      <vt:lpstr>QFD Quality Function Deployment</vt:lpstr>
      <vt:lpstr>QFD Quality Function Deployment</vt:lpstr>
      <vt:lpstr>QFD Quality Function Deployment</vt:lpstr>
      <vt:lpstr>QFD Quality Function Deployment</vt:lpstr>
      <vt:lpstr>QFD Quality Function Deployment</vt:lpstr>
      <vt:lpstr>Weitere typische TQM - Methoden</vt:lpstr>
      <vt:lpstr>Weitere typische TQM - Methoden</vt:lpstr>
      <vt:lpstr>Weitere Typische TQM – Methoden: Pareto (2)</vt:lpstr>
      <vt:lpstr>Weitere typische TQM –Methoden: Pareto (3)</vt:lpstr>
      <vt:lpstr>Weitere typische TQM - Methoden</vt:lpstr>
      <vt:lpstr>weitere typische TQM – Methoden: FMEA (2)</vt:lpstr>
      <vt:lpstr>weitere typische TQM – Methoden: FMEA (3)</vt:lpstr>
      <vt:lpstr>weitere typische TQM – Methoden: FMEA (4)</vt:lpstr>
      <vt:lpstr>Weitere typische TQM -Methoden</vt:lpstr>
      <vt:lpstr>weitere typische TQM –Methoden: Ishikawa (2)</vt:lpstr>
      <vt:lpstr>weitere typische TQM –Methoden: Ishikawa (3)</vt:lpstr>
      <vt:lpstr>weitere typische TQM –Methoden: Ishikawa (4)</vt:lpstr>
      <vt:lpstr>weitere typische TQM –Methoden: Ishikawa (4)</vt:lpstr>
      <vt:lpstr>Typische Konzepte des TQM um die Prinzipien zu erreichen</vt:lpstr>
      <vt:lpstr>TQM messbar machen: …</vt:lpstr>
      <vt:lpstr>Offene Baustellen</vt:lpstr>
    </vt:vector>
  </TitlesOfParts>
  <Company>HTL-Grieskirchen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PRE3-1</dc:title>
  <dc:subject>Projektmanagement</dc:subject>
  <dc:creator>E. Wassermayr</dc:creator>
  <cp:lastModifiedBy>Engelbert Wassermayr</cp:lastModifiedBy>
  <cp:revision>875</cp:revision>
  <dcterms:created xsi:type="dcterms:W3CDTF">2000-07-06T08:29:20Z</dcterms:created>
  <dcterms:modified xsi:type="dcterms:W3CDTF">2021-04-10T17:54:49Z</dcterms:modified>
</cp:coreProperties>
</file>