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6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5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10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78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72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56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13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9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1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5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0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1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9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F972-E3B3-4410-99AA-A26762AFA263}" type="datetimeFigureOut">
              <a:rPr lang="de-AT" smtClean="0"/>
              <a:t>09.03.2022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Business_Process_Model_and_No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E43E7-2385-4D36-938E-FD438ACB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BPMN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E5E93A-1852-44E8-9590-FB6DFBBD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Siemens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60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63F3D-16E0-49F5-AB26-5FDDB3A3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Gateway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7E7E8-2AAF-4AE8-92BC-B139758F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</a:t>
            </a:r>
          </a:p>
          <a:p>
            <a:pPr lvl="1"/>
            <a:r>
              <a:rPr lang="de-DE" dirty="0"/>
              <a:t>Teilt in mehrere Kontrollflüsse auf</a:t>
            </a:r>
          </a:p>
          <a:p>
            <a:r>
              <a:rPr lang="de-DE" dirty="0" err="1"/>
              <a:t>Merge</a:t>
            </a:r>
            <a:endParaRPr lang="de-DE" dirty="0"/>
          </a:p>
          <a:p>
            <a:pPr lvl="1"/>
            <a:r>
              <a:rPr lang="de-DE" dirty="0"/>
              <a:t>Fügt mehrere Kontrollflüsse zusammen</a:t>
            </a:r>
          </a:p>
          <a:p>
            <a:r>
              <a:rPr lang="de-DE" dirty="0"/>
              <a:t>kann aus einem XOR-, AND- und OR-Gate bestehen</a:t>
            </a:r>
          </a:p>
          <a:p>
            <a:r>
              <a:rPr lang="de-DE" dirty="0"/>
              <a:t>Ereignisgesteuerte: bei bestimmten Event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D79F63-DF10-4DE3-909D-3E2A0C98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91" y="5048082"/>
            <a:ext cx="48679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199F6-9F5E-462F-9B2E-756A10A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A2B1B-6E5B-4508-ACD3-C1B3F52A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Bestimmte Ereignisse auftreten</a:t>
            </a:r>
          </a:p>
          <a:p>
            <a:r>
              <a:rPr lang="de-AT" dirty="0"/>
              <a:t>In drei Klassen eingeteilt</a:t>
            </a:r>
          </a:p>
          <a:p>
            <a:pPr lvl="1"/>
            <a:r>
              <a:rPr lang="de-AT" dirty="0"/>
              <a:t>Nach Position (Start-, End-Event)</a:t>
            </a:r>
          </a:p>
          <a:p>
            <a:pPr lvl="1"/>
            <a:r>
              <a:rPr lang="de-AT" dirty="0"/>
              <a:t>Nach Wirkung (</a:t>
            </a:r>
            <a:r>
              <a:rPr lang="de-AT" dirty="0" err="1"/>
              <a:t>Catching</a:t>
            </a:r>
            <a:r>
              <a:rPr lang="de-AT" dirty="0"/>
              <a:t>-, </a:t>
            </a:r>
            <a:r>
              <a:rPr lang="de-AT" dirty="0" err="1"/>
              <a:t>Throwing</a:t>
            </a:r>
            <a:r>
              <a:rPr lang="de-AT" dirty="0"/>
              <a:t>-Event)</a:t>
            </a:r>
          </a:p>
          <a:p>
            <a:pPr lvl="1"/>
            <a:r>
              <a:rPr lang="de-AT" dirty="0"/>
              <a:t>Nach Art (</a:t>
            </a:r>
            <a:r>
              <a:rPr lang="de-AT" dirty="0" err="1"/>
              <a:t>Timer</a:t>
            </a:r>
            <a:r>
              <a:rPr lang="de-AT" dirty="0"/>
              <a:t>-, Message-Event)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BB4B5C-AF63-4E75-88A6-BF796E0C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4698150"/>
            <a:ext cx="69161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745761-9F8B-464E-AE4E-C4D944FD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Objects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75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927C9-851D-482B-9D5E-0A3F1EE2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953AF-513F-422A-8C32-46CE2A3F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Verbindungen zwischen Flow Objects</a:t>
            </a:r>
          </a:p>
          <a:p>
            <a:r>
              <a:rPr lang="de-DE" dirty="0"/>
              <a:t>Bestimmen Reihenfolge</a:t>
            </a:r>
          </a:p>
          <a:p>
            <a:r>
              <a:rPr lang="de-DE" dirty="0"/>
              <a:t>Drei Flow-Arten</a:t>
            </a:r>
          </a:p>
          <a:p>
            <a:pPr lvl="1"/>
            <a:r>
              <a:rPr lang="de-DE" dirty="0" err="1"/>
              <a:t>Sequence</a:t>
            </a:r>
            <a:r>
              <a:rPr lang="de-DE" dirty="0"/>
              <a:t> Flow</a:t>
            </a:r>
          </a:p>
          <a:p>
            <a:pPr lvl="1"/>
            <a:r>
              <a:rPr lang="de-DE" dirty="0" err="1"/>
              <a:t>Conditional</a:t>
            </a:r>
            <a:r>
              <a:rPr lang="de-DE" dirty="0"/>
              <a:t> Flow</a:t>
            </a:r>
          </a:p>
          <a:p>
            <a:pPr lvl="1"/>
            <a:r>
              <a:rPr lang="de-DE" dirty="0"/>
              <a:t>Default 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3A64D4-C6BB-4461-8244-BC26B534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49" y="2545199"/>
            <a:ext cx="360095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6AD3-9409-4381-8F93-787E76FD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Flow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480DF-0284-4308-AAA9-23D90EB8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Austausch von Nachrichten </a:t>
            </a:r>
            <a:br>
              <a:rPr lang="de-DE" dirty="0"/>
            </a:br>
            <a:r>
              <a:rPr lang="de-DE" dirty="0"/>
              <a:t>zwischen zwei Lanes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3E485A-2343-4641-BF2C-88BF1E6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02" y="4067175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BC545C-5EF7-4550-A7CC-6B48FE13D2A6}"/>
              </a:ext>
            </a:extLst>
          </p:cNvPr>
          <p:cNvSpPr/>
          <p:nvPr/>
        </p:nvSpPr>
        <p:spPr>
          <a:xfrm>
            <a:off x="6400800" y="4927601"/>
            <a:ext cx="1402672" cy="44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986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A907-C825-4C8E-AFFC-CC224B1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Pools und Lanes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051E2-9FAC-4051-9DBE-983113FD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Pool: Sammlung von Lanes, meist Organisation</a:t>
            </a:r>
          </a:p>
          <a:p>
            <a:r>
              <a:rPr lang="de-DE" dirty="0"/>
              <a:t>Lanes: zeigt Workflow </a:t>
            </a:r>
            <a:br>
              <a:rPr lang="de-DE" dirty="0"/>
            </a:br>
            <a:r>
              <a:rPr lang="de-DE" dirty="0"/>
              <a:t>einer Rolle an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AFC0EF-B41F-48F5-AC00-BC8C4825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96" y="2714132"/>
            <a:ext cx="416300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8D30-2268-4498-AACF-212F06E8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504D1-1591-4B5F-B5A4-58E453D3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98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D8B56-46EC-4DB7-8CC7-F506E0AB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 in V2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2BEE-F448-45A1-BBE2-52E33896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XML-basiertes Format</a:t>
            </a:r>
          </a:p>
          <a:p>
            <a:pPr lvl="1"/>
            <a:r>
              <a:rPr lang="de-DE" dirty="0"/>
              <a:t>für den Austausch versch. Werkzeuge</a:t>
            </a:r>
            <a:br>
              <a:rPr lang="de-AT" dirty="0"/>
            </a:br>
            <a:r>
              <a:rPr lang="de-AT" dirty="0"/>
              <a:t>(Modellierung, Simulation, Ausführung)</a:t>
            </a:r>
          </a:p>
          <a:p>
            <a:r>
              <a:rPr lang="de-AT" dirty="0"/>
              <a:t>Erweiterbar</a:t>
            </a:r>
          </a:p>
          <a:p>
            <a:r>
              <a:rPr lang="de-DE" dirty="0"/>
              <a:t>Zusätzliches Modell für die Choreografie</a:t>
            </a:r>
          </a:p>
          <a:p>
            <a:r>
              <a:rPr lang="de-DE" dirty="0"/>
              <a:t>Möglichkeit für die gesamte Darstellung</a:t>
            </a:r>
            <a:br>
              <a:rPr lang="de-DE" dirty="0"/>
            </a:br>
            <a:r>
              <a:rPr lang="de-DE" dirty="0"/>
              <a:t>einer Prozesslandschaft</a:t>
            </a:r>
          </a:p>
        </p:txBody>
      </p:sp>
    </p:spTree>
    <p:extLst>
      <p:ext uri="{BB962C8B-B14F-4D97-AF65-F5344CB8AC3E}">
        <p14:creationId xmlns:p14="http://schemas.microsoft.com/office/powerpoint/2010/main" val="304108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A7E6A-3CD7-4D2A-9FB8-486D8F5D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30BE-A520-48A9-8757-7FE2BC0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https://de.wikipedia.org/wiki/Business_Process_Model_and_Notation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4E4104-A4D1-48BA-BD88-F4A1D4D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AFB6AA-6915-463A-BF58-25E332CB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</a:p>
          <a:p>
            <a:r>
              <a:rPr lang="de-DE" dirty="0"/>
              <a:t>Bestandteile</a:t>
            </a:r>
          </a:p>
          <a:p>
            <a:r>
              <a:rPr lang="de-DE" dirty="0"/>
              <a:t>Neuerungen in V2</a:t>
            </a:r>
          </a:p>
          <a:p>
            <a:r>
              <a:rPr lang="de-DE" dirty="0"/>
              <a:t>Beziehungen</a:t>
            </a:r>
          </a:p>
          <a:p>
            <a:r>
              <a:rPr lang="de-DE" dirty="0"/>
              <a:t>Ausführung</a:t>
            </a:r>
          </a:p>
          <a:p>
            <a:r>
              <a:rPr lang="de-AT" dirty="0"/>
              <a:t>Notationen</a:t>
            </a:r>
          </a:p>
        </p:txBody>
      </p:sp>
    </p:spTree>
    <p:extLst>
      <p:ext uri="{BB962C8B-B14F-4D97-AF65-F5344CB8AC3E}">
        <p14:creationId xmlns:p14="http://schemas.microsoft.com/office/powerpoint/2010/main" val="39432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B2D6-6C47-4929-9F5F-6BD47CC9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E0FFBE-3DC4-4879-B125-1250319E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Modellierungssprache</a:t>
            </a:r>
          </a:p>
          <a:p>
            <a:r>
              <a:rPr lang="de-DE" dirty="0"/>
              <a:t>Geschäftsprozesse modellieren</a:t>
            </a:r>
          </a:p>
          <a:p>
            <a:r>
              <a:rPr lang="de-AT" dirty="0"/>
              <a:t>2004 von der BPMI veröffentlicht</a:t>
            </a:r>
          </a:p>
          <a:p>
            <a:r>
              <a:rPr lang="de-AT" dirty="0"/>
              <a:t>Ein Jahr später, Teil der OMG</a:t>
            </a:r>
          </a:p>
          <a:p>
            <a:r>
              <a:rPr lang="de-AT" dirty="0"/>
              <a:t>Neueste Version: BPMN 2.0 (Anfang 2011)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471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802C2-33C9-4B49-B58C-EDF10409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4D5F9-1977-419B-97E4-6D7C7CB1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994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4308-1D9E-43FF-90A1-AB725CD4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zu anderen Modellierungssprachen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08700-FBAB-4E37-AE7D-A4E4034C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Form von Ablaufdiagramm</a:t>
            </a:r>
          </a:p>
          <a:p>
            <a:r>
              <a:rPr lang="de-DE" dirty="0"/>
              <a:t>Verwandt mit anderen Sprachen zur</a:t>
            </a:r>
            <a:br>
              <a:rPr lang="de-DE" dirty="0"/>
            </a:br>
            <a:r>
              <a:rPr lang="de-DE" dirty="0"/>
              <a:t> Modellierung best. Geschäftsprozesse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831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6816-9E55-4FB8-84F9-EEAE03A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942D9-3837-4DF1-83C9-EF9890CD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62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DFE2C-1DFE-4570-97E0-5B9FB66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15CE8-D1B8-48FF-B0F3-B050D050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Elemente</a:t>
            </a:r>
          </a:p>
          <a:p>
            <a:r>
              <a:rPr lang="de-DE" dirty="0"/>
              <a:t>Flow Objects</a:t>
            </a:r>
          </a:p>
          <a:p>
            <a:r>
              <a:rPr lang="de-DE" dirty="0" err="1"/>
              <a:t>Connecting</a:t>
            </a:r>
            <a:r>
              <a:rPr lang="de-DE" dirty="0"/>
              <a:t> Objects</a:t>
            </a:r>
          </a:p>
          <a:p>
            <a:r>
              <a:rPr lang="de-DE" dirty="0"/>
              <a:t>Pools und </a:t>
            </a:r>
            <a:r>
              <a:rPr lang="de-DE" dirty="0" err="1"/>
              <a:t>Swimlanes</a:t>
            </a:r>
            <a:endParaRPr lang="de-DE" dirty="0"/>
          </a:p>
          <a:p>
            <a:r>
              <a:rPr lang="de-DE" dirty="0" err="1"/>
              <a:t>Artifacts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2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591BF-EE36-4B48-85F6-1DE32067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Objects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992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B9BBC8-9933-45AD-B404-3BA8E31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D2B5BBC-BE08-4A45-A921-A7193F45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Beschreibt eine Aufgabe</a:t>
            </a:r>
            <a:r>
              <a:rPr lang="de-AT" dirty="0"/>
              <a:t> die zu erledigen ist</a:t>
            </a:r>
          </a:p>
          <a:p>
            <a:r>
              <a:rPr lang="de-AT" dirty="0"/>
              <a:t>Einfache </a:t>
            </a:r>
            <a:r>
              <a:rPr lang="de-AT" dirty="0" err="1"/>
              <a:t>Activities</a:t>
            </a:r>
            <a:r>
              <a:rPr lang="de-AT" dirty="0"/>
              <a:t>: Task</a:t>
            </a:r>
          </a:p>
          <a:p>
            <a:r>
              <a:rPr lang="de-AT" dirty="0"/>
              <a:t>Komplexe </a:t>
            </a:r>
            <a:r>
              <a:rPr lang="de-AT" dirty="0" err="1"/>
              <a:t>Activities</a:t>
            </a:r>
            <a:r>
              <a:rPr lang="de-AT" dirty="0"/>
              <a:t>: </a:t>
            </a:r>
            <a:r>
              <a:rPr lang="de-AT" dirty="0" err="1"/>
              <a:t>Subprocess</a:t>
            </a:r>
            <a:endParaRPr lang="de-AT" dirty="0"/>
          </a:p>
          <a:p>
            <a:pPr lvl="1"/>
            <a:r>
              <a:rPr lang="de-AT" dirty="0"/>
              <a:t>Unterscheidung zwischen kollabiert und expandiert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1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251</Words>
  <Application>Microsoft Office PowerPoint</Application>
  <PresentationFormat>Breitbild</PresentationFormat>
  <Paragraphs>67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BPMN</vt:lpstr>
      <vt:lpstr>Agenda</vt:lpstr>
      <vt:lpstr>Grundlagen &amp; Entwicklung</vt:lpstr>
      <vt:lpstr>Bestandteile</vt:lpstr>
      <vt:lpstr>Beziehung zu anderen Modellierungssprachen</vt:lpstr>
      <vt:lpstr>Ausführung</vt:lpstr>
      <vt:lpstr>Notationen</vt:lpstr>
      <vt:lpstr>Flow Objects</vt:lpstr>
      <vt:lpstr>Activity</vt:lpstr>
      <vt:lpstr>Gateway</vt:lpstr>
      <vt:lpstr>Event</vt:lpstr>
      <vt:lpstr>Connecting Objects</vt:lpstr>
      <vt:lpstr>Sequence Flows</vt:lpstr>
      <vt:lpstr>Message Flow</vt:lpstr>
      <vt:lpstr>Pools und Lanes</vt:lpstr>
      <vt:lpstr>Artifacts</vt:lpstr>
      <vt:lpstr>Neuerungen in V2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Feichtlbauer Simon</dc:creator>
  <cp:lastModifiedBy>Feichtlbauer Simon</cp:lastModifiedBy>
  <cp:revision>6</cp:revision>
  <dcterms:created xsi:type="dcterms:W3CDTF">2022-02-07T10:37:00Z</dcterms:created>
  <dcterms:modified xsi:type="dcterms:W3CDTF">2022-03-09T10:42:13Z</dcterms:modified>
</cp:coreProperties>
</file>