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8" r:id="rId9"/>
    <p:sldId id="262" r:id="rId10"/>
    <p:sldId id="269" r:id="rId11"/>
    <p:sldId id="263" r:id="rId12"/>
    <p:sldId id="265" r:id="rId13"/>
    <p:sldId id="266" r:id="rId14"/>
    <p:sldId id="267"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58" d="100"/>
          <a:sy n="58" d="100"/>
        </p:scale>
        <p:origin x="90"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1B4C0F2-DDEC-4639-BDE0-488FD7743226}" type="datetimeFigureOut">
              <a:rPr lang="de-AT" smtClean="0"/>
              <a:t>19.04.2022</a:t>
            </a:fld>
            <a:endParaRPr lang="de-AT"/>
          </a:p>
        </p:txBody>
      </p:sp>
      <p:sp>
        <p:nvSpPr>
          <p:cNvPr id="5" name="Footer Placeholder 4"/>
          <p:cNvSpPr>
            <a:spLocks noGrp="1"/>
          </p:cNvSpPr>
          <p:nvPr>
            <p:ph type="ftr" sz="quarter" idx="11"/>
          </p:nvPr>
        </p:nvSpPr>
        <p:spPr/>
        <p:txBody>
          <a:bodyPr/>
          <a:lstStyle/>
          <a:p>
            <a:endParaRPr lang="de-A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53987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de-DE"/>
              <a:t>Mastertitelformat bearbeiten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1B4C0F2-DDEC-4639-BDE0-488FD7743226}" type="datetimeFigureOut">
              <a:rPr lang="de-AT" smtClean="0"/>
              <a:t>19.04.2022</a:t>
            </a:fld>
            <a:endParaRPr lang="de-AT"/>
          </a:p>
        </p:txBody>
      </p:sp>
      <p:sp>
        <p:nvSpPr>
          <p:cNvPr id="5" name="Footer Placeholder 4"/>
          <p:cNvSpPr>
            <a:spLocks noGrp="1"/>
          </p:cNvSpPr>
          <p:nvPr>
            <p:ph type="ftr" sz="quarter" idx="11"/>
          </p:nvPr>
        </p:nvSpPr>
        <p:spPr/>
        <p:txBody>
          <a:bodyPr/>
          <a:lstStyle/>
          <a:p>
            <a:endParaRPr lang="de-A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234402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1B4C0F2-DDEC-4639-BDE0-488FD7743226}" type="datetimeFigureOut">
              <a:rPr lang="de-AT" smtClean="0"/>
              <a:t>19.04.2022</a:t>
            </a:fld>
            <a:endParaRPr lang="de-AT"/>
          </a:p>
        </p:txBody>
      </p:sp>
      <p:sp>
        <p:nvSpPr>
          <p:cNvPr id="5" name="Footer Placeholder 4"/>
          <p:cNvSpPr>
            <a:spLocks noGrp="1"/>
          </p:cNvSpPr>
          <p:nvPr>
            <p:ph type="ftr" sz="quarter" idx="11"/>
          </p:nvPr>
        </p:nvSpPr>
        <p:spPr/>
        <p:txBody>
          <a:bodyPr/>
          <a:lstStyle/>
          <a:p>
            <a:endParaRPr lang="de-A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67F824-A897-44B7-82D1-FE110DDC3506}" type="slidenum">
              <a:rPr lang="de-AT" smtClean="0"/>
              <a:t>‹Nr.›</a:t>
            </a:fld>
            <a:endParaRPr lang="de-A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273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de-DE"/>
              <a:t>Mastertitelformat bearbeiten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D1B4C0F2-DDEC-4639-BDE0-488FD7743226}" type="datetimeFigureOut">
              <a:rPr lang="de-AT" smtClean="0"/>
              <a:t>19.04.2022</a:t>
            </a:fld>
            <a:endParaRPr lang="de-AT"/>
          </a:p>
        </p:txBody>
      </p:sp>
      <p:sp>
        <p:nvSpPr>
          <p:cNvPr id="6" name="Footer Placeholder 5"/>
          <p:cNvSpPr>
            <a:spLocks noGrp="1"/>
          </p:cNvSpPr>
          <p:nvPr>
            <p:ph type="ftr" sz="quarter" idx="11"/>
          </p:nvPr>
        </p:nvSpPr>
        <p:spPr/>
        <p:txBody>
          <a:bodyPr/>
          <a:lstStyle/>
          <a:p>
            <a:endParaRPr lang="de-A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11416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D1B4C0F2-DDEC-4639-BDE0-488FD7743226}" type="datetimeFigureOut">
              <a:rPr lang="de-AT" smtClean="0"/>
              <a:t>19.04.2022</a:t>
            </a:fld>
            <a:endParaRPr lang="de-AT"/>
          </a:p>
        </p:txBody>
      </p:sp>
      <p:sp>
        <p:nvSpPr>
          <p:cNvPr id="6" name="Footer Placeholder 5"/>
          <p:cNvSpPr>
            <a:spLocks noGrp="1"/>
          </p:cNvSpPr>
          <p:nvPr>
            <p:ph type="ftr" sz="quarter" idx="11"/>
          </p:nvPr>
        </p:nvSpPr>
        <p:spPr/>
        <p:txBody>
          <a:bodyPr/>
          <a:lstStyle/>
          <a:p>
            <a:endParaRPr lang="de-A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67F824-A897-44B7-82D1-FE110DDC3506}" type="slidenum">
              <a:rPr lang="de-AT" smtClean="0"/>
              <a:t>‹Nr.›</a:t>
            </a:fld>
            <a:endParaRPr lang="de-A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9476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D1B4C0F2-DDEC-4639-BDE0-488FD7743226}" type="datetimeFigureOut">
              <a:rPr lang="de-AT" smtClean="0"/>
              <a:t>19.04.2022</a:t>
            </a:fld>
            <a:endParaRPr lang="de-AT"/>
          </a:p>
        </p:txBody>
      </p:sp>
      <p:sp>
        <p:nvSpPr>
          <p:cNvPr id="6" name="Footer Placeholder 5"/>
          <p:cNvSpPr>
            <a:spLocks noGrp="1"/>
          </p:cNvSpPr>
          <p:nvPr>
            <p:ph type="ftr" sz="quarter" idx="11"/>
          </p:nvPr>
        </p:nvSpPr>
        <p:spPr/>
        <p:txBody>
          <a:bodyPr/>
          <a:lstStyle/>
          <a:p>
            <a:endParaRPr lang="de-A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56613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1B4C0F2-DDEC-4639-BDE0-488FD7743226}" type="datetimeFigureOut">
              <a:rPr lang="de-AT" smtClean="0"/>
              <a:t>19.04.2022</a:t>
            </a:fld>
            <a:endParaRPr lang="de-AT"/>
          </a:p>
        </p:txBody>
      </p:sp>
      <p:sp>
        <p:nvSpPr>
          <p:cNvPr id="5" name="Footer Placeholder 4"/>
          <p:cNvSpPr>
            <a:spLocks noGrp="1"/>
          </p:cNvSpPr>
          <p:nvPr>
            <p:ph type="ftr" sz="quarter" idx="11"/>
          </p:nvPr>
        </p:nvSpPr>
        <p:spPr/>
        <p:txBody>
          <a:bodyPr/>
          <a:lstStyle/>
          <a:p>
            <a:endParaRPr lang="de-A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3226009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1B4C0F2-DDEC-4639-BDE0-488FD7743226}" type="datetimeFigureOut">
              <a:rPr lang="de-AT" smtClean="0"/>
              <a:t>19.04.2022</a:t>
            </a:fld>
            <a:endParaRPr lang="de-AT"/>
          </a:p>
        </p:txBody>
      </p:sp>
      <p:sp>
        <p:nvSpPr>
          <p:cNvPr id="5" name="Footer Placeholder 4"/>
          <p:cNvSpPr>
            <a:spLocks noGrp="1"/>
          </p:cNvSpPr>
          <p:nvPr>
            <p:ph type="ftr" sz="quarter" idx="11"/>
          </p:nvPr>
        </p:nvSpPr>
        <p:spPr/>
        <p:txBody>
          <a:bodyPr/>
          <a:lstStyle/>
          <a:p>
            <a:endParaRPr lang="de-A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377896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de-DE"/>
              <a:t>Mastertitelformat bearbeiten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1B4C0F2-DDEC-4639-BDE0-488FD7743226}" type="datetimeFigureOut">
              <a:rPr lang="de-AT" smtClean="0"/>
              <a:t>19.04.2022</a:t>
            </a:fld>
            <a:endParaRPr lang="de-AT"/>
          </a:p>
        </p:txBody>
      </p:sp>
      <p:sp>
        <p:nvSpPr>
          <p:cNvPr id="5" name="Footer Placeholder 4"/>
          <p:cNvSpPr>
            <a:spLocks noGrp="1"/>
          </p:cNvSpPr>
          <p:nvPr>
            <p:ph type="ftr" sz="quarter" idx="11"/>
          </p:nvPr>
        </p:nvSpPr>
        <p:spPr/>
        <p:txBody>
          <a:bodyPr/>
          <a:lstStyle/>
          <a:p>
            <a:endParaRPr lang="de-A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115289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1B4C0F2-DDEC-4639-BDE0-488FD7743226}" type="datetimeFigureOut">
              <a:rPr lang="de-AT" smtClean="0"/>
              <a:t>19.04.2022</a:t>
            </a:fld>
            <a:endParaRPr lang="de-AT"/>
          </a:p>
        </p:txBody>
      </p:sp>
      <p:sp>
        <p:nvSpPr>
          <p:cNvPr id="5" name="Footer Placeholder 4"/>
          <p:cNvSpPr>
            <a:spLocks noGrp="1"/>
          </p:cNvSpPr>
          <p:nvPr>
            <p:ph type="ftr" sz="quarter" idx="11"/>
          </p:nvPr>
        </p:nvSpPr>
        <p:spPr/>
        <p:txBody>
          <a:bodyPr/>
          <a:lstStyle/>
          <a:p>
            <a:endParaRPr lang="de-A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290473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1B4C0F2-DDEC-4639-BDE0-488FD7743226}" type="datetimeFigureOut">
              <a:rPr lang="de-AT" smtClean="0"/>
              <a:t>19.04.2022</a:t>
            </a:fld>
            <a:endParaRPr lang="de-AT"/>
          </a:p>
        </p:txBody>
      </p:sp>
      <p:sp>
        <p:nvSpPr>
          <p:cNvPr id="6" name="Footer Placeholder 5"/>
          <p:cNvSpPr>
            <a:spLocks noGrp="1"/>
          </p:cNvSpPr>
          <p:nvPr>
            <p:ph type="ftr" sz="quarter" idx="11"/>
          </p:nvPr>
        </p:nvSpPr>
        <p:spPr/>
        <p:txBody>
          <a:bodyPr/>
          <a:lstStyle/>
          <a:p>
            <a:endParaRPr lang="de-A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85533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1B4C0F2-DDEC-4639-BDE0-488FD7743226}" type="datetimeFigureOut">
              <a:rPr lang="de-AT" smtClean="0"/>
              <a:t>19.04.2022</a:t>
            </a:fld>
            <a:endParaRPr lang="de-AT"/>
          </a:p>
        </p:txBody>
      </p:sp>
      <p:sp>
        <p:nvSpPr>
          <p:cNvPr id="8" name="Footer Placeholder 7"/>
          <p:cNvSpPr>
            <a:spLocks noGrp="1"/>
          </p:cNvSpPr>
          <p:nvPr>
            <p:ph type="ftr" sz="quarter" idx="11"/>
          </p:nvPr>
        </p:nvSpPr>
        <p:spPr/>
        <p:txBody>
          <a:bodyPr/>
          <a:lstStyle/>
          <a:p>
            <a:endParaRPr lang="de-A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71581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1B4C0F2-DDEC-4639-BDE0-488FD7743226}" type="datetimeFigureOut">
              <a:rPr lang="de-AT" smtClean="0"/>
              <a:t>19.04.2022</a:t>
            </a:fld>
            <a:endParaRPr lang="de-AT"/>
          </a:p>
        </p:txBody>
      </p:sp>
      <p:sp>
        <p:nvSpPr>
          <p:cNvPr id="4" name="Footer Placeholder 3"/>
          <p:cNvSpPr>
            <a:spLocks noGrp="1"/>
          </p:cNvSpPr>
          <p:nvPr>
            <p:ph type="ftr" sz="quarter" idx="11"/>
          </p:nvPr>
        </p:nvSpPr>
        <p:spPr/>
        <p:txBody>
          <a:bodyPr/>
          <a:lstStyle/>
          <a:p>
            <a:endParaRPr lang="de-A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414574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4C0F2-DDEC-4639-BDE0-488FD7743226}" type="datetimeFigureOut">
              <a:rPr lang="de-AT" smtClean="0"/>
              <a:t>19.04.2022</a:t>
            </a:fld>
            <a:endParaRPr lang="de-AT"/>
          </a:p>
        </p:txBody>
      </p:sp>
      <p:sp>
        <p:nvSpPr>
          <p:cNvPr id="3" name="Footer Placeholder 2"/>
          <p:cNvSpPr>
            <a:spLocks noGrp="1"/>
          </p:cNvSpPr>
          <p:nvPr>
            <p:ph type="ftr" sz="quarter" idx="11"/>
          </p:nvPr>
        </p:nvSpPr>
        <p:spPr/>
        <p:txBody>
          <a:bodyPr/>
          <a:lstStyle/>
          <a:p>
            <a:endParaRPr lang="de-A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114148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1B4C0F2-DDEC-4639-BDE0-488FD7743226}" type="datetimeFigureOut">
              <a:rPr lang="de-AT" smtClean="0"/>
              <a:t>19.04.2022</a:t>
            </a:fld>
            <a:endParaRPr lang="de-AT"/>
          </a:p>
        </p:txBody>
      </p:sp>
      <p:sp>
        <p:nvSpPr>
          <p:cNvPr id="6" name="Footer Placeholder 5"/>
          <p:cNvSpPr>
            <a:spLocks noGrp="1"/>
          </p:cNvSpPr>
          <p:nvPr>
            <p:ph type="ftr" sz="quarter" idx="11"/>
          </p:nvPr>
        </p:nvSpPr>
        <p:spPr/>
        <p:txBody>
          <a:bodyPr/>
          <a:lstStyle/>
          <a:p>
            <a:endParaRPr lang="de-A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261927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1B4C0F2-DDEC-4639-BDE0-488FD7743226}" type="datetimeFigureOut">
              <a:rPr lang="de-AT" smtClean="0"/>
              <a:t>19.04.2022</a:t>
            </a:fld>
            <a:endParaRPr lang="de-AT"/>
          </a:p>
        </p:txBody>
      </p:sp>
      <p:sp>
        <p:nvSpPr>
          <p:cNvPr id="6" name="Footer Placeholder 5"/>
          <p:cNvSpPr>
            <a:spLocks noGrp="1"/>
          </p:cNvSpPr>
          <p:nvPr>
            <p:ph type="ftr" sz="quarter" idx="11"/>
          </p:nvPr>
        </p:nvSpPr>
        <p:spPr/>
        <p:txBody>
          <a:bodyPr/>
          <a:lstStyle/>
          <a:p>
            <a:endParaRPr lang="de-A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67F824-A897-44B7-82D1-FE110DDC3506}" type="slidenum">
              <a:rPr lang="de-AT" smtClean="0"/>
              <a:t>‹Nr.›</a:t>
            </a:fld>
            <a:endParaRPr lang="de-AT"/>
          </a:p>
        </p:txBody>
      </p:sp>
    </p:spTree>
    <p:extLst>
      <p:ext uri="{BB962C8B-B14F-4D97-AF65-F5344CB8AC3E}">
        <p14:creationId xmlns:p14="http://schemas.microsoft.com/office/powerpoint/2010/main" val="322525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B4C0F2-DDEC-4639-BDE0-488FD7743226}" type="datetimeFigureOut">
              <a:rPr lang="de-AT" smtClean="0"/>
              <a:t>19.04.2022</a:t>
            </a:fld>
            <a:endParaRPr lang="de-A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A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67F824-A897-44B7-82D1-FE110DDC3506}" type="slidenum">
              <a:rPr lang="de-AT" smtClean="0"/>
              <a:t>‹Nr.›</a:t>
            </a:fld>
            <a:endParaRPr lang="de-AT"/>
          </a:p>
        </p:txBody>
      </p:sp>
    </p:spTree>
    <p:extLst>
      <p:ext uri="{BB962C8B-B14F-4D97-AF65-F5344CB8AC3E}">
        <p14:creationId xmlns:p14="http://schemas.microsoft.com/office/powerpoint/2010/main" val="1298790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ACA042-ADC3-43DC-9970-71CDED1E8F34}"/>
              </a:ext>
            </a:extLst>
          </p:cNvPr>
          <p:cNvSpPr>
            <a:spLocks noGrp="1"/>
          </p:cNvSpPr>
          <p:nvPr>
            <p:ph type="ctrTitle"/>
          </p:nvPr>
        </p:nvSpPr>
        <p:spPr/>
        <p:txBody>
          <a:bodyPr/>
          <a:lstStyle/>
          <a:p>
            <a:r>
              <a:rPr lang="de-DE" dirty="0"/>
              <a:t>UML Use-Cases</a:t>
            </a:r>
            <a:endParaRPr lang="de-AT" dirty="0"/>
          </a:p>
        </p:txBody>
      </p:sp>
      <p:sp>
        <p:nvSpPr>
          <p:cNvPr id="3" name="Untertitel 2">
            <a:extLst>
              <a:ext uri="{FF2B5EF4-FFF2-40B4-BE49-F238E27FC236}">
                <a16:creationId xmlns:a16="http://schemas.microsoft.com/office/drawing/2014/main" id="{C83A3F22-413E-4EAF-9824-16204FF1781E}"/>
              </a:ext>
            </a:extLst>
          </p:cNvPr>
          <p:cNvSpPr>
            <a:spLocks noGrp="1"/>
          </p:cNvSpPr>
          <p:nvPr>
            <p:ph type="subTitle" idx="1"/>
          </p:nvPr>
        </p:nvSpPr>
        <p:spPr/>
        <p:txBody>
          <a:bodyPr/>
          <a:lstStyle/>
          <a:p>
            <a:endParaRPr lang="de-AT" dirty="0"/>
          </a:p>
        </p:txBody>
      </p:sp>
    </p:spTree>
    <p:extLst>
      <p:ext uri="{BB962C8B-B14F-4D97-AF65-F5344CB8AC3E}">
        <p14:creationId xmlns:p14="http://schemas.microsoft.com/office/powerpoint/2010/main" val="3382550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7A79A1-7162-4380-BDCB-832A1472B555}"/>
              </a:ext>
            </a:extLst>
          </p:cNvPr>
          <p:cNvSpPr>
            <a:spLocks noGrp="1"/>
          </p:cNvSpPr>
          <p:nvPr>
            <p:ph type="title"/>
          </p:nvPr>
        </p:nvSpPr>
        <p:spPr/>
        <p:txBody>
          <a:bodyPr/>
          <a:lstStyle/>
          <a:p>
            <a:r>
              <a:rPr lang="de-DE" dirty="0"/>
              <a:t>Anwendungsfälle</a:t>
            </a:r>
            <a:endParaRPr lang="de-AT" dirty="0"/>
          </a:p>
        </p:txBody>
      </p:sp>
      <p:sp>
        <p:nvSpPr>
          <p:cNvPr id="3" name="Inhaltsplatzhalter 2">
            <a:extLst>
              <a:ext uri="{FF2B5EF4-FFF2-40B4-BE49-F238E27FC236}">
                <a16:creationId xmlns:a16="http://schemas.microsoft.com/office/drawing/2014/main" id="{184B25C8-EBBB-461C-B156-9580E1431CE0}"/>
              </a:ext>
            </a:extLst>
          </p:cNvPr>
          <p:cNvSpPr>
            <a:spLocks noGrp="1"/>
          </p:cNvSpPr>
          <p:nvPr>
            <p:ph idx="1"/>
          </p:nvPr>
        </p:nvSpPr>
        <p:spPr/>
        <p:txBody>
          <a:bodyPr/>
          <a:lstStyle/>
          <a:p>
            <a:r>
              <a:rPr lang="de-AT" dirty="0"/>
              <a:t>Ein Anwendungsfall spezifiziert eine Funktion ,die von einem System ausgeführt werden und zu einem Ergebnis führen das üblicherweise von Bedeutung für einen Akteur oder Stakeholder ist.</a:t>
            </a:r>
          </a:p>
          <a:p>
            <a:endParaRPr lang="de-AT" dirty="0"/>
          </a:p>
        </p:txBody>
      </p:sp>
    </p:spTree>
    <p:extLst>
      <p:ext uri="{BB962C8B-B14F-4D97-AF65-F5344CB8AC3E}">
        <p14:creationId xmlns:p14="http://schemas.microsoft.com/office/powerpoint/2010/main" val="195895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7F9CC5-6E30-423E-A52A-0E5204144C77}"/>
              </a:ext>
            </a:extLst>
          </p:cNvPr>
          <p:cNvSpPr>
            <a:spLocks noGrp="1"/>
          </p:cNvSpPr>
          <p:nvPr>
            <p:ph type="title"/>
          </p:nvPr>
        </p:nvSpPr>
        <p:spPr/>
        <p:txBody>
          <a:bodyPr/>
          <a:lstStyle/>
          <a:p>
            <a:r>
              <a:rPr lang="de-DE" dirty="0"/>
              <a:t>Anwendungsfälle</a:t>
            </a:r>
            <a:endParaRPr lang="de-AT" dirty="0"/>
          </a:p>
        </p:txBody>
      </p:sp>
      <p:sp>
        <p:nvSpPr>
          <p:cNvPr id="3" name="Inhaltsplatzhalter 2">
            <a:extLst>
              <a:ext uri="{FF2B5EF4-FFF2-40B4-BE49-F238E27FC236}">
                <a16:creationId xmlns:a16="http://schemas.microsoft.com/office/drawing/2014/main" id="{DF079C62-6586-4810-96B6-519A0888425E}"/>
              </a:ext>
            </a:extLst>
          </p:cNvPr>
          <p:cNvSpPr>
            <a:spLocks noGrp="1"/>
          </p:cNvSpPr>
          <p:nvPr>
            <p:ph idx="1"/>
          </p:nvPr>
        </p:nvSpPr>
        <p:spPr/>
        <p:txBody>
          <a:bodyPr/>
          <a:lstStyle/>
          <a:p>
            <a:r>
              <a:rPr lang="de-DE" dirty="0"/>
              <a:t>Linke Abbildung ist die Standartnotation</a:t>
            </a:r>
          </a:p>
          <a:p>
            <a:r>
              <a:rPr lang="de-DE" dirty="0"/>
              <a:t>Zweite Möglichkeit ist einen Anwendungsfall mit einem Rechteck darzustellen</a:t>
            </a:r>
            <a:endParaRPr lang="de-AT" dirty="0"/>
          </a:p>
        </p:txBody>
      </p:sp>
      <p:pic>
        <p:nvPicPr>
          <p:cNvPr id="5" name="Grafik 4">
            <a:extLst>
              <a:ext uri="{FF2B5EF4-FFF2-40B4-BE49-F238E27FC236}">
                <a16:creationId xmlns:a16="http://schemas.microsoft.com/office/drawing/2014/main" id="{0CFC2C46-22C7-4DD6-BFAD-3D4C99918458}"/>
              </a:ext>
            </a:extLst>
          </p:cNvPr>
          <p:cNvPicPr/>
          <p:nvPr/>
        </p:nvPicPr>
        <p:blipFill>
          <a:blip r:embed="rId2">
            <a:extLst>
              <a:ext uri="{28A0092B-C50C-407E-A947-70E740481C1C}">
                <a14:useLocalDpi xmlns:a14="http://schemas.microsoft.com/office/drawing/2010/main" val="0"/>
              </a:ext>
            </a:extLst>
          </a:blip>
          <a:stretch>
            <a:fillRect/>
          </a:stretch>
        </p:blipFill>
        <p:spPr>
          <a:xfrm>
            <a:off x="2589212" y="3272606"/>
            <a:ext cx="3981422" cy="1499610"/>
          </a:xfrm>
          <a:prstGeom prst="rect">
            <a:avLst/>
          </a:prstGeom>
        </p:spPr>
      </p:pic>
    </p:spTree>
    <p:extLst>
      <p:ext uri="{BB962C8B-B14F-4D97-AF65-F5344CB8AC3E}">
        <p14:creationId xmlns:p14="http://schemas.microsoft.com/office/powerpoint/2010/main" val="132186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4B23D-8A07-459D-A0D8-CF16DE45266B}"/>
              </a:ext>
            </a:extLst>
          </p:cNvPr>
          <p:cNvSpPr>
            <a:spLocks noGrp="1"/>
          </p:cNvSpPr>
          <p:nvPr>
            <p:ph type="title"/>
          </p:nvPr>
        </p:nvSpPr>
        <p:spPr/>
        <p:txBody>
          <a:bodyPr/>
          <a:lstStyle/>
          <a:p>
            <a:r>
              <a:rPr lang="de-DE" dirty="0"/>
              <a:t>Assoziationen</a:t>
            </a:r>
            <a:endParaRPr lang="de-AT" dirty="0"/>
          </a:p>
        </p:txBody>
      </p:sp>
      <p:sp>
        <p:nvSpPr>
          <p:cNvPr id="3" name="Inhaltsplatzhalter 2">
            <a:extLst>
              <a:ext uri="{FF2B5EF4-FFF2-40B4-BE49-F238E27FC236}">
                <a16:creationId xmlns:a16="http://schemas.microsoft.com/office/drawing/2014/main" id="{3EBAEBF3-9AB7-4D99-98BC-66EDBD33B29C}"/>
              </a:ext>
            </a:extLst>
          </p:cNvPr>
          <p:cNvSpPr>
            <a:spLocks noGrp="1"/>
          </p:cNvSpPr>
          <p:nvPr>
            <p:ph idx="1"/>
          </p:nvPr>
        </p:nvSpPr>
        <p:spPr/>
        <p:txBody>
          <a:bodyPr/>
          <a:lstStyle/>
          <a:p>
            <a:r>
              <a:rPr lang="de-AT" dirty="0"/>
              <a:t>Die Anwendungsfälle und Akteure stehen in bestimmter Beziehung zueinander. Die Beziehungen werden mit Linien modelliert. Eine solche Verbindung von Akteur und Anwendungsfall bedeutet, dass beide miteinander kommunizieren.</a:t>
            </a:r>
          </a:p>
          <a:p>
            <a:r>
              <a:rPr lang="de-AT" dirty="0"/>
              <a:t>Üblicherweise verwendet man keine Navigationsangaben. Gerichtete Assoziationen sind aber erlaubt. Sie bedeuten keine Datenflussrichtung - so werden sie meist interpretiert -, sondern geben den Initiator der Kommunikation zwischen Akteur und System an.</a:t>
            </a:r>
          </a:p>
          <a:p>
            <a:endParaRPr lang="de-AT" dirty="0"/>
          </a:p>
          <a:p>
            <a:endParaRPr lang="de-AT" dirty="0"/>
          </a:p>
        </p:txBody>
      </p:sp>
      <p:pic>
        <p:nvPicPr>
          <p:cNvPr id="4" name="Grafik 3">
            <a:extLst>
              <a:ext uri="{FF2B5EF4-FFF2-40B4-BE49-F238E27FC236}">
                <a16:creationId xmlns:a16="http://schemas.microsoft.com/office/drawing/2014/main" id="{C79589E0-C763-4312-8746-F8EA090B4769}"/>
              </a:ext>
            </a:extLst>
          </p:cNvPr>
          <p:cNvPicPr/>
          <p:nvPr/>
        </p:nvPicPr>
        <p:blipFill>
          <a:blip r:embed="rId2"/>
          <a:stretch>
            <a:fillRect/>
          </a:stretch>
        </p:blipFill>
        <p:spPr>
          <a:xfrm>
            <a:off x="5749117" y="134937"/>
            <a:ext cx="4641792" cy="1690688"/>
          </a:xfrm>
          <a:prstGeom prst="rect">
            <a:avLst/>
          </a:prstGeom>
        </p:spPr>
      </p:pic>
    </p:spTree>
    <p:extLst>
      <p:ext uri="{BB962C8B-B14F-4D97-AF65-F5344CB8AC3E}">
        <p14:creationId xmlns:p14="http://schemas.microsoft.com/office/powerpoint/2010/main" val="7365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017DA-D1F1-464C-9207-756C213A0886}"/>
              </a:ext>
            </a:extLst>
          </p:cNvPr>
          <p:cNvSpPr>
            <a:spLocks noGrp="1"/>
          </p:cNvSpPr>
          <p:nvPr>
            <p:ph type="title"/>
          </p:nvPr>
        </p:nvSpPr>
        <p:spPr/>
        <p:txBody>
          <a:bodyPr/>
          <a:lstStyle/>
          <a:p>
            <a:r>
              <a:rPr lang="de-DE" dirty="0"/>
              <a:t>Systemgrenzen</a:t>
            </a:r>
            <a:endParaRPr lang="de-AT" dirty="0"/>
          </a:p>
        </p:txBody>
      </p:sp>
      <p:sp>
        <p:nvSpPr>
          <p:cNvPr id="3" name="Inhaltsplatzhalter 2">
            <a:extLst>
              <a:ext uri="{FF2B5EF4-FFF2-40B4-BE49-F238E27FC236}">
                <a16:creationId xmlns:a16="http://schemas.microsoft.com/office/drawing/2014/main" id="{D6F26FC6-F9E7-4D65-9943-C87E97406AE8}"/>
              </a:ext>
            </a:extLst>
          </p:cNvPr>
          <p:cNvSpPr>
            <a:spLocks noGrp="1"/>
          </p:cNvSpPr>
          <p:nvPr>
            <p:ph idx="1"/>
          </p:nvPr>
        </p:nvSpPr>
        <p:spPr/>
        <p:txBody>
          <a:bodyPr/>
          <a:lstStyle/>
          <a:p>
            <a:r>
              <a:rPr lang="de-AT" dirty="0"/>
              <a:t>Der Systemumfang wird in Anwendungsfalldiagrammen mit einem Kästchen umrahmt. Alle Anwendungsfälle außerhalb des jeweiligen Kästchens liegen außerhalb der Systemgrenzen. So würde „Psychokiller“ beispielsweise in dem Anwendungsfalldiagramm für Kettensägen nicht zum Systemumfang der dargestellten Berufe zählen.</a:t>
            </a:r>
          </a:p>
          <a:p>
            <a:endParaRPr lang="de-AT" dirty="0"/>
          </a:p>
        </p:txBody>
      </p:sp>
    </p:spTree>
    <p:extLst>
      <p:ext uri="{BB962C8B-B14F-4D97-AF65-F5344CB8AC3E}">
        <p14:creationId xmlns:p14="http://schemas.microsoft.com/office/powerpoint/2010/main" val="301166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4B754-8B63-48D1-947D-95334C6E12FF}"/>
              </a:ext>
            </a:extLst>
          </p:cNvPr>
          <p:cNvSpPr>
            <a:spLocks noGrp="1"/>
          </p:cNvSpPr>
          <p:nvPr>
            <p:ph type="title"/>
          </p:nvPr>
        </p:nvSpPr>
        <p:spPr/>
        <p:txBody>
          <a:bodyPr/>
          <a:lstStyle/>
          <a:p>
            <a:r>
              <a:rPr lang="de-DE" dirty="0"/>
              <a:t>Pakete</a:t>
            </a:r>
            <a:endParaRPr lang="de-AT" dirty="0"/>
          </a:p>
        </p:txBody>
      </p:sp>
      <p:sp>
        <p:nvSpPr>
          <p:cNvPr id="3" name="Inhaltsplatzhalter 2">
            <a:extLst>
              <a:ext uri="{FF2B5EF4-FFF2-40B4-BE49-F238E27FC236}">
                <a16:creationId xmlns:a16="http://schemas.microsoft.com/office/drawing/2014/main" id="{66602681-434B-4150-A3B2-A667A6EA9252}"/>
              </a:ext>
            </a:extLst>
          </p:cNvPr>
          <p:cNvSpPr>
            <a:spLocks noGrp="1"/>
          </p:cNvSpPr>
          <p:nvPr>
            <p:ph idx="1"/>
          </p:nvPr>
        </p:nvSpPr>
        <p:spPr/>
        <p:txBody>
          <a:bodyPr/>
          <a:lstStyle/>
          <a:p>
            <a:r>
              <a:rPr lang="de-AT" dirty="0"/>
              <a:t>Eine UML-Form zur Gruppierung unterschiedlicher Elemente. </a:t>
            </a:r>
            <a:r>
              <a:rPr lang="de-AT"/>
              <a:t>Genau wie bei Komponentendiagrammen werden diese Gruppierungen als Dateiordner dargestellt.</a:t>
            </a:r>
          </a:p>
        </p:txBody>
      </p:sp>
    </p:spTree>
    <p:extLst>
      <p:ext uri="{BB962C8B-B14F-4D97-AF65-F5344CB8AC3E}">
        <p14:creationId xmlns:p14="http://schemas.microsoft.com/office/powerpoint/2010/main" val="5767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6603CE-FA0F-4139-82DA-3ADA084593D7}"/>
              </a:ext>
            </a:extLst>
          </p:cNvPr>
          <p:cNvSpPr>
            <a:spLocks noGrp="1"/>
          </p:cNvSpPr>
          <p:nvPr>
            <p:ph type="title"/>
          </p:nvPr>
        </p:nvSpPr>
        <p:spPr/>
        <p:txBody>
          <a:bodyPr/>
          <a:lstStyle/>
          <a:p>
            <a:r>
              <a:rPr lang="de-DE" dirty="0"/>
              <a:t>Beispiel(Nicht Übung)</a:t>
            </a:r>
            <a:endParaRPr lang="de-AT" dirty="0"/>
          </a:p>
        </p:txBody>
      </p:sp>
      <p:sp>
        <p:nvSpPr>
          <p:cNvPr id="5" name="Inhaltsplatzhalter 4">
            <a:extLst>
              <a:ext uri="{FF2B5EF4-FFF2-40B4-BE49-F238E27FC236}">
                <a16:creationId xmlns:a16="http://schemas.microsoft.com/office/drawing/2014/main" id="{A5A54A5B-0179-4D1B-97A4-8E9C8924BCFD}"/>
              </a:ext>
            </a:extLst>
          </p:cNvPr>
          <p:cNvSpPr>
            <a:spLocks noGrp="1"/>
          </p:cNvSpPr>
          <p:nvPr>
            <p:ph idx="1"/>
          </p:nvPr>
        </p:nvSpPr>
        <p:spPr>
          <a:xfrm>
            <a:off x="2281774" y="1668087"/>
            <a:ext cx="8915400" cy="3777622"/>
          </a:xfrm>
        </p:spPr>
        <p:txBody>
          <a:bodyPr/>
          <a:lstStyle/>
          <a:p>
            <a:r>
              <a:rPr lang="de-DE" dirty="0"/>
              <a:t>Dieses Use-Case-Diagramm stellt den Online-Shop aus Sicht des Distributors dar - also desjenigen, der die Bestellungen tatsächlich ausliefert. Um an die entsprechenden Kunden- und Bestelldaten zu kommen, muss er sich im Online-Shop erstmal anmelden: Der Use-Case Benutzernamen und Passwort eingeben beschreibt dieses Login.</a:t>
            </a:r>
          </a:p>
          <a:p>
            <a:r>
              <a:rPr lang="de-DE" dirty="0"/>
              <a:t>Über eine </a:t>
            </a:r>
            <a:r>
              <a:rPr lang="de-DE" dirty="0" err="1"/>
              <a:t>include</a:t>
            </a:r>
            <a:r>
              <a:rPr lang="de-DE" dirty="0"/>
              <a:t>-Assoziation ist der Use-Case Zugriffsberechtigung überprüfen mit dem Use-Case Benutzernamen und Passwort eingeben verbunden. Das bedeutet, dass bei jedem Login die Zugriffsberechtigung überprüft wird - sonst würde das Login auch nicht viel Sinn haben.</a:t>
            </a:r>
          </a:p>
          <a:p>
            <a:r>
              <a:rPr lang="de-DE" dirty="0" err="1"/>
              <a:t>Darüberhinaus</a:t>
            </a:r>
            <a:r>
              <a:rPr lang="de-DE" dirty="0"/>
              <a:t> kann der Distributor Kunden- und Bestelldaten herunterladen.</a:t>
            </a:r>
          </a:p>
        </p:txBody>
      </p:sp>
    </p:spTree>
    <p:extLst>
      <p:ext uri="{BB962C8B-B14F-4D97-AF65-F5344CB8AC3E}">
        <p14:creationId xmlns:p14="http://schemas.microsoft.com/office/powerpoint/2010/main" val="310484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034117-9773-4E0A-95FF-2BBE7AE1A0F7}"/>
              </a:ext>
            </a:extLst>
          </p:cNvPr>
          <p:cNvSpPr>
            <a:spLocks noGrp="1"/>
          </p:cNvSpPr>
          <p:nvPr>
            <p:ph type="title"/>
          </p:nvPr>
        </p:nvSpPr>
        <p:spPr/>
        <p:txBody>
          <a:bodyPr/>
          <a:lstStyle/>
          <a:p>
            <a:endParaRPr lang="de-AT" dirty="0"/>
          </a:p>
        </p:txBody>
      </p:sp>
      <p:sp>
        <p:nvSpPr>
          <p:cNvPr id="3" name="Inhaltsplatzhalter 2">
            <a:extLst>
              <a:ext uri="{FF2B5EF4-FFF2-40B4-BE49-F238E27FC236}">
                <a16:creationId xmlns:a16="http://schemas.microsoft.com/office/drawing/2014/main" id="{243CE687-BD11-443E-AF8D-4789977BA7DC}"/>
              </a:ext>
            </a:extLst>
          </p:cNvPr>
          <p:cNvSpPr>
            <a:spLocks noGrp="1"/>
          </p:cNvSpPr>
          <p:nvPr>
            <p:ph idx="1"/>
          </p:nvPr>
        </p:nvSpPr>
        <p:spPr/>
        <p:txBody>
          <a:bodyPr/>
          <a:lstStyle/>
          <a:p>
            <a:endParaRPr lang="de-AT" dirty="0"/>
          </a:p>
        </p:txBody>
      </p:sp>
      <p:pic>
        <p:nvPicPr>
          <p:cNvPr id="3074" name="Picture 2" descr="http://www.highscore.de/uml/img/usecase_distributor1.gif">
            <a:extLst>
              <a:ext uri="{FF2B5EF4-FFF2-40B4-BE49-F238E27FC236}">
                <a16:creationId xmlns:a16="http://schemas.microsoft.com/office/drawing/2014/main" id="{E2A12346-9CE5-4C61-9957-7B179B58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448" y="1657350"/>
            <a:ext cx="7672979" cy="425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666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B02CF-1339-464A-A294-4A592F12CB05}"/>
              </a:ext>
            </a:extLst>
          </p:cNvPr>
          <p:cNvSpPr>
            <a:spLocks noGrp="1"/>
          </p:cNvSpPr>
          <p:nvPr>
            <p:ph type="title"/>
          </p:nvPr>
        </p:nvSpPr>
        <p:spPr/>
        <p:txBody>
          <a:bodyPr/>
          <a:lstStyle/>
          <a:p>
            <a:r>
              <a:rPr lang="de-DE" dirty="0"/>
              <a:t>Übung</a:t>
            </a:r>
            <a:endParaRPr lang="de-AT" dirty="0"/>
          </a:p>
        </p:txBody>
      </p:sp>
      <p:sp>
        <p:nvSpPr>
          <p:cNvPr id="3" name="Inhaltsplatzhalter 2">
            <a:extLst>
              <a:ext uri="{FF2B5EF4-FFF2-40B4-BE49-F238E27FC236}">
                <a16:creationId xmlns:a16="http://schemas.microsoft.com/office/drawing/2014/main" id="{67AB146A-DBA0-4836-8A11-ADE0E14D38C5}"/>
              </a:ext>
            </a:extLst>
          </p:cNvPr>
          <p:cNvSpPr>
            <a:spLocks noGrp="1"/>
          </p:cNvSpPr>
          <p:nvPr>
            <p:ph idx="1"/>
          </p:nvPr>
        </p:nvSpPr>
        <p:spPr/>
        <p:txBody>
          <a:bodyPr>
            <a:normAutofit fontScale="92500" lnSpcReduction="20000"/>
          </a:bodyPr>
          <a:lstStyle/>
          <a:p>
            <a:r>
              <a:rPr lang="de-AT" dirty="0"/>
              <a:t>Ein Kunde möchte mit der Bankomatkarte Geld am Automaten abheben. Der Akteur Kunde charakterisiert die Rolle des Kunden und ist die Generalisierung für die Akteur-Rolle Kunde der eigenen Bank. Der spezialisierte Akteur Kunde der eigenen Bank kann über die Rolle Kunde den Anwendungsfall Authentifizieren ausführen, der für beide Kundenarten gleichermaßen abläuft. Dieser Anwendungsfall enthält den Anwendungsfall Konto- und Pin-Kontrolle, bei dem die Berechtigung des Kunden zur Kartennutzung überprüft wird. Wurde mehrfach eine falsche PIN eingegeben (</a:t>
            </a:r>
            <a:r>
              <a:rPr lang="de-AT" dirty="0" err="1"/>
              <a:t>Constraint</a:t>
            </a:r>
            <a:r>
              <a:rPr lang="de-AT" dirty="0"/>
              <a:t>: {3x falsch angemeldet}), wird die Karte eingezogen. Um dies zu modellieren, wird der Anwendungsfall Authentifizieren mit dem Anwendungsfall Karte einziehen erweitert. Dieser wird nur unter der Bedingung, dass der Kunde sich mehrfach nicht identifizieren konnte, abgearbeitet.</a:t>
            </a:r>
          </a:p>
          <a:p>
            <a:r>
              <a:rPr lang="de-AT" dirty="0"/>
              <a:t>Der Akteur Kunde der eigenen Bank kommuniziert direkt (nicht über die Rolle Kunde) mit dem Anwendungsfall Geld einzahlen. Der Kunde hingegen hat keine Beziehung zu dem Use Case Geld einzahlen und darf dies somit auch nicht tun.</a:t>
            </a:r>
          </a:p>
          <a:p>
            <a:endParaRPr lang="de-AT" dirty="0"/>
          </a:p>
        </p:txBody>
      </p:sp>
    </p:spTree>
    <p:extLst>
      <p:ext uri="{BB962C8B-B14F-4D97-AF65-F5344CB8AC3E}">
        <p14:creationId xmlns:p14="http://schemas.microsoft.com/office/powerpoint/2010/main" val="190529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AEA1F2-674B-4D0F-9B88-BC34AF163639}"/>
              </a:ext>
            </a:extLst>
          </p:cNvPr>
          <p:cNvSpPr>
            <a:spLocks noGrp="1"/>
          </p:cNvSpPr>
          <p:nvPr>
            <p:ph type="title"/>
          </p:nvPr>
        </p:nvSpPr>
        <p:spPr/>
        <p:txBody>
          <a:bodyPr/>
          <a:lstStyle/>
          <a:p>
            <a:r>
              <a:rPr lang="de-DE" dirty="0"/>
              <a:t>Was ist ein Use Case Diagramm</a:t>
            </a:r>
            <a:endParaRPr lang="de-AT" dirty="0"/>
          </a:p>
        </p:txBody>
      </p:sp>
      <p:sp>
        <p:nvSpPr>
          <p:cNvPr id="3" name="Inhaltsplatzhalter 2">
            <a:extLst>
              <a:ext uri="{FF2B5EF4-FFF2-40B4-BE49-F238E27FC236}">
                <a16:creationId xmlns:a16="http://schemas.microsoft.com/office/drawing/2014/main" id="{6B845491-052A-48FB-A42C-8A0461F4C473}"/>
              </a:ext>
            </a:extLst>
          </p:cNvPr>
          <p:cNvSpPr>
            <a:spLocks noGrp="1"/>
          </p:cNvSpPr>
          <p:nvPr>
            <p:ph idx="1"/>
          </p:nvPr>
        </p:nvSpPr>
        <p:spPr/>
        <p:txBody>
          <a:bodyPr/>
          <a:lstStyle/>
          <a:p>
            <a:r>
              <a:rPr lang="de-DE" dirty="0"/>
              <a:t>Dienen zur Zusammenfassung der Angaben über die Benutzer in einem System</a:t>
            </a:r>
          </a:p>
          <a:p>
            <a:r>
              <a:rPr lang="de-DE" dirty="0"/>
              <a:t>Für die Erstellung verwendet man spezielle Symbole und Konnektoren</a:t>
            </a:r>
          </a:p>
          <a:p>
            <a:r>
              <a:rPr lang="de-DE" dirty="0"/>
              <a:t>Ein effektives UML-Anwendungsfalldiagramm unterstützt und veranschaulicht:</a:t>
            </a:r>
          </a:p>
          <a:p>
            <a:pPr lvl="1"/>
            <a:r>
              <a:rPr lang="de-DE" dirty="0"/>
              <a:t>Szenarien, in denen System mit Personen, Organisationen oder externen Systemen interagiert</a:t>
            </a:r>
          </a:p>
          <a:p>
            <a:pPr lvl="1"/>
            <a:r>
              <a:rPr lang="de-DE" dirty="0"/>
              <a:t>Ziele, bei deren Verwirklichung Ihr System diese Entitäten unterstützt</a:t>
            </a:r>
          </a:p>
          <a:p>
            <a:pPr lvl="1"/>
            <a:r>
              <a:rPr lang="de-DE" dirty="0"/>
              <a:t>Umfang ihres Systems</a:t>
            </a:r>
          </a:p>
          <a:p>
            <a:pPr lvl="1"/>
            <a:endParaRPr lang="de-AT" dirty="0"/>
          </a:p>
        </p:txBody>
      </p:sp>
    </p:spTree>
    <p:extLst>
      <p:ext uri="{BB962C8B-B14F-4D97-AF65-F5344CB8AC3E}">
        <p14:creationId xmlns:p14="http://schemas.microsoft.com/office/powerpoint/2010/main" val="274916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1466-D921-46D7-87A3-85DC13A7EE0B}"/>
              </a:ext>
            </a:extLst>
          </p:cNvPr>
          <p:cNvSpPr>
            <a:spLocks noGrp="1"/>
          </p:cNvSpPr>
          <p:nvPr>
            <p:ph type="title"/>
          </p:nvPr>
        </p:nvSpPr>
        <p:spPr/>
        <p:txBody>
          <a:bodyPr/>
          <a:lstStyle/>
          <a:p>
            <a:r>
              <a:rPr lang="de-DE" dirty="0"/>
              <a:t>Wann sind Anwendungsdiagramme sinnvoll?</a:t>
            </a:r>
            <a:endParaRPr lang="de-AT" dirty="0"/>
          </a:p>
        </p:txBody>
      </p:sp>
      <p:sp>
        <p:nvSpPr>
          <p:cNvPr id="3" name="Inhaltsplatzhalter 2">
            <a:extLst>
              <a:ext uri="{FF2B5EF4-FFF2-40B4-BE49-F238E27FC236}">
                <a16:creationId xmlns:a16="http://schemas.microsoft.com/office/drawing/2014/main" id="{22430430-485E-4085-A7AE-E3AC45113A49}"/>
              </a:ext>
            </a:extLst>
          </p:cNvPr>
          <p:cNvSpPr>
            <a:spLocks noGrp="1"/>
          </p:cNvSpPr>
          <p:nvPr>
            <p:ph idx="1"/>
          </p:nvPr>
        </p:nvSpPr>
        <p:spPr/>
        <p:txBody>
          <a:bodyPr/>
          <a:lstStyle/>
          <a:p>
            <a:r>
              <a:rPr lang="de-DE" dirty="0"/>
              <a:t>Anwendungsdiagramme nicht sehr detailliert</a:t>
            </a:r>
          </a:p>
          <a:p>
            <a:r>
              <a:rPr lang="de-DE" dirty="0"/>
              <a:t>Sie stellen Beziehungen zwischen Anwendungsfällen, Akteuren und Systemen da</a:t>
            </a:r>
          </a:p>
          <a:p>
            <a:r>
              <a:rPr lang="de-DE" dirty="0"/>
              <a:t>Eignen sich ideal für folgende Zwecke:</a:t>
            </a:r>
          </a:p>
          <a:p>
            <a:pPr lvl="1"/>
            <a:r>
              <a:rPr lang="de-DE" dirty="0"/>
              <a:t>Darstellung der Ziele von System-Benutzer-Interaktionen</a:t>
            </a:r>
          </a:p>
          <a:p>
            <a:pPr lvl="1"/>
            <a:r>
              <a:rPr lang="de-DE" dirty="0"/>
              <a:t>Definition und Organisation funktionaler Anforderungen</a:t>
            </a:r>
          </a:p>
          <a:p>
            <a:pPr lvl="1"/>
            <a:r>
              <a:rPr lang="de-DE" dirty="0"/>
              <a:t>Angaben zu Kontext und Anforderungen eines Systems</a:t>
            </a:r>
          </a:p>
          <a:p>
            <a:pPr lvl="1"/>
            <a:r>
              <a:rPr lang="de-DE" dirty="0"/>
              <a:t>Modellierung des grundlegenden Einflusses in einem Anwendungsdiagramm</a:t>
            </a:r>
          </a:p>
          <a:p>
            <a:endParaRPr lang="de-AT" dirty="0"/>
          </a:p>
        </p:txBody>
      </p:sp>
    </p:spTree>
    <p:extLst>
      <p:ext uri="{BB962C8B-B14F-4D97-AF65-F5344CB8AC3E}">
        <p14:creationId xmlns:p14="http://schemas.microsoft.com/office/powerpoint/2010/main" val="163540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7D3CD2-710C-48EC-8251-3A50D67E3E60}"/>
              </a:ext>
            </a:extLst>
          </p:cNvPr>
          <p:cNvSpPr>
            <a:spLocks noGrp="1"/>
          </p:cNvSpPr>
          <p:nvPr>
            <p:ph type="title"/>
          </p:nvPr>
        </p:nvSpPr>
        <p:spPr/>
        <p:txBody>
          <a:bodyPr>
            <a:normAutofit fontScale="90000"/>
          </a:bodyPr>
          <a:lstStyle/>
          <a:p>
            <a:r>
              <a:rPr lang="de-DE" dirty="0"/>
              <a:t>Komponenten/Symbole und Notationen von/in Use Case Diagrammen</a:t>
            </a:r>
            <a:endParaRPr lang="de-AT" dirty="0"/>
          </a:p>
        </p:txBody>
      </p:sp>
      <p:sp>
        <p:nvSpPr>
          <p:cNvPr id="3" name="Inhaltsplatzhalter 2">
            <a:extLst>
              <a:ext uri="{FF2B5EF4-FFF2-40B4-BE49-F238E27FC236}">
                <a16:creationId xmlns:a16="http://schemas.microsoft.com/office/drawing/2014/main" id="{A7B395BC-88C6-4D42-9FEA-14ACE3592822}"/>
              </a:ext>
            </a:extLst>
          </p:cNvPr>
          <p:cNvSpPr>
            <a:spLocks noGrp="1"/>
          </p:cNvSpPr>
          <p:nvPr>
            <p:ph idx="1"/>
          </p:nvPr>
        </p:nvSpPr>
        <p:spPr/>
        <p:txBody>
          <a:bodyPr/>
          <a:lstStyle/>
          <a:p>
            <a:r>
              <a:rPr lang="de-AT" dirty="0"/>
              <a:t>Um zu verstehen, worum es sich bei Use Case- bzw. Anwendungsfalldiagrammen handelt, muss man zunächst die Bausteine verstehen, aus denen sie sich zusammensetzen. Diese werden auf den folgenden Folien erklärt. </a:t>
            </a:r>
          </a:p>
          <a:p>
            <a:r>
              <a:rPr lang="de-AT" dirty="0"/>
              <a:t>Bei Anwendungsfalldiagrammen kommt eine ziemlich einfache Notation zum Einsatz, die weniger unterschiedliche Symbolarten umfasst als andere UML-Diagramme#</a:t>
            </a:r>
          </a:p>
          <a:p>
            <a:endParaRPr lang="de-AT" dirty="0"/>
          </a:p>
          <a:p>
            <a:endParaRPr lang="de-AT" dirty="0"/>
          </a:p>
          <a:p>
            <a:endParaRPr lang="de-AT" dirty="0"/>
          </a:p>
        </p:txBody>
      </p:sp>
    </p:spTree>
    <p:extLst>
      <p:ext uri="{BB962C8B-B14F-4D97-AF65-F5344CB8AC3E}">
        <p14:creationId xmlns:p14="http://schemas.microsoft.com/office/powerpoint/2010/main" val="246183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511376-CED1-4A18-AED8-110ADA27F43D}"/>
              </a:ext>
            </a:extLst>
          </p:cNvPr>
          <p:cNvSpPr>
            <a:spLocks noGrp="1"/>
          </p:cNvSpPr>
          <p:nvPr>
            <p:ph type="title"/>
          </p:nvPr>
        </p:nvSpPr>
        <p:spPr/>
        <p:txBody>
          <a:bodyPr/>
          <a:lstStyle/>
          <a:p>
            <a:r>
              <a:rPr lang="de-DE" dirty="0"/>
              <a:t>Akteure</a:t>
            </a:r>
            <a:endParaRPr lang="de-AT" dirty="0"/>
          </a:p>
        </p:txBody>
      </p:sp>
      <p:sp>
        <p:nvSpPr>
          <p:cNvPr id="3" name="Inhaltsplatzhalter 2">
            <a:extLst>
              <a:ext uri="{FF2B5EF4-FFF2-40B4-BE49-F238E27FC236}">
                <a16:creationId xmlns:a16="http://schemas.microsoft.com/office/drawing/2014/main" id="{D18EDEB1-8A88-413E-B865-135344FA6813}"/>
              </a:ext>
            </a:extLst>
          </p:cNvPr>
          <p:cNvSpPr>
            <a:spLocks noGrp="1"/>
          </p:cNvSpPr>
          <p:nvPr>
            <p:ph idx="1"/>
          </p:nvPr>
        </p:nvSpPr>
        <p:spPr/>
        <p:txBody>
          <a:bodyPr/>
          <a:lstStyle/>
          <a:p>
            <a:pPr marL="0" indent="0">
              <a:buNone/>
            </a:pPr>
            <a:endParaRPr lang="de-DE" dirty="0"/>
          </a:p>
          <a:p>
            <a:r>
              <a:rPr lang="de-DE" dirty="0"/>
              <a:t>Nutzer die mit einem System interagieren</a:t>
            </a:r>
          </a:p>
          <a:p>
            <a:endParaRPr lang="de-DE" dirty="0"/>
          </a:p>
          <a:p>
            <a:r>
              <a:rPr lang="de-DE" dirty="0"/>
              <a:t>Können Personen, Organisationen oder auch externe Systeme sein</a:t>
            </a:r>
          </a:p>
          <a:p>
            <a:endParaRPr lang="de-DE" dirty="0"/>
          </a:p>
          <a:p>
            <a:r>
              <a:rPr lang="de-DE" dirty="0"/>
              <a:t>In jedem Fall handelt es sich um externe Objekte die Daten produzieren und konsumieren</a:t>
            </a:r>
            <a:endParaRPr lang="de-AT" dirty="0"/>
          </a:p>
        </p:txBody>
      </p:sp>
    </p:spTree>
    <p:extLst>
      <p:ext uri="{BB962C8B-B14F-4D97-AF65-F5344CB8AC3E}">
        <p14:creationId xmlns:p14="http://schemas.microsoft.com/office/powerpoint/2010/main" val="311878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49B8D0-7E02-4B3B-AF1F-F82B1BD07460}"/>
              </a:ext>
            </a:extLst>
          </p:cNvPr>
          <p:cNvSpPr>
            <a:spLocks noGrp="1"/>
          </p:cNvSpPr>
          <p:nvPr>
            <p:ph type="title"/>
          </p:nvPr>
        </p:nvSpPr>
        <p:spPr/>
        <p:txBody>
          <a:bodyPr/>
          <a:lstStyle/>
          <a:p>
            <a:r>
              <a:rPr lang="de-DE" dirty="0"/>
              <a:t>Akteure</a:t>
            </a:r>
            <a:endParaRPr lang="de-AT" dirty="0"/>
          </a:p>
        </p:txBody>
      </p:sp>
      <p:sp>
        <p:nvSpPr>
          <p:cNvPr id="3" name="Inhaltsplatzhalter 2">
            <a:extLst>
              <a:ext uri="{FF2B5EF4-FFF2-40B4-BE49-F238E27FC236}">
                <a16:creationId xmlns:a16="http://schemas.microsoft.com/office/drawing/2014/main" id="{E4143BB5-EF31-4A04-9825-7232504FA379}"/>
              </a:ext>
            </a:extLst>
          </p:cNvPr>
          <p:cNvSpPr>
            <a:spLocks noGrp="1"/>
          </p:cNvSpPr>
          <p:nvPr>
            <p:ph idx="1"/>
          </p:nvPr>
        </p:nvSpPr>
        <p:spPr/>
        <p:txBody>
          <a:bodyPr/>
          <a:lstStyle/>
          <a:p>
            <a:r>
              <a:rPr lang="de-AT" dirty="0"/>
              <a:t>Die UML gibt die Strichfigur als Akteur Symbol vor. Wenn kein menschlicher Akteur gemeint ist, kann auch das Rechteck mit Stereotyp &lt;&lt;Actor&gt;&gt; verwendet werden. Und der rechte Quader kann als alternatives grafisches Symbol für ein Fremdsystem verwendet werden.</a:t>
            </a:r>
          </a:p>
          <a:p>
            <a:endParaRPr lang="de-AT" dirty="0"/>
          </a:p>
        </p:txBody>
      </p:sp>
      <p:pic>
        <p:nvPicPr>
          <p:cNvPr id="4" name="Grafik 3">
            <a:extLst>
              <a:ext uri="{FF2B5EF4-FFF2-40B4-BE49-F238E27FC236}">
                <a16:creationId xmlns:a16="http://schemas.microsoft.com/office/drawing/2014/main" id="{748B81C2-54B7-4EE5-ADAC-B10CB443FF93}"/>
              </a:ext>
            </a:extLst>
          </p:cNvPr>
          <p:cNvPicPr/>
          <p:nvPr/>
        </p:nvPicPr>
        <p:blipFill>
          <a:blip r:embed="rId2">
            <a:extLst>
              <a:ext uri="{28A0092B-C50C-407E-A947-70E740481C1C}">
                <a14:useLocalDpi xmlns:a14="http://schemas.microsoft.com/office/drawing/2010/main" val="0"/>
              </a:ext>
            </a:extLst>
          </a:blip>
          <a:stretch>
            <a:fillRect/>
          </a:stretch>
        </p:blipFill>
        <p:spPr>
          <a:xfrm>
            <a:off x="3099262" y="3429000"/>
            <a:ext cx="5006080" cy="1878763"/>
          </a:xfrm>
          <a:prstGeom prst="rect">
            <a:avLst/>
          </a:prstGeom>
        </p:spPr>
      </p:pic>
    </p:spTree>
    <p:extLst>
      <p:ext uri="{BB962C8B-B14F-4D97-AF65-F5344CB8AC3E}">
        <p14:creationId xmlns:p14="http://schemas.microsoft.com/office/powerpoint/2010/main" val="212224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6F5981-9D54-4CBB-AD64-40D55F145CC0}"/>
              </a:ext>
            </a:extLst>
          </p:cNvPr>
          <p:cNvSpPr>
            <a:spLocks noGrp="1"/>
          </p:cNvSpPr>
          <p:nvPr>
            <p:ph type="title"/>
          </p:nvPr>
        </p:nvSpPr>
        <p:spPr/>
        <p:txBody>
          <a:bodyPr/>
          <a:lstStyle/>
          <a:p>
            <a:r>
              <a:rPr lang="de-DE" dirty="0"/>
              <a:t>System</a:t>
            </a:r>
            <a:endParaRPr lang="de-AT" dirty="0"/>
          </a:p>
        </p:txBody>
      </p:sp>
      <p:sp>
        <p:nvSpPr>
          <p:cNvPr id="3" name="Inhaltsplatzhalter 2">
            <a:extLst>
              <a:ext uri="{FF2B5EF4-FFF2-40B4-BE49-F238E27FC236}">
                <a16:creationId xmlns:a16="http://schemas.microsoft.com/office/drawing/2014/main" id="{D1B42D81-395D-4996-AA19-82140EB503DE}"/>
              </a:ext>
            </a:extLst>
          </p:cNvPr>
          <p:cNvSpPr>
            <a:spLocks noGrp="1"/>
          </p:cNvSpPr>
          <p:nvPr>
            <p:ph idx="1"/>
          </p:nvPr>
        </p:nvSpPr>
        <p:spPr/>
        <p:txBody>
          <a:bodyPr>
            <a:normAutofit/>
          </a:bodyPr>
          <a:lstStyle/>
          <a:p>
            <a:r>
              <a:rPr lang="de-AT" dirty="0"/>
              <a:t>kein direktes, logisches Modellelement der UML</a:t>
            </a:r>
          </a:p>
          <a:p>
            <a:endParaRPr lang="de-AT" dirty="0"/>
          </a:p>
          <a:p>
            <a:r>
              <a:rPr lang="de-AT" dirty="0"/>
              <a:t>Mit System ist der Kontext des Anwendungsfalles gemeint, in dem die vom Anwendungsfall spezifizierten Aktionen ausgeführt werden.</a:t>
            </a:r>
          </a:p>
          <a:p>
            <a:endParaRPr lang="de-AT" dirty="0"/>
          </a:p>
          <a:p>
            <a:r>
              <a:rPr lang="de-AT" dirty="0"/>
              <a:t>System kann Klasse repräsentieren oder eine Komponente</a:t>
            </a:r>
          </a:p>
          <a:p>
            <a:endParaRPr lang="de-DE" dirty="0"/>
          </a:p>
          <a:p>
            <a:endParaRPr lang="de-AT" dirty="0"/>
          </a:p>
        </p:txBody>
      </p:sp>
    </p:spTree>
    <p:extLst>
      <p:ext uri="{BB962C8B-B14F-4D97-AF65-F5344CB8AC3E}">
        <p14:creationId xmlns:p14="http://schemas.microsoft.com/office/powerpoint/2010/main" val="24207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8E696-B75D-4FD7-A14A-B427549F38F0}"/>
              </a:ext>
            </a:extLst>
          </p:cNvPr>
          <p:cNvSpPr>
            <a:spLocks noGrp="1"/>
          </p:cNvSpPr>
          <p:nvPr>
            <p:ph type="title"/>
          </p:nvPr>
        </p:nvSpPr>
        <p:spPr/>
        <p:txBody>
          <a:bodyPr/>
          <a:lstStyle/>
          <a:p>
            <a:r>
              <a:rPr lang="de-DE" dirty="0"/>
              <a:t>System</a:t>
            </a:r>
            <a:endParaRPr lang="de-AT" dirty="0"/>
          </a:p>
        </p:txBody>
      </p:sp>
      <p:sp>
        <p:nvSpPr>
          <p:cNvPr id="3" name="Inhaltsplatzhalter 2">
            <a:extLst>
              <a:ext uri="{FF2B5EF4-FFF2-40B4-BE49-F238E27FC236}">
                <a16:creationId xmlns:a16="http://schemas.microsoft.com/office/drawing/2014/main" id="{F06F445D-540D-4F9A-BC2A-6AF9C753C331}"/>
              </a:ext>
            </a:extLst>
          </p:cNvPr>
          <p:cNvSpPr>
            <a:spLocks noGrp="1"/>
          </p:cNvSpPr>
          <p:nvPr>
            <p:ph idx="1"/>
          </p:nvPr>
        </p:nvSpPr>
        <p:spPr/>
        <p:txBody>
          <a:bodyPr/>
          <a:lstStyle/>
          <a:p>
            <a:r>
              <a:rPr lang="de-AT" dirty="0"/>
              <a:t>Ein System wird durch einen oder mehrere Systemrahmen (Boundary) gezeigt , die Use Cases – die Leistungen und Dienste -, die das System erbringen soll, werden in den Systemrahmen gezeichnet.</a:t>
            </a:r>
          </a:p>
          <a:p>
            <a:endParaRPr lang="de-AT" dirty="0"/>
          </a:p>
          <a:p>
            <a:endParaRPr lang="de-AT" dirty="0"/>
          </a:p>
        </p:txBody>
      </p:sp>
      <p:pic>
        <p:nvPicPr>
          <p:cNvPr id="4" name="Grafik 3">
            <a:extLst>
              <a:ext uri="{FF2B5EF4-FFF2-40B4-BE49-F238E27FC236}">
                <a16:creationId xmlns:a16="http://schemas.microsoft.com/office/drawing/2014/main" id="{D87CD5A1-B5AB-4C92-ABA3-A1BB1ADB3752}"/>
              </a:ext>
            </a:extLst>
          </p:cNvPr>
          <p:cNvPicPr/>
          <p:nvPr/>
        </p:nvPicPr>
        <p:blipFill>
          <a:blip r:embed="rId2"/>
          <a:stretch>
            <a:fillRect/>
          </a:stretch>
        </p:blipFill>
        <p:spPr>
          <a:xfrm>
            <a:off x="2981325" y="3115540"/>
            <a:ext cx="3114675" cy="2495550"/>
          </a:xfrm>
          <a:prstGeom prst="rect">
            <a:avLst/>
          </a:prstGeom>
        </p:spPr>
      </p:pic>
    </p:spTree>
    <p:extLst>
      <p:ext uri="{BB962C8B-B14F-4D97-AF65-F5344CB8AC3E}">
        <p14:creationId xmlns:p14="http://schemas.microsoft.com/office/powerpoint/2010/main" val="331294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2458E-3E7C-4ECF-93FB-6B3B96BD4876}"/>
              </a:ext>
            </a:extLst>
          </p:cNvPr>
          <p:cNvSpPr>
            <a:spLocks noGrp="1"/>
          </p:cNvSpPr>
          <p:nvPr>
            <p:ph type="title"/>
          </p:nvPr>
        </p:nvSpPr>
        <p:spPr/>
        <p:txBody>
          <a:bodyPr/>
          <a:lstStyle/>
          <a:p>
            <a:r>
              <a:rPr lang="de-DE" dirty="0"/>
              <a:t>Ziele</a:t>
            </a:r>
            <a:endParaRPr lang="de-AT" dirty="0"/>
          </a:p>
        </p:txBody>
      </p:sp>
      <p:sp>
        <p:nvSpPr>
          <p:cNvPr id="3" name="Inhaltsplatzhalter 2">
            <a:extLst>
              <a:ext uri="{FF2B5EF4-FFF2-40B4-BE49-F238E27FC236}">
                <a16:creationId xmlns:a16="http://schemas.microsoft.com/office/drawing/2014/main" id="{F40C4E51-38B6-4AD5-928B-6ECF381079AA}"/>
              </a:ext>
            </a:extLst>
          </p:cNvPr>
          <p:cNvSpPr>
            <a:spLocks noGrp="1"/>
          </p:cNvSpPr>
          <p:nvPr>
            <p:ph idx="1"/>
          </p:nvPr>
        </p:nvSpPr>
        <p:spPr/>
        <p:txBody>
          <a:bodyPr/>
          <a:lstStyle/>
          <a:p>
            <a:r>
              <a:rPr lang="de-AT" dirty="0"/>
              <a:t>Das Endergebnis der meisten Anwendungsfälle. Ein gelungenes Diagramm sollte die Aktivitäten und Varianten darstellen, die zur Verwirklichung des Ziels führten.</a:t>
            </a:r>
          </a:p>
          <a:p>
            <a:endParaRPr lang="de-AT" dirty="0"/>
          </a:p>
        </p:txBody>
      </p:sp>
    </p:spTree>
    <p:extLst>
      <p:ext uri="{BB962C8B-B14F-4D97-AF65-F5344CB8AC3E}">
        <p14:creationId xmlns:p14="http://schemas.microsoft.com/office/powerpoint/2010/main" val="2587086546"/>
      </p:ext>
    </p:extLst>
  </p:cSld>
  <p:clrMapOvr>
    <a:masterClrMapping/>
  </p:clrMapOvr>
</p:sld>
</file>

<file path=ppt/theme/theme1.xml><?xml version="1.0" encoding="utf-8"?>
<a:theme xmlns:a="http://schemas.openxmlformats.org/drawingml/2006/main" name="Fetzen">
  <a:themeElements>
    <a:clrScheme name="Fetze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812</Words>
  <Application>Microsoft Office PowerPoint</Application>
  <PresentationFormat>Breitbild</PresentationFormat>
  <Paragraphs>58</Paragraphs>
  <Slides>17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Century Gothic</vt:lpstr>
      <vt:lpstr>Wingdings 3</vt:lpstr>
      <vt:lpstr>Fetzen</vt:lpstr>
      <vt:lpstr>UML Use-Cases</vt:lpstr>
      <vt:lpstr>Was ist ein Use Case Diagramm</vt:lpstr>
      <vt:lpstr>Wann sind Anwendungsdiagramme sinnvoll?</vt:lpstr>
      <vt:lpstr>Komponenten/Symbole und Notationen von/in Use Case Diagrammen</vt:lpstr>
      <vt:lpstr>Akteure</vt:lpstr>
      <vt:lpstr>Akteure</vt:lpstr>
      <vt:lpstr>System</vt:lpstr>
      <vt:lpstr>System</vt:lpstr>
      <vt:lpstr>Ziele</vt:lpstr>
      <vt:lpstr>Anwendungsfälle</vt:lpstr>
      <vt:lpstr>Anwendungsfälle</vt:lpstr>
      <vt:lpstr>Assoziationen</vt:lpstr>
      <vt:lpstr>Systemgrenzen</vt:lpstr>
      <vt:lpstr>Pakete</vt:lpstr>
      <vt:lpstr>Beispiel(Nicht Übung)</vt:lpstr>
      <vt:lpstr>PowerPoint-Präsentation</vt:lpstr>
      <vt:lpstr>Übung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Use-Cases</dc:title>
  <dc:creator>Schallmeiner Alexander</dc:creator>
  <cp:lastModifiedBy>Schallmeiner Alexander</cp:lastModifiedBy>
  <cp:revision>9</cp:revision>
  <dcterms:created xsi:type="dcterms:W3CDTF">2022-04-04T09:06:14Z</dcterms:created>
  <dcterms:modified xsi:type="dcterms:W3CDTF">2022-04-19T15:57:35Z</dcterms:modified>
</cp:coreProperties>
</file>