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36961F-213D-4ACB-8781-55BB4CAC32CC}">
  <a:tblStyle styleId="{1736961F-213D-4ACB-8781-55BB4CAC32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f0bc560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f0bc560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0f0bc560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0f0bc560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0f0bc560f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0f0bc560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0f0bc560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0f0bc560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f0bc560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0f0bc560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0f0bc560f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0f0bc560f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0f0bc560f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0f0bc560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0f0bc560f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0f0bc560f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f671d9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f671d9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0f0bc560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0f0bc560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0f0bc560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0f0bc560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0f0bc560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0f0bc560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0f0bc560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0f0bc560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0f0bc560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0f0bc560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0f0bc560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0f0bc560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0f0bc560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0f0bc560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0f0bc560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0f0bc560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17000" y="562725"/>
            <a:ext cx="6430200" cy="28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/>
              <a:t>Модель кредитного риск-менеджмента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92650" y="4218100"/>
            <a:ext cx="30564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142"/>
              <a:t>Александр Семенюк</a:t>
            </a:r>
            <a:endParaRPr sz="21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85700" cy="4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200" u="sng"/>
              <a:t>LGBMClassifier</a:t>
            </a:r>
            <a:endParaRPr sz="4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00">
                <a:solidFill>
                  <a:srgbClr val="1F1F1F"/>
                </a:solidFill>
                <a:highlight>
                  <a:srgbClr val="FFFFFF"/>
                </a:highlight>
              </a:rPr>
              <a:t>(learning_rate = 0.01, max_depth = 21, n_estimators = 2000, num_leaves = 122, reg_lambda = 1)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 u="sng">
                <a:solidFill>
                  <a:srgbClr val="1F1F1F"/>
                </a:solidFill>
              </a:rPr>
              <a:t>на всей выборке </a:t>
            </a:r>
            <a:r>
              <a:rPr lang="ru" sz="3200"/>
              <a:t>          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ROC_AUC(mean) </a:t>
            </a:r>
            <a:r>
              <a:rPr lang="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0.7652  </a:t>
            </a:r>
            <a:r>
              <a:rPr lang="ru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                        </a:t>
            </a:r>
            <a:endParaRPr sz="20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 sz="3200" u="sng">
                <a:solidFill>
                  <a:srgbClr val="1F1F1F"/>
                </a:solidFill>
              </a:rPr>
              <a:t>на тестовой выборке</a:t>
            </a:r>
            <a:endParaRPr b="1" sz="1900" u="sng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ROC_AUC(mean) </a:t>
            </a:r>
            <a:r>
              <a:rPr lang="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0.7634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2197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500"/>
              <a:t>Новые фичи</a:t>
            </a:r>
            <a:endParaRPr sz="44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805875"/>
            <a:ext cx="8521200" cy="27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51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2150"/>
              <a:buFont typeface="Courier New"/>
              <a:buChar char="●"/>
            </a:pPr>
            <a:r>
              <a:rPr b="1" lang="ru" sz="2150" u="sng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pre_loans30</a:t>
            </a:r>
            <a:r>
              <a:rPr b="1" lang="ru" sz="2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- количество просрочек более 30 дней</a:t>
            </a:r>
            <a:endParaRPr b="1" sz="2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51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2150"/>
              <a:buFont typeface="Courier New"/>
              <a:buChar char="●"/>
            </a:pPr>
            <a:r>
              <a:rPr b="1" lang="ru" sz="2150" u="sng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total_pre_loans</a:t>
            </a:r>
            <a:r>
              <a:rPr b="1" lang="ru" sz="2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- общее количество просрочек</a:t>
            </a:r>
            <a:endParaRPr b="1" sz="2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51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2150"/>
              <a:buFont typeface="Courier New"/>
              <a:buChar char="●"/>
            </a:pPr>
            <a:r>
              <a:rPr b="1" lang="ru" sz="2150" u="sng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quant_over_loans</a:t>
            </a:r>
            <a:r>
              <a:rPr b="1" lang="ru" sz="21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- количество кредитов, по которым допущены просрочки</a:t>
            </a:r>
            <a:endParaRPr b="1" sz="2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 u="sng">
                <a:solidFill>
                  <a:schemeClr val="lt1"/>
                </a:solidFill>
              </a:rPr>
              <a:t>Фичи добавили 0,0002 к ROC_AUC</a:t>
            </a:r>
            <a:endParaRPr sz="28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24325" y="220425"/>
            <a:ext cx="82197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500"/>
              <a:t>ТОП 25 Фичей по важности</a:t>
            </a:r>
            <a:endParaRPr sz="44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5725"/>
            <a:ext cx="9144000" cy="342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2197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500"/>
              <a:t>СТЭКИНГ</a:t>
            </a:r>
            <a:endParaRPr sz="4400"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906925"/>
            <a:ext cx="8521200" cy="26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4550" lvl="0" marL="53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</a:pPr>
            <a:r>
              <a:rPr lang="ru" sz="2900">
                <a:solidFill>
                  <a:schemeClr val="lt1"/>
                </a:solidFill>
              </a:rPr>
              <a:t>Не помог увеличить метрику и значительно увеличивал время обучения.</a:t>
            </a:r>
            <a:endParaRPr sz="2900">
              <a:solidFill>
                <a:schemeClr val="lt1"/>
              </a:solidFill>
            </a:endParaRPr>
          </a:p>
          <a:p>
            <a:pPr indent="-414550" lvl="0" marL="53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</a:pPr>
            <a:r>
              <a:rPr lang="ru" sz="2900">
                <a:solidFill>
                  <a:schemeClr val="lt1"/>
                </a:solidFill>
              </a:rPr>
              <a:t>Наилучшая метрика 0.7624 на тесте.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2197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500"/>
              <a:t>Итоговый датасет</a:t>
            </a:r>
            <a:endParaRPr sz="4400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363825"/>
            <a:ext cx="85212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>
                <a:solidFill>
                  <a:schemeClr val="lt1"/>
                </a:solidFill>
              </a:rPr>
              <a:t>423 фичи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>
                <a:solidFill>
                  <a:schemeClr val="lt1"/>
                </a:solidFill>
              </a:rPr>
              <a:t>Фукнцкия с пайплайном для загрузки, создания 3х фич и агрегации данных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>
                <a:solidFill>
                  <a:schemeClr val="lt1"/>
                </a:solidFill>
              </a:rPr>
              <a:t>Функция для обработки пропусков и мёрджа с целевой переменной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>
                <a:solidFill>
                  <a:schemeClr val="lt1"/>
                </a:solidFill>
              </a:rPr>
              <a:t>Пайплан(StScaler +  LGBMClassifier)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>
                <a:solidFill>
                  <a:schemeClr val="lt1"/>
                </a:solidFill>
              </a:rPr>
              <a:t>Размер 390 mb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62225" y="157400"/>
            <a:ext cx="82197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400"/>
              <a:t>Пайплайн </a:t>
            </a:r>
            <a:endParaRPr sz="4400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363825"/>
            <a:ext cx="85212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0300"/>
            <a:ext cx="91440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-69925"/>
            <a:ext cx="82197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График кривой ROC-AUC</a:t>
            </a:r>
            <a:endParaRPr sz="290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00" y="593425"/>
            <a:ext cx="7085351" cy="430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490250" y="526350"/>
            <a:ext cx="2054400" cy="9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>
                <a:solidFill>
                  <a:schemeClr val="dk1"/>
                </a:solidFill>
              </a:rPr>
              <a:t>ИТОГ</a:t>
            </a:r>
            <a:endParaRPr sz="4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184" name="Google Shape;184;p29"/>
          <p:cNvSpPr txBox="1"/>
          <p:nvPr/>
        </p:nvSpPr>
        <p:spPr>
          <a:xfrm>
            <a:off x="422875" y="1704850"/>
            <a:ext cx="84240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ru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Построена модель, которая оценивает риск неуплаты клиента Банка по кредиту 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Метрика ROC_AUC на тестовой выборке  </a:t>
            </a:r>
            <a:r>
              <a:rPr lang="ru" sz="2500">
                <a:solidFill>
                  <a:schemeClr val="lt1"/>
                </a:solidFill>
              </a:rPr>
              <a:t>0.7634</a:t>
            </a:r>
            <a:endParaRPr sz="25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Метрика ROC_AUC на всей выборке</a:t>
            </a:r>
            <a:r>
              <a:rPr lang="ru" sz="2500">
                <a:solidFill>
                  <a:schemeClr val="lt1"/>
                </a:solidFill>
              </a:rPr>
              <a:t> 0.7652 </a:t>
            </a:r>
            <a:endParaRPr sz="25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Модель не переобучилась, по итогам кросс-валидации на всей выборке </a:t>
            </a:r>
            <a:r>
              <a:rPr lang="ru" sz="2100"/>
              <a:t>ROC_AUC(std)</a:t>
            </a:r>
            <a:r>
              <a:rPr b="1" lang="ru" sz="2100"/>
              <a:t> </a:t>
            </a:r>
            <a:r>
              <a:rPr lang="ru" sz="2500">
                <a:solidFill>
                  <a:schemeClr val="lt1"/>
                </a:solidFill>
              </a:rPr>
              <a:t>0.0017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490250" y="526350"/>
            <a:ext cx="67821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>
                <a:solidFill>
                  <a:schemeClr val="dk1"/>
                </a:solidFill>
              </a:rPr>
              <a:t>Возможные доработки</a:t>
            </a:r>
            <a:endParaRPr sz="4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190" name="Google Shape;190;p30"/>
          <p:cNvSpPr txBox="1"/>
          <p:nvPr/>
        </p:nvSpPr>
        <p:spPr>
          <a:xfrm>
            <a:off x="255325" y="1704850"/>
            <a:ext cx="85917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ru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Добавить веса для кредитов, для новых больше, для старых меньше.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Объединение признаков с одинаковым распределением</a:t>
            </a:r>
            <a:endParaRPr sz="25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Уточнить у бизнеса, что важнее, максимальное увеличение портфеля, либо максимальное качество портфеля(Поднять Precision по классу 1)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ru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Построение модели, работающей с временными рядами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600"/>
              <a:t>Решаемая проблема</a:t>
            </a:r>
            <a:endParaRPr sz="56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2071025"/>
            <a:ext cx="8521200" cy="24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100">
                <a:solidFill>
                  <a:schemeClr val="lt1"/>
                </a:solidFill>
              </a:rPr>
              <a:t>Оценка риска неуплаты клиента Банка по кредиту (дефолт)</a:t>
            </a:r>
            <a:endParaRPr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600"/>
              <a:t>Задача</a:t>
            </a:r>
            <a:endParaRPr sz="56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400" y="1742650"/>
            <a:ext cx="8521200" cy="24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lang="ru" sz="2700">
                <a:solidFill>
                  <a:schemeClr val="lt1"/>
                </a:solidFill>
              </a:rPr>
              <a:t>Построить модель для оценки кредитного риска, которая предсказывает выход клиента в дефолт по кредиту</a:t>
            </a:r>
            <a:endParaRPr sz="2700">
              <a:solidFill>
                <a:schemeClr val="lt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lang="ru" sz="2700">
                <a:solidFill>
                  <a:schemeClr val="lt1"/>
                </a:solidFill>
              </a:rPr>
              <a:t>Значение метрики на тестовом датасете — не менее 0,75 по ROC-AUC</a:t>
            </a:r>
            <a:endParaRPr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400"/>
              <a:t>Описание данных</a:t>
            </a:r>
            <a:endParaRPr sz="44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755350"/>
            <a:ext cx="85212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lang="ru" sz="2700">
                <a:solidFill>
                  <a:schemeClr val="lt1"/>
                </a:solidFill>
              </a:rPr>
              <a:t>Данные содержат информацию о заёмщиках и кредитных продуктах, одна запись - один конкретный кредитный продукт заёмщика.</a:t>
            </a:r>
            <a:endParaRPr sz="2700">
              <a:solidFill>
                <a:schemeClr val="lt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lang="ru" sz="2700">
                <a:solidFill>
                  <a:schemeClr val="lt1"/>
                </a:solidFill>
              </a:rPr>
              <a:t>Данные зашифрованы(категориальные).</a:t>
            </a:r>
            <a:endParaRPr sz="2700">
              <a:solidFill>
                <a:schemeClr val="lt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lang="ru" sz="2700">
                <a:solidFill>
                  <a:schemeClr val="lt1"/>
                </a:solidFill>
              </a:rPr>
              <a:t>Нет пропусков.</a:t>
            </a:r>
            <a:endParaRPr sz="2700">
              <a:solidFill>
                <a:schemeClr val="lt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lang="ru" sz="2700">
                <a:solidFill>
                  <a:schemeClr val="lt1"/>
                </a:solidFill>
              </a:rPr>
              <a:t>Данных много, 3 млн клиентов.</a:t>
            </a:r>
            <a:endParaRPr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2197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500"/>
              <a:t>Формирование датасета</a:t>
            </a:r>
            <a:endParaRPr sz="44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616425"/>
            <a:ext cx="85212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 sz="2800">
                <a:solidFill>
                  <a:schemeClr val="lt1"/>
                </a:solidFill>
              </a:rPr>
              <a:t>OHE всех признаков кроме ID и RN</a:t>
            </a:r>
            <a:endParaRPr sz="2800">
              <a:solidFill>
                <a:schemeClr val="lt1"/>
              </a:solidFill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 sz="2800">
                <a:solidFill>
                  <a:schemeClr val="lt1"/>
                </a:solidFill>
              </a:rPr>
              <a:t>Группировка по ID</a:t>
            </a:r>
            <a:endParaRPr sz="2800">
              <a:solidFill>
                <a:schemeClr val="lt1"/>
              </a:solidFill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 sz="2800">
                <a:solidFill>
                  <a:schemeClr val="lt1"/>
                </a:solidFill>
              </a:rPr>
              <a:t>Агрегация (count) по RN(порядковый номер)</a:t>
            </a:r>
            <a:endParaRPr sz="2800">
              <a:solidFill>
                <a:schemeClr val="lt1"/>
              </a:solidFill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 sz="2800">
                <a:solidFill>
                  <a:schemeClr val="lt1"/>
                </a:solidFill>
              </a:rPr>
              <a:t>Агрегация (sum) по остальным признакам</a:t>
            </a:r>
            <a:endParaRPr sz="2800">
              <a:solidFill>
                <a:schemeClr val="lt1"/>
              </a:solidFill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 sz="2800">
                <a:solidFill>
                  <a:schemeClr val="lt1"/>
                </a:solidFill>
              </a:rPr>
              <a:t>Уменьшил размерность данных к int16</a:t>
            </a:r>
            <a:endParaRPr sz="2800">
              <a:solidFill>
                <a:schemeClr val="lt1"/>
              </a:solidFill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 sz="2800">
                <a:solidFill>
                  <a:schemeClr val="lt1"/>
                </a:solidFill>
              </a:rPr>
              <a:t>Мёрдж с целевой переменной, заполнение получившихся пропусков после агрегации.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на выходе 3 млн клиентов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2197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500"/>
              <a:t>Особенности данных</a:t>
            </a:r>
            <a:endParaRPr sz="44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944800"/>
            <a:ext cx="8521200" cy="26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8329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 sz="3143">
                <a:solidFill>
                  <a:schemeClr val="lt1"/>
                </a:solidFill>
              </a:rPr>
              <a:t>Слабая корреляция с целевой переменной менее 0.1</a:t>
            </a:r>
            <a:endParaRPr sz="3143">
              <a:solidFill>
                <a:schemeClr val="lt1"/>
              </a:solidFill>
            </a:endParaRPr>
          </a:p>
          <a:p>
            <a:pPr indent="-38329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 sz="3143" u="sng">
                <a:solidFill>
                  <a:schemeClr val="lt1"/>
                </a:solidFill>
              </a:rPr>
              <a:t>Дисбаланс классов:</a:t>
            </a:r>
            <a:r>
              <a:rPr lang="ru" sz="3143">
                <a:solidFill>
                  <a:schemeClr val="lt1"/>
                </a:solidFill>
              </a:rPr>
              <a:t> </a:t>
            </a:r>
            <a:endParaRPr sz="3143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143">
                <a:solidFill>
                  <a:schemeClr val="lt1"/>
                </a:solidFill>
              </a:rPr>
              <a:t>класс 0 - 96.45%</a:t>
            </a:r>
            <a:endParaRPr sz="3143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143">
                <a:solidFill>
                  <a:schemeClr val="lt1"/>
                </a:solidFill>
              </a:rPr>
              <a:t>класс 1 - 3.55%</a:t>
            </a:r>
            <a:endParaRPr sz="314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2197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500"/>
              <a:t>Этап моделирования</a:t>
            </a:r>
            <a:endParaRPr sz="44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616425"/>
            <a:ext cx="85212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>
                <a:solidFill>
                  <a:schemeClr val="lt1"/>
                </a:solidFill>
              </a:rPr>
              <a:t>Применил Downsampling(отношение классов 1 к 1, размер датасета 170308 </a:t>
            </a:r>
            <a:r>
              <a:rPr lang="ru" sz="2800">
                <a:solidFill>
                  <a:schemeClr val="lt1"/>
                </a:solidFill>
              </a:rPr>
              <a:t>строк и 420 признаков</a:t>
            </a:r>
            <a:r>
              <a:rPr lang="ru" sz="2800">
                <a:solidFill>
                  <a:schemeClr val="lt1"/>
                </a:solidFill>
              </a:rPr>
              <a:t>)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>
                <a:solidFill>
                  <a:schemeClr val="lt1"/>
                </a:solidFill>
              </a:rPr>
              <a:t>Построил 12 моделей с дефолтными параметрами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94250"/>
            <a:ext cx="82449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500"/>
              <a:t>Метрики моделей</a:t>
            </a:r>
            <a:endParaRPr sz="44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616425"/>
            <a:ext cx="85212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25" y="90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{1736961F-213D-4ACB-8781-55BB4CAC32CC}</a:tableStyleId>
              </a:tblPr>
              <a:tblGrid>
                <a:gridCol w="4758375"/>
                <a:gridCol w="2192800"/>
                <a:gridCol w="2192800"/>
              </a:tblGrid>
              <a:tr h="34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/>
                        <a:t>Модель</a:t>
                      </a:r>
                      <a:endParaRPr b="1" sz="19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ROC_AUC(mean)</a:t>
                      </a:r>
                      <a:endParaRPr b="1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ROC_AUC(std)</a:t>
                      </a:r>
                      <a:endParaRPr b="1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CatBoostClassifier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00FF00"/>
                          </a:solidFill>
                        </a:rPr>
                        <a:t>0.7606</a:t>
                      </a:r>
                      <a:endParaRPr sz="1500">
                        <a:solidFill>
                          <a:srgbClr val="00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FF00"/>
                          </a:solidFill>
                        </a:rPr>
                        <a:t>0.0011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LGBMClassifier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00FF00"/>
                          </a:solidFill>
                        </a:rPr>
                        <a:t>0.7568</a:t>
                      </a:r>
                      <a:endParaRPr sz="1500">
                        <a:solidFill>
                          <a:srgbClr val="00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00FF00"/>
                          </a:solidFill>
                        </a:rPr>
                        <a:t>0.0011</a:t>
                      </a:r>
                      <a:endParaRPr sz="1500">
                        <a:solidFill>
                          <a:srgbClr val="00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XGBClassifier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00FF00"/>
                          </a:solidFill>
                        </a:rPr>
                        <a:t>0.7514</a:t>
                      </a:r>
                      <a:endParaRPr sz="1500">
                        <a:solidFill>
                          <a:srgbClr val="00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00FF00"/>
                          </a:solidFill>
                        </a:rPr>
                        <a:t>0.0020</a:t>
                      </a:r>
                      <a:endParaRPr sz="1500">
                        <a:solidFill>
                          <a:srgbClr val="00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SVC</a:t>
                      </a:r>
                      <a:endParaRPr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FF00"/>
                          </a:solidFill>
                        </a:rPr>
                        <a:t>0.7510</a:t>
                      </a:r>
                      <a:endParaRPr sz="15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FF00"/>
                          </a:solidFill>
                        </a:rPr>
                        <a:t>0.0005</a:t>
                      </a:r>
                      <a:endParaRPr sz="15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GradientBoostingClassifier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FF00"/>
                          </a:solidFill>
                        </a:rPr>
                        <a:t>0.7460</a:t>
                      </a:r>
                      <a:endParaRPr sz="15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FF00"/>
                          </a:solidFill>
                        </a:rPr>
                        <a:t>0.0011</a:t>
                      </a:r>
                      <a:endParaRPr sz="15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LogisticRegression</a:t>
                      </a:r>
                      <a:endParaRPr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FF00"/>
                          </a:solidFill>
                        </a:rPr>
                        <a:t>0.7342</a:t>
                      </a:r>
                      <a:endParaRPr sz="15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FF00"/>
                          </a:solidFill>
                        </a:rPr>
                        <a:t>0.0011</a:t>
                      </a:r>
                      <a:endParaRPr sz="15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AdaBoostClassifier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FF00"/>
                          </a:solidFill>
                        </a:rPr>
                        <a:t>0.7334</a:t>
                      </a:r>
                      <a:endParaRPr sz="15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FF00"/>
                          </a:solidFill>
                        </a:rPr>
                        <a:t>0.0013</a:t>
                      </a:r>
                      <a:endParaRPr sz="15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RandomForestRegressor</a:t>
                      </a:r>
                      <a:endParaRPr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FF00"/>
                          </a:solidFill>
                        </a:rPr>
                        <a:t>0.7327</a:t>
                      </a:r>
                      <a:endParaRPr sz="15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FF00"/>
                          </a:solidFill>
                        </a:rPr>
                        <a:t>0.0011</a:t>
                      </a:r>
                      <a:endParaRPr sz="1500">
                        <a:solidFill>
                          <a:srgbClr val="FF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MLPClassifier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0000"/>
                          </a:solidFill>
                        </a:rPr>
                        <a:t>0.6776</a:t>
                      </a:r>
                      <a:endParaRPr sz="15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0000"/>
                          </a:solidFill>
                        </a:rPr>
                        <a:t>0.0039</a:t>
                      </a:r>
                      <a:endParaRPr sz="15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GaussianNB</a:t>
                      </a:r>
                      <a:endParaRPr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0000"/>
                          </a:solidFill>
                        </a:rPr>
                        <a:t>0.6741</a:t>
                      </a:r>
                      <a:endParaRPr sz="15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0000"/>
                          </a:solidFill>
                        </a:rPr>
                        <a:t>0.0016</a:t>
                      </a:r>
                      <a:endParaRPr sz="15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8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KNeighborsClassifier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0000"/>
                          </a:solidFill>
                        </a:rPr>
                        <a:t>0.6492</a:t>
                      </a:r>
                      <a:endParaRPr sz="15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0000"/>
                          </a:solidFill>
                        </a:rPr>
                        <a:t>0.0022</a:t>
                      </a:r>
                      <a:endParaRPr sz="15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9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DecisionTreeClassifier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0000"/>
                          </a:solidFill>
                        </a:rPr>
                        <a:t>0.5901</a:t>
                      </a:r>
                      <a:endParaRPr sz="15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FF0000"/>
                          </a:solidFill>
                        </a:rPr>
                        <a:t>0.0029</a:t>
                      </a:r>
                      <a:endParaRPr sz="15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189275"/>
            <a:ext cx="82197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300"/>
              <a:t>Итоги тюнинга (GridSearch)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на всем датасете(3 млн строк)</a:t>
            </a:r>
            <a:endParaRPr sz="25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616425"/>
            <a:ext cx="85212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-37" y="14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{1736961F-213D-4ACB-8781-55BB4CAC32CC}</a:tableStyleId>
              </a:tblPr>
              <a:tblGrid>
                <a:gridCol w="3048000"/>
                <a:gridCol w="3048000"/>
                <a:gridCol w="3048000"/>
              </a:tblGrid>
              <a:tr h="67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/>
                        <a:t>Модель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/>
                        <a:t>ROC_AUC(mean)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/>
                        <a:t>ROC_AUC(std)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94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100"/>
                        <a:t>LGBMClassifier</a:t>
                      </a:r>
                      <a:endParaRPr b="1" sz="2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00FF00"/>
                          </a:solidFill>
                        </a:rPr>
                        <a:t>0.7652</a:t>
                      </a:r>
                      <a:endParaRPr sz="1800">
                        <a:solidFill>
                          <a:srgbClr val="00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00FF00"/>
                          </a:solidFill>
                        </a:rPr>
                        <a:t>0.0017</a:t>
                      </a:r>
                      <a:endParaRPr sz="1800">
                        <a:solidFill>
                          <a:srgbClr val="00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94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/>
                        <a:t>XGBClassifier</a:t>
                      </a:r>
                      <a:endParaRPr sz="2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1F1F1F"/>
                          </a:solidFill>
                        </a:rPr>
                        <a:t>0.7604</a:t>
                      </a:r>
                      <a:endParaRPr sz="18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1F1F1F"/>
                          </a:solidFill>
                        </a:rPr>
                        <a:t>0.0015</a:t>
                      </a:r>
                      <a:endParaRPr sz="18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94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/>
                        <a:t>CatBoostClassifier</a:t>
                      </a:r>
                      <a:endParaRPr sz="2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1F1F1F"/>
                          </a:solidFill>
                        </a:rPr>
                        <a:t>0.7601</a:t>
                      </a:r>
                      <a:endParaRPr sz="18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rgbClr val="1F1F1F"/>
                          </a:solidFill>
                        </a:rPr>
                        <a:t>0.0017</a:t>
                      </a:r>
                      <a:endParaRPr sz="17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