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BC799-7C03-447B-8F54-63FAD4582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D4461-AABA-469B-A166-451A95370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33DB7-3555-4807-9103-A1A667EA7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471-B059-43E9-A713-FDDB1C8D19B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F0701-4137-4CBF-8846-C9205974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73742-57CB-45DE-B488-03D0DDFD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C6-E87C-4393-AA3D-264D42CE7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49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F654E-81C8-4613-A841-053ECAB5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246CE-9759-4A61-9DCE-531FFB77E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0389F-5309-4445-900D-09AFED9A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471-B059-43E9-A713-FDDB1C8D19B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CEDDB-FDE9-4413-8686-ED60D0E11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A84B-0EF3-4C19-8151-0343288C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C6-E87C-4393-AA3D-264D42CE7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064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4127D6-49D9-414D-B143-0DA0624FF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28245F-6437-46C5-A2D8-F5E284C69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23AC2-7F6C-417D-9EB1-D1B2F278D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471-B059-43E9-A713-FDDB1C8D19B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4A3A-C7A9-4086-9106-38BEF4ADC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34F70-F200-4A38-90BB-DF3F8160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C6-E87C-4393-AA3D-264D42CE7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58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6D55-4EC8-43C6-8244-F844D9D8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38875-6BC2-4A47-852F-FD5A523DB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9890-53E8-401B-AE72-0566E6D83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471-B059-43E9-A713-FDDB1C8D19B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999A0-0151-48B6-96B4-2590BDCE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95904-32E4-4F72-85EC-4AA575A7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C6-E87C-4393-AA3D-264D42CE7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7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66B52-A18B-4FB6-9C68-DCC38716E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24BC2-0540-492B-B8B6-B5368E009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0CD7C-5CD2-402C-B5E8-902B3E93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471-B059-43E9-A713-FDDB1C8D19B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8538CD-B90B-4B26-B5B8-6B6AFE06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0C33-76F1-4D60-B895-BA36B38F1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C6-E87C-4393-AA3D-264D42CE7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57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AF8CD-55E2-4250-9BAA-DCE5A5D0D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4E489-8313-413B-9F17-AB2D9E279B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684760-0177-4D91-9F23-D0EC0768EA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0168D-2C14-4717-A33B-96C98D76D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471-B059-43E9-A713-FDDB1C8D19B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52F2D-6F66-4C7C-AD05-52FE56D3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D70780-5498-47C0-BBB1-34CC384F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C6-E87C-4393-AA3D-264D42CE7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49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555F0-CA7B-40E1-87A4-795943609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2B885-7BE9-4D87-97D3-558578EE2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CE619-BED7-4EB1-8D90-B68531C0E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8AA91-3E6D-4E40-9647-39ED82CE2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D938EC-3093-482F-8B51-42287F61CD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6E2BE-0D50-47DD-84AE-9555E3B0A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471-B059-43E9-A713-FDDB1C8D19B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C51B34-1E57-472A-9936-3A24F6032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5976D-F52B-48D4-8575-F511AE2F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C6-E87C-4393-AA3D-264D42CE7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80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053D-32EC-4EEA-A033-342CD719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31A31-5475-4FA8-B324-55D3FCAE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471-B059-43E9-A713-FDDB1C8D19B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5853D9-DECB-4F09-B2F3-FE9A19FB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39A702-508D-4A82-8F79-C629E130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C6-E87C-4393-AA3D-264D42CE7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379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1D562-0A01-41F7-A67A-66733A05B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471-B059-43E9-A713-FDDB1C8D19B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0F23F-0E80-4E17-855C-EC116578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D7034-E97F-4BA5-9AFC-15D2DDD4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C6-E87C-4393-AA3D-264D42CE7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27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AE5C5-3793-49C9-B63E-DB580E3A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2C0BB-BFFD-4586-B4F9-049E5ADC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0CEAE-81D6-4AE1-9406-72B086822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77824-59C9-4A20-9CF9-D214A103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471-B059-43E9-A713-FDDB1C8D19B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CE176-EAF2-4B18-AF64-0366AA1B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57BD1-4404-46F6-B851-88BE9C78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C6-E87C-4393-AA3D-264D42CE7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5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E470-F207-4D12-9740-CFB5869C3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9CC072-8A3E-4725-9849-FBDCAF1C9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E537ED-939A-4EF9-A449-388527C33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BEDBB-178C-464E-9711-EA9859FF4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7471-B059-43E9-A713-FDDB1C8D19B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699D4-20CA-4B24-A7A9-7494742D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92DBD-489C-458F-8D76-BEA219E6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D54C6-E87C-4393-AA3D-264D42CE7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82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5A281-ED32-4D61-BD22-51080AFF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F397C-596B-41D1-B42A-E514DE3C5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99C41-4884-4328-86D5-F31A1683E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C7471-B059-43E9-A713-FDDB1C8D19B2}" type="datetimeFigureOut">
              <a:rPr lang="en-IN" smtClean="0"/>
              <a:t>17-12-2022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0E7CA-9B56-4561-8B19-B566E5842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FA23B-EE62-4151-A645-EDE0168D0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D54C6-E87C-4393-AA3D-264D42CE7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097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978E27B-BA90-479E-8BB6-A5FC87B64402}"/>
              </a:ext>
            </a:extLst>
          </p:cNvPr>
          <p:cNvCxnSpPr/>
          <p:nvPr/>
        </p:nvCxnSpPr>
        <p:spPr>
          <a:xfrm>
            <a:off x="7465373" y="2802194"/>
            <a:ext cx="3239730" cy="0"/>
          </a:xfrm>
          <a:prstGeom prst="line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0252DE0-AF27-4275-BA6B-70060F1F5CA2}"/>
              </a:ext>
            </a:extLst>
          </p:cNvPr>
          <p:cNvCxnSpPr/>
          <p:nvPr/>
        </p:nvCxnSpPr>
        <p:spPr>
          <a:xfrm>
            <a:off x="857864" y="2802194"/>
            <a:ext cx="3239730" cy="0"/>
          </a:xfrm>
          <a:prstGeom prst="line">
            <a:avLst/>
          </a:prstGeom>
          <a:noFill/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984D6B-2F8C-4345-A519-3196816DDB20}"/>
              </a:ext>
            </a:extLst>
          </p:cNvPr>
          <p:cNvGrpSpPr/>
          <p:nvPr/>
        </p:nvGrpSpPr>
        <p:grpSpPr>
          <a:xfrm>
            <a:off x="862779" y="1597742"/>
            <a:ext cx="9842324" cy="0"/>
            <a:chOff x="862779" y="1597742"/>
            <a:chExt cx="9842324" cy="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59FA4DB-6A9B-4D65-AA84-3B8F58764ED7}"/>
                </a:ext>
              </a:extLst>
            </p:cNvPr>
            <p:cNvCxnSpPr>
              <a:cxnSpLocks/>
            </p:cNvCxnSpPr>
            <p:nvPr/>
          </p:nvCxnSpPr>
          <p:spPr>
            <a:xfrm>
              <a:off x="7465373" y="1597742"/>
              <a:ext cx="3239730" cy="0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D37635D-F5E2-415F-BAD8-373BC1A9EA84}"/>
                </a:ext>
              </a:extLst>
            </p:cNvPr>
            <p:cNvCxnSpPr>
              <a:cxnSpLocks/>
            </p:cNvCxnSpPr>
            <p:nvPr/>
          </p:nvCxnSpPr>
          <p:spPr>
            <a:xfrm>
              <a:off x="862779" y="1597742"/>
              <a:ext cx="3239730" cy="0"/>
            </a:xfrm>
            <a:prstGeom prst="line">
              <a:avLst/>
            </a:prstGeom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F89A921-65A3-4E97-94E6-F6C9A79BF4DE}"/>
              </a:ext>
            </a:extLst>
          </p:cNvPr>
          <p:cNvGrpSpPr/>
          <p:nvPr/>
        </p:nvGrpSpPr>
        <p:grpSpPr>
          <a:xfrm>
            <a:off x="862779" y="1941871"/>
            <a:ext cx="9842324" cy="0"/>
            <a:chOff x="862779" y="1941871"/>
            <a:chExt cx="9842324" cy="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33518A-7103-4509-BEAF-5EB1A7BC3E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5373" y="1941871"/>
              <a:ext cx="3239730" cy="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4662AB-3286-41AB-8918-DDB492519648}"/>
                </a:ext>
              </a:extLst>
            </p:cNvPr>
            <p:cNvCxnSpPr>
              <a:cxnSpLocks/>
            </p:cNvCxnSpPr>
            <p:nvPr/>
          </p:nvCxnSpPr>
          <p:spPr>
            <a:xfrm>
              <a:off x="862779" y="1941871"/>
              <a:ext cx="3239730" cy="0"/>
            </a:xfrm>
            <a:prstGeom prst="line">
              <a:avLst/>
            </a:prstGeom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A48C93-3F26-4A9A-BA29-B681C83DF0A1}"/>
              </a:ext>
            </a:extLst>
          </p:cNvPr>
          <p:cNvGrpSpPr/>
          <p:nvPr/>
        </p:nvGrpSpPr>
        <p:grpSpPr>
          <a:xfrm>
            <a:off x="857864" y="1334728"/>
            <a:ext cx="3239730" cy="4903839"/>
            <a:chOff x="857864" y="1334728"/>
            <a:chExt cx="3239730" cy="4903839"/>
          </a:xfrm>
        </p:grpSpPr>
        <p:sp>
          <p:nvSpPr>
            <p:cNvPr id="9" name="Rectangle 4">
              <a:extLst>
                <a:ext uri="{FF2B5EF4-FFF2-40B4-BE49-F238E27FC236}">
                  <a16:creationId xmlns:a16="http://schemas.microsoft.com/office/drawing/2014/main" id="{A935DBB5-84D5-4E6E-B2B1-7760CEC369FE}"/>
                </a:ext>
              </a:extLst>
            </p:cNvPr>
            <p:cNvSpPr/>
            <p:nvPr/>
          </p:nvSpPr>
          <p:spPr>
            <a:xfrm>
              <a:off x="857864" y="1334728"/>
              <a:ext cx="3239730" cy="4903839"/>
            </a:xfrm>
            <a:custGeom>
              <a:avLst/>
              <a:gdLst>
                <a:gd name="connsiteX0" fmla="*/ 0 w 3239730"/>
                <a:gd name="connsiteY0" fmla="*/ 0 h 4903839"/>
                <a:gd name="connsiteX1" fmla="*/ 3239730 w 3239730"/>
                <a:gd name="connsiteY1" fmla="*/ 0 h 4903839"/>
                <a:gd name="connsiteX2" fmla="*/ 3239730 w 3239730"/>
                <a:gd name="connsiteY2" fmla="*/ 4903839 h 4903839"/>
                <a:gd name="connsiteX3" fmla="*/ 0 w 3239730"/>
                <a:gd name="connsiteY3" fmla="*/ 4903839 h 4903839"/>
                <a:gd name="connsiteX4" fmla="*/ 0 w 3239730"/>
                <a:gd name="connsiteY4" fmla="*/ 0 h 4903839"/>
                <a:gd name="connsiteX0" fmla="*/ 0 w 3239730"/>
                <a:gd name="connsiteY0" fmla="*/ 14748 h 4918587"/>
                <a:gd name="connsiteX1" fmla="*/ 277762 w 3239730"/>
                <a:gd name="connsiteY1" fmla="*/ 0 h 4918587"/>
                <a:gd name="connsiteX2" fmla="*/ 3239730 w 3239730"/>
                <a:gd name="connsiteY2" fmla="*/ 14748 h 4918587"/>
                <a:gd name="connsiteX3" fmla="*/ 3239730 w 3239730"/>
                <a:gd name="connsiteY3" fmla="*/ 4918587 h 4918587"/>
                <a:gd name="connsiteX4" fmla="*/ 0 w 3239730"/>
                <a:gd name="connsiteY4" fmla="*/ 4918587 h 4918587"/>
                <a:gd name="connsiteX5" fmla="*/ 0 w 3239730"/>
                <a:gd name="connsiteY5" fmla="*/ 14748 h 4918587"/>
                <a:gd name="connsiteX0" fmla="*/ 0 w 3239730"/>
                <a:gd name="connsiteY0" fmla="*/ 14748 h 4918587"/>
                <a:gd name="connsiteX1" fmla="*/ 277762 w 3239730"/>
                <a:gd name="connsiteY1" fmla="*/ 0 h 4918587"/>
                <a:gd name="connsiteX2" fmla="*/ 2372033 w 3239730"/>
                <a:gd name="connsiteY2" fmla="*/ 14749 h 4918587"/>
                <a:gd name="connsiteX3" fmla="*/ 3239730 w 3239730"/>
                <a:gd name="connsiteY3" fmla="*/ 14748 h 4918587"/>
                <a:gd name="connsiteX4" fmla="*/ 3239730 w 3239730"/>
                <a:gd name="connsiteY4" fmla="*/ 4918587 h 4918587"/>
                <a:gd name="connsiteX5" fmla="*/ 0 w 3239730"/>
                <a:gd name="connsiteY5" fmla="*/ 4918587 h 4918587"/>
                <a:gd name="connsiteX6" fmla="*/ 0 w 3239730"/>
                <a:gd name="connsiteY6" fmla="*/ 14748 h 4918587"/>
                <a:gd name="connsiteX0" fmla="*/ 0 w 3239730"/>
                <a:gd name="connsiteY0" fmla="*/ 14748 h 4918587"/>
                <a:gd name="connsiteX1" fmla="*/ 277762 w 3239730"/>
                <a:gd name="connsiteY1" fmla="*/ 0 h 4918587"/>
                <a:gd name="connsiteX2" fmla="*/ 2976717 w 3239730"/>
                <a:gd name="connsiteY2" fmla="*/ 0 h 4918587"/>
                <a:gd name="connsiteX3" fmla="*/ 3239730 w 3239730"/>
                <a:gd name="connsiteY3" fmla="*/ 14748 h 4918587"/>
                <a:gd name="connsiteX4" fmla="*/ 3239730 w 3239730"/>
                <a:gd name="connsiteY4" fmla="*/ 4918587 h 4918587"/>
                <a:gd name="connsiteX5" fmla="*/ 0 w 3239730"/>
                <a:gd name="connsiteY5" fmla="*/ 4918587 h 4918587"/>
                <a:gd name="connsiteX6" fmla="*/ 0 w 3239730"/>
                <a:gd name="connsiteY6" fmla="*/ 14748 h 4918587"/>
                <a:gd name="connsiteX0" fmla="*/ 0 w 3239730"/>
                <a:gd name="connsiteY0" fmla="*/ 14748 h 4918587"/>
                <a:gd name="connsiteX1" fmla="*/ 277762 w 3239730"/>
                <a:gd name="connsiteY1" fmla="*/ 0 h 4918587"/>
                <a:gd name="connsiteX2" fmla="*/ 3239730 w 3239730"/>
                <a:gd name="connsiteY2" fmla="*/ 14748 h 4918587"/>
                <a:gd name="connsiteX3" fmla="*/ 3239730 w 3239730"/>
                <a:gd name="connsiteY3" fmla="*/ 4918587 h 4918587"/>
                <a:gd name="connsiteX4" fmla="*/ 0 w 3239730"/>
                <a:gd name="connsiteY4" fmla="*/ 4918587 h 4918587"/>
                <a:gd name="connsiteX5" fmla="*/ 0 w 3239730"/>
                <a:gd name="connsiteY5" fmla="*/ 14748 h 4918587"/>
                <a:gd name="connsiteX0" fmla="*/ 0 w 3239730"/>
                <a:gd name="connsiteY0" fmla="*/ 0 h 4903839"/>
                <a:gd name="connsiteX1" fmla="*/ 3239730 w 3239730"/>
                <a:gd name="connsiteY1" fmla="*/ 0 h 4903839"/>
                <a:gd name="connsiteX2" fmla="*/ 3239730 w 3239730"/>
                <a:gd name="connsiteY2" fmla="*/ 4903839 h 4903839"/>
                <a:gd name="connsiteX3" fmla="*/ 0 w 3239730"/>
                <a:gd name="connsiteY3" fmla="*/ 4903839 h 4903839"/>
                <a:gd name="connsiteX4" fmla="*/ 0 w 3239730"/>
                <a:gd name="connsiteY4" fmla="*/ 0 h 490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9730" h="4903839">
                  <a:moveTo>
                    <a:pt x="0" y="0"/>
                  </a:moveTo>
                  <a:lnTo>
                    <a:pt x="3239730" y="0"/>
                  </a:lnTo>
                  <a:lnTo>
                    <a:pt x="3239730" y="4903839"/>
                  </a:lnTo>
                  <a:lnTo>
                    <a:pt x="0" y="490383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440B82-2751-4531-8964-1DA68D4E50B7}"/>
                </a:ext>
              </a:extLst>
            </p:cNvPr>
            <p:cNvSpPr txBox="1"/>
            <p:nvPr/>
          </p:nvSpPr>
          <p:spPr>
            <a:xfrm>
              <a:off x="1047135" y="2207183"/>
              <a:ext cx="2861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Parallel flow Heat Exchanger</a:t>
              </a:r>
              <a:endParaRPr lang="en-IN" i="1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CB4E82-AA0D-44B9-8BF0-06E1FF8ED93D}"/>
              </a:ext>
            </a:extLst>
          </p:cNvPr>
          <p:cNvGrpSpPr/>
          <p:nvPr/>
        </p:nvGrpSpPr>
        <p:grpSpPr>
          <a:xfrm>
            <a:off x="7465373" y="1334727"/>
            <a:ext cx="3239730" cy="4903839"/>
            <a:chOff x="7465373" y="1334727"/>
            <a:chExt cx="3239730" cy="49038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D5D7CA9-7A4F-4282-9142-E50E43FB5412}"/>
                </a:ext>
              </a:extLst>
            </p:cNvPr>
            <p:cNvSpPr/>
            <p:nvPr/>
          </p:nvSpPr>
          <p:spPr>
            <a:xfrm>
              <a:off x="7465373" y="1334727"/>
              <a:ext cx="3239730" cy="4903839"/>
            </a:xfrm>
            <a:custGeom>
              <a:avLst/>
              <a:gdLst>
                <a:gd name="connsiteX0" fmla="*/ 0 w 3239730"/>
                <a:gd name="connsiteY0" fmla="*/ 0 h 4903839"/>
                <a:gd name="connsiteX1" fmla="*/ 3239730 w 3239730"/>
                <a:gd name="connsiteY1" fmla="*/ 0 h 4903839"/>
                <a:gd name="connsiteX2" fmla="*/ 3239730 w 3239730"/>
                <a:gd name="connsiteY2" fmla="*/ 4903839 h 4903839"/>
                <a:gd name="connsiteX3" fmla="*/ 0 w 3239730"/>
                <a:gd name="connsiteY3" fmla="*/ 4903839 h 4903839"/>
                <a:gd name="connsiteX4" fmla="*/ 0 w 3239730"/>
                <a:gd name="connsiteY4" fmla="*/ 0 h 4903839"/>
                <a:gd name="connsiteX0" fmla="*/ 0 w 3239730"/>
                <a:gd name="connsiteY0" fmla="*/ 14748 h 4918587"/>
                <a:gd name="connsiteX1" fmla="*/ 277762 w 3239730"/>
                <a:gd name="connsiteY1" fmla="*/ 0 h 4918587"/>
                <a:gd name="connsiteX2" fmla="*/ 3239730 w 3239730"/>
                <a:gd name="connsiteY2" fmla="*/ 14748 h 4918587"/>
                <a:gd name="connsiteX3" fmla="*/ 3239730 w 3239730"/>
                <a:gd name="connsiteY3" fmla="*/ 4918587 h 4918587"/>
                <a:gd name="connsiteX4" fmla="*/ 0 w 3239730"/>
                <a:gd name="connsiteY4" fmla="*/ 4918587 h 4918587"/>
                <a:gd name="connsiteX5" fmla="*/ 0 w 3239730"/>
                <a:gd name="connsiteY5" fmla="*/ 14748 h 4918587"/>
                <a:gd name="connsiteX0" fmla="*/ 0 w 3239730"/>
                <a:gd name="connsiteY0" fmla="*/ 14748 h 4918587"/>
                <a:gd name="connsiteX1" fmla="*/ 277762 w 3239730"/>
                <a:gd name="connsiteY1" fmla="*/ 0 h 4918587"/>
                <a:gd name="connsiteX2" fmla="*/ 2372033 w 3239730"/>
                <a:gd name="connsiteY2" fmla="*/ 14749 h 4918587"/>
                <a:gd name="connsiteX3" fmla="*/ 3239730 w 3239730"/>
                <a:gd name="connsiteY3" fmla="*/ 14748 h 4918587"/>
                <a:gd name="connsiteX4" fmla="*/ 3239730 w 3239730"/>
                <a:gd name="connsiteY4" fmla="*/ 4918587 h 4918587"/>
                <a:gd name="connsiteX5" fmla="*/ 0 w 3239730"/>
                <a:gd name="connsiteY5" fmla="*/ 4918587 h 4918587"/>
                <a:gd name="connsiteX6" fmla="*/ 0 w 3239730"/>
                <a:gd name="connsiteY6" fmla="*/ 14748 h 4918587"/>
                <a:gd name="connsiteX0" fmla="*/ 0 w 3239730"/>
                <a:gd name="connsiteY0" fmla="*/ 14748 h 4918587"/>
                <a:gd name="connsiteX1" fmla="*/ 277762 w 3239730"/>
                <a:gd name="connsiteY1" fmla="*/ 0 h 4918587"/>
                <a:gd name="connsiteX2" fmla="*/ 2976717 w 3239730"/>
                <a:gd name="connsiteY2" fmla="*/ 0 h 4918587"/>
                <a:gd name="connsiteX3" fmla="*/ 3239730 w 3239730"/>
                <a:gd name="connsiteY3" fmla="*/ 14748 h 4918587"/>
                <a:gd name="connsiteX4" fmla="*/ 3239730 w 3239730"/>
                <a:gd name="connsiteY4" fmla="*/ 4918587 h 4918587"/>
                <a:gd name="connsiteX5" fmla="*/ 0 w 3239730"/>
                <a:gd name="connsiteY5" fmla="*/ 4918587 h 4918587"/>
                <a:gd name="connsiteX6" fmla="*/ 0 w 3239730"/>
                <a:gd name="connsiteY6" fmla="*/ 14748 h 4918587"/>
                <a:gd name="connsiteX0" fmla="*/ 0 w 3239730"/>
                <a:gd name="connsiteY0" fmla="*/ 14748 h 4918587"/>
                <a:gd name="connsiteX1" fmla="*/ 277762 w 3239730"/>
                <a:gd name="connsiteY1" fmla="*/ 0 h 4918587"/>
                <a:gd name="connsiteX2" fmla="*/ 3239730 w 3239730"/>
                <a:gd name="connsiteY2" fmla="*/ 14748 h 4918587"/>
                <a:gd name="connsiteX3" fmla="*/ 3239730 w 3239730"/>
                <a:gd name="connsiteY3" fmla="*/ 4918587 h 4918587"/>
                <a:gd name="connsiteX4" fmla="*/ 0 w 3239730"/>
                <a:gd name="connsiteY4" fmla="*/ 4918587 h 4918587"/>
                <a:gd name="connsiteX5" fmla="*/ 0 w 3239730"/>
                <a:gd name="connsiteY5" fmla="*/ 14748 h 4918587"/>
                <a:gd name="connsiteX0" fmla="*/ 0 w 3239730"/>
                <a:gd name="connsiteY0" fmla="*/ 0 h 4903839"/>
                <a:gd name="connsiteX1" fmla="*/ 3239730 w 3239730"/>
                <a:gd name="connsiteY1" fmla="*/ 0 h 4903839"/>
                <a:gd name="connsiteX2" fmla="*/ 3239730 w 3239730"/>
                <a:gd name="connsiteY2" fmla="*/ 4903839 h 4903839"/>
                <a:gd name="connsiteX3" fmla="*/ 0 w 3239730"/>
                <a:gd name="connsiteY3" fmla="*/ 4903839 h 4903839"/>
                <a:gd name="connsiteX4" fmla="*/ 0 w 3239730"/>
                <a:gd name="connsiteY4" fmla="*/ 0 h 4903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39730" h="4903839">
                  <a:moveTo>
                    <a:pt x="0" y="0"/>
                  </a:moveTo>
                  <a:lnTo>
                    <a:pt x="3239730" y="0"/>
                  </a:lnTo>
                  <a:lnTo>
                    <a:pt x="3239730" y="4903839"/>
                  </a:lnTo>
                  <a:lnTo>
                    <a:pt x="0" y="4903839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03A950-47B5-42EE-BA29-666F580636C1}"/>
                </a:ext>
              </a:extLst>
            </p:cNvPr>
            <p:cNvSpPr txBox="1"/>
            <p:nvPr/>
          </p:nvSpPr>
          <p:spPr>
            <a:xfrm>
              <a:off x="7654644" y="2207182"/>
              <a:ext cx="30504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Counter flow Heat Exchanger</a:t>
              </a:r>
              <a:endParaRPr lang="en-IN" i="1" dirty="0"/>
            </a:p>
          </p:txBody>
        </p:sp>
      </p:grpSp>
      <p:sp>
        <p:nvSpPr>
          <p:cNvPr id="11" name="Arc 10">
            <a:extLst>
              <a:ext uri="{FF2B5EF4-FFF2-40B4-BE49-F238E27FC236}">
                <a16:creationId xmlns:a16="http://schemas.microsoft.com/office/drawing/2014/main" id="{92D19533-F501-4E49-A479-E8B4E07ACD9C}"/>
              </a:ext>
            </a:extLst>
          </p:cNvPr>
          <p:cNvSpPr/>
          <p:nvPr/>
        </p:nvSpPr>
        <p:spPr>
          <a:xfrm flipH="1" flipV="1">
            <a:off x="873839" y="1941871"/>
            <a:ext cx="6467169" cy="2458064"/>
          </a:xfrm>
          <a:prstGeom prst="arc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16BB8563-B521-4943-AE4C-60A9166559B3}"/>
              </a:ext>
            </a:extLst>
          </p:cNvPr>
          <p:cNvSpPr/>
          <p:nvPr/>
        </p:nvSpPr>
        <p:spPr>
          <a:xfrm flipH="1" flipV="1">
            <a:off x="7470293" y="1818276"/>
            <a:ext cx="6467169" cy="2458064"/>
          </a:xfrm>
          <a:prstGeom prst="arc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56E8EE8-A111-4784-A827-EE9B5125A8CF}"/>
              </a:ext>
            </a:extLst>
          </p:cNvPr>
          <p:cNvSpPr/>
          <p:nvPr/>
        </p:nvSpPr>
        <p:spPr>
          <a:xfrm flipH="1">
            <a:off x="873839" y="4759889"/>
            <a:ext cx="6467169" cy="2458064"/>
          </a:xfrm>
          <a:prstGeom prst="arc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380245DE-5FC2-4CE6-AA7B-717C330F6AC8}"/>
              </a:ext>
            </a:extLst>
          </p:cNvPr>
          <p:cNvSpPr/>
          <p:nvPr/>
        </p:nvSpPr>
        <p:spPr>
          <a:xfrm flipH="1" flipV="1">
            <a:off x="7470292" y="2841824"/>
            <a:ext cx="6467169" cy="2458064"/>
          </a:xfrm>
          <a:prstGeom prst="arc">
            <a:avLst/>
          </a:prstGeom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54C8F4-33EC-4205-80AF-F3E16D5E9CF9}"/>
                  </a:ext>
                </a:extLst>
              </p:cNvPr>
              <p:cNvSpPr txBox="1"/>
              <p:nvPr/>
            </p:nvSpPr>
            <p:spPr>
              <a:xfrm>
                <a:off x="99374" y="2908808"/>
                <a:ext cx="687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E54C8F4-33EC-4205-80AF-F3E16D5E9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4" y="2908808"/>
                <a:ext cx="687817" cy="276999"/>
              </a:xfrm>
              <a:prstGeom prst="rect">
                <a:avLst/>
              </a:prstGeom>
              <a:blipFill>
                <a:blip r:embed="rId2"/>
                <a:stretch>
                  <a:fillRect l="-7080" r="-4425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568375-90E3-48A7-8046-6B6307AF2FDD}"/>
                  </a:ext>
                </a:extLst>
              </p:cNvPr>
              <p:cNvSpPr txBox="1"/>
              <p:nvPr/>
            </p:nvSpPr>
            <p:spPr>
              <a:xfrm>
                <a:off x="4247533" y="4254010"/>
                <a:ext cx="840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A568375-90E3-48A7-8046-6B6307AF2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533" y="4254010"/>
                <a:ext cx="840102" cy="276999"/>
              </a:xfrm>
              <a:prstGeom prst="rect">
                <a:avLst/>
              </a:prstGeom>
              <a:blipFill>
                <a:blip r:embed="rId3"/>
                <a:stretch>
                  <a:fillRect l="-652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E928E8-6CEB-40C6-A402-4C0AFF8AA34E}"/>
                  </a:ext>
                </a:extLst>
              </p:cNvPr>
              <p:cNvSpPr txBox="1"/>
              <p:nvPr/>
            </p:nvSpPr>
            <p:spPr>
              <a:xfrm>
                <a:off x="4247533" y="4608340"/>
                <a:ext cx="9098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DE928E8-6CEB-40C6-A402-4C0AFF8AA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533" y="4608340"/>
                <a:ext cx="909864" cy="276999"/>
              </a:xfrm>
              <a:prstGeom prst="rect">
                <a:avLst/>
              </a:prstGeom>
              <a:blipFill>
                <a:blip r:embed="rId4"/>
                <a:stretch>
                  <a:fillRect l="-6040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6918E1-78CA-4844-96A7-37416961F4AA}"/>
                  </a:ext>
                </a:extLst>
              </p:cNvPr>
              <p:cNvSpPr txBox="1"/>
              <p:nvPr/>
            </p:nvSpPr>
            <p:spPr>
              <a:xfrm>
                <a:off x="99374" y="5728901"/>
                <a:ext cx="794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B6918E1-78CA-4844-96A7-37416961F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74" y="5728901"/>
                <a:ext cx="794448" cy="276999"/>
              </a:xfrm>
              <a:prstGeom prst="rect">
                <a:avLst/>
              </a:prstGeom>
              <a:blipFill>
                <a:blip r:embed="rId5"/>
                <a:stretch>
                  <a:fillRect l="-6107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9F56C9-8144-4188-8B90-4C468FE9C4F4}"/>
                  </a:ext>
                </a:extLst>
              </p:cNvPr>
              <p:cNvSpPr txBox="1"/>
              <p:nvPr/>
            </p:nvSpPr>
            <p:spPr>
              <a:xfrm>
                <a:off x="6674446" y="2745348"/>
                <a:ext cx="6878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39F56C9-8144-4188-8B90-4C468FE9C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446" y="2745348"/>
                <a:ext cx="687817" cy="276999"/>
              </a:xfrm>
              <a:prstGeom prst="rect">
                <a:avLst/>
              </a:prstGeom>
              <a:blipFill>
                <a:blip r:embed="rId6"/>
                <a:stretch>
                  <a:fillRect l="-7965" r="-3540" b="-17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BA4C19-9E93-4E40-B837-3485C3111DC0}"/>
                  </a:ext>
                </a:extLst>
              </p:cNvPr>
              <p:cNvSpPr txBox="1"/>
              <p:nvPr/>
            </p:nvSpPr>
            <p:spPr>
              <a:xfrm>
                <a:off x="10883203" y="4115510"/>
                <a:ext cx="8401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𝐻𝑜𝑡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1BA4C19-9E93-4E40-B837-3485C3111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03" y="4115510"/>
                <a:ext cx="840102" cy="276999"/>
              </a:xfrm>
              <a:prstGeom prst="rect">
                <a:avLst/>
              </a:prstGeom>
              <a:blipFill>
                <a:blip r:embed="rId7"/>
                <a:stretch>
                  <a:fillRect l="-5797" b="-15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60DA61-77B0-4D20-8834-A2B06EE44D22}"/>
                  </a:ext>
                </a:extLst>
              </p:cNvPr>
              <p:cNvSpPr txBox="1"/>
              <p:nvPr/>
            </p:nvSpPr>
            <p:spPr>
              <a:xfrm>
                <a:off x="6534253" y="4034703"/>
                <a:ext cx="9098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060DA61-77B0-4D20-8834-A2B06EE44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253" y="4034703"/>
                <a:ext cx="909864" cy="276999"/>
              </a:xfrm>
              <a:prstGeom prst="rect">
                <a:avLst/>
              </a:prstGeom>
              <a:blipFill>
                <a:blip r:embed="rId8"/>
                <a:stretch>
                  <a:fillRect l="-6040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706FD1-07C5-4708-AA73-6D0F59E48D8C}"/>
                  </a:ext>
                </a:extLst>
              </p:cNvPr>
              <p:cNvSpPr txBox="1"/>
              <p:nvPr/>
            </p:nvSpPr>
            <p:spPr>
              <a:xfrm>
                <a:off x="10883203" y="5161388"/>
                <a:ext cx="7944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𝐶𝑜𝑙𝑑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F706FD1-07C5-4708-AA73-6D0F59E48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03" y="5161388"/>
                <a:ext cx="794448" cy="276999"/>
              </a:xfrm>
              <a:prstGeom prst="rect">
                <a:avLst/>
              </a:prstGeom>
              <a:blipFill>
                <a:blip r:embed="rId9"/>
                <a:stretch>
                  <a:fillRect l="-6107" b="-1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D435FEC-0761-425E-9697-E8B2451248BB}"/>
              </a:ext>
            </a:extLst>
          </p:cNvPr>
          <p:cNvGrpSpPr/>
          <p:nvPr/>
        </p:nvGrpSpPr>
        <p:grpSpPr>
          <a:xfrm>
            <a:off x="5108890" y="4392509"/>
            <a:ext cx="558298" cy="492830"/>
            <a:chOff x="5108890" y="4392509"/>
            <a:chExt cx="558298" cy="4928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D1611D4-BC85-473B-B6EC-3DA00FE79D92}"/>
                    </a:ext>
                  </a:extLst>
                </p:cNvPr>
                <p:cNvSpPr txBox="1"/>
                <p:nvPr/>
              </p:nvSpPr>
              <p:spPr>
                <a:xfrm>
                  <a:off x="5219180" y="4481015"/>
                  <a:ext cx="44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D1611D4-BC85-473B-B6EC-3DA00FE79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180" y="4481015"/>
                  <a:ext cx="448008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811" b="-152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F69DA8DF-3F72-46A7-AD03-A498DFA3F341}"/>
                </a:ext>
              </a:extLst>
            </p:cNvPr>
            <p:cNvSpPr/>
            <p:nvPr/>
          </p:nvSpPr>
          <p:spPr>
            <a:xfrm>
              <a:off x="5108890" y="4392509"/>
              <a:ext cx="105371" cy="49283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4580A2-2BE5-46AE-BC5A-7050B1044E6F}"/>
              </a:ext>
            </a:extLst>
          </p:cNvPr>
          <p:cNvGrpSpPr/>
          <p:nvPr/>
        </p:nvGrpSpPr>
        <p:grpSpPr>
          <a:xfrm>
            <a:off x="189571" y="3219450"/>
            <a:ext cx="581154" cy="2647950"/>
            <a:chOff x="189571" y="3219450"/>
            <a:chExt cx="581154" cy="26479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66E5F0C-8D29-48A2-AEAB-4D333E224F10}"/>
                    </a:ext>
                  </a:extLst>
                </p:cNvPr>
                <p:cNvSpPr txBox="1"/>
                <p:nvPr/>
              </p:nvSpPr>
              <p:spPr>
                <a:xfrm>
                  <a:off x="189571" y="4361925"/>
                  <a:ext cx="44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66E5F0C-8D29-48A2-AEAB-4D333E224F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571" y="4361925"/>
                  <a:ext cx="448008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0811" b="-15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8D00F89F-FA29-47EA-B39C-3C024B63E9A1}"/>
                </a:ext>
              </a:extLst>
            </p:cNvPr>
            <p:cNvSpPr/>
            <p:nvPr/>
          </p:nvSpPr>
          <p:spPr>
            <a:xfrm rot="10800000">
              <a:off x="617660" y="3219450"/>
              <a:ext cx="153065" cy="2647950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9544DCA-1504-49C7-86EB-6F950B2058CA}"/>
              </a:ext>
            </a:extLst>
          </p:cNvPr>
          <p:cNvGrpSpPr/>
          <p:nvPr/>
        </p:nvGrpSpPr>
        <p:grpSpPr>
          <a:xfrm>
            <a:off x="6744302" y="3080950"/>
            <a:ext cx="639217" cy="1034559"/>
            <a:chOff x="6744302" y="3080950"/>
            <a:chExt cx="639217" cy="10345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96A952F-C3F3-4C97-A37A-BB9E0DF93211}"/>
                    </a:ext>
                  </a:extLst>
                </p:cNvPr>
                <p:cNvSpPr txBox="1"/>
                <p:nvPr/>
              </p:nvSpPr>
              <p:spPr>
                <a:xfrm>
                  <a:off x="6744302" y="3353652"/>
                  <a:ext cx="44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96A952F-C3F3-4C97-A37A-BB9E0DF93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4302" y="3353652"/>
                  <a:ext cx="448008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0811" b="-152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ight Brace 40">
              <a:extLst>
                <a:ext uri="{FF2B5EF4-FFF2-40B4-BE49-F238E27FC236}">
                  <a16:creationId xmlns:a16="http://schemas.microsoft.com/office/drawing/2014/main" id="{92F036E6-FA85-4FBC-A477-87DC355D8E74}"/>
                </a:ext>
              </a:extLst>
            </p:cNvPr>
            <p:cNvSpPr/>
            <p:nvPr/>
          </p:nvSpPr>
          <p:spPr>
            <a:xfrm rot="10800000">
              <a:off x="7194770" y="3080950"/>
              <a:ext cx="188749" cy="1034559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0D9D5E9-3C3F-4A9A-9EDE-3D96D4373C8A}"/>
              </a:ext>
            </a:extLst>
          </p:cNvPr>
          <p:cNvGrpSpPr/>
          <p:nvPr/>
        </p:nvGrpSpPr>
        <p:grpSpPr>
          <a:xfrm>
            <a:off x="10786957" y="4303103"/>
            <a:ext cx="717474" cy="996785"/>
            <a:chOff x="10786957" y="4303103"/>
            <a:chExt cx="717474" cy="9967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3810A3C-E803-49C7-8D5F-339E9DD96AF0}"/>
                    </a:ext>
                  </a:extLst>
                </p:cNvPr>
                <p:cNvSpPr txBox="1"/>
                <p:nvPr/>
              </p:nvSpPr>
              <p:spPr>
                <a:xfrm>
                  <a:off x="11056423" y="4707699"/>
                  <a:ext cx="44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3810A3C-E803-49C7-8D5F-339E9DD96A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6423" y="4707699"/>
                  <a:ext cx="448008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2329" b="-152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644CE9FF-71AA-42F3-A992-4C60AA53CE77}"/>
                </a:ext>
              </a:extLst>
            </p:cNvPr>
            <p:cNvSpPr/>
            <p:nvPr/>
          </p:nvSpPr>
          <p:spPr>
            <a:xfrm>
              <a:off x="10786957" y="4303103"/>
              <a:ext cx="127420" cy="996785"/>
            </a:xfrm>
            <a:prstGeom prst="rightBrac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970F4-367B-4C0D-B12B-2FE76BEAEE5E}"/>
                  </a:ext>
                </a:extLst>
              </p:cNvPr>
              <p:cNvSpPr txBox="1"/>
              <p:nvPr/>
            </p:nvSpPr>
            <p:spPr>
              <a:xfrm>
                <a:off x="189570" y="198339"/>
                <a:ext cx="5206205" cy="191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𝐿𝑀𝑇𝐷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𝑃𝑎𝑟𝑎𝑙𝑙𝑒𝑙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𝐻𝑜𝑡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dirty="0"/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𝐶𝑜𝑙𝑑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dirty="0"/>
                            <m:t>)−(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𝐻𝑜𝑡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dirty="0"/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𝐶𝑜𝑙𝑑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dirty="0"/>
                            <m:t>) 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𝐻𝑜𝑡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IN" dirty="0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𝐶𝑜𝑙𝑑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IN" dirty="0"/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IN" dirty="0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𝐻𝑜𝑡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IN" dirty="0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𝐶𝑜𝑙𝑑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IN" dirty="0" smtClean="0"/>
                                    <m:t>)</m:t>
                                  </m:r>
                                </m:den>
                              </m:f>
                            </m:e>
                          </m:func>
                        </m:den>
                      </m:f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8970F4-367B-4C0D-B12B-2FE76BEA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70" y="198339"/>
                <a:ext cx="5206205" cy="191796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5FBBF7-4D02-4CFC-8EAC-B98ADBC0AB1F}"/>
                  </a:ext>
                </a:extLst>
              </p:cNvPr>
              <p:cNvSpPr txBox="1"/>
              <p:nvPr/>
            </p:nvSpPr>
            <p:spPr>
              <a:xfrm>
                <a:off x="6382363" y="198339"/>
                <a:ext cx="5340942" cy="19179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𝐿𝑀𝑇𝐷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𝐶𝑜𝑢𝑛𝑡𝑒𝑟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𝐻𝑜𝑡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dirty="0"/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𝐶𝑜𝑙𝑑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dirty="0"/>
                            <m:t>)−(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𝐻𝑜𝑡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IN" dirty="0"/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𝐶𝑜𝑙𝑑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𝐻𝑜𝑡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IN" dirty="0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𝐶𝑜𝑙𝑑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IN" dirty="0"/>
                                    <m:t>)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IN" dirty="0"/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𝐻𝑜𝑡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𝑜𝑢𝑡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IN" dirty="0"/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𝐶𝑜𝑙𝑑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en-IN" dirty="0" smtClean="0"/>
                                    <m:t>)</m:t>
                                  </m:r>
                                </m:den>
                              </m:f>
                            </m:e>
                          </m:func>
                        </m:den>
                      </m:f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F5FBBF7-4D02-4CFC-8EAC-B98ADBC0A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363" y="198339"/>
                <a:ext cx="5340942" cy="19179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eat Exchangers">
            <a:extLst>
              <a:ext uri="{FF2B5EF4-FFF2-40B4-BE49-F238E27FC236}">
                <a16:creationId xmlns:a16="http://schemas.microsoft.com/office/drawing/2014/main" id="{50973FFD-93A3-436F-9666-E7CFA2AAB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887" y="1912933"/>
            <a:ext cx="5238750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18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23" grpId="0" animBg="1"/>
      <p:bldP spid="25" grpId="0" animBg="1"/>
      <p:bldP spid="19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2" grpId="0"/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368C6F6-1C9F-473E-B676-5DE2D4001B48}"/>
              </a:ext>
            </a:extLst>
          </p:cNvPr>
          <p:cNvSpPr/>
          <p:nvPr/>
        </p:nvSpPr>
        <p:spPr>
          <a:xfrm>
            <a:off x="3931920" y="2534603"/>
            <a:ext cx="4556760" cy="1761649"/>
          </a:xfrm>
          <a:custGeom>
            <a:avLst/>
            <a:gdLst>
              <a:gd name="connsiteX0" fmla="*/ 328930 w 4556760"/>
              <a:gd name="connsiteY0" fmla="*/ 0 h 1761649"/>
              <a:gd name="connsiteX1" fmla="*/ 542288 w 4556760"/>
              <a:gd name="connsiteY1" fmla="*/ 0 h 1761649"/>
              <a:gd name="connsiteX2" fmla="*/ 542288 w 4556760"/>
              <a:gd name="connsiteY2" fmla="*/ 200977 h 1761649"/>
              <a:gd name="connsiteX3" fmla="*/ 4556760 w 4556760"/>
              <a:gd name="connsiteY3" fmla="*/ 200977 h 1761649"/>
              <a:gd name="connsiteX4" fmla="*/ 4556760 w 4556760"/>
              <a:gd name="connsiteY4" fmla="*/ 1587817 h 1761649"/>
              <a:gd name="connsiteX5" fmla="*/ 4130039 w 4556760"/>
              <a:gd name="connsiteY5" fmla="*/ 1587817 h 1761649"/>
              <a:gd name="connsiteX6" fmla="*/ 4130039 w 4556760"/>
              <a:gd name="connsiteY6" fmla="*/ 1761649 h 1761649"/>
              <a:gd name="connsiteX7" fmla="*/ 3916681 w 4556760"/>
              <a:gd name="connsiteY7" fmla="*/ 1761649 h 1761649"/>
              <a:gd name="connsiteX8" fmla="*/ 3916681 w 4556760"/>
              <a:gd name="connsiteY8" fmla="*/ 1587817 h 1761649"/>
              <a:gd name="connsiteX9" fmla="*/ 0 w 4556760"/>
              <a:gd name="connsiteY9" fmla="*/ 1587817 h 1761649"/>
              <a:gd name="connsiteX10" fmla="*/ 0 w 4556760"/>
              <a:gd name="connsiteY10" fmla="*/ 200977 h 1761649"/>
              <a:gd name="connsiteX11" fmla="*/ 328930 w 4556760"/>
              <a:gd name="connsiteY11" fmla="*/ 200977 h 176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56760" h="1761649">
                <a:moveTo>
                  <a:pt x="328930" y="0"/>
                </a:moveTo>
                <a:lnTo>
                  <a:pt x="542288" y="0"/>
                </a:lnTo>
                <a:lnTo>
                  <a:pt x="542288" y="200977"/>
                </a:lnTo>
                <a:lnTo>
                  <a:pt x="4556760" y="200977"/>
                </a:lnTo>
                <a:lnTo>
                  <a:pt x="4556760" y="1587817"/>
                </a:lnTo>
                <a:lnTo>
                  <a:pt x="4130039" y="1587817"/>
                </a:lnTo>
                <a:lnTo>
                  <a:pt x="4130039" y="1761649"/>
                </a:lnTo>
                <a:lnTo>
                  <a:pt x="3916681" y="1761649"/>
                </a:lnTo>
                <a:lnTo>
                  <a:pt x="3916681" y="1587817"/>
                </a:lnTo>
                <a:lnTo>
                  <a:pt x="0" y="1587817"/>
                </a:lnTo>
                <a:lnTo>
                  <a:pt x="0" y="200977"/>
                </a:lnTo>
                <a:lnTo>
                  <a:pt x="328930" y="20097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65AEDD-A59D-4211-A549-C457434003D6}"/>
              </a:ext>
            </a:extLst>
          </p:cNvPr>
          <p:cNvCxnSpPr>
            <a:cxnSpLocks/>
          </p:cNvCxnSpPr>
          <p:nvPr/>
        </p:nvCxnSpPr>
        <p:spPr>
          <a:xfrm>
            <a:off x="4869180" y="2726529"/>
            <a:ext cx="0" cy="976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0A34396-98F9-44D1-AF43-B2999A5B0849}"/>
              </a:ext>
            </a:extLst>
          </p:cNvPr>
          <p:cNvCxnSpPr>
            <a:cxnSpLocks/>
          </p:cNvCxnSpPr>
          <p:nvPr/>
        </p:nvCxnSpPr>
        <p:spPr>
          <a:xfrm>
            <a:off x="5720080" y="3136582"/>
            <a:ext cx="0" cy="9839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5B1D026-8264-4743-81C7-DC24A3F775A5}"/>
              </a:ext>
            </a:extLst>
          </p:cNvPr>
          <p:cNvCxnSpPr>
            <a:cxnSpLocks/>
          </p:cNvCxnSpPr>
          <p:nvPr/>
        </p:nvCxnSpPr>
        <p:spPr>
          <a:xfrm>
            <a:off x="6570980" y="2744150"/>
            <a:ext cx="0" cy="941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F2D62F5-9E56-4889-8B11-CB0D134A2133}"/>
              </a:ext>
            </a:extLst>
          </p:cNvPr>
          <p:cNvCxnSpPr>
            <a:cxnSpLocks/>
          </p:cNvCxnSpPr>
          <p:nvPr/>
        </p:nvCxnSpPr>
        <p:spPr>
          <a:xfrm>
            <a:off x="7421880" y="3129912"/>
            <a:ext cx="0" cy="9839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F537CF57-57CA-47D2-8851-2FB165EEF064}"/>
              </a:ext>
            </a:extLst>
          </p:cNvPr>
          <p:cNvGrpSpPr/>
          <p:nvPr/>
        </p:nvGrpSpPr>
        <p:grpSpPr>
          <a:xfrm>
            <a:off x="3048001" y="2735580"/>
            <a:ext cx="6324598" cy="1386840"/>
            <a:chOff x="3048001" y="2735580"/>
            <a:chExt cx="6324598" cy="138684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D01FAB9-5BD5-46DF-B220-EB77DD69E5C8}"/>
                </a:ext>
              </a:extLst>
            </p:cNvPr>
            <p:cNvGrpSpPr/>
            <p:nvPr/>
          </p:nvGrpSpPr>
          <p:grpSpPr>
            <a:xfrm>
              <a:off x="3859530" y="2955129"/>
              <a:ext cx="4701540" cy="1011555"/>
              <a:chOff x="3931920" y="2887980"/>
              <a:chExt cx="4556760" cy="1011555"/>
            </a:xfrm>
            <a:no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465A1F7-9A5A-4A94-9444-1573E1ABAEE2}"/>
                  </a:ext>
                </a:extLst>
              </p:cNvPr>
              <p:cNvSpPr/>
              <p:nvPr/>
            </p:nvSpPr>
            <p:spPr>
              <a:xfrm>
                <a:off x="3931920" y="2887980"/>
                <a:ext cx="4556760" cy="12192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B416C34-DA07-4372-8965-B2BE20B686DD}"/>
                  </a:ext>
                </a:extLst>
              </p:cNvPr>
              <p:cNvSpPr/>
              <p:nvPr/>
            </p:nvSpPr>
            <p:spPr>
              <a:xfrm>
                <a:off x="3931920" y="3101340"/>
                <a:ext cx="4556760" cy="12192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95E1C26-F5AE-4E7F-ACB3-BA96AF74B806}"/>
                  </a:ext>
                </a:extLst>
              </p:cNvPr>
              <p:cNvSpPr/>
              <p:nvPr/>
            </p:nvSpPr>
            <p:spPr>
              <a:xfrm>
                <a:off x="3931920" y="3337560"/>
                <a:ext cx="4556760" cy="12192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B13DC4B-6433-44CB-9F1D-20929AC64204}"/>
                  </a:ext>
                </a:extLst>
              </p:cNvPr>
              <p:cNvSpPr/>
              <p:nvPr/>
            </p:nvSpPr>
            <p:spPr>
              <a:xfrm>
                <a:off x="3931920" y="3554730"/>
                <a:ext cx="4556760" cy="12192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51EED33-D343-4388-BD72-7CF9C48EA31E}"/>
                  </a:ext>
                </a:extLst>
              </p:cNvPr>
              <p:cNvSpPr/>
              <p:nvPr/>
            </p:nvSpPr>
            <p:spPr>
              <a:xfrm>
                <a:off x="3931920" y="3777615"/>
                <a:ext cx="4556760" cy="12192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943E6D6-427E-4BFE-BBCA-D468842AAD7F}"/>
                </a:ext>
              </a:extLst>
            </p:cNvPr>
            <p:cNvSpPr/>
            <p:nvPr/>
          </p:nvSpPr>
          <p:spPr>
            <a:xfrm>
              <a:off x="3048001" y="2735580"/>
              <a:ext cx="883919" cy="1386840"/>
            </a:xfrm>
            <a:custGeom>
              <a:avLst/>
              <a:gdLst>
                <a:gd name="connsiteX0" fmla="*/ 883919 w 883919"/>
                <a:gd name="connsiteY0" fmla="*/ 0 h 1386840"/>
                <a:gd name="connsiteX1" fmla="*/ 883919 w 883919"/>
                <a:gd name="connsiteY1" fmla="*/ 1386840 h 1386840"/>
                <a:gd name="connsiteX2" fmla="*/ 204587 w 883919"/>
                <a:gd name="connsiteY2" fmla="*/ 833168 h 1386840"/>
                <a:gd name="connsiteX3" fmla="*/ 201445 w 883919"/>
                <a:gd name="connsiteY3" fmla="*/ 802005 h 1386840"/>
                <a:gd name="connsiteX4" fmla="*/ 0 w 883919"/>
                <a:gd name="connsiteY4" fmla="*/ 802005 h 1386840"/>
                <a:gd name="connsiteX5" fmla="*/ 0 w 883919"/>
                <a:gd name="connsiteY5" fmla="*/ 584835 h 1386840"/>
                <a:gd name="connsiteX6" fmla="*/ 201445 w 883919"/>
                <a:gd name="connsiteY6" fmla="*/ 584835 h 1386840"/>
                <a:gd name="connsiteX7" fmla="*/ 204587 w 883919"/>
                <a:gd name="connsiteY7" fmla="*/ 553672 h 1386840"/>
                <a:gd name="connsiteX8" fmla="*/ 883919 w 883919"/>
                <a:gd name="connsiteY8" fmla="*/ 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3919" h="1386840">
                  <a:moveTo>
                    <a:pt x="883919" y="0"/>
                  </a:moveTo>
                  <a:lnTo>
                    <a:pt x="883919" y="1386840"/>
                  </a:lnTo>
                  <a:cubicBezTo>
                    <a:pt x="548825" y="1386840"/>
                    <a:pt x="269246" y="1149148"/>
                    <a:pt x="204587" y="833168"/>
                  </a:cubicBezTo>
                  <a:lnTo>
                    <a:pt x="201445" y="802005"/>
                  </a:lnTo>
                  <a:lnTo>
                    <a:pt x="0" y="802005"/>
                  </a:lnTo>
                  <a:lnTo>
                    <a:pt x="0" y="584835"/>
                  </a:lnTo>
                  <a:lnTo>
                    <a:pt x="201445" y="584835"/>
                  </a:lnTo>
                  <a:lnTo>
                    <a:pt x="204587" y="553672"/>
                  </a:lnTo>
                  <a:cubicBezTo>
                    <a:pt x="269246" y="237692"/>
                    <a:pt x="548825" y="0"/>
                    <a:pt x="883919" y="0"/>
                  </a:cubicBez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D36D2-FAE9-4778-AF77-8D20E225636C}"/>
                </a:ext>
              </a:extLst>
            </p:cNvPr>
            <p:cNvSpPr/>
            <p:nvPr/>
          </p:nvSpPr>
          <p:spPr>
            <a:xfrm flipH="1">
              <a:off x="8488680" y="2735580"/>
              <a:ext cx="883919" cy="1386840"/>
            </a:xfrm>
            <a:custGeom>
              <a:avLst/>
              <a:gdLst>
                <a:gd name="connsiteX0" fmla="*/ 883919 w 883919"/>
                <a:gd name="connsiteY0" fmla="*/ 0 h 1386840"/>
                <a:gd name="connsiteX1" fmla="*/ 883919 w 883919"/>
                <a:gd name="connsiteY1" fmla="*/ 1386840 h 1386840"/>
                <a:gd name="connsiteX2" fmla="*/ 204587 w 883919"/>
                <a:gd name="connsiteY2" fmla="*/ 833168 h 1386840"/>
                <a:gd name="connsiteX3" fmla="*/ 201445 w 883919"/>
                <a:gd name="connsiteY3" fmla="*/ 802005 h 1386840"/>
                <a:gd name="connsiteX4" fmla="*/ 0 w 883919"/>
                <a:gd name="connsiteY4" fmla="*/ 802005 h 1386840"/>
                <a:gd name="connsiteX5" fmla="*/ 0 w 883919"/>
                <a:gd name="connsiteY5" fmla="*/ 584835 h 1386840"/>
                <a:gd name="connsiteX6" fmla="*/ 201445 w 883919"/>
                <a:gd name="connsiteY6" fmla="*/ 584835 h 1386840"/>
                <a:gd name="connsiteX7" fmla="*/ 204587 w 883919"/>
                <a:gd name="connsiteY7" fmla="*/ 553672 h 1386840"/>
                <a:gd name="connsiteX8" fmla="*/ 883919 w 883919"/>
                <a:gd name="connsiteY8" fmla="*/ 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3919" h="1386840">
                  <a:moveTo>
                    <a:pt x="883919" y="0"/>
                  </a:moveTo>
                  <a:lnTo>
                    <a:pt x="883919" y="1386840"/>
                  </a:lnTo>
                  <a:cubicBezTo>
                    <a:pt x="548825" y="1386840"/>
                    <a:pt x="269246" y="1149148"/>
                    <a:pt x="204587" y="833168"/>
                  </a:cubicBezTo>
                  <a:lnTo>
                    <a:pt x="201445" y="802005"/>
                  </a:lnTo>
                  <a:lnTo>
                    <a:pt x="0" y="802005"/>
                  </a:lnTo>
                  <a:lnTo>
                    <a:pt x="0" y="584835"/>
                  </a:lnTo>
                  <a:lnTo>
                    <a:pt x="201445" y="584835"/>
                  </a:lnTo>
                  <a:lnTo>
                    <a:pt x="204587" y="553672"/>
                  </a:lnTo>
                  <a:cubicBezTo>
                    <a:pt x="269246" y="237692"/>
                    <a:pt x="548825" y="0"/>
                    <a:pt x="883919" y="0"/>
                  </a:cubicBez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575A7589-DCD5-4C85-B691-7E12B4754809}"/>
              </a:ext>
            </a:extLst>
          </p:cNvPr>
          <p:cNvCxnSpPr>
            <a:cxnSpLocks/>
          </p:cNvCxnSpPr>
          <p:nvPr/>
        </p:nvCxnSpPr>
        <p:spPr>
          <a:xfrm>
            <a:off x="4366260" y="203454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10E4AE-CA0A-49FF-A25C-E82ED5F25C23}"/>
              </a:ext>
            </a:extLst>
          </p:cNvPr>
          <p:cNvCxnSpPr>
            <a:cxnSpLocks/>
          </p:cNvCxnSpPr>
          <p:nvPr/>
        </p:nvCxnSpPr>
        <p:spPr>
          <a:xfrm>
            <a:off x="7962900" y="4296252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9" name="Arc 1048">
            <a:extLst>
              <a:ext uri="{FF2B5EF4-FFF2-40B4-BE49-F238E27FC236}">
                <a16:creationId xmlns:a16="http://schemas.microsoft.com/office/drawing/2014/main" id="{752230A2-0D7F-4762-AB78-56D62021F372}"/>
              </a:ext>
            </a:extLst>
          </p:cNvPr>
          <p:cNvSpPr/>
          <p:nvPr/>
        </p:nvSpPr>
        <p:spPr>
          <a:xfrm rot="16200000" flipH="1">
            <a:off x="4411981" y="3000373"/>
            <a:ext cx="914400" cy="914400"/>
          </a:xfrm>
          <a:prstGeom prst="arc">
            <a:avLst>
              <a:gd name="adj1" fmla="val 16200000"/>
              <a:gd name="adj2" fmla="val 529090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68684B81-FC89-45E0-B3F4-58EAC6F3B4AC}"/>
              </a:ext>
            </a:extLst>
          </p:cNvPr>
          <p:cNvSpPr/>
          <p:nvPr/>
        </p:nvSpPr>
        <p:spPr>
          <a:xfrm rot="16200000" flipH="1">
            <a:off x="6113145" y="3008469"/>
            <a:ext cx="914400" cy="914400"/>
          </a:xfrm>
          <a:prstGeom prst="arc">
            <a:avLst>
              <a:gd name="adj1" fmla="val 16200000"/>
              <a:gd name="adj2" fmla="val 529090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FE566DA0-1321-42C7-90BC-F9D7C6F598A2}"/>
              </a:ext>
            </a:extLst>
          </p:cNvPr>
          <p:cNvSpPr/>
          <p:nvPr/>
        </p:nvSpPr>
        <p:spPr>
          <a:xfrm rot="16200000">
            <a:off x="5262245" y="2878453"/>
            <a:ext cx="914400" cy="914400"/>
          </a:xfrm>
          <a:prstGeom prst="arc">
            <a:avLst>
              <a:gd name="adj1" fmla="val 16200000"/>
              <a:gd name="adj2" fmla="val 529090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1620FAC5-220A-4C51-A195-F7E2228DBA66}"/>
              </a:ext>
            </a:extLst>
          </p:cNvPr>
          <p:cNvSpPr/>
          <p:nvPr/>
        </p:nvSpPr>
        <p:spPr>
          <a:xfrm rot="16200000">
            <a:off x="6963409" y="2854161"/>
            <a:ext cx="914400" cy="914400"/>
          </a:xfrm>
          <a:prstGeom prst="arc">
            <a:avLst>
              <a:gd name="adj1" fmla="val 16200000"/>
              <a:gd name="adj2" fmla="val 529090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17E714F-6BE1-4FD9-A04C-8296F50F2996}"/>
              </a:ext>
            </a:extLst>
          </p:cNvPr>
          <p:cNvSpPr txBox="1"/>
          <p:nvPr/>
        </p:nvSpPr>
        <p:spPr>
          <a:xfrm>
            <a:off x="3569971" y="1639253"/>
            <a:ext cx="168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 water 30°C</a:t>
            </a:r>
            <a:endParaRPr lang="en-IN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883B9A4-2588-440B-B9BF-8DB3A528DCEB}"/>
              </a:ext>
            </a:extLst>
          </p:cNvPr>
          <p:cNvSpPr txBox="1"/>
          <p:nvPr/>
        </p:nvSpPr>
        <p:spPr>
          <a:xfrm>
            <a:off x="7120890" y="4716778"/>
            <a:ext cx="168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 water 50°C</a:t>
            </a:r>
            <a:endParaRPr lang="en-IN" dirty="0"/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84ED89FF-E16A-4666-910D-F7796A2EEC57}"/>
              </a:ext>
            </a:extLst>
          </p:cNvPr>
          <p:cNvCxnSpPr>
            <a:cxnSpLocks/>
          </p:cNvCxnSpPr>
          <p:nvPr/>
        </p:nvCxnSpPr>
        <p:spPr>
          <a:xfrm rot="16200000">
            <a:off x="2790190" y="318135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0751FE10-7B4D-4C1C-A28E-CCAC49078772}"/>
              </a:ext>
            </a:extLst>
          </p:cNvPr>
          <p:cNvSpPr txBox="1"/>
          <p:nvPr/>
        </p:nvSpPr>
        <p:spPr>
          <a:xfrm>
            <a:off x="792482" y="3230761"/>
            <a:ext cx="17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 water 100°C</a:t>
            </a:r>
            <a:endParaRPr lang="en-IN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3DDB3CA-4735-45B9-ACB4-999546A8915E}"/>
              </a:ext>
            </a:extLst>
          </p:cNvPr>
          <p:cNvSpPr txBox="1"/>
          <p:nvPr/>
        </p:nvSpPr>
        <p:spPr>
          <a:xfrm>
            <a:off x="9795508" y="3230761"/>
            <a:ext cx="17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 water 90°C</a:t>
            </a:r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6C4F462-F37D-4E67-A492-A80708D99691}"/>
              </a:ext>
            </a:extLst>
          </p:cNvPr>
          <p:cNvCxnSpPr>
            <a:cxnSpLocks/>
          </p:cNvCxnSpPr>
          <p:nvPr/>
        </p:nvCxnSpPr>
        <p:spPr>
          <a:xfrm rot="16200000">
            <a:off x="9620249" y="3167777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84026A3D-F0F6-43E1-807F-668F881A55E0}"/>
              </a:ext>
            </a:extLst>
          </p:cNvPr>
          <p:cNvSpPr txBox="1"/>
          <p:nvPr/>
        </p:nvSpPr>
        <p:spPr>
          <a:xfrm>
            <a:off x="313057" y="284440"/>
            <a:ext cx="4509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 Current Arrangement</a:t>
            </a:r>
            <a:endParaRPr lang="en-IN" dirty="0"/>
          </a:p>
          <a:p>
            <a:r>
              <a:rPr lang="en-US" dirty="0"/>
              <a:t>Shell Side Pressure drop = 0.25 bar</a:t>
            </a:r>
            <a:endParaRPr lang="en-IN" dirty="0"/>
          </a:p>
          <a:p>
            <a:r>
              <a:rPr lang="en-US" dirty="0"/>
              <a:t>Tube Side Pressure drop = 0.3 bar</a:t>
            </a:r>
            <a:endParaRPr lang="en-IN" dirty="0"/>
          </a:p>
          <a:p>
            <a:r>
              <a:rPr lang="en-US" dirty="0"/>
              <a:t>Global Heat Transfer Coeff = 1000 W/m2 K</a:t>
            </a:r>
          </a:p>
          <a:p>
            <a:r>
              <a:rPr lang="en-US" dirty="0"/>
              <a:t>No heat loss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9454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8368C6F6-1C9F-473E-B676-5DE2D4001B48}"/>
              </a:ext>
            </a:extLst>
          </p:cNvPr>
          <p:cNvSpPr/>
          <p:nvPr/>
        </p:nvSpPr>
        <p:spPr>
          <a:xfrm>
            <a:off x="3931920" y="2534603"/>
            <a:ext cx="4556760" cy="1761649"/>
          </a:xfrm>
          <a:custGeom>
            <a:avLst/>
            <a:gdLst>
              <a:gd name="connsiteX0" fmla="*/ 328930 w 4556760"/>
              <a:gd name="connsiteY0" fmla="*/ 0 h 1761649"/>
              <a:gd name="connsiteX1" fmla="*/ 542288 w 4556760"/>
              <a:gd name="connsiteY1" fmla="*/ 0 h 1761649"/>
              <a:gd name="connsiteX2" fmla="*/ 542288 w 4556760"/>
              <a:gd name="connsiteY2" fmla="*/ 200977 h 1761649"/>
              <a:gd name="connsiteX3" fmla="*/ 4556760 w 4556760"/>
              <a:gd name="connsiteY3" fmla="*/ 200977 h 1761649"/>
              <a:gd name="connsiteX4" fmla="*/ 4556760 w 4556760"/>
              <a:gd name="connsiteY4" fmla="*/ 1587817 h 1761649"/>
              <a:gd name="connsiteX5" fmla="*/ 4130039 w 4556760"/>
              <a:gd name="connsiteY5" fmla="*/ 1587817 h 1761649"/>
              <a:gd name="connsiteX6" fmla="*/ 4130039 w 4556760"/>
              <a:gd name="connsiteY6" fmla="*/ 1761649 h 1761649"/>
              <a:gd name="connsiteX7" fmla="*/ 3916681 w 4556760"/>
              <a:gd name="connsiteY7" fmla="*/ 1761649 h 1761649"/>
              <a:gd name="connsiteX8" fmla="*/ 3916681 w 4556760"/>
              <a:gd name="connsiteY8" fmla="*/ 1587817 h 1761649"/>
              <a:gd name="connsiteX9" fmla="*/ 0 w 4556760"/>
              <a:gd name="connsiteY9" fmla="*/ 1587817 h 1761649"/>
              <a:gd name="connsiteX10" fmla="*/ 0 w 4556760"/>
              <a:gd name="connsiteY10" fmla="*/ 200977 h 1761649"/>
              <a:gd name="connsiteX11" fmla="*/ 328930 w 4556760"/>
              <a:gd name="connsiteY11" fmla="*/ 200977 h 176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556760" h="1761649">
                <a:moveTo>
                  <a:pt x="328930" y="0"/>
                </a:moveTo>
                <a:lnTo>
                  <a:pt x="542288" y="0"/>
                </a:lnTo>
                <a:lnTo>
                  <a:pt x="542288" y="200977"/>
                </a:lnTo>
                <a:lnTo>
                  <a:pt x="4556760" y="200977"/>
                </a:lnTo>
                <a:lnTo>
                  <a:pt x="4556760" y="1587817"/>
                </a:lnTo>
                <a:lnTo>
                  <a:pt x="4130039" y="1587817"/>
                </a:lnTo>
                <a:lnTo>
                  <a:pt x="4130039" y="1761649"/>
                </a:lnTo>
                <a:lnTo>
                  <a:pt x="3916681" y="1761649"/>
                </a:lnTo>
                <a:lnTo>
                  <a:pt x="3916681" y="1587817"/>
                </a:lnTo>
                <a:lnTo>
                  <a:pt x="0" y="1587817"/>
                </a:lnTo>
                <a:lnTo>
                  <a:pt x="0" y="200977"/>
                </a:lnTo>
                <a:lnTo>
                  <a:pt x="328930" y="200977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065AEDD-A59D-4211-A549-C457434003D6}"/>
              </a:ext>
            </a:extLst>
          </p:cNvPr>
          <p:cNvCxnSpPr>
            <a:cxnSpLocks/>
          </p:cNvCxnSpPr>
          <p:nvPr/>
        </p:nvCxnSpPr>
        <p:spPr>
          <a:xfrm>
            <a:off x="4869180" y="2726529"/>
            <a:ext cx="0" cy="9763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0A34396-98F9-44D1-AF43-B2999A5B0849}"/>
              </a:ext>
            </a:extLst>
          </p:cNvPr>
          <p:cNvCxnSpPr>
            <a:cxnSpLocks/>
          </p:cNvCxnSpPr>
          <p:nvPr/>
        </p:nvCxnSpPr>
        <p:spPr>
          <a:xfrm>
            <a:off x="5720080" y="3136582"/>
            <a:ext cx="0" cy="9839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5B1D026-8264-4743-81C7-DC24A3F775A5}"/>
              </a:ext>
            </a:extLst>
          </p:cNvPr>
          <p:cNvCxnSpPr>
            <a:cxnSpLocks/>
          </p:cNvCxnSpPr>
          <p:nvPr/>
        </p:nvCxnSpPr>
        <p:spPr>
          <a:xfrm>
            <a:off x="6570980" y="2744150"/>
            <a:ext cx="0" cy="9410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F2D62F5-9E56-4889-8B11-CB0D134A2133}"/>
              </a:ext>
            </a:extLst>
          </p:cNvPr>
          <p:cNvCxnSpPr>
            <a:cxnSpLocks/>
          </p:cNvCxnSpPr>
          <p:nvPr/>
        </p:nvCxnSpPr>
        <p:spPr>
          <a:xfrm>
            <a:off x="7421880" y="3129912"/>
            <a:ext cx="0" cy="9839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F537CF57-57CA-47D2-8851-2FB165EEF064}"/>
              </a:ext>
            </a:extLst>
          </p:cNvPr>
          <p:cNvGrpSpPr/>
          <p:nvPr/>
        </p:nvGrpSpPr>
        <p:grpSpPr>
          <a:xfrm>
            <a:off x="3048001" y="2735580"/>
            <a:ext cx="6324598" cy="1386840"/>
            <a:chOff x="3048001" y="2735580"/>
            <a:chExt cx="6324598" cy="138684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D01FAB9-5BD5-46DF-B220-EB77DD69E5C8}"/>
                </a:ext>
              </a:extLst>
            </p:cNvPr>
            <p:cNvGrpSpPr/>
            <p:nvPr/>
          </p:nvGrpSpPr>
          <p:grpSpPr>
            <a:xfrm>
              <a:off x="3859530" y="2955129"/>
              <a:ext cx="4701540" cy="1011555"/>
              <a:chOff x="3931920" y="2887980"/>
              <a:chExt cx="4556760" cy="1011555"/>
            </a:xfrm>
            <a:no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465A1F7-9A5A-4A94-9444-1573E1ABAEE2}"/>
                  </a:ext>
                </a:extLst>
              </p:cNvPr>
              <p:cNvSpPr/>
              <p:nvPr/>
            </p:nvSpPr>
            <p:spPr>
              <a:xfrm>
                <a:off x="3931920" y="2887980"/>
                <a:ext cx="4556760" cy="12192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B416C34-DA07-4372-8965-B2BE20B686DD}"/>
                  </a:ext>
                </a:extLst>
              </p:cNvPr>
              <p:cNvSpPr/>
              <p:nvPr/>
            </p:nvSpPr>
            <p:spPr>
              <a:xfrm>
                <a:off x="3931920" y="3101340"/>
                <a:ext cx="4556760" cy="12192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295E1C26-F5AE-4E7F-ACB3-BA96AF74B806}"/>
                  </a:ext>
                </a:extLst>
              </p:cNvPr>
              <p:cNvSpPr/>
              <p:nvPr/>
            </p:nvSpPr>
            <p:spPr>
              <a:xfrm>
                <a:off x="3931920" y="3337560"/>
                <a:ext cx="4556760" cy="12192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B13DC4B-6433-44CB-9F1D-20929AC64204}"/>
                  </a:ext>
                </a:extLst>
              </p:cNvPr>
              <p:cNvSpPr/>
              <p:nvPr/>
            </p:nvSpPr>
            <p:spPr>
              <a:xfrm>
                <a:off x="3931920" y="3554730"/>
                <a:ext cx="4556760" cy="12192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51EED33-D343-4388-BD72-7CF9C48EA31E}"/>
                  </a:ext>
                </a:extLst>
              </p:cNvPr>
              <p:cNvSpPr/>
              <p:nvPr/>
            </p:nvSpPr>
            <p:spPr>
              <a:xfrm>
                <a:off x="3931920" y="3777615"/>
                <a:ext cx="4556760" cy="12192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5943E6D6-427E-4BFE-BBCA-D468842AAD7F}"/>
                </a:ext>
              </a:extLst>
            </p:cNvPr>
            <p:cNvSpPr/>
            <p:nvPr/>
          </p:nvSpPr>
          <p:spPr>
            <a:xfrm>
              <a:off x="3048001" y="2735580"/>
              <a:ext cx="883919" cy="1386840"/>
            </a:xfrm>
            <a:custGeom>
              <a:avLst/>
              <a:gdLst>
                <a:gd name="connsiteX0" fmla="*/ 883919 w 883919"/>
                <a:gd name="connsiteY0" fmla="*/ 0 h 1386840"/>
                <a:gd name="connsiteX1" fmla="*/ 883919 w 883919"/>
                <a:gd name="connsiteY1" fmla="*/ 1386840 h 1386840"/>
                <a:gd name="connsiteX2" fmla="*/ 204587 w 883919"/>
                <a:gd name="connsiteY2" fmla="*/ 833168 h 1386840"/>
                <a:gd name="connsiteX3" fmla="*/ 201445 w 883919"/>
                <a:gd name="connsiteY3" fmla="*/ 802005 h 1386840"/>
                <a:gd name="connsiteX4" fmla="*/ 0 w 883919"/>
                <a:gd name="connsiteY4" fmla="*/ 802005 h 1386840"/>
                <a:gd name="connsiteX5" fmla="*/ 0 w 883919"/>
                <a:gd name="connsiteY5" fmla="*/ 584835 h 1386840"/>
                <a:gd name="connsiteX6" fmla="*/ 201445 w 883919"/>
                <a:gd name="connsiteY6" fmla="*/ 584835 h 1386840"/>
                <a:gd name="connsiteX7" fmla="*/ 204587 w 883919"/>
                <a:gd name="connsiteY7" fmla="*/ 553672 h 1386840"/>
                <a:gd name="connsiteX8" fmla="*/ 883919 w 883919"/>
                <a:gd name="connsiteY8" fmla="*/ 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3919" h="1386840">
                  <a:moveTo>
                    <a:pt x="883919" y="0"/>
                  </a:moveTo>
                  <a:lnTo>
                    <a:pt x="883919" y="1386840"/>
                  </a:lnTo>
                  <a:cubicBezTo>
                    <a:pt x="548825" y="1386840"/>
                    <a:pt x="269246" y="1149148"/>
                    <a:pt x="204587" y="833168"/>
                  </a:cubicBezTo>
                  <a:lnTo>
                    <a:pt x="201445" y="802005"/>
                  </a:lnTo>
                  <a:lnTo>
                    <a:pt x="0" y="802005"/>
                  </a:lnTo>
                  <a:lnTo>
                    <a:pt x="0" y="584835"/>
                  </a:lnTo>
                  <a:lnTo>
                    <a:pt x="201445" y="584835"/>
                  </a:lnTo>
                  <a:lnTo>
                    <a:pt x="204587" y="553672"/>
                  </a:lnTo>
                  <a:cubicBezTo>
                    <a:pt x="269246" y="237692"/>
                    <a:pt x="548825" y="0"/>
                    <a:pt x="883919" y="0"/>
                  </a:cubicBez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D36D2-FAE9-4778-AF77-8D20E225636C}"/>
                </a:ext>
              </a:extLst>
            </p:cNvPr>
            <p:cNvSpPr/>
            <p:nvPr/>
          </p:nvSpPr>
          <p:spPr>
            <a:xfrm flipH="1">
              <a:off x="8488680" y="2735580"/>
              <a:ext cx="883919" cy="1386840"/>
            </a:xfrm>
            <a:custGeom>
              <a:avLst/>
              <a:gdLst>
                <a:gd name="connsiteX0" fmla="*/ 883919 w 883919"/>
                <a:gd name="connsiteY0" fmla="*/ 0 h 1386840"/>
                <a:gd name="connsiteX1" fmla="*/ 883919 w 883919"/>
                <a:gd name="connsiteY1" fmla="*/ 1386840 h 1386840"/>
                <a:gd name="connsiteX2" fmla="*/ 204587 w 883919"/>
                <a:gd name="connsiteY2" fmla="*/ 833168 h 1386840"/>
                <a:gd name="connsiteX3" fmla="*/ 201445 w 883919"/>
                <a:gd name="connsiteY3" fmla="*/ 802005 h 1386840"/>
                <a:gd name="connsiteX4" fmla="*/ 0 w 883919"/>
                <a:gd name="connsiteY4" fmla="*/ 802005 h 1386840"/>
                <a:gd name="connsiteX5" fmla="*/ 0 w 883919"/>
                <a:gd name="connsiteY5" fmla="*/ 584835 h 1386840"/>
                <a:gd name="connsiteX6" fmla="*/ 201445 w 883919"/>
                <a:gd name="connsiteY6" fmla="*/ 584835 h 1386840"/>
                <a:gd name="connsiteX7" fmla="*/ 204587 w 883919"/>
                <a:gd name="connsiteY7" fmla="*/ 553672 h 1386840"/>
                <a:gd name="connsiteX8" fmla="*/ 883919 w 883919"/>
                <a:gd name="connsiteY8" fmla="*/ 0 h 138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3919" h="1386840">
                  <a:moveTo>
                    <a:pt x="883919" y="0"/>
                  </a:moveTo>
                  <a:lnTo>
                    <a:pt x="883919" y="1386840"/>
                  </a:lnTo>
                  <a:cubicBezTo>
                    <a:pt x="548825" y="1386840"/>
                    <a:pt x="269246" y="1149148"/>
                    <a:pt x="204587" y="833168"/>
                  </a:cubicBezTo>
                  <a:lnTo>
                    <a:pt x="201445" y="802005"/>
                  </a:lnTo>
                  <a:lnTo>
                    <a:pt x="0" y="802005"/>
                  </a:lnTo>
                  <a:lnTo>
                    <a:pt x="0" y="584835"/>
                  </a:lnTo>
                  <a:lnTo>
                    <a:pt x="201445" y="584835"/>
                  </a:lnTo>
                  <a:lnTo>
                    <a:pt x="204587" y="553672"/>
                  </a:lnTo>
                  <a:cubicBezTo>
                    <a:pt x="269246" y="237692"/>
                    <a:pt x="548825" y="0"/>
                    <a:pt x="883919" y="0"/>
                  </a:cubicBezTo>
                  <a:close/>
                </a:path>
              </a:pathLst>
            </a:cu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</p:grp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575A7589-DCD5-4C85-B691-7E12B4754809}"/>
              </a:ext>
            </a:extLst>
          </p:cNvPr>
          <p:cNvCxnSpPr>
            <a:cxnSpLocks/>
          </p:cNvCxnSpPr>
          <p:nvPr/>
        </p:nvCxnSpPr>
        <p:spPr>
          <a:xfrm>
            <a:off x="4366260" y="203454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10E4AE-CA0A-49FF-A25C-E82ED5F25C23}"/>
              </a:ext>
            </a:extLst>
          </p:cNvPr>
          <p:cNvCxnSpPr>
            <a:cxnSpLocks/>
          </p:cNvCxnSpPr>
          <p:nvPr/>
        </p:nvCxnSpPr>
        <p:spPr>
          <a:xfrm>
            <a:off x="7962900" y="4296252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9" name="Arc 1048">
            <a:extLst>
              <a:ext uri="{FF2B5EF4-FFF2-40B4-BE49-F238E27FC236}">
                <a16:creationId xmlns:a16="http://schemas.microsoft.com/office/drawing/2014/main" id="{752230A2-0D7F-4762-AB78-56D62021F372}"/>
              </a:ext>
            </a:extLst>
          </p:cNvPr>
          <p:cNvSpPr/>
          <p:nvPr/>
        </p:nvSpPr>
        <p:spPr>
          <a:xfrm rot="16200000" flipH="1">
            <a:off x="4411981" y="3000373"/>
            <a:ext cx="914400" cy="914400"/>
          </a:xfrm>
          <a:prstGeom prst="arc">
            <a:avLst>
              <a:gd name="adj1" fmla="val 16200000"/>
              <a:gd name="adj2" fmla="val 529090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68684B81-FC89-45E0-B3F4-58EAC6F3B4AC}"/>
              </a:ext>
            </a:extLst>
          </p:cNvPr>
          <p:cNvSpPr/>
          <p:nvPr/>
        </p:nvSpPr>
        <p:spPr>
          <a:xfrm rot="16200000" flipH="1">
            <a:off x="6113145" y="3008469"/>
            <a:ext cx="914400" cy="914400"/>
          </a:xfrm>
          <a:prstGeom prst="arc">
            <a:avLst>
              <a:gd name="adj1" fmla="val 16200000"/>
              <a:gd name="adj2" fmla="val 529090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FE566DA0-1321-42C7-90BC-F9D7C6F598A2}"/>
              </a:ext>
            </a:extLst>
          </p:cNvPr>
          <p:cNvSpPr/>
          <p:nvPr/>
        </p:nvSpPr>
        <p:spPr>
          <a:xfrm rot="16200000">
            <a:off x="5262245" y="2878453"/>
            <a:ext cx="914400" cy="914400"/>
          </a:xfrm>
          <a:prstGeom prst="arc">
            <a:avLst>
              <a:gd name="adj1" fmla="val 16200000"/>
              <a:gd name="adj2" fmla="val 529090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1" name="Arc 100">
            <a:extLst>
              <a:ext uri="{FF2B5EF4-FFF2-40B4-BE49-F238E27FC236}">
                <a16:creationId xmlns:a16="http://schemas.microsoft.com/office/drawing/2014/main" id="{1620FAC5-220A-4C51-A195-F7E2228DBA66}"/>
              </a:ext>
            </a:extLst>
          </p:cNvPr>
          <p:cNvSpPr/>
          <p:nvPr/>
        </p:nvSpPr>
        <p:spPr>
          <a:xfrm rot="16200000">
            <a:off x="6963409" y="2854161"/>
            <a:ext cx="914400" cy="914400"/>
          </a:xfrm>
          <a:prstGeom prst="arc">
            <a:avLst>
              <a:gd name="adj1" fmla="val 16200000"/>
              <a:gd name="adj2" fmla="val 529090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B17E714F-6BE1-4FD9-A04C-8296F50F2996}"/>
              </a:ext>
            </a:extLst>
          </p:cNvPr>
          <p:cNvSpPr txBox="1"/>
          <p:nvPr/>
        </p:nvSpPr>
        <p:spPr>
          <a:xfrm>
            <a:off x="3569971" y="1639253"/>
            <a:ext cx="168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 water 30°C</a:t>
            </a:r>
            <a:endParaRPr lang="en-IN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883B9A4-2588-440B-B9BF-8DB3A528DCEB}"/>
              </a:ext>
            </a:extLst>
          </p:cNvPr>
          <p:cNvSpPr txBox="1"/>
          <p:nvPr/>
        </p:nvSpPr>
        <p:spPr>
          <a:xfrm>
            <a:off x="7120890" y="4716778"/>
            <a:ext cx="168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 water 50°C</a:t>
            </a:r>
            <a:endParaRPr lang="en-IN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69E4049-DEE3-422E-8D9F-7BE41B516B5C}"/>
              </a:ext>
            </a:extLst>
          </p:cNvPr>
          <p:cNvSpPr txBox="1"/>
          <p:nvPr/>
        </p:nvSpPr>
        <p:spPr>
          <a:xfrm>
            <a:off x="313057" y="284440"/>
            <a:ext cx="45097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Current Arrangement</a:t>
            </a:r>
          </a:p>
          <a:p>
            <a:r>
              <a:rPr lang="en-US" dirty="0"/>
              <a:t>Shell Side Pressure drop = 0.25 bar</a:t>
            </a:r>
            <a:endParaRPr lang="en-IN" dirty="0"/>
          </a:p>
          <a:p>
            <a:r>
              <a:rPr lang="en-US" dirty="0"/>
              <a:t>Tube Side Pressure drop = 0.3 bar</a:t>
            </a:r>
            <a:endParaRPr lang="en-IN" dirty="0"/>
          </a:p>
          <a:p>
            <a:r>
              <a:rPr lang="en-US" dirty="0"/>
              <a:t>Global Heat Transfer Coeff = 1000 W/m2 K</a:t>
            </a:r>
          </a:p>
          <a:p>
            <a:r>
              <a:rPr lang="en-US" dirty="0"/>
              <a:t>No heat loss</a:t>
            </a:r>
            <a:endParaRPr lang="en-IN" dirty="0"/>
          </a:p>
          <a:p>
            <a:endParaRPr lang="en-IN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094C84-4CE2-4751-A26C-9D435E706253}"/>
              </a:ext>
            </a:extLst>
          </p:cNvPr>
          <p:cNvCxnSpPr>
            <a:cxnSpLocks/>
          </p:cNvCxnSpPr>
          <p:nvPr/>
        </p:nvCxnSpPr>
        <p:spPr>
          <a:xfrm rot="5400000" flipH="1">
            <a:off x="9620249" y="318135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B826D1F-BC50-4ECC-948E-C5C89578B32B}"/>
              </a:ext>
            </a:extLst>
          </p:cNvPr>
          <p:cNvSpPr txBox="1"/>
          <p:nvPr/>
        </p:nvSpPr>
        <p:spPr>
          <a:xfrm>
            <a:off x="9843137" y="3214685"/>
            <a:ext cx="17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 water 100°C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F7CB00-6895-4CF2-ADD6-53C17D0F2FFE}"/>
              </a:ext>
            </a:extLst>
          </p:cNvPr>
          <p:cNvSpPr txBox="1"/>
          <p:nvPr/>
        </p:nvSpPr>
        <p:spPr>
          <a:xfrm>
            <a:off x="1019812" y="3220043"/>
            <a:ext cx="17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Hot water 90°C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185442-9E5D-4A59-B990-D495E7C7368C}"/>
              </a:ext>
            </a:extLst>
          </p:cNvPr>
          <p:cNvCxnSpPr>
            <a:cxnSpLocks/>
          </p:cNvCxnSpPr>
          <p:nvPr/>
        </p:nvCxnSpPr>
        <p:spPr>
          <a:xfrm rot="5400000" flipH="1">
            <a:off x="2815590" y="318135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037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126</Words>
  <Application>Microsoft Office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Desai</dc:creator>
  <cp:lastModifiedBy>Viraj Desai</cp:lastModifiedBy>
  <cp:revision>6</cp:revision>
  <dcterms:created xsi:type="dcterms:W3CDTF">2022-12-03T04:40:53Z</dcterms:created>
  <dcterms:modified xsi:type="dcterms:W3CDTF">2022-12-17T04:32:08Z</dcterms:modified>
</cp:coreProperties>
</file>