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Head m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13.5</c:v>
                </c:pt>
                <c:pt idx="6">
                  <c:v>15</c:v>
                </c:pt>
                <c:pt idx="7">
                  <c:v>16.5</c:v>
                </c:pt>
                <c:pt idx="8">
                  <c:v>18</c:v>
                </c:pt>
                <c:pt idx="9">
                  <c:v>19.5</c:v>
                </c:pt>
              </c:numCache>
            </c:num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44.526000000000003</c:v>
                </c:pt>
                <c:pt idx="1">
                  <c:v>44.154000000000003</c:v>
                </c:pt>
                <c:pt idx="2">
                  <c:v>43.783000000000001</c:v>
                </c:pt>
                <c:pt idx="3">
                  <c:v>42.67</c:v>
                </c:pt>
                <c:pt idx="4">
                  <c:v>40.814999999999998</c:v>
                </c:pt>
                <c:pt idx="5">
                  <c:v>38.96</c:v>
                </c:pt>
                <c:pt idx="6">
                  <c:v>37.104999999999997</c:v>
                </c:pt>
                <c:pt idx="7">
                  <c:v>35.249000000000002</c:v>
                </c:pt>
                <c:pt idx="8">
                  <c:v>32.652000000000001</c:v>
                </c:pt>
                <c:pt idx="9">
                  <c:v>29.684000000000001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11-4A1D-AC31-8CED47FDF5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 Efficiency %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13.5</c:v>
                </c:pt>
                <c:pt idx="6">
                  <c:v>15</c:v>
                </c:pt>
                <c:pt idx="7">
                  <c:v>16.5</c:v>
                </c:pt>
                <c:pt idx="8">
                  <c:v>18</c:v>
                </c:pt>
                <c:pt idx="9">
                  <c:v>19.5</c:v>
                </c:pt>
              </c:numCache>
            </c:num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30</c:v>
                </c:pt>
                <c:pt idx="2">
                  <c:v>48.8</c:v>
                </c:pt>
                <c:pt idx="3">
                  <c:v>63.800000000000004</c:v>
                </c:pt>
                <c:pt idx="4">
                  <c:v>71.3</c:v>
                </c:pt>
                <c:pt idx="5">
                  <c:v>73.5</c:v>
                </c:pt>
                <c:pt idx="6">
                  <c:v>75</c:v>
                </c:pt>
                <c:pt idx="7">
                  <c:v>73.5</c:v>
                </c:pt>
                <c:pt idx="8">
                  <c:v>71.3</c:v>
                </c:pt>
                <c:pt idx="9">
                  <c:v>67.5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711-4A1D-AC31-8CED47FDF5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NPSHR m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Sheet1!$A$2:$A$11</c:f>
              <c:numCache>
                <c:formatCode>General</c:formatCode>
                <c:ptCount val="10"/>
                <c:pt idx="0">
                  <c:v>0</c:v>
                </c:pt>
                <c:pt idx="1">
                  <c:v>3</c:v>
                </c:pt>
                <c:pt idx="2">
                  <c:v>6</c:v>
                </c:pt>
                <c:pt idx="3">
                  <c:v>9</c:v>
                </c:pt>
                <c:pt idx="4">
                  <c:v>12</c:v>
                </c:pt>
                <c:pt idx="5">
                  <c:v>13.5</c:v>
                </c:pt>
                <c:pt idx="6">
                  <c:v>15</c:v>
                </c:pt>
                <c:pt idx="7">
                  <c:v>16.5</c:v>
                </c:pt>
                <c:pt idx="8">
                  <c:v>18</c:v>
                </c:pt>
                <c:pt idx="9">
                  <c:v>19.5</c:v>
                </c:pt>
              </c:numCache>
            </c:num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0.50600000000000001</c:v>
                </c:pt>
                <c:pt idx="1">
                  <c:v>0.50600000000000001</c:v>
                </c:pt>
                <c:pt idx="2">
                  <c:v>0.56299999999999994</c:v>
                </c:pt>
                <c:pt idx="3">
                  <c:v>0.67500000000000004</c:v>
                </c:pt>
                <c:pt idx="4">
                  <c:v>0.84399999999999997</c:v>
                </c:pt>
                <c:pt idx="5">
                  <c:v>0.95699999999999996</c:v>
                </c:pt>
                <c:pt idx="6">
                  <c:v>1.1259999999999999</c:v>
                </c:pt>
                <c:pt idx="7">
                  <c:v>1.351</c:v>
                </c:pt>
                <c:pt idx="8">
                  <c:v>1.6879999999999999</c:v>
                </c:pt>
                <c:pt idx="9">
                  <c:v>2.0259999999999998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11-4A1D-AC31-8CED47FDF5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2761256"/>
        <c:axId val="82761584"/>
      </c:lineChart>
      <c:catAx>
        <c:axId val="8276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61584"/>
        <c:crosses val="autoZero"/>
        <c:auto val="1"/>
        <c:lblAlgn val="ctr"/>
        <c:lblOffset val="100"/>
        <c:noMultiLvlLbl val="0"/>
      </c:catAx>
      <c:valAx>
        <c:axId val="8276158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2761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7F1BF-0F26-4796-8568-56C5BFB379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B55003-9CC4-4C47-99EF-8CCE808E6F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427EC-2AAF-4F7B-B69C-68AD50C6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3B621-83E1-4197-B4CE-E0F584AB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0E8E23-3B42-466E-A950-F98B5114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355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07FB8-2BEE-464A-A71A-2EEAA46D5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C9BE7-1F2A-457B-964A-1B0B56C934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A0DCC-51A2-4A00-9663-D5B0AF766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703FA2-2E8F-4CD5-A9DA-D6B50B9FC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358AF-7307-491B-AB43-D6517BD0D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72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CE71B8-EA7A-487E-A56E-BAA5EF629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390564-204B-4280-AB7A-8C767494C2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836-A91E-4AFF-A83F-D0782921B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60855F-F054-4450-B053-50686C35E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E595C-F938-4A55-9824-082651E5C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8043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6376-6B17-4DE5-A51F-085FC0EE3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A2457-4400-401D-9114-69651EAB9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E21127-04F4-4E19-8523-A490E9978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77A37-C6E2-4345-BE4F-C89C727E2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B041C4-B906-4EF8-9D3B-CFACBFA5D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002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FA6A3-A1DE-4DE5-A9D8-F0DF799EC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D7F25-6C51-4484-94B6-A51DB3EDD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15C292-C5A0-4874-9635-150395EF8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271D5-F97B-44CD-8E6A-E55259032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455E-3A78-4283-AA54-693519EC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344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7EDA0-4F2D-4801-A00E-A27835E4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9C5E-5E69-4C7C-A56E-8216E7825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6A415-B12E-4BF2-A130-E1FF959C6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8FD9C9-31D0-44D8-9E78-CE082C804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9A547-6C67-430F-8400-333361901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530E9B-1E4E-4903-A800-1D8BC372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7101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3C19-0CF4-403D-A26D-F8C5D73CDA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B1693-1629-44D2-978A-86F1439EA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727DDF-F8B0-4F65-816E-E29E1124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16B5FD-7336-42A1-8991-F636EA2F6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84A464-56C3-4EB9-8EFB-497F21C1B2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687CA9-EB22-4408-B1CB-4F8CEDDCA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56AFFD-9572-4B29-8546-BB724C2ED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D37A2C-63EF-4E16-BB56-A13640052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1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91149-E54F-492A-9C92-10494C6C6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C17126-0A29-446A-9B24-005353F6A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7E230-124A-4D07-B4C1-A0AD3B543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F2DB16-F786-4D5E-9E2F-D35FE8A5C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14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85AE60-A3F1-45B9-8A1E-416628470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EEEF29-E008-4DBC-87B1-731D24186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05994-A42D-492B-8127-D9FD2431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9079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8883B-4D6D-4242-8846-7603425A1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589BD-CD79-4E91-9E6E-91D3C28621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95423B-72DA-493B-80C1-23298FE9A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0042C1-325D-4198-ABBA-7ADC39944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D5A440-12FA-423F-B669-9612CCDAB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9349AA-034A-40AA-9F9F-9C25C8742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4951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837D7-4839-4DF8-AFE4-3207F41C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A3CE96-C54F-47AB-A333-384097CB6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AFCB6-9AB5-4E82-BB90-A740348D71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5C08-366B-4E13-AA3E-742D62F2B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20F6C8-F660-493F-85E8-5BEAAD975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24266-3F6C-4120-8DB3-F0DBCFF86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483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CDA41C-FB7C-45AF-99FA-8C65B14DA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392FD-A8CD-4068-9A5A-3BCD57647E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6D657-3343-43A2-BCC7-6A7F94C56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C17FA-A486-487F-999C-655DBCFA9338}" type="datetimeFigureOut">
              <a:rPr lang="en-IN" smtClean="0"/>
              <a:t>22-10-2022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F7F5-E02F-4FDC-AF6C-B87B5A7735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54447D-9261-4EC3-957F-DDA6ABE88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63072A-138C-4EB1-B70D-B4B1C941661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22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" name="Group 77">
            <a:extLst>
              <a:ext uri="{FF2B5EF4-FFF2-40B4-BE49-F238E27FC236}">
                <a16:creationId xmlns:a16="http://schemas.microsoft.com/office/drawing/2014/main" id="{D7A38941-AE3D-455B-BF1A-057A62347EE6}"/>
              </a:ext>
            </a:extLst>
          </p:cNvPr>
          <p:cNvGrpSpPr/>
          <p:nvPr/>
        </p:nvGrpSpPr>
        <p:grpSpPr>
          <a:xfrm>
            <a:off x="206478" y="457201"/>
            <a:ext cx="11253019" cy="6213641"/>
            <a:chOff x="206478" y="457201"/>
            <a:chExt cx="11253019" cy="6213641"/>
          </a:xfrm>
        </p:grpSpPr>
        <p:sp>
          <p:nvSpPr>
            <p:cNvPr id="4" name="Flowchart: Sequential Access Storage 3">
              <a:extLst>
                <a:ext uri="{FF2B5EF4-FFF2-40B4-BE49-F238E27FC236}">
                  <a16:creationId xmlns:a16="http://schemas.microsoft.com/office/drawing/2014/main" id="{9921B71A-C10E-44FB-99C3-5D83B8DD0AFB}"/>
                </a:ext>
              </a:extLst>
            </p:cNvPr>
            <p:cNvSpPr/>
            <p:nvPr/>
          </p:nvSpPr>
          <p:spPr>
            <a:xfrm flipV="1">
              <a:off x="3097162" y="4277032"/>
              <a:ext cx="1032386" cy="1032386"/>
            </a:xfrm>
            <a:prstGeom prst="flowChartMagneticTap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" name="Cylinder 4">
              <a:extLst>
                <a:ext uri="{FF2B5EF4-FFF2-40B4-BE49-F238E27FC236}">
                  <a16:creationId xmlns:a16="http://schemas.microsoft.com/office/drawing/2014/main" id="{1D5AE011-F908-44A3-A91C-190EDCC10A97}"/>
                </a:ext>
              </a:extLst>
            </p:cNvPr>
            <p:cNvSpPr/>
            <p:nvPr/>
          </p:nvSpPr>
          <p:spPr>
            <a:xfrm>
              <a:off x="10352148" y="457201"/>
              <a:ext cx="975834" cy="1297858"/>
            </a:xfrm>
            <a:prstGeom prst="can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Tank</a:t>
              </a:r>
            </a:p>
          </p:txBody>
        </p:sp>
        <p:cxnSp>
          <p:nvCxnSpPr>
            <p:cNvPr id="7" name="Connector: Elbow 6">
              <a:extLst>
                <a:ext uri="{FF2B5EF4-FFF2-40B4-BE49-F238E27FC236}">
                  <a16:creationId xmlns:a16="http://schemas.microsoft.com/office/drawing/2014/main" id="{EB82FF9A-19A2-4221-9367-839DCC54E5E0}"/>
                </a:ext>
              </a:extLst>
            </p:cNvPr>
            <p:cNvCxnSpPr>
              <a:cxnSpLocks/>
              <a:stCxn id="10" idx="0"/>
              <a:endCxn id="4" idx="1"/>
            </p:cNvCxnSpPr>
            <p:nvPr/>
          </p:nvCxnSpPr>
          <p:spPr>
            <a:xfrm rot="5400000" flipH="1" flipV="1">
              <a:off x="2022815" y="4554966"/>
              <a:ext cx="836087" cy="1312607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Flowchart: Terminator 9">
              <a:extLst>
                <a:ext uri="{FF2B5EF4-FFF2-40B4-BE49-F238E27FC236}">
                  <a16:creationId xmlns:a16="http://schemas.microsoft.com/office/drawing/2014/main" id="{ED751DA3-B0DB-4BC0-B43F-48A7CEDE7E8C}"/>
                </a:ext>
              </a:extLst>
            </p:cNvPr>
            <p:cNvSpPr/>
            <p:nvPr/>
          </p:nvSpPr>
          <p:spPr>
            <a:xfrm>
              <a:off x="206478" y="5629312"/>
              <a:ext cx="3156154" cy="1041530"/>
            </a:xfrm>
            <a:prstGeom prst="flowChartTerminato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Reservoir</a:t>
              </a:r>
              <a:endParaRPr lang="en-IN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48B38F94-0025-4574-8AAC-E2B13AFCEB6F}"/>
                </a:ext>
              </a:extLst>
            </p:cNvPr>
            <p:cNvCxnSpPr>
              <a:cxnSpLocks/>
            </p:cNvCxnSpPr>
            <p:nvPr/>
          </p:nvCxnSpPr>
          <p:spPr>
            <a:xfrm>
              <a:off x="9733935" y="1656930"/>
              <a:ext cx="0" cy="501391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9FA5231-B59F-483A-B565-88B2C3F2E048}"/>
                </a:ext>
              </a:extLst>
            </p:cNvPr>
            <p:cNvCxnSpPr>
              <a:cxnSpLocks/>
              <a:endCxn id="10" idx="2"/>
            </p:cNvCxnSpPr>
            <p:nvPr/>
          </p:nvCxnSpPr>
          <p:spPr>
            <a:xfrm flipH="1">
              <a:off x="1784555" y="6670842"/>
              <a:ext cx="967494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B93518CD-E784-4F59-AEA2-6F846DC92EDC}"/>
                </a:ext>
              </a:extLst>
            </p:cNvPr>
            <p:cNvCxnSpPr>
              <a:cxnSpLocks/>
            </p:cNvCxnSpPr>
            <p:nvPr/>
          </p:nvCxnSpPr>
          <p:spPr>
            <a:xfrm>
              <a:off x="5152102" y="4793225"/>
              <a:ext cx="0" cy="187761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2DEFB5-AA1F-47C1-A740-48BD28152EBA}"/>
                </a:ext>
              </a:extLst>
            </p:cNvPr>
            <p:cNvSpPr txBox="1"/>
            <p:nvPr/>
          </p:nvSpPr>
          <p:spPr>
            <a:xfrm>
              <a:off x="9733935" y="3429000"/>
              <a:ext cx="72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30 m</a:t>
              </a:r>
              <a:endParaRPr lang="en-IN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6848B0-9F6C-4857-89C0-B79D8B17F5BB}"/>
                </a:ext>
              </a:extLst>
            </p:cNvPr>
            <p:cNvSpPr txBox="1"/>
            <p:nvPr/>
          </p:nvSpPr>
          <p:spPr>
            <a:xfrm>
              <a:off x="5099874" y="5547367"/>
              <a:ext cx="72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m</a:t>
              </a:r>
              <a:endParaRPr lang="en-IN" dirty="0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6D4B660-D0DB-43F5-B437-8334A7B834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46916" y="4660491"/>
              <a:ext cx="138788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D1C8666-F236-4D48-8CDF-3549CFC4BACA}"/>
                </a:ext>
              </a:extLst>
            </p:cNvPr>
            <p:cNvSpPr txBox="1"/>
            <p:nvPr/>
          </p:nvSpPr>
          <p:spPr>
            <a:xfrm>
              <a:off x="2341316" y="4259374"/>
              <a:ext cx="72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 m</a:t>
              </a:r>
              <a:endParaRPr lang="en-IN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52E50B2-4251-47A7-9D74-60F296FFCB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5085" y="4632605"/>
              <a:ext cx="169746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4377B6E-55FA-4C43-A63E-83AFFA131533}"/>
                </a:ext>
              </a:extLst>
            </p:cNvPr>
            <p:cNvSpPr txBox="1"/>
            <p:nvPr/>
          </p:nvSpPr>
          <p:spPr>
            <a:xfrm>
              <a:off x="4719484" y="4231488"/>
              <a:ext cx="72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m</a:t>
              </a:r>
              <a:endParaRPr lang="en-IN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5BC1E7F-7DCA-424C-839B-14E9C0BC69DE}"/>
                </a:ext>
              </a:extLst>
            </p:cNvPr>
            <p:cNvCxnSpPr>
              <a:cxnSpLocks/>
            </p:cNvCxnSpPr>
            <p:nvPr/>
          </p:nvCxnSpPr>
          <p:spPr>
            <a:xfrm rot="13500000">
              <a:off x="7460222" y="929152"/>
              <a:ext cx="0" cy="4557251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7A62DF78-1A62-4E06-BDE6-165253102307}"/>
                </a:ext>
              </a:extLst>
            </p:cNvPr>
            <p:cNvSpPr txBox="1"/>
            <p:nvPr/>
          </p:nvSpPr>
          <p:spPr>
            <a:xfrm>
              <a:off x="6929283" y="2811092"/>
              <a:ext cx="72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35 m</a:t>
              </a:r>
              <a:endParaRPr lang="en-IN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45BD65C-7B72-4B90-9F87-F229E409D66C}"/>
                </a:ext>
              </a:extLst>
            </p:cNvPr>
            <p:cNvCxnSpPr>
              <a:cxnSpLocks/>
            </p:cNvCxnSpPr>
            <p:nvPr/>
          </p:nvCxnSpPr>
          <p:spPr>
            <a:xfrm>
              <a:off x="9071454" y="1577381"/>
              <a:ext cx="1280696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614F5980-117B-4348-A30E-90A63F589F0D}"/>
                </a:ext>
              </a:extLst>
            </p:cNvPr>
            <p:cNvSpPr txBox="1"/>
            <p:nvPr/>
          </p:nvSpPr>
          <p:spPr>
            <a:xfrm>
              <a:off x="9478289" y="1234253"/>
              <a:ext cx="72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m</a:t>
              </a:r>
              <a:endParaRPr lang="en-IN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624ED5-E97F-4DF0-ACA5-C727103D96DB}"/>
                </a:ext>
              </a:extLst>
            </p:cNvPr>
            <p:cNvSpPr txBox="1"/>
            <p:nvPr/>
          </p:nvSpPr>
          <p:spPr>
            <a:xfrm>
              <a:off x="339213" y="502768"/>
              <a:ext cx="3790335" cy="2308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Tank Volume = 15 m3</a:t>
              </a:r>
            </a:p>
            <a:p>
              <a:r>
                <a:rPr lang="en-US" dirty="0"/>
                <a:t>Inlet pressure = 1 atm</a:t>
              </a:r>
            </a:p>
            <a:p>
              <a:r>
                <a:rPr lang="en-US" dirty="0"/>
                <a:t>Pipeline specs = 2-inch sch 40 (CS)</a:t>
              </a:r>
            </a:p>
            <a:p>
              <a:endParaRPr lang="en-US" dirty="0"/>
            </a:p>
            <a:p>
              <a:r>
                <a:rPr lang="en-US" dirty="0"/>
                <a:t>Find </a:t>
              </a:r>
            </a:p>
            <a:p>
              <a:r>
                <a:rPr lang="en-US" dirty="0"/>
                <a:t>Power requirements</a:t>
              </a:r>
            </a:p>
            <a:p>
              <a:r>
                <a:rPr lang="en-US" dirty="0"/>
                <a:t>Available NPSH</a:t>
              </a:r>
            </a:p>
            <a:p>
              <a:r>
                <a:rPr lang="en-US" dirty="0"/>
                <a:t>Differential pressure</a:t>
              </a:r>
              <a:endParaRPr lang="en-IN" dirty="0"/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77610427-9567-4B96-B07C-1F70D772A3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9548" y="4793225"/>
              <a:ext cx="1692997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2C0C191-3020-468B-9299-DF08C7D2D2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00961" y="502768"/>
              <a:ext cx="0" cy="1074613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BAC4525-F0FC-44D9-A7C6-599DC496BC70}"/>
                </a:ext>
              </a:extLst>
            </p:cNvPr>
            <p:cNvSpPr txBox="1"/>
            <p:nvPr/>
          </p:nvSpPr>
          <p:spPr>
            <a:xfrm>
              <a:off x="9736385" y="786443"/>
              <a:ext cx="72267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 m</a:t>
              </a:r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236628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D7263C73-B89B-468E-8224-8528A9BACAF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3445781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78549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3C3B35B5-B5CD-4A18-B736-D5CC125E6DB0}"/>
              </a:ext>
            </a:extLst>
          </p:cNvPr>
          <p:cNvGrpSpPr/>
          <p:nvPr/>
        </p:nvGrpSpPr>
        <p:grpSpPr>
          <a:xfrm>
            <a:off x="-7455312" y="1124563"/>
            <a:ext cx="17447343" cy="6665017"/>
            <a:chOff x="-7455312" y="1124563"/>
            <a:chExt cx="17447343" cy="6665017"/>
          </a:xfrm>
        </p:grpSpPr>
        <p:sp>
          <p:nvSpPr>
            <p:cNvPr id="12" name="Arc 11">
              <a:extLst>
                <a:ext uri="{FF2B5EF4-FFF2-40B4-BE49-F238E27FC236}">
                  <a16:creationId xmlns:a16="http://schemas.microsoft.com/office/drawing/2014/main" id="{6B226012-B4A0-428F-A25A-809B4580D4C3}"/>
                </a:ext>
              </a:extLst>
            </p:cNvPr>
            <p:cNvSpPr/>
            <p:nvPr/>
          </p:nvSpPr>
          <p:spPr>
            <a:xfrm>
              <a:off x="-7455312" y="1124563"/>
              <a:ext cx="17447343" cy="6665017"/>
            </a:xfrm>
            <a:prstGeom prst="arc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D2FDAE7-F898-44E8-9EF0-27AFEB83CE96}"/>
                </a:ext>
              </a:extLst>
            </p:cNvPr>
            <p:cNvSpPr txBox="1"/>
            <p:nvPr/>
          </p:nvSpPr>
          <p:spPr>
            <a:xfrm>
              <a:off x="6961238" y="1541516"/>
              <a:ext cx="138634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1"/>
                  </a:solidFill>
                </a:rPr>
                <a:t>Pump Curve</a:t>
              </a:r>
              <a:endParaRPr lang="en-IN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FA0B192-03F0-4AAF-ACDE-F298B8FF138C}"/>
              </a:ext>
            </a:extLst>
          </p:cNvPr>
          <p:cNvGrpSpPr/>
          <p:nvPr/>
        </p:nvGrpSpPr>
        <p:grpSpPr>
          <a:xfrm>
            <a:off x="-8261062" y="1124564"/>
            <a:ext cx="19035744" cy="3550678"/>
            <a:chOff x="-8261062" y="1124564"/>
            <a:chExt cx="19035744" cy="3550678"/>
          </a:xfrm>
        </p:grpSpPr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58BD1CC-2CC4-4F43-B88D-B4775B8B114E}"/>
                </a:ext>
              </a:extLst>
            </p:cNvPr>
            <p:cNvSpPr/>
            <p:nvPr/>
          </p:nvSpPr>
          <p:spPr>
            <a:xfrm rot="5400000">
              <a:off x="-518529" y="-6617969"/>
              <a:ext cx="3550678" cy="19035744"/>
            </a:xfrm>
            <a:prstGeom prst="arc">
              <a:avLst/>
            </a:prstGeom>
            <a:ln w="38100">
              <a:solidFill>
                <a:schemeClr val="accent2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2DBD88-A053-4DB7-BA53-C969245DAECB}"/>
                </a:ext>
              </a:extLst>
            </p:cNvPr>
            <p:cNvSpPr txBox="1"/>
            <p:nvPr/>
          </p:nvSpPr>
          <p:spPr>
            <a:xfrm>
              <a:off x="6700683" y="3712226"/>
              <a:ext cx="1549810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System Curve</a:t>
              </a:r>
              <a:endParaRPr lang="en-IN" b="1" dirty="0">
                <a:solidFill>
                  <a:schemeClr val="accent2"/>
                </a:solidFill>
              </a:endParaRP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502A855-EA80-4C4F-9118-BF7A539B988E}"/>
              </a:ext>
            </a:extLst>
          </p:cNvPr>
          <p:cNvGrpSpPr/>
          <p:nvPr/>
        </p:nvGrpSpPr>
        <p:grpSpPr>
          <a:xfrm>
            <a:off x="1256810" y="3130345"/>
            <a:ext cx="9374813" cy="2603092"/>
            <a:chOff x="1256810" y="3130345"/>
            <a:chExt cx="9374813" cy="2603092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B75ABDC-B561-43CB-9F67-BAFDD3C3BDF6}"/>
                </a:ext>
              </a:extLst>
            </p:cNvPr>
            <p:cNvCxnSpPr>
              <a:cxnSpLocks/>
              <a:stCxn id="15" idx="2"/>
            </p:cNvCxnSpPr>
            <p:nvPr/>
          </p:nvCxnSpPr>
          <p:spPr>
            <a:xfrm flipV="1">
              <a:off x="1256810" y="4588878"/>
              <a:ext cx="9374813" cy="86364"/>
            </a:xfrm>
            <a:prstGeom prst="line">
              <a:avLst/>
            </a:prstGeom>
            <a:ln w="28575">
              <a:solidFill>
                <a:schemeClr val="accent6"/>
              </a:solidFill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64D876-61EC-4F02-ABEF-2C1352C541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02530" y="3712226"/>
              <a:ext cx="9329093" cy="63857"/>
            </a:xfrm>
            <a:prstGeom prst="line">
              <a:avLst/>
            </a:prstGeom>
            <a:ln w="28575">
              <a:solidFill>
                <a:schemeClr val="accent6"/>
              </a:solidFill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383B898-A762-477D-849E-D4C9A8D287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91210" y="3130345"/>
              <a:ext cx="0" cy="2603092"/>
            </a:xfrm>
            <a:prstGeom prst="line">
              <a:avLst/>
            </a:prstGeom>
            <a:ln w="28575">
              <a:solidFill>
                <a:schemeClr val="accent6"/>
              </a:solidFill>
              <a:prstDash val="lgDashDot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E496974-0D25-494A-962D-2F79F653E0EC}"/>
              </a:ext>
            </a:extLst>
          </p:cNvPr>
          <p:cNvGrpSpPr/>
          <p:nvPr/>
        </p:nvGrpSpPr>
        <p:grpSpPr>
          <a:xfrm>
            <a:off x="8478725" y="4628663"/>
            <a:ext cx="1386347" cy="1104773"/>
            <a:chOff x="8478725" y="4628663"/>
            <a:chExt cx="1386347" cy="1104773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3C58492-FA06-44B8-97A2-E4DA18F24975}"/>
                </a:ext>
              </a:extLst>
            </p:cNvPr>
            <p:cNvSpPr txBox="1"/>
            <p:nvPr/>
          </p:nvSpPr>
          <p:spPr>
            <a:xfrm>
              <a:off x="8478725" y="4977934"/>
              <a:ext cx="1386347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Static Head</a:t>
              </a:r>
              <a:endParaRPr lang="en-IN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899F479-FD2A-4236-978B-C004B09F46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1898" y="4628663"/>
              <a:ext cx="0" cy="36217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7574141-BF92-4E2E-B51B-F8005FC4C3C6}"/>
                </a:ext>
              </a:extLst>
            </p:cNvPr>
            <p:cNvCxnSpPr>
              <a:cxnSpLocks/>
            </p:cNvCxnSpPr>
            <p:nvPr/>
          </p:nvCxnSpPr>
          <p:spPr>
            <a:xfrm>
              <a:off x="9171898" y="5334361"/>
              <a:ext cx="0" cy="399075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FC237D96-9374-4E2F-BFD1-BB86F46A6382}"/>
              </a:ext>
            </a:extLst>
          </p:cNvPr>
          <p:cNvGrpSpPr/>
          <p:nvPr/>
        </p:nvGrpSpPr>
        <p:grpSpPr>
          <a:xfrm>
            <a:off x="8439211" y="3675489"/>
            <a:ext cx="1465374" cy="885364"/>
            <a:chOff x="8439211" y="3675489"/>
            <a:chExt cx="1465374" cy="88536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5AF7DB2-500A-489A-A2A2-14BCC3446CA1}"/>
                </a:ext>
              </a:extLst>
            </p:cNvPr>
            <p:cNvSpPr txBox="1"/>
            <p:nvPr/>
          </p:nvSpPr>
          <p:spPr>
            <a:xfrm>
              <a:off x="8439211" y="3938503"/>
              <a:ext cx="14653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chemeClr val="accent6"/>
                  </a:solidFill>
                </a:rPr>
                <a:t>Friction Head</a:t>
              </a:r>
              <a:endParaRPr lang="en-IN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87076E02-05B1-4C5E-AAE9-00A7F6D5BAF6}"/>
                </a:ext>
              </a:extLst>
            </p:cNvPr>
            <p:cNvCxnSpPr>
              <a:cxnSpLocks/>
              <a:stCxn id="41" idx="0"/>
            </p:cNvCxnSpPr>
            <p:nvPr/>
          </p:nvCxnSpPr>
          <p:spPr>
            <a:xfrm flipV="1">
              <a:off x="9171898" y="3675489"/>
              <a:ext cx="0" cy="263014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F59FD3BC-7DC5-4CDE-804C-C9FB96AFE3FE}"/>
                </a:ext>
              </a:extLst>
            </p:cNvPr>
            <p:cNvCxnSpPr>
              <a:cxnSpLocks/>
              <a:stCxn id="41" idx="2"/>
            </p:cNvCxnSpPr>
            <p:nvPr/>
          </p:nvCxnSpPr>
          <p:spPr>
            <a:xfrm>
              <a:off x="9171898" y="4307835"/>
              <a:ext cx="0" cy="253018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4B37B232-AA67-445E-B060-84EDB3F2E3DF}"/>
              </a:ext>
            </a:extLst>
          </p:cNvPr>
          <p:cNvGrpSpPr/>
          <p:nvPr/>
        </p:nvGrpSpPr>
        <p:grpSpPr>
          <a:xfrm>
            <a:off x="10557761" y="3675489"/>
            <a:ext cx="1215139" cy="2057947"/>
            <a:chOff x="10557761" y="3675489"/>
            <a:chExt cx="1215139" cy="2057947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C31D29C-C6C4-4621-B850-3A13782C5506}"/>
                </a:ext>
              </a:extLst>
            </p:cNvPr>
            <p:cNvSpPr txBox="1"/>
            <p:nvPr/>
          </p:nvSpPr>
          <p:spPr>
            <a:xfrm>
              <a:off x="10557761" y="4424766"/>
              <a:ext cx="1215139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chemeClr val="accent6"/>
                  </a:solidFill>
                </a:rPr>
                <a:t>Total Head</a:t>
              </a:r>
              <a:endParaRPr lang="en-IN" b="1" dirty="0">
                <a:solidFill>
                  <a:schemeClr val="accent6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1587534-1A9A-4773-9FCF-0E155252A64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5330" y="4773543"/>
              <a:ext cx="0" cy="959893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6C631131-1D4A-496E-9BF3-204F4C919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65330" y="3675489"/>
              <a:ext cx="0" cy="76983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A91C6C5D-3019-4C3A-B933-637CDB5A9183}"/>
              </a:ext>
            </a:extLst>
          </p:cNvPr>
          <p:cNvGrpSpPr/>
          <p:nvPr/>
        </p:nvGrpSpPr>
        <p:grpSpPr>
          <a:xfrm>
            <a:off x="9800117" y="2426107"/>
            <a:ext cx="831505" cy="1232879"/>
            <a:chOff x="9800117" y="2426107"/>
            <a:chExt cx="831505" cy="1232879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77484CCF-B445-4F9D-9D70-A71F8626C1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800117" y="2813807"/>
              <a:ext cx="497202" cy="84517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93D7E4A-A3AE-49A6-91D6-E959F6950C01}"/>
                </a:ext>
              </a:extLst>
            </p:cNvPr>
            <p:cNvSpPr txBox="1"/>
            <p:nvPr/>
          </p:nvSpPr>
          <p:spPr>
            <a:xfrm>
              <a:off x="9992031" y="2426107"/>
              <a:ext cx="639591" cy="369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BEP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0B18ABFB-CA80-4850-A3BB-E944C9F0FFF4}"/>
              </a:ext>
            </a:extLst>
          </p:cNvPr>
          <p:cNvGrpSpPr/>
          <p:nvPr/>
        </p:nvGrpSpPr>
        <p:grpSpPr>
          <a:xfrm>
            <a:off x="604684" y="527254"/>
            <a:ext cx="10982632" cy="5803491"/>
            <a:chOff x="604684" y="527254"/>
            <a:chExt cx="10982632" cy="580349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58822D9-2E3F-4DB4-8D63-742A95F03179}"/>
                </a:ext>
              </a:extLst>
            </p:cNvPr>
            <p:cNvGrpSpPr/>
            <p:nvPr/>
          </p:nvGrpSpPr>
          <p:grpSpPr>
            <a:xfrm>
              <a:off x="604684" y="527254"/>
              <a:ext cx="10982632" cy="5803491"/>
              <a:chOff x="0" y="693174"/>
              <a:chExt cx="10982632" cy="5803491"/>
            </a:xfrm>
          </p:grpSpPr>
          <p:cxnSp>
            <p:nvCxnSpPr>
              <p:cNvPr id="3" name="Straight Arrow Connector 2">
                <a:extLst>
                  <a:ext uri="{FF2B5EF4-FFF2-40B4-BE49-F238E27FC236}">
                    <a16:creationId xmlns:a16="http://schemas.microsoft.com/office/drawing/2014/main" id="{96B51D45-BA9D-42BC-92E3-C07A4175D4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63677" y="693174"/>
                <a:ext cx="0" cy="5206182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BD7AA54-4AA7-45E3-A982-02F2B7B454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677" y="5899356"/>
                <a:ext cx="10318955" cy="0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BBB371-8775-4EFF-A588-B90B9CEDE36B}"/>
                  </a:ext>
                </a:extLst>
              </p:cNvPr>
              <p:cNvSpPr txBox="1"/>
              <p:nvPr/>
            </p:nvSpPr>
            <p:spPr>
              <a:xfrm>
                <a:off x="0" y="3244334"/>
                <a:ext cx="73741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Head </a:t>
                </a:r>
                <a:endParaRPr lang="en-IN" b="1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CDF488B-21F7-4B24-B16B-52116B0A11B4}"/>
                  </a:ext>
                </a:extLst>
              </p:cNvPr>
              <p:cNvSpPr txBox="1"/>
              <p:nvPr/>
            </p:nvSpPr>
            <p:spPr>
              <a:xfrm>
                <a:off x="5727291" y="6127334"/>
                <a:ext cx="737417" cy="369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>
                  <a:defRPr b="1"/>
                </a:lvl1pPr>
              </a:lstStyle>
              <a:p>
                <a:r>
                  <a:rPr lang="en-US" dirty="0"/>
                  <a:t>Flow</a:t>
                </a:r>
                <a:endParaRPr lang="en-IN" dirty="0"/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537243D-82CF-4E17-9679-B30D9BF9729C}"/>
                </a:ext>
              </a:extLst>
            </p:cNvPr>
            <p:cNvSpPr txBox="1"/>
            <p:nvPr/>
          </p:nvSpPr>
          <p:spPr>
            <a:xfrm>
              <a:off x="1620592" y="538677"/>
              <a:ext cx="359953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>
                  <a:solidFill>
                    <a:schemeClr val="accent1"/>
                  </a:solidFill>
                </a:rPr>
                <a:t>Typical Single Stage Pump Curve </a:t>
              </a:r>
              <a:endParaRPr lang="en-IN" sz="2000" b="1" dirty="0">
                <a:solidFill>
                  <a:schemeClr val="accen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0070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62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7</cp:revision>
  <dcterms:created xsi:type="dcterms:W3CDTF">2022-09-24T05:19:24Z</dcterms:created>
  <dcterms:modified xsi:type="dcterms:W3CDTF">2022-10-22T06:42:26Z</dcterms:modified>
</cp:coreProperties>
</file>