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1"/>
  </p:notesMasterIdLst>
  <p:sldIdLst>
    <p:sldId id="256" r:id="rId2"/>
    <p:sldId id="266" r:id="rId3"/>
    <p:sldId id="299" r:id="rId4"/>
    <p:sldId id="279" r:id="rId5"/>
    <p:sldId id="259" r:id="rId6"/>
    <p:sldId id="281" r:id="rId7"/>
    <p:sldId id="283" r:id="rId8"/>
    <p:sldId id="284" r:id="rId9"/>
    <p:sldId id="285" r:id="rId10"/>
    <p:sldId id="287" r:id="rId11"/>
    <p:sldId id="289" r:id="rId12"/>
    <p:sldId id="290" r:id="rId13"/>
    <p:sldId id="291" r:id="rId14"/>
    <p:sldId id="292" r:id="rId15"/>
    <p:sldId id="294" r:id="rId16"/>
    <p:sldId id="295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278" r:id="rId26"/>
    <p:sldId id="302" r:id="rId27"/>
    <p:sldId id="274" r:id="rId28"/>
    <p:sldId id="275" r:id="rId29"/>
    <p:sldId id="276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3" autoAdjust="0"/>
    <p:restoredTop sz="94660"/>
  </p:normalViewPr>
  <p:slideViewPr>
    <p:cSldViewPr>
      <p:cViewPr>
        <p:scale>
          <a:sx n="63" d="100"/>
          <a:sy n="63" d="100"/>
        </p:scale>
        <p:origin x="-1260" y="-9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 algn="ctr">
              <a:defRPr sz="1800"/>
            </a:pPr>
            <a: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компьютерные </a:t>
            </a:r>
          </a:p>
          <a:p>
            <a:pPr algn="ctr">
              <a:defRPr sz="1800"/>
            </a:pPr>
            <a: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</a:t>
            </a:r>
          </a:p>
        </c:rich>
      </c:tx>
      <c:layout>
        <c:manualLayout>
          <c:xMode val="edge"/>
          <c:yMode val="edge"/>
          <c:x val="8.411310780283672E-2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5.4970049624115842E-2"/>
          <c:y val="0.20215995721812283"/>
          <c:w val="0.58431864052142357"/>
          <c:h val="0.78562534057062439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cat>
            <c:strRef>
              <c:f>Лист1!$A$2:$A$6</c:f>
              <c:strCache>
                <c:ptCount val="5"/>
                <c:pt idx="0">
                  <c:v>Графические редакторы</c:v>
                </c:pt>
                <c:pt idx="1">
                  <c:v>Текстовые редакторы</c:v>
                </c:pt>
                <c:pt idx="2">
                  <c:v>Музыка</c:v>
                </c:pt>
                <c:pt idx="3">
                  <c:v>Общение в соцсетях</c:v>
                </c:pt>
                <c:pt idx="4">
                  <c:v>Компьютерные игры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7</c:v>
                </c:pt>
                <c:pt idx="1">
                  <c:v>20</c:v>
                </c:pt>
                <c:pt idx="2">
                  <c:v>45</c:v>
                </c:pt>
                <c:pt idx="3">
                  <c:v>50</c:v>
                </c:pt>
                <c:pt idx="4">
                  <c:v>38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1598780691034327"/>
          <c:y val="0.14178528774580601"/>
          <c:w val="0.38189460430322564"/>
          <c:h val="0.85821468684178381"/>
        </c:manualLayout>
      </c:layout>
      <c:overlay val="0"/>
      <c:txPr>
        <a:bodyPr/>
        <a:lstStyle/>
        <a:p>
          <a:pPr>
            <a:defRPr sz="1400">
              <a:latin typeface="Times New Roman" panose="02020603050405020304" pitchFamily="18" charset="0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  <a:t>Жанры игр</a:t>
            </a:r>
          </a:p>
        </c:rich>
      </c:tx>
      <c:layout>
        <c:manualLayout>
          <c:xMode val="edge"/>
          <c:yMode val="edge"/>
          <c:x val="0.32888888888888895"/>
          <c:y val="3.571428571428571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7.9566916807223442E-2"/>
          <c:y val="0.17945575491612042"/>
          <c:w val="0.59355273656462415"/>
          <c:h val="0.81613501277635814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cat>
            <c:strRef>
              <c:f>Лист1!$A$2:$A$7</c:f>
              <c:strCache>
                <c:ptCount val="6"/>
                <c:pt idx="0">
                  <c:v>Симуляторы</c:v>
                </c:pt>
                <c:pt idx="1">
                  <c:v>Стрелялки</c:v>
                </c:pt>
                <c:pt idx="2">
                  <c:v>Бродилки</c:v>
                </c:pt>
                <c:pt idx="3">
                  <c:v>Логические</c:v>
                </c:pt>
                <c:pt idx="4">
                  <c:v>Стратегии</c:v>
                </c:pt>
                <c:pt idx="5">
                  <c:v>Другие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27</c:v>
                </c:pt>
                <c:pt idx="1">
                  <c:v>29</c:v>
                </c:pt>
                <c:pt idx="2">
                  <c:v>12</c:v>
                </c:pt>
                <c:pt idx="3">
                  <c:v>13</c:v>
                </c:pt>
                <c:pt idx="4">
                  <c:v>21</c:v>
                </c:pt>
                <c:pt idx="5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9973641817575827"/>
          <c:y val="0.26094690459230019"/>
          <c:w val="0.28615403844017334"/>
          <c:h val="0.66018154845540034"/>
        </c:manualLayout>
      </c:layout>
      <c:overlay val="0"/>
      <c:txPr>
        <a:bodyPr/>
        <a:lstStyle/>
        <a:p>
          <a:pPr>
            <a:defRPr sz="1400">
              <a:latin typeface="Times New Roman" panose="02020603050405020304" pitchFamily="18" charset="0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за компьютером</a:t>
            </a:r>
          </a:p>
        </c:rich>
      </c:tx>
      <c:layout>
        <c:manualLayout>
          <c:xMode val="edge"/>
          <c:yMode val="edge"/>
          <c:x val="0.102640667044528"/>
          <c:y val="2.3746069558162788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cat>
            <c:strRef>
              <c:f>Лист1!$A$2:$A$5</c:f>
              <c:strCache>
                <c:ptCount val="4"/>
                <c:pt idx="0">
                  <c:v>1 час</c:v>
                </c:pt>
                <c:pt idx="1">
                  <c:v>2 часа</c:v>
                </c:pt>
                <c:pt idx="2">
                  <c:v>3 часа</c:v>
                </c:pt>
                <c:pt idx="3">
                  <c:v>более 3 часов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9</c:v>
                </c:pt>
                <c:pt idx="1">
                  <c:v>15</c:v>
                </c:pt>
                <c:pt idx="2">
                  <c:v>20</c:v>
                </c:pt>
                <c:pt idx="3">
                  <c:v>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3398055111640217"/>
          <c:y val="0.32811171988427423"/>
          <c:w val="0.33335301837270342"/>
          <c:h val="0.52700658319349425"/>
        </c:manualLayout>
      </c:layout>
      <c:overlay val="0"/>
      <c:txPr>
        <a:bodyPr/>
        <a:lstStyle/>
        <a:p>
          <a:pPr>
            <a:defRPr sz="1400">
              <a:latin typeface="Times New Roman" panose="02020603050405020304" pitchFamily="18" charset="0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на игры (в сутки)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cat>
            <c:strRef>
              <c:f>Лист1!$A$2:$A$4</c:f>
              <c:strCache>
                <c:ptCount val="3"/>
                <c:pt idx="0">
                  <c:v>до 1 часа</c:v>
                </c:pt>
                <c:pt idx="1">
                  <c:v>от1 до 3 часов</c:v>
                </c:pt>
                <c:pt idx="2">
                  <c:v>более 3 часов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20</c:v>
                </c:pt>
                <c:pt idx="1">
                  <c:v>25</c:v>
                </c:pt>
                <c:pt idx="2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2075840779595914"/>
          <c:y val="0.21319982534240381"/>
          <c:w val="0.34703196347031962"/>
          <c:h val="0.58582103466574875"/>
        </c:manualLayout>
      </c:layout>
      <c:overlay val="0"/>
      <c:txPr>
        <a:bodyPr/>
        <a:lstStyle/>
        <a:p>
          <a:pPr>
            <a:defRPr sz="1400">
              <a:latin typeface="Times New Roman" panose="02020603050405020304" pitchFamily="18" charset="0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  <a:t>Влияют ли игры на психику?</a:t>
            </a:r>
          </a:p>
        </c:rich>
      </c:tx>
      <c:layout>
        <c:manualLayout>
          <c:xMode val="edge"/>
          <c:yMode val="edge"/>
          <c:x val="0.12626244653371849"/>
          <c:y val="2.4609668693142621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cat>
            <c:strRef>
              <c:f>Лист1!$A$2:$A$3</c:f>
              <c:strCache>
                <c:ptCount val="2"/>
                <c:pt idx="0">
                  <c:v>Да</c:v>
                </c:pt>
                <c:pt idx="1">
                  <c:v>Нет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37</c:v>
                </c:pt>
                <c:pt idx="1">
                  <c:v>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4999342178354456"/>
          <c:y val="0.43604576968925374"/>
          <c:w val="0.14296333359667834"/>
          <c:h val="0.26939163330840626"/>
        </c:manualLayout>
      </c:layout>
      <c:overlay val="0"/>
      <c:txPr>
        <a:bodyPr/>
        <a:lstStyle/>
        <a:p>
          <a:pPr>
            <a:defRPr sz="1400">
              <a:latin typeface="Times New Roman" panose="02020603050405020304" pitchFamily="18" charset="0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Можете грубо ответить на телефонный звонок во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игр?</a:t>
            </a:r>
          </a:p>
        </c:rich>
      </c:tx>
      <c:layout>
        <c:manualLayout>
          <c:xMode val="edge"/>
          <c:yMode val="edge"/>
          <c:x val="3.2317867958812842E-2"/>
          <c:y val="4.3103384950939259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5716744980405228"/>
          <c:y val="0.24719287946984869"/>
          <c:w val="0.55555632707476943"/>
          <c:h val="0.70336015959791076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cat>
            <c:strRef>
              <c:f>Лист1!$A$2:$A$3</c:f>
              <c:strCache>
                <c:ptCount val="2"/>
                <c:pt idx="0">
                  <c:v>Да</c:v>
                </c:pt>
                <c:pt idx="1">
                  <c:v>Нет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18</c:v>
                </c:pt>
                <c:pt idx="1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3550281852740995"/>
          <c:y val="0.48509759702561445"/>
          <c:w val="0.14639053679933844"/>
          <c:h val="0.26789501312335956"/>
        </c:manualLayout>
      </c:layout>
      <c:overlay val="0"/>
      <c:txPr>
        <a:bodyPr/>
        <a:lstStyle/>
        <a:p>
          <a:pPr>
            <a:defRPr sz="1400">
              <a:latin typeface="Times New Roman" panose="02020603050405020304" pitchFamily="18" charset="0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Ухудшается ли здоровье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играя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компьютерные игры?</a:t>
            </a:r>
          </a:p>
        </c:rich>
      </c:tx>
      <c:layout>
        <c:manualLayout>
          <c:xMode val="edge"/>
          <c:yMode val="edge"/>
          <c:x val="0.13331504832796356"/>
          <c:y val="4.5113204475988454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6153804091212087"/>
          <c:y val="0.25684207602664033"/>
          <c:w val="0.52788861133485165"/>
          <c:h val="0.7431579571966751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cat>
            <c:strRef>
              <c:f>Лист1!$A$2:$A$3</c:f>
              <c:strCache>
                <c:ptCount val="2"/>
                <c:pt idx="0">
                  <c:v>Да</c:v>
                </c:pt>
                <c:pt idx="1">
                  <c:v>Нет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25</c:v>
                </c:pt>
                <c:pt idx="1">
                  <c:v>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4219885154372822"/>
          <c:y val="0.44854774908051154"/>
          <c:w val="0.14296333359667834"/>
          <c:h val="0.2472877044215627"/>
        </c:manualLayout>
      </c:layout>
      <c:overlay val="0"/>
      <c:txPr>
        <a:bodyPr/>
        <a:lstStyle/>
        <a:p>
          <a:pPr>
            <a:defRPr sz="1400">
              <a:latin typeface="Times New Roman" panose="02020603050405020304" pitchFamily="18" charset="0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чувствуешь </a:t>
            </a:r>
          </a:p>
          <a:p>
            <a:pPr>
              <a:defRPr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 время </a:t>
            </a:r>
          </a:p>
          <a:p>
            <a:pPr>
              <a:defRPr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длительной игры?</a:t>
            </a:r>
          </a:p>
        </c:rich>
      </c:tx>
      <c:layout>
        <c:manualLayout>
          <c:xMode val="edge"/>
          <c:yMode val="edge"/>
          <c:x val="9.3276452528202339E-2"/>
          <c:y val="1.3819602699971005E-4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995419700841319"/>
          <c:y val="0.27623473934994874"/>
          <c:w val="0.44990632353980864"/>
          <c:h val="0.68735688318581878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cat>
            <c:strRef>
              <c:f>Лист1!$A$2:$A$6</c:f>
              <c:strCache>
                <c:ptCount val="5"/>
                <c:pt idx="0">
                  <c:v>болит голова</c:v>
                </c:pt>
                <c:pt idx="1">
                  <c:v>хуже видят глаза</c:v>
                </c:pt>
                <c:pt idx="2">
                  <c:v>головокружение</c:v>
                </c:pt>
                <c:pt idx="3">
                  <c:v>болит спина</c:v>
                </c:pt>
                <c:pt idx="4">
                  <c:v>болят или немеют руки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10</c:v>
                </c:pt>
                <c:pt idx="1">
                  <c:v>9</c:v>
                </c:pt>
                <c:pt idx="2">
                  <c:v>3</c:v>
                </c:pt>
                <c:pt idx="3">
                  <c:v>8</c:v>
                </c:pt>
                <c:pt idx="4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128590696996213"/>
          <c:y val="0.18511567497361803"/>
          <c:w val="0.33756707494896471"/>
          <c:h val="0.81488432502638197"/>
        </c:manualLayout>
      </c:layout>
      <c:overlay val="0"/>
      <c:txPr>
        <a:bodyPr/>
        <a:lstStyle/>
        <a:p>
          <a:pPr>
            <a:defRPr sz="1400">
              <a:latin typeface="Times New Roman" panose="02020603050405020304" pitchFamily="18" charset="0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675524934383202E-2"/>
          <c:y val="0.15506967879015124"/>
          <c:w val="0.56167742053076697"/>
          <c:h val="0.782046931633545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 компьютерной зависимости нет и речи</c:v>
                </c:pt>
              </c:strCache>
            </c:strRef>
          </c:tx>
          <c:invertIfNegative val="0"/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Лист1!$B$2</c:f>
              <c:numCache>
                <c:formatCode>General</c:formatCode>
                <c:ptCount val="1"/>
                <c:pt idx="0">
                  <c:v>22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Зависимости пока нет</c:v>
                </c:pt>
              </c:strCache>
            </c:strRef>
          </c:tx>
          <c:invertIfNegative val="0"/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Лист1!$C$2</c:f>
              <c:numCache>
                <c:formatCode>General</c:formatCode>
                <c:ptCount val="1"/>
                <c:pt idx="0">
                  <c:v>29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На лицо компьютерная зависимость</c:v>
                </c:pt>
              </c:strCache>
            </c:strRef>
          </c:tx>
          <c:invertIfNegative val="0"/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Лист1!$D$2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30"/>
        <c:axId val="105910656"/>
        <c:axId val="105912192"/>
      </c:barChart>
      <c:catAx>
        <c:axId val="105910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05912192"/>
        <c:crosses val="autoZero"/>
        <c:auto val="1"/>
        <c:lblAlgn val="ctr"/>
        <c:lblOffset val="100"/>
        <c:noMultiLvlLbl val="0"/>
      </c:catAx>
      <c:valAx>
        <c:axId val="10591219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ru-RU"/>
          </a:p>
        </c:txPr>
        <c:crossAx val="105910656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ru-RU"/>
          </a:p>
        </c:txPr>
      </c:legendEntry>
      <c:legendEntry>
        <c:idx val="1"/>
        <c:txPr>
          <a:bodyPr/>
          <a:lstStyle/>
          <a:p>
            <a: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ru-RU"/>
          </a:p>
        </c:txPr>
      </c:legendEntry>
      <c:legendEntry>
        <c:idx val="2"/>
        <c:txPr>
          <a:bodyPr/>
          <a:lstStyle/>
          <a:p>
            <a: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ru-RU"/>
          </a:p>
        </c:txPr>
      </c:legendEntry>
      <c:layout>
        <c:manualLayout>
          <c:xMode val="edge"/>
          <c:yMode val="edge"/>
          <c:x val="0.66331971568376458"/>
          <c:y val="0.22569915525101086"/>
          <c:w val="0.29642207629104012"/>
          <c:h val="0.63522256951003797"/>
        </c:manualLayout>
      </c:layout>
      <c:overlay val="0"/>
      <c:txPr>
        <a:bodyPr/>
        <a:lstStyle/>
        <a:p>
          <a:pPr>
            <a:defRPr sz="1800">
              <a:latin typeface="Times New Roman" panose="02020603050405020304" pitchFamily="18" charset="0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tx2">
        <a:lumMod val="40000"/>
        <a:lumOff val="60000"/>
      </a:schemeClr>
    </a:solidFill>
  </c:sp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B0D75B-E70E-4164-9503-6F9BEFEED17C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74BB1D3-6733-4D2F-B57B-B7551EB4B030}">
      <dgm:prSet phldrT="[Текст]" custT="1"/>
      <dgm:spPr/>
      <dgm:t>
        <a:bodyPr/>
        <a:lstStyle/>
        <a:p>
          <a:r>
            <a:rPr lang="ru-RU" sz="3200" b="1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ПОЛЬЗА?</a:t>
          </a:r>
        </a:p>
      </dgm:t>
    </dgm:pt>
    <dgm:pt modelId="{C137D24C-89E4-441B-8DF9-5C4577889175}" type="parTrans" cxnId="{9BB40363-D8C2-4AE2-9675-448538D4149A}">
      <dgm:prSet/>
      <dgm:spPr/>
      <dgm:t>
        <a:bodyPr/>
        <a:lstStyle/>
        <a:p>
          <a:endParaRPr lang="ru-RU"/>
        </a:p>
      </dgm:t>
    </dgm:pt>
    <dgm:pt modelId="{324DAC12-B7E3-4C68-A78A-BF450C4EE823}" type="sibTrans" cxnId="{9BB40363-D8C2-4AE2-9675-448538D4149A}">
      <dgm:prSet/>
      <dgm:spPr/>
      <dgm:t>
        <a:bodyPr/>
        <a:lstStyle/>
        <a:p>
          <a:endParaRPr lang="ru-RU"/>
        </a:p>
      </dgm:t>
    </dgm:pt>
    <dgm:pt modelId="{233A1165-4C71-460B-9708-3C5707CA667B}">
      <dgm:prSet phldrT="[Текст]" custT="1"/>
      <dgm:spPr/>
      <dgm:t>
        <a:bodyPr/>
        <a:lstStyle/>
        <a:p>
          <a:r>
            <a:rPr lang="ru-RU" sz="3200" b="1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ВРЕД?</a:t>
          </a:r>
          <a:endParaRPr lang="ru-RU" sz="3200" b="1" dirty="0">
            <a:solidFill>
              <a:srgbClr val="008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8FA91A-2484-4AA0-8683-A807CB9CCB64}" type="parTrans" cxnId="{A7004E47-A6BD-4110-A09B-B0D0A7A2242F}">
      <dgm:prSet/>
      <dgm:spPr/>
      <dgm:t>
        <a:bodyPr/>
        <a:lstStyle/>
        <a:p>
          <a:endParaRPr lang="ru-RU"/>
        </a:p>
      </dgm:t>
    </dgm:pt>
    <dgm:pt modelId="{DE56DDCE-7E5D-4A7D-A48D-D5E300D8885B}" type="sibTrans" cxnId="{A7004E47-A6BD-4110-A09B-B0D0A7A2242F}">
      <dgm:prSet/>
      <dgm:spPr/>
      <dgm:t>
        <a:bodyPr/>
        <a:lstStyle/>
        <a:p>
          <a:endParaRPr lang="ru-RU"/>
        </a:p>
      </dgm:t>
    </dgm:pt>
    <dgm:pt modelId="{C53A43C9-161F-4E56-8407-75D00C0ADAD6}" type="pres">
      <dgm:prSet presAssocID="{51B0D75B-E70E-4164-9503-6F9BEFEED17C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A64A5A9-957B-4EDD-9954-D9FF2776F1AA}" type="pres">
      <dgm:prSet presAssocID="{51B0D75B-E70E-4164-9503-6F9BEFEED17C}" presName="divider" presStyleLbl="fgShp" presStyleIdx="0" presStyleCnt="1" custLinFactNeighborX="-2344" custLinFactNeighborY="522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0000CC"/>
        </a:solidFill>
      </dgm:spPr>
      <dgm:t>
        <a:bodyPr/>
        <a:lstStyle/>
        <a:p>
          <a:endParaRPr lang="ru-RU"/>
        </a:p>
      </dgm:t>
    </dgm:pt>
    <dgm:pt modelId="{9505CEAC-360A-4958-B628-66EF7E728028}" type="pres">
      <dgm:prSet presAssocID="{774BB1D3-6733-4D2F-B57B-B7551EB4B030}" presName="downArrow" presStyleLbl="node1" presStyleIdx="0" presStyleCnt="2" custScaleX="31562" custScaleY="52237" custLinFactNeighborX="-15625" custLinFactNeighborY="12093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0000CC"/>
        </a:solidFill>
      </dgm:spPr>
      <dgm:t>
        <a:bodyPr/>
        <a:lstStyle/>
        <a:p>
          <a:endParaRPr lang="ru-RU"/>
        </a:p>
      </dgm:t>
    </dgm:pt>
    <dgm:pt modelId="{C4D24B36-A97D-4B47-960C-2F8072447D08}" type="pres">
      <dgm:prSet presAssocID="{774BB1D3-6733-4D2F-B57B-B7551EB4B030}" presName="downArrowText" presStyleLbl="revTx" presStyleIdx="0" presStyleCnt="2" custScaleX="146711" custLinFactNeighborX="-1010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188F6AD-D372-472F-B28F-3ED54CC5E8A6}" type="pres">
      <dgm:prSet presAssocID="{233A1165-4C71-460B-9708-3C5707CA667B}" presName="upArrow" presStyleLbl="node1" presStyleIdx="1" presStyleCnt="2" custScaleX="33538" custScaleY="53190" custLinFactNeighborX="-7813" custLinFactNeighborY="-2991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0000CC"/>
        </a:solidFill>
      </dgm:spPr>
      <dgm:t>
        <a:bodyPr/>
        <a:lstStyle/>
        <a:p>
          <a:endParaRPr lang="ru-RU"/>
        </a:p>
      </dgm:t>
    </dgm:pt>
    <dgm:pt modelId="{EBC5FC72-E05B-43EB-BF6B-E39F0F0A1707}" type="pres">
      <dgm:prSet presAssocID="{233A1165-4C71-460B-9708-3C5707CA667B}" presName="upArrowText" presStyleLbl="revTx" presStyleIdx="1" presStyleCnt="2" custScaleX="120507" custScaleY="68417" custLinFactNeighborX="-15830" custLinFactNeighborY="-1857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F8C7C5F-CC3C-494C-8BE9-D3419B77AF03}" type="presOf" srcId="{774BB1D3-6733-4D2F-B57B-B7551EB4B030}" destId="{C4D24B36-A97D-4B47-960C-2F8072447D08}" srcOrd="0" destOrd="0" presId="urn:microsoft.com/office/officeart/2005/8/layout/arrow3"/>
    <dgm:cxn modelId="{D6328FD0-4C56-4A05-8505-27F592FF0B92}" type="presOf" srcId="{51B0D75B-E70E-4164-9503-6F9BEFEED17C}" destId="{C53A43C9-161F-4E56-8407-75D00C0ADAD6}" srcOrd="0" destOrd="0" presId="urn:microsoft.com/office/officeart/2005/8/layout/arrow3"/>
    <dgm:cxn modelId="{9BB40363-D8C2-4AE2-9675-448538D4149A}" srcId="{51B0D75B-E70E-4164-9503-6F9BEFEED17C}" destId="{774BB1D3-6733-4D2F-B57B-B7551EB4B030}" srcOrd="0" destOrd="0" parTransId="{C137D24C-89E4-441B-8DF9-5C4577889175}" sibTransId="{324DAC12-B7E3-4C68-A78A-BF450C4EE823}"/>
    <dgm:cxn modelId="{A7004E47-A6BD-4110-A09B-B0D0A7A2242F}" srcId="{51B0D75B-E70E-4164-9503-6F9BEFEED17C}" destId="{233A1165-4C71-460B-9708-3C5707CA667B}" srcOrd="1" destOrd="0" parTransId="{DD8FA91A-2484-4AA0-8683-A807CB9CCB64}" sibTransId="{DE56DDCE-7E5D-4A7D-A48D-D5E300D8885B}"/>
    <dgm:cxn modelId="{E26A3D8F-6D7F-4BBB-9F7D-2F6AB483CA3A}" type="presOf" srcId="{233A1165-4C71-460B-9708-3C5707CA667B}" destId="{EBC5FC72-E05B-43EB-BF6B-E39F0F0A1707}" srcOrd="0" destOrd="0" presId="urn:microsoft.com/office/officeart/2005/8/layout/arrow3"/>
    <dgm:cxn modelId="{DEFD9851-37AC-49DB-9BCA-EC4815F08106}" type="presParOf" srcId="{C53A43C9-161F-4E56-8407-75D00C0ADAD6}" destId="{CA64A5A9-957B-4EDD-9954-D9FF2776F1AA}" srcOrd="0" destOrd="0" presId="urn:microsoft.com/office/officeart/2005/8/layout/arrow3"/>
    <dgm:cxn modelId="{B63C0BF1-548D-48EC-AC63-7521327996F9}" type="presParOf" srcId="{C53A43C9-161F-4E56-8407-75D00C0ADAD6}" destId="{9505CEAC-360A-4958-B628-66EF7E728028}" srcOrd="1" destOrd="0" presId="urn:microsoft.com/office/officeart/2005/8/layout/arrow3"/>
    <dgm:cxn modelId="{095D40F3-550F-425A-B20B-4679F491F4E7}" type="presParOf" srcId="{C53A43C9-161F-4E56-8407-75D00C0ADAD6}" destId="{C4D24B36-A97D-4B47-960C-2F8072447D08}" srcOrd="2" destOrd="0" presId="urn:microsoft.com/office/officeart/2005/8/layout/arrow3"/>
    <dgm:cxn modelId="{D154E9A7-1FBB-4BDE-B318-7FBE29058584}" type="presParOf" srcId="{C53A43C9-161F-4E56-8407-75D00C0ADAD6}" destId="{1188F6AD-D372-472F-B28F-3ED54CC5E8A6}" srcOrd="3" destOrd="0" presId="urn:microsoft.com/office/officeart/2005/8/layout/arrow3"/>
    <dgm:cxn modelId="{1C60F452-36B1-4775-B6F4-58478602D2AE}" type="presParOf" srcId="{C53A43C9-161F-4E56-8407-75D00C0ADAD6}" destId="{EBC5FC72-E05B-43EB-BF6B-E39F0F0A1707}" srcOrd="4" destOrd="0" presId="urn:microsoft.com/office/officeart/2005/8/layout/arrow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CD78C-13F8-45E0-95BE-388F5B868B2F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1301B-5D75-4166-A00A-DA6A5E8318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028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09FBC91-9DB1-4F9B-92EA-8523CAE20597}" type="datetimeFigureOut">
              <a:rPr lang="ru-RU" smtClean="0"/>
              <a:pPr/>
              <a:t>10.06.2021</a:t>
            </a:fld>
            <a:endParaRPr lang="ru-RU" dirty="0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AC97D9-B988-4130-8294-9EF2C8C1C8EF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 spd="med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9FBC91-9DB1-4F9B-92EA-8523CAE20597}" type="datetimeFigureOut">
              <a:rPr lang="ru-RU" smtClean="0"/>
              <a:pPr/>
              <a:t>10.06.2021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AC97D9-B988-4130-8294-9EF2C8C1C8EF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 spd="med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9FBC91-9DB1-4F9B-92EA-8523CAE20597}" type="datetimeFigureOut">
              <a:rPr lang="ru-RU" smtClean="0"/>
              <a:pPr/>
              <a:t>10.06.2021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AC97D9-B988-4130-8294-9EF2C8C1C8EF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 spd="med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9FBC91-9DB1-4F9B-92EA-8523CAE20597}" type="datetimeFigureOut">
              <a:rPr lang="ru-RU" smtClean="0"/>
              <a:pPr/>
              <a:t>10.06.2021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AC97D9-B988-4130-8294-9EF2C8C1C8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  <p:transition spd="med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9FBC91-9DB1-4F9B-92EA-8523CAE20597}" type="datetimeFigureOut">
              <a:rPr lang="ru-RU" smtClean="0"/>
              <a:pPr/>
              <a:t>10.06.2021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AC97D9-B988-4130-8294-9EF2C8C1C8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ransition spd="med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9FBC91-9DB1-4F9B-92EA-8523CAE20597}" type="datetimeFigureOut">
              <a:rPr lang="ru-RU" smtClean="0"/>
              <a:pPr/>
              <a:t>10.06.2021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AC97D9-B988-4130-8294-9EF2C8C1C8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  <p:transition spd="med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9FBC91-9DB1-4F9B-92EA-8523CAE20597}" type="datetimeFigureOut">
              <a:rPr lang="ru-RU" smtClean="0"/>
              <a:pPr/>
              <a:t>10.06.2021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AC97D9-B988-4130-8294-9EF2C8C1C8EF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 spd="med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9FBC91-9DB1-4F9B-92EA-8523CAE20597}" type="datetimeFigureOut">
              <a:rPr lang="ru-RU" smtClean="0"/>
              <a:pPr/>
              <a:t>10.06.2021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AC97D9-B988-4130-8294-9EF2C8C1C8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  <p:transition spd="med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9FBC91-9DB1-4F9B-92EA-8523CAE20597}" type="datetimeFigureOut">
              <a:rPr lang="ru-RU" smtClean="0"/>
              <a:pPr/>
              <a:t>10.06.2021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AC97D9-B988-4130-8294-9EF2C8C1C8EF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 spd="med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09FBC91-9DB1-4F9B-92EA-8523CAE20597}" type="datetimeFigureOut">
              <a:rPr lang="ru-RU" smtClean="0"/>
              <a:pPr/>
              <a:t>10.06.2021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AC97D9-B988-4130-8294-9EF2C8C1C8EF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 spd="med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09FBC91-9DB1-4F9B-92EA-8523CAE20597}" type="datetimeFigureOut">
              <a:rPr lang="ru-RU" smtClean="0"/>
              <a:pPr/>
              <a:t>10.06.2021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6AC97D9-B988-4130-8294-9EF2C8C1C8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ransition spd="med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09FBC91-9DB1-4F9B-92EA-8523CAE20597}" type="datetimeFigureOut">
              <a:rPr lang="ru-RU" smtClean="0"/>
              <a:pPr/>
              <a:t>10.06.2021</a:t>
            </a:fld>
            <a:endParaRPr lang="ru-RU" dirty="0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6AC97D9-B988-4130-8294-9EF2C8C1C8EF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 spd="med">
    <p:wedge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slide" Target="slide4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slide" Target="slide4.xm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image" Target="../media/image3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7" Type="http://schemas.openxmlformats.org/officeDocument/2006/relationships/slide" Target="slide4.xml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image" Target="../media/image48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3" Type="http://schemas.openxmlformats.org/officeDocument/2006/relationships/image" Target="../media/image50.jpeg"/><Relationship Id="rId7" Type="http://schemas.openxmlformats.org/officeDocument/2006/relationships/image" Target="../media/image54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eg"/><Relationship Id="rId11" Type="http://schemas.openxmlformats.org/officeDocument/2006/relationships/image" Target="../media/image58.jpeg"/><Relationship Id="rId5" Type="http://schemas.openxmlformats.org/officeDocument/2006/relationships/image" Target="../media/image52.jpeg"/><Relationship Id="rId10" Type="http://schemas.openxmlformats.org/officeDocument/2006/relationships/image" Target="../media/image57.jpeg"/><Relationship Id="rId4" Type="http://schemas.openxmlformats.org/officeDocument/2006/relationships/image" Target="../media/image51.jpeg"/><Relationship Id="rId9" Type="http://schemas.openxmlformats.org/officeDocument/2006/relationships/image" Target="../media/image56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59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jpeg"/><Relationship Id="rId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profilaktika.tomsk.ru/?p=13305" TargetMode="External"/><Relationship Id="rId3" Type="http://schemas.openxmlformats.org/officeDocument/2006/relationships/hyperlink" Target="http://batona.net/51048-vidy-tipy-i-raznovidnosti-sovremennyh-kompyuternyh-igr-11-foto.html" TargetMode="External"/><Relationship Id="rId7" Type="http://schemas.openxmlformats.org/officeDocument/2006/relationships/hyperlink" Target="http://k16-omsk.ru/project/igrovid/vidy.htm" TargetMode="External"/><Relationship Id="rId2" Type="http://schemas.openxmlformats.org/officeDocument/2006/relationships/hyperlink" Target="http://gamesisart.ru/istoriya_komputernyh_igr_2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ygame-info.ucoz.ru/index/0-2" TargetMode="External"/><Relationship Id="rId5" Type="http://schemas.openxmlformats.org/officeDocument/2006/relationships/hyperlink" Target="http://www.za-partoi.ru/game-zavisimost.html" TargetMode="External"/><Relationship Id="rId10" Type="http://schemas.openxmlformats.org/officeDocument/2006/relationships/hyperlink" Target="http://www.vse-pro-detey.ru/kompyuternye-igry-dlya-detej/" TargetMode="External"/><Relationship Id="rId4" Type="http://schemas.openxmlformats.org/officeDocument/2006/relationships/hyperlink" Target="http://nashydetky.com/razvitie-rebenka-2/test-na-kompyuternuyu-zavisimost-dlya-detey-i-roditeley" TargetMode="External"/><Relationship Id="rId9" Type="http://schemas.openxmlformats.org/officeDocument/2006/relationships/hyperlink" Target="http://vse-sekrety.ru/291-vred-i-polza-kompyuternyh-igr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6.xml"/><Relationship Id="rId7" Type="http://schemas.openxmlformats.org/officeDocument/2006/relationships/slide" Target="slide1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4.xml"/><Relationship Id="rId5" Type="http://schemas.openxmlformats.org/officeDocument/2006/relationships/slide" Target="slide12.xml"/><Relationship Id="rId10" Type="http://schemas.openxmlformats.org/officeDocument/2006/relationships/image" Target="../media/image4.jpeg"/><Relationship Id="rId4" Type="http://schemas.openxmlformats.org/officeDocument/2006/relationships/slide" Target="slide7.xml"/><Relationship Id="rId9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slide" Target="slide4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19.jpeg"/><Relationship Id="rId7" Type="http://schemas.openxmlformats.org/officeDocument/2006/relationships/slide" Target="slide4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1386562" y="214290"/>
            <a:ext cx="637597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Муниципальное бюджетное общеобразовательное учреждение</a:t>
            </a:r>
            <a:endParaRPr kumimoji="0" lang="ru-RU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Стодолищенская</a:t>
            </a:r>
            <a:r>
              <a:rPr kumimoji="0" lang="ru-RU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средняя школа</a:t>
            </a:r>
            <a:endParaRPr kumimoji="0" lang="ru-RU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214282" y="846220"/>
            <a:ext cx="864399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Компьютерные игры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и их воздействие на здоровье и успеваемость подростков.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Исследовательская работа по информатике</a:t>
            </a:r>
            <a:r>
              <a:rPr kumimoji="0" lang="ru-RU" sz="24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ru-RU" sz="240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2504764" y="3786190"/>
            <a:ext cx="653173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   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Автор работы: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Филимонов Сергей,                                                                                                                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                                ученик 9б класса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    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Руководитель:    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     Филимонова Елена Владимировна,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                                  учитель информатики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14678" y="5786454"/>
            <a:ext cx="30003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п. Стодолище</a:t>
            </a:r>
            <a:endParaRPr kumimoji="0" lang="ru-RU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    </a:t>
            </a:r>
            <a:r>
              <a:rPr kumimoji="0" lang="ru-RU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2016</a:t>
            </a:r>
            <a:endParaRPr lang="ru-RU" dirty="0">
              <a:solidFill>
                <a:srgbClr val="002060"/>
              </a:solidFill>
            </a:endParaRPr>
          </a:p>
        </p:txBody>
      </p:sp>
      <p:pic>
        <p:nvPicPr>
          <p:cNvPr id="2050" name="Picture 2" descr="http://media.markselectrical.buzz/2015/09/gaming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2636912"/>
            <a:ext cx="4266940" cy="284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>
                <a:effectLst/>
              </a:rPr>
              <a:t/>
            </a:r>
            <a:br>
              <a:rPr lang="ru-RU" dirty="0" smtClean="0">
                <a:effectLst/>
              </a:rPr>
            </a:br>
            <a:r>
              <a:rPr lang="ru-RU" dirty="0" smtClean="0">
                <a:effectLst/>
              </a:rPr>
              <a:t/>
            </a:r>
            <a:br>
              <a:rPr lang="ru-RU" dirty="0" smtClean="0">
                <a:effectLst/>
              </a:rPr>
            </a:br>
            <a:r>
              <a:rPr lang="ru-RU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графики и звука. 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 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 трёхмерной </a:t>
            </a:r>
            <a:r>
              <a:rPr lang="ru-RU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графике.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endParaRPr lang="ru-RU" dirty="0"/>
          </a:p>
        </p:txBody>
      </p:sp>
      <p:pic>
        <p:nvPicPr>
          <p:cNvPr id="4" name="Объект 3" descr="Maniac_Mansio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2884374" cy="22032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206890" y="3635606"/>
            <a:ext cx="3905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Игра </a:t>
            </a:r>
            <a:r>
              <a:rPr lang="ru-RU" dirty="0" err="1"/>
              <a:t>Maniac</a:t>
            </a:r>
            <a:r>
              <a:rPr lang="ru-RU" dirty="0"/>
              <a:t> </a:t>
            </a:r>
            <a:r>
              <a:rPr lang="ru-RU" dirty="0" err="1"/>
              <a:t>Mansion</a:t>
            </a:r>
            <a:r>
              <a:rPr lang="ru-RU" dirty="0"/>
              <a:t> (1987 год)</a:t>
            </a:r>
          </a:p>
        </p:txBody>
      </p:sp>
      <p:pic>
        <p:nvPicPr>
          <p:cNvPr id="6" name="Рисунок 5" descr="Sega_Mega_Driv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6056" y="1412776"/>
            <a:ext cx="2857500" cy="21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4204336" y="3616036"/>
            <a:ext cx="4600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Приставка </a:t>
            </a:r>
            <a:r>
              <a:rPr lang="ru-RU" dirty="0" err="1"/>
              <a:t>Sega</a:t>
            </a:r>
            <a:r>
              <a:rPr lang="ru-RU" dirty="0"/>
              <a:t> </a:t>
            </a:r>
            <a:r>
              <a:rPr lang="ru-RU" dirty="0" err="1"/>
              <a:t>Mega</a:t>
            </a:r>
            <a:r>
              <a:rPr lang="ru-RU" dirty="0"/>
              <a:t> </a:t>
            </a:r>
            <a:r>
              <a:rPr lang="ru-RU" dirty="0" err="1"/>
              <a:t>Drive</a:t>
            </a:r>
            <a:r>
              <a:rPr lang="ru-RU" dirty="0"/>
              <a:t> (1988 год)</a:t>
            </a:r>
          </a:p>
        </p:txBody>
      </p:sp>
      <p:pic>
        <p:nvPicPr>
          <p:cNvPr id="10" name="Рисунок 9" descr="Playstation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20071" y="3985368"/>
            <a:ext cx="2744433" cy="203592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Прямоугольник 10"/>
          <p:cNvSpPr/>
          <p:nvPr/>
        </p:nvSpPr>
        <p:spPr>
          <a:xfrm>
            <a:off x="4455739" y="6134493"/>
            <a:ext cx="4560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Приставка </a:t>
            </a:r>
            <a:r>
              <a:rPr lang="ru-RU" dirty="0" err="1"/>
              <a:t>Sony</a:t>
            </a:r>
            <a:r>
              <a:rPr lang="ru-RU" dirty="0"/>
              <a:t> </a:t>
            </a:r>
            <a:r>
              <a:rPr lang="ru-RU" dirty="0" err="1"/>
              <a:t>Playstation</a:t>
            </a:r>
            <a:r>
              <a:rPr lang="ru-RU" dirty="0"/>
              <a:t> (1994 год)</a:t>
            </a:r>
          </a:p>
        </p:txBody>
      </p:sp>
      <p:pic>
        <p:nvPicPr>
          <p:cNvPr id="12" name="Объект 3" descr="Wolfenstein_3D"/>
          <p:cNvPicPr>
            <a:picLocks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9350" y="4133588"/>
            <a:ext cx="3048000" cy="200090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Прямоугольник 12"/>
          <p:cNvSpPr/>
          <p:nvPr/>
        </p:nvSpPr>
        <p:spPr>
          <a:xfrm>
            <a:off x="201327" y="6140720"/>
            <a:ext cx="3805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Игра </a:t>
            </a:r>
            <a:r>
              <a:rPr lang="ru-RU" dirty="0" err="1"/>
              <a:t>Wolfenstein</a:t>
            </a:r>
            <a:r>
              <a:rPr lang="ru-RU" dirty="0"/>
              <a:t> 3D (1992 год)</a:t>
            </a:r>
          </a:p>
        </p:txBody>
      </p:sp>
      <p:sp>
        <p:nvSpPr>
          <p:cNvPr id="2" name="Стрелка вправо 1">
            <a:hlinkClick r:id="rId6" action="ppaction://hlinksldjump"/>
          </p:cNvPr>
          <p:cNvSpPr/>
          <p:nvPr/>
        </p:nvSpPr>
        <p:spPr>
          <a:xfrm>
            <a:off x="8448310" y="116632"/>
            <a:ext cx="504056" cy="34794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лево 7">
            <a:hlinkClick r:id="rId7" action="ppaction://hlinksldjump"/>
          </p:cNvPr>
          <p:cNvSpPr/>
          <p:nvPr/>
        </p:nvSpPr>
        <p:spPr>
          <a:xfrm>
            <a:off x="132920" y="116632"/>
            <a:ext cx="502149" cy="347948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925731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Warcraft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32040" y="427177"/>
            <a:ext cx="3491508" cy="26460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5148064" y="3271364"/>
            <a:ext cx="3042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Игра </a:t>
            </a:r>
            <a:r>
              <a:rPr lang="ru-RU" dirty="0" err="1"/>
              <a:t>Warcraft</a:t>
            </a:r>
            <a:r>
              <a:rPr lang="ru-RU" dirty="0"/>
              <a:t> (1994 год)</a:t>
            </a:r>
          </a:p>
        </p:txBody>
      </p:sp>
      <p:pic>
        <p:nvPicPr>
          <p:cNvPr id="6" name="Рисунок 5" descr="NF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0495" y="3789041"/>
            <a:ext cx="3289548" cy="23287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323528" y="6236662"/>
            <a:ext cx="3823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Игра</a:t>
            </a:r>
            <a:r>
              <a:rPr lang="en-US" dirty="0"/>
              <a:t> Need for Speed (1995 </a:t>
            </a:r>
            <a:r>
              <a:rPr lang="ru-RU" dirty="0"/>
              <a:t>год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8" name="Рисунок 7" descr="Tomb_Rider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48064" y="3789041"/>
            <a:ext cx="3275484" cy="232877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Прямоугольник 8"/>
          <p:cNvSpPr/>
          <p:nvPr/>
        </p:nvSpPr>
        <p:spPr>
          <a:xfrm>
            <a:off x="5292080" y="6259114"/>
            <a:ext cx="3413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Игра </a:t>
            </a:r>
            <a:r>
              <a:rPr lang="ru-RU" dirty="0" err="1"/>
              <a:t>Tomb</a:t>
            </a:r>
            <a:r>
              <a:rPr lang="ru-RU" dirty="0"/>
              <a:t> </a:t>
            </a:r>
            <a:r>
              <a:rPr lang="ru-RU" dirty="0" err="1"/>
              <a:t>Rider</a:t>
            </a:r>
            <a:r>
              <a:rPr lang="ru-RU" dirty="0"/>
              <a:t> (1996 год)</a:t>
            </a:r>
          </a:p>
        </p:txBody>
      </p:sp>
      <p:pic>
        <p:nvPicPr>
          <p:cNvPr id="10" name="Рисунок 9" descr="Mortal_Kombat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0495" y="404664"/>
            <a:ext cx="3289548" cy="266492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Прямоугольник 10"/>
          <p:cNvSpPr/>
          <p:nvPr/>
        </p:nvSpPr>
        <p:spPr>
          <a:xfrm>
            <a:off x="379633" y="3285610"/>
            <a:ext cx="3767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Игра </a:t>
            </a:r>
            <a:r>
              <a:rPr lang="ru-RU" dirty="0" err="1"/>
              <a:t>Mortal</a:t>
            </a:r>
            <a:r>
              <a:rPr lang="ru-RU" dirty="0"/>
              <a:t> </a:t>
            </a:r>
            <a:r>
              <a:rPr lang="ru-RU" dirty="0" err="1"/>
              <a:t>Kombat</a:t>
            </a:r>
            <a:r>
              <a:rPr lang="ru-RU" dirty="0"/>
              <a:t> (1992 год)</a:t>
            </a:r>
          </a:p>
        </p:txBody>
      </p:sp>
      <p:sp>
        <p:nvSpPr>
          <p:cNvPr id="2" name="Стрелка влево 1">
            <a:hlinkClick r:id="rId6" action="ppaction://hlinksldjump"/>
          </p:cNvPr>
          <p:cNvSpPr/>
          <p:nvPr/>
        </p:nvSpPr>
        <p:spPr>
          <a:xfrm>
            <a:off x="127605" y="90744"/>
            <a:ext cx="504056" cy="252006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963928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71002" y="-58433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ru-RU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Рассвет 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сетевых и онлайн-игр.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 descr="Ultima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576" y="980728"/>
            <a:ext cx="3192016" cy="24482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395536" y="3427402"/>
            <a:ext cx="36323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Игра </a:t>
            </a:r>
            <a:r>
              <a:rPr lang="ru-RU" dirty="0" err="1"/>
              <a:t>Ultima</a:t>
            </a:r>
            <a:r>
              <a:rPr lang="ru-RU" dirty="0"/>
              <a:t> </a:t>
            </a:r>
            <a:r>
              <a:rPr lang="ru-RU" dirty="0" err="1"/>
              <a:t>Online</a:t>
            </a:r>
            <a:r>
              <a:rPr lang="ru-RU" dirty="0"/>
              <a:t> (1997 год)</a:t>
            </a:r>
          </a:p>
          <a:p>
            <a:r>
              <a:rPr lang="ru-RU" dirty="0"/>
              <a:t> </a:t>
            </a:r>
          </a:p>
        </p:txBody>
      </p:sp>
      <p:pic>
        <p:nvPicPr>
          <p:cNvPr id="6" name="Рисунок 5" descr="Half_Lif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32040" y="980728"/>
            <a:ext cx="3271169" cy="244827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4973604" y="3429000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Игра </a:t>
            </a:r>
            <a:r>
              <a:rPr lang="ru-RU" dirty="0" err="1"/>
              <a:t>Half-Life</a:t>
            </a:r>
            <a:r>
              <a:rPr lang="ru-RU" dirty="0"/>
              <a:t> (1998 год)</a:t>
            </a:r>
          </a:p>
        </p:txBody>
      </p:sp>
      <p:pic>
        <p:nvPicPr>
          <p:cNvPr id="8" name="Рисунок 7" descr="Shenmue"/>
          <p:cNvPicPr/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576" y="3780673"/>
            <a:ext cx="3168352" cy="234272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Прямоугольник 8"/>
          <p:cNvSpPr/>
          <p:nvPr/>
        </p:nvSpPr>
        <p:spPr>
          <a:xfrm>
            <a:off x="730990" y="6120467"/>
            <a:ext cx="3134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Игра </a:t>
            </a:r>
            <a:r>
              <a:rPr lang="ru-RU" dirty="0" err="1"/>
              <a:t>Shenmue</a:t>
            </a:r>
            <a:r>
              <a:rPr lang="ru-RU" dirty="0"/>
              <a:t> (1999 год)</a:t>
            </a:r>
          </a:p>
        </p:txBody>
      </p:sp>
      <p:pic>
        <p:nvPicPr>
          <p:cNvPr id="10" name="Рисунок 9" descr="Heroes_III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32039" y="3764798"/>
            <a:ext cx="3271169" cy="237447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Прямоугольник 10"/>
          <p:cNvSpPr/>
          <p:nvPr/>
        </p:nvSpPr>
        <p:spPr>
          <a:xfrm>
            <a:off x="4987704" y="6147345"/>
            <a:ext cx="3159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Игра </a:t>
            </a:r>
            <a:r>
              <a:rPr lang="ru-RU" dirty="0" err="1"/>
              <a:t>Heroes</a:t>
            </a:r>
            <a:r>
              <a:rPr lang="ru-RU" dirty="0"/>
              <a:t> III (1999 год)</a:t>
            </a:r>
          </a:p>
        </p:txBody>
      </p:sp>
      <p:sp>
        <p:nvSpPr>
          <p:cNvPr id="2" name="Стрелка вправо 1">
            <a:hlinkClick r:id="rId6" action="ppaction://hlinksldjump"/>
          </p:cNvPr>
          <p:cNvSpPr/>
          <p:nvPr/>
        </p:nvSpPr>
        <p:spPr>
          <a:xfrm>
            <a:off x="8455235" y="116632"/>
            <a:ext cx="504057" cy="25156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лево 11">
            <a:hlinkClick r:id="rId7" action="ppaction://hlinksldjump"/>
          </p:cNvPr>
          <p:cNvSpPr/>
          <p:nvPr/>
        </p:nvSpPr>
        <p:spPr>
          <a:xfrm>
            <a:off x="155801" y="116632"/>
            <a:ext cx="479470" cy="251569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183967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Sim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95736" y="188640"/>
            <a:ext cx="4729708" cy="279437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3163188" y="3025851"/>
            <a:ext cx="3124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Игра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Sims</a:t>
            </a:r>
            <a:r>
              <a:rPr lang="ru-RU" dirty="0"/>
              <a:t> (2000 год)</a:t>
            </a:r>
          </a:p>
        </p:txBody>
      </p:sp>
      <p:pic>
        <p:nvPicPr>
          <p:cNvPr id="8" name="Рисунок 7" descr="Morrowin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544" y="3395183"/>
            <a:ext cx="3744416" cy="271652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Прямоугольник 8"/>
          <p:cNvSpPr/>
          <p:nvPr/>
        </p:nvSpPr>
        <p:spPr>
          <a:xfrm>
            <a:off x="717718" y="6136751"/>
            <a:ext cx="3313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Игра </a:t>
            </a:r>
            <a:r>
              <a:rPr lang="ru-RU" dirty="0" err="1"/>
              <a:t>Morrowind</a:t>
            </a:r>
            <a:r>
              <a:rPr lang="ru-RU" dirty="0"/>
              <a:t> (2002 год)</a:t>
            </a:r>
          </a:p>
        </p:txBody>
      </p:sp>
      <p:pic>
        <p:nvPicPr>
          <p:cNvPr id="10" name="Рисунок 9" descr="Warcraft_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54840" y="3395183"/>
            <a:ext cx="3577238" cy="2716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Прямоугольник 10"/>
          <p:cNvSpPr/>
          <p:nvPr/>
        </p:nvSpPr>
        <p:spPr>
          <a:xfrm>
            <a:off x="5230973" y="6291662"/>
            <a:ext cx="3313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Игра </a:t>
            </a:r>
            <a:r>
              <a:rPr lang="ru-RU" dirty="0" err="1"/>
              <a:t>Warcraft</a:t>
            </a:r>
            <a:r>
              <a:rPr lang="ru-RU" dirty="0"/>
              <a:t> III (2002 год)</a:t>
            </a:r>
          </a:p>
        </p:txBody>
      </p:sp>
      <p:sp>
        <p:nvSpPr>
          <p:cNvPr id="2" name="Стрелка влево 1">
            <a:hlinkClick r:id="rId5" action="ppaction://hlinksldjump"/>
          </p:cNvPr>
          <p:cNvSpPr/>
          <p:nvPr/>
        </p:nvSpPr>
        <p:spPr>
          <a:xfrm>
            <a:off x="199069" y="173352"/>
            <a:ext cx="466198" cy="351917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188753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16324" y="0"/>
            <a:ext cx="8229600" cy="1143000"/>
          </a:xfrm>
        </p:spPr>
        <p:txBody>
          <a:bodyPr>
            <a:normAutofit fontScale="90000"/>
          </a:bodyPr>
          <a:lstStyle/>
          <a:p>
            <a:pPr lvl="0" algn="ctr"/>
            <a:r>
              <a:rPr lang="ru-RU" dirty="0" smtClean="0">
                <a:effectLst/>
              </a:rPr>
              <a:t/>
            </a:r>
            <a:br>
              <a:rPr lang="ru-RU" dirty="0" smtClean="0">
                <a:effectLst/>
              </a:rPr>
            </a:b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ru-RU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Мобильные 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устройства. Социальные сети</a:t>
            </a:r>
            <a:b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 descr="N_Gage"/>
          <p:cNvPicPr>
            <a:picLocks noGrp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1906766" cy="124129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107504" y="2492896"/>
            <a:ext cx="4323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Смартфон </a:t>
            </a:r>
            <a:r>
              <a:rPr lang="ru-RU" dirty="0" err="1"/>
              <a:t>Nokia</a:t>
            </a:r>
            <a:r>
              <a:rPr lang="ru-RU" dirty="0"/>
              <a:t> N-</a:t>
            </a:r>
            <a:r>
              <a:rPr lang="ru-RU" dirty="0" err="1"/>
              <a:t>Gage</a:t>
            </a:r>
            <a:r>
              <a:rPr lang="ru-RU" dirty="0"/>
              <a:t> (2003 год)</a:t>
            </a:r>
          </a:p>
        </p:txBody>
      </p:sp>
      <p:pic>
        <p:nvPicPr>
          <p:cNvPr id="6" name="Рисунок 5" descr="NFSU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52211" y="1196752"/>
            <a:ext cx="3312368" cy="21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4431124" y="3361824"/>
            <a:ext cx="4158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Игра NFS: </a:t>
            </a:r>
            <a:r>
              <a:rPr lang="ru-RU" dirty="0" err="1"/>
              <a:t>Underground</a:t>
            </a:r>
            <a:r>
              <a:rPr lang="ru-RU" dirty="0"/>
              <a:t> (2003 год)</a:t>
            </a:r>
          </a:p>
        </p:txBody>
      </p:sp>
      <p:pic>
        <p:nvPicPr>
          <p:cNvPr id="8" name="Рисунок 7" descr="Facebook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536" y="2878420"/>
            <a:ext cx="3384674" cy="264704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Прямоугольник 8"/>
          <p:cNvSpPr/>
          <p:nvPr/>
        </p:nvSpPr>
        <p:spPr>
          <a:xfrm>
            <a:off x="107503" y="5647308"/>
            <a:ext cx="4533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Социальная сеть </a:t>
            </a:r>
            <a:r>
              <a:rPr lang="ru-RU" dirty="0" err="1"/>
              <a:t>Facebook</a:t>
            </a:r>
            <a:r>
              <a:rPr lang="ru-RU" dirty="0"/>
              <a:t> (2004 год)</a:t>
            </a:r>
          </a:p>
        </p:txBody>
      </p:sp>
      <p:pic>
        <p:nvPicPr>
          <p:cNvPr id="10" name="Рисунок 9" descr="Steam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84777" y="3870340"/>
            <a:ext cx="2857500" cy="21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Прямоугольник 10"/>
          <p:cNvSpPr/>
          <p:nvPr/>
        </p:nvSpPr>
        <p:spPr>
          <a:xfrm>
            <a:off x="4887307" y="6165304"/>
            <a:ext cx="3052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Сервис </a:t>
            </a:r>
            <a:r>
              <a:rPr lang="ru-RU" dirty="0" err="1"/>
              <a:t>Steam</a:t>
            </a:r>
            <a:r>
              <a:rPr lang="ru-RU" dirty="0"/>
              <a:t> (2004 год)</a:t>
            </a:r>
          </a:p>
        </p:txBody>
      </p:sp>
      <p:sp>
        <p:nvSpPr>
          <p:cNvPr id="2" name="Стрелка вправо 1">
            <a:hlinkClick r:id="rId6" action="ppaction://hlinksldjump"/>
          </p:cNvPr>
          <p:cNvSpPr/>
          <p:nvPr/>
        </p:nvSpPr>
        <p:spPr>
          <a:xfrm>
            <a:off x="8425627" y="188640"/>
            <a:ext cx="476367" cy="32336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лево 11">
            <a:hlinkClick r:id="rId7" action="ppaction://hlinksldjump"/>
          </p:cNvPr>
          <p:cNvSpPr/>
          <p:nvPr/>
        </p:nvSpPr>
        <p:spPr>
          <a:xfrm>
            <a:off x="139944" y="188640"/>
            <a:ext cx="432048" cy="323364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292450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Возрождение классики</a:t>
            </a:r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endParaRPr lang="ru-RU" dirty="0"/>
          </a:p>
        </p:txBody>
      </p:sp>
      <p:pic>
        <p:nvPicPr>
          <p:cNvPr id="4" name="Объект 3" descr="Kings_Bounty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2763" y="908720"/>
            <a:ext cx="3515181" cy="235800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488361" y="3344483"/>
            <a:ext cx="3624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Игра </a:t>
            </a:r>
            <a:r>
              <a:rPr lang="ru-RU" dirty="0" err="1"/>
              <a:t>King's</a:t>
            </a:r>
            <a:r>
              <a:rPr lang="ru-RU" dirty="0"/>
              <a:t> </a:t>
            </a:r>
            <a:r>
              <a:rPr lang="ru-RU" dirty="0" err="1"/>
              <a:t>Bounty</a:t>
            </a:r>
            <a:r>
              <a:rPr lang="ru-RU" dirty="0"/>
              <a:t> (2008 год)</a:t>
            </a:r>
          </a:p>
        </p:txBody>
      </p:sp>
      <p:pic>
        <p:nvPicPr>
          <p:cNvPr id="6" name="Рисунок 5" descr="Starcraft_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16016" y="908720"/>
            <a:ext cx="3600400" cy="233798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4716016" y="3246704"/>
            <a:ext cx="3262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Игра </a:t>
            </a:r>
            <a:r>
              <a:rPr lang="ru-RU" dirty="0" err="1"/>
              <a:t>Starcraft</a:t>
            </a:r>
            <a:r>
              <a:rPr lang="ru-RU" dirty="0"/>
              <a:t> II (2010 год)</a:t>
            </a:r>
          </a:p>
        </p:txBody>
      </p:sp>
      <p:pic>
        <p:nvPicPr>
          <p:cNvPr id="8" name="Рисунок 7" descr="Heavy_Rain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1109" y="3726324"/>
            <a:ext cx="3621962" cy="21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Прямоугольник 8"/>
          <p:cNvSpPr/>
          <p:nvPr/>
        </p:nvSpPr>
        <p:spPr>
          <a:xfrm>
            <a:off x="1115616" y="6008447"/>
            <a:ext cx="3334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Игра </a:t>
            </a:r>
            <a:r>
              <a:rPr lang="ru-RU" dirty="0" err="1"/>
              <a:t>Heavy</a:t>
            </a:r>
            <a:r>
              <a:rPr lang="ru-RU" dirty="0"/>
              <a:t> </a:t>
            </a:r>
            <a:r>
              <a:rPr lang="ru-RU" dirty="0" err="1"/>
              <a:t>Rain</a:t>
            </a:r>
            <a:r>
              <a:rPr lang="ru-RU" dirty="0"/>
              <a:t> (2010 год)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933891" y="6010470"/>
            <a:ext cx="3164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World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 smtClean="0"/>
              <a:t>Tanks</a:t>
            </a:r>
            <a:r>
              <a:rPr lang="en-US" dirty="0" smtClean="0"/>
              <a:t> (2010 </a:t>
            </a:r>
            <a:r>
              <a:rPr lang="ru-RU" dirty="0" smtClean="0"/>
              <a:t>год)</a:t>
            </a:r>
            <a:endParaRPr lang="ru-RU" dirty="0"/>
          </a:p>
        </p:txBody>
      </p:sp>
      <p:pic>
        <p:nvPicPr>
          <p:cNvPr id="4098" name="Picture 2" descr="AMX 30 1er prototype - комфортная девятка World of Tanks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07105" y="3726528"/>
            <a:ext cx="3609311" cy="213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трелка влево 1">
            <a:hlinkClick r:id="rId6" action="ppaction://hlinksldjump"/>
          </p:cNvPr>
          <p:cNvSpPr/>
          <p:nvPr/>
        </p:nvSpPr>
        <p:spPr>
          <a:xfrm>
            <a:off x="167073" y="188640"/>
            <a:ext cx="648072" cy="361566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190344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VI. </a:t>
            </a:r>
            <a:r>
              <a:rPr lang="ru-RU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Свобода 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 творчество</a:t>
            </a:r>
            <a:b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 descr="Minecraft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3528392" cy="259693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615816" y="3613666"/>
            <a:ext cx="3159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Игра </a:t>
            </a:r>
            <a:r>
              <a:rPr lang="ru-RU" dirty="0" err="1"/>
              <a:t>Minecraft</a:t>
            </a:r>
            <a:r>
              <a:rPr lang="ru-RU" dirty="0"/>
              <a:t> (2011 год)</a:t>
            </a:r>
          </a:p>
        </p:txBody>
      </p:sp>
      <p:pic>
        <p:nvPicPr>
          <p:cNvPr id="6" name="Рисунок 5" descr="Skyrim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4994" y="980728"/>
            <a:ext cx="3600400" cy="263293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5076056" y="3661391"/>
            <a:ext cx="2866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Игра </a:t>
            </a:r>
            <a:r>
              <a:rPr lang="ru-RU" dirty="0" err="1"/>
              <a:t>Skyrim</a:t>
            </a:r>
            <a:r>
              <a:rPr lang="ru-RU" dirty="0"/>
              <a:t> (2011 год)</a:t>
            </a:r>
          </a:p>
        </p:txBody>
      </p:sp>
      <p:pic>
        <p:nvPicPr>
          <p:cNvPr id="8" name="Рисунок 7" descr="Far_Cry_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98901" y="4004505"/>
            <a:ext cx="3960440" cy="231924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Прямоугольник 8"/>
          <p:cNvSpPr/>
          <p:nvPr/>
        </p:nvSpPr>
        <p:spPr>
          <a:xfrm>
            <a:off x="2816834" y="6341714"/>
            <a:ext cx="3124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Игра </a:t>
            </a:r>
            <a:r>
              <a:rPr lang="ru-RU" dirty="0" err="1"/>
              <a:t>Far</a:t>
            </a:r>
            <a:r>
              <a:rPr lang="ru-RU" dirty="0"/>
              <a:t> </a:t>
            </a:r>
            <a:r>
              <a:rPr lang="ru-RU" dirty="0" err="1"/>
              <a:t>Cry</a:t>
            </a:r>
            <a:r>
              <a:rPr lang="ru-RU" dirty="0"/>
              <a:t> 3 (2012 год)</a:t>
            </a:r>
          </a:p>
        </p:txBody>
      </p:sp>
      <p:sp>
        <p:nvSpPr>
          <p:cNvPr id="2" name="Стрелка влево 1">
            <a:hlinkClick r:id="rId5" action="ppaction://hlinksldjump"/>
          </p:cNvPr>
          <p:cNvSpPr/>
          <p:nvPr/>
        </p:nvSpPr>
        <p:spPr>
          <a:xfrm>
            <a:off x="111760" y="188640"/>
            <a:ext cx="643816" cy="369332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814639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Аркады</a:t>
            </a: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Головоломки</a:t>
            </a: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Гонки</a:t>
            </a:r>
          </a:p>
          <a:p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Квесты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ММОРПГ</a:t>
            </a: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РПГ</a:t>
            </a: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Симуляторы</a:t>
            </a: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Стратегии</a:t>
            </a:r>
          </a:p>
          <a:p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Шутеры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Файтинг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1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31166" y="25802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</a:t>
            </a:r>
            <a:r>
              <a:rPr lang="ru-RU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современных компьютерных игр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Виды, типы и разновидности современных компьютерных игр (11 фото)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7904" y="1340768"/>
            <a:ext cx="4464496" cy="324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Виды, типы и разновидности современных компьютерных игр (11 фото)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65889" y="1241043"/>
            <a:ext cx="5309485" cy="3312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Виды, типы и разновидности современных компьютерных игр (11 фото)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0219" y="1313534"/>
            <a:ext cx="5165155" cy="3516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Виды, типы и разновидности современных компьютерных игр (11 фото)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54210" y="1313534"/>
            <a:ext cx="5221164" cy="3488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Виды, типы и разновидности современных компьютерных игр (11 фото)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0219" y="1313534"/>
            <a:ext cx="5146333" cy="3430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 descr="Виды, типы и разновидности современных компьютерных игр (11 фото)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7770" y="1340768"/>
            <a:ext cx="5094044" cy="3488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 descr="Виды, типы и разновидности современных компьютерных игр (11 фото)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44579" y="1323030"/>
            <a:ext cx="5230795" cy="3506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 descr="Виды, типы и разновидности современных компьютерных игр (11 фото)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0955" y="1241043"/>
            <a:ext cx="5476329" cy="3711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 descr="Виды, типы и разновидности современных компьютерных игр (11 фото)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0955" y="1250637"/>
            <a:ext cx="5476329" cy="3813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 descr="Виды, типы и разновидности современных компьютерных игр (11 фото)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5857" y="1241042"/>
            <a:ext cx="5626946" cy="41321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4816509"/>
      </p:ext>
    </p:extLst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878925373"/>
              </p:ext>
            </p:extLst>
          </p:nvPr>
        </p:nvGraphicFramePr>
        <p:xfrm>
          <a:off x="1890673" y="1388996"/>
          <a:ext cx="5667372" cy="4349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6322" name="Picture 2" descr="C:\Documents and Settings\anna\Рабочий стол\колян 2012\Рисунки для работы\пк3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4475" y="4572008"/>
            <a:ext cx="2669525" cy="1785950"/>
          </a:xfrm>
          <a:prstGeom prst="rect">
            <a:avLst/>
          </a:prstGeom>
          <a:noFill/>
        </p:spPr>
      </p:pic>
      <p:pic>
        <p:nvPicPr>
          <p:cNvPr id="56323" name="Picture 3" descr="C:\Documents and Settings\anna\Рабочий стол\колян 2012\Рисунки для работы\пк10.jp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158" y="1357298"/>
            <a:ext cx="2428892" cy="1906681"/>
          </a:xfrm>
          <a:prstGeom prst="rect">
            <a:avLst/>
          </a:prstGeom>
          <a:noFill/>
        </p:spPr>
      </p:pic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1259632" y="415117"/>
            <a:ext cx="69294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Компьютерные игры</a:t>
            </a:r>
            <a:endParaRPr kumimoji="0" lang="ru-RU" sz="36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37828" y="4772485"/>
            <a:ext cx="614366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Влияние компьютерных игр  может быть положительным и отрицательным.</a:t>
            </a:r>
            <a:endParaRPr kumimoji="0" lang="ru-RU" sz="28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798080"/>
      </p:ext>
    </p:extLst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23553" grpId="0"/>
      <p:bldP spid="235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709160"/>
          </a:xfrm>
        </p:spPr>
        <p:txBody>
          <a:bodyPr>
            <a:noAutofit/>
          </a:bodyPr>
          <a:lstStyle/>
          <a:p>
            <a:pPr marL="393192" lvl="1" indent="0">
              <a:buNone/>
            </a:pP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Какими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компьютерными программами ты пользуешься?</a:t>
            </a:r>
          </a:p>
          <a:p>
            <a:pPr marL="109728" indent="0">
              <a:buNone/>
            </a:pP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2. Компьютерные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игры - это хорошо или плохо? Почему?</a:t>
            </a:r>
          </a:p>
          <a:p>
            <a:pPr marL="393192" lvl="1" indent="0">
              <a:buNone/>
            </a:pP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Какие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твои любимые компьютерные игры?</a:t>
            </a:r>
          </a:p>
          <a:p>
            <a:pPr marL="393192" lvl="1" indent="0" fontAlgn="base">
              <a:buNone/>
            </a:pP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Сколько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времени в день ты проводишь за компьютером?</a:t>
            </a:r>
          </a:p>
          <a:p>
            <a:pPr marL="393192" lvl="1" indent="0">
              <a:buNone/>
            </a:pP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Сколько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времени  в сутки  ты тратишь на компьютерные игры?</a:t>
            </a:r>
          </a:p>
          <a:p>
            <a:pPr marL="393192" lvl="1" indent="0" fontAlgn="base">
              <a:buNone/>
            </a:pP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Считаете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 вы, что игры связанные с убийствами влияют на детскую психику? В каком направлении? </a:t>
            </a:r>
          </a:p>
          <a:p>
            <a:pPr marL="393192" lvl="1" indent="0" fontAlgn="base">
              <a:buNone/>
            </a:pP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Вы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можете грубо ответить на телефонный звонок, если звонящий отвлёк вас от важного момента в </a:t>
            </a: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игре?</a:t>
            </a:r>
          </a:p>
          <a:p>
            <a:pPr marL="393192" lvl="1" indent="0" fontAlgn="base">
              <a:buNone/>
            </a:pP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Во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воздержания от компьютерных игр ты часто раздражен?</a:t>
            </a:r>
          </a:p>
          <a:p>
            <a:pPr marL="109728" indent="0" fontAlgn="base">
              <a:buNone/>
            </a:pP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9. Считаешь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 ты, что играя на компьютере в игры здоровье ухудшается?</a:t>
            </a:r>
          </a:p>
          <a:p>
            <a:pPr marL="109728" indent="0" fontAlgn="base">
              <a:buNone/>
            </a:pP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10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Что ты чувствуешь во время компьютерных игр?</a:t>
            </a:r>
          </a:p>
          <a:p>
            <a:pPr marL="109728" indent="0" fontAlgn="base">
              <a:buNone/>
            </a:pP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11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Контролируют ли родители время, проведенное за компьютером?</a:t>
            </a:r>
          </a:p>
          <a:p>
            <a:pPr lvl="0"/>
            <a:endParaRPr lang="ru-RU" sz="21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Вопросы анкеты:</a:t>
            </a:r>
            <a:br>
              <a:rPr lang="ru-RU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3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182919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51520" y="1003501"/>
            <a:ext cx="864096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Предмет исследования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компьютерные игры и влияние их на школьников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Объект исследования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самочувствие и успеваемость учащихся школы под воздействием компьютерных игр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ru-RU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Ц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ель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выяснить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сколько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времени проводят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школьники за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компьютером, контролируют ли родители время, проведенное за компьютером детьми, и как увлеченность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компьютерными играми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влияет на здоровье и успеваемость учащихся.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993549992"/>
              </p:ext>
            </p:extLst>
          </p:nvPr>
        </p:nvGraphicFramePr>
        <p:xfrm>
          <a:off x="19824" y="21000"/>
          <a:ext cx="4320480" cy="3335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1720508721"/>
              </p:ext>
            </p:extLst>
          </p:nvPr>
        </p:nvGraphicFramePr>
        <p:xfrm>
          <a:off x="4788024" y="0"/>
          <a:ext cx="4176464" cy="3212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3329581796"/>
              </p:ext>
            </p:extLst>
          </p:nvPr>
        </p:nvGraphicFramePr>
        <p:xfrm>
          <a:off x="251520" y="3501008"/>
          <a:ext cx="4248472" cy="3096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2381490093"/>
              </p:ext>
            </p:extLst>
          </p:nvPr>
        </p:nvGraphicFramePr>
        <p:xfrm>
          <a:off x="4860032" y="3501008"/>
          <a:ext cx="4032448" cy="3096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354300703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711182018"/>
              </p:ext>
            </p:extLst>
          </p:nvPr>
        </p:nvGraphicFramePr>
        <p:xfrm>
          <a:off x="107504" y="116632"/>
          <a:ext cx="4608512" cy="3096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2038031953"/>
              </p:ext>
            </p:extLst>
          </p:nvPr>
        </p:nvGraphicFramePr>
        <p:xfrm>
          <a:off x="4716016" y="16424"/>
          <a:ext cx="4320480" cy="362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2469949626"/>
              </p:ext>
            </p:extLst>
          </p:nvPr>
        </p:nvGraphicFramePr>
        <p:xfrm>
          <a:off x="1835696" y="3140968"/>
          <a:ext cx="4608512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62778638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520" y="2996952"/>
            <a:ext cx="2427224" cy="2328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1062672602"/>
              </p:ext>
            </p:extLst>
          </p:nvPr>
        </p:nvGraphicFramePr>
        <p:xfrm>
          <a:off x="2411760" y="332656"/>
          <a:ext cx="4536504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8224" y="2780928"/>
            <a:ext cx="1951037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Documents and Settings\anna\Рабочий стол\колян 2012\Рисунки для работы\позвоночник.jp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19872" y="4077072"/>
            <a:ext cx="2243748" cy="22860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53936312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9684774"/>
              </p:ext>
            </p:extLst>
          </p:nvPr>
        </p:nvGraphicFramePr>
        <p:xfrm>
          <a:off x="323529" y="1484777"/>
          <a:ext cx="8496942" cy="36724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50948"/>
                <a:gridCol w="480075"/>
                <a:gridCol w="480075"/>
                <a:gridCol w="480075"/>
                <a:gridCol w="480883"/>
                <a:gridCol w="503476"/>
                <a:gridCol w="504282"/>
                <a:gridCol w="504282"/>
                <a:gridCol w="504282"/>
                <a:gridCol w="504282"/>
                <a:gridCol w="504282"/>
              </a:tblGrid>
              <a:tr h="612069">
                <a:tc rowSpan="3"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endParaRPr lang="ru-RU" sz="20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endParaRPr lang="ru-RU" sz="20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endParaRPr lang="ru-RU" sz="20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Время</a:t>
                      </a: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 игры  на  компьютере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tc gridSpan="10"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endParaRPr lang="ru-RU" sz="1800" dirty="0" smtClean="0">
                        <a:effectLst/>
                      </a:endParaRPr>
                    </a:p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Успеваемость</a:t>
                      </a: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 (средний  балл)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1206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endParaRPr lang="ru-RU" sz="1800" b="1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Девочки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endParaRPr lang="ru-RU" sz="1800" b="1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Мальчики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1206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endParaRPr lang="ru-RU" sz="1800" b="1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8а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endParaRPr lang="ru-RU" sz="1800" b="1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8б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endParaRPr lang="ru-RU" sz="1800" b="1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9а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endParaRPr lang="ru-RU" sz="1800" b="1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9б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endParaRPr lang="ru-RU" sz="1800" b="1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endParaRPr lang="ru-RU" sz="1800" b="1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8а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endParaRPr lang="ru-RU" sz="1800" b="1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8б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endParaRPr lang="ru-RU" sz="1800" b="1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9а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endParaRPr lang="ru-RU" sz="1800" b="1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9б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endParaRPr lang="ru-RU" sz="1800" b="1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612069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endParaRPr lang="ru-RU" sz="20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</a:t>
                      </a: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часа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endParaRPr lang="ru-RU" sz="18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4,9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endParaRPr lang="ru-RU" sz="18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3,9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endParaRPr lang="ru-RU" sz="18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endParaRPr lang="ru-RU" sz="18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4,4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endParaRPr lang="ru-RU" sz="18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4,5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endParaRPr lang="ru-RU" sz="18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endParaRPr lang="ru-RU" sz="18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endParaRPr lang="ru-RU" sz="18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endParaRPr lang="ru-RU" sz="18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endParaRPr lang="ru-RU" sz="18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612069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endParaRPr lang="ru-RU" sz="20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</a:t>
                      </a: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до 3 часов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endParaRPr lang="ru-RU" sz="18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endParaRPr lang="ru-RU" sz="18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3,8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endParaRPr lang="ru-RU" sz="18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3,9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endParaRPr lang="ru-RU" sz="18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endParaRPr lang="ru-RU" sz="18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endParaRPr lang="ru-RU" sz="18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3,3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endParaRPr lang="ru-RU" sz="18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3,9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endParaRPr lang="ru-RU" sz="18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3,7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endParaRPr lang="ru-RU" sz="18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4,7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endParaRPr lang="ru-RU" sz="18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3,9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612069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endParaRPr lang="ru-RU" sz="20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Более </a:t>
                      </a: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часов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endParaRPr lang="ru-RU" sz="18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endParaRPr lang="ru-RU" sz="18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endParaRPr lang="ru-RU" sz="18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3,9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endParaRPr lang="ru-RU" sz="18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endParaRPr lang="ru-RU" sz="18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endParaRPr lang="ru-RU" sz="18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endParaRPr lang="ru-RU" sz="18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endParaRPr lang="ru-RU" sz="18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4,3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endParaRPr lang="ru-RU" sz="18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endParaRPr lang="ru-RU" sz="18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  успеваемости  обучающихся  8 – 10 классов </a:t>
            </a:r>
            <a:r>
              <a:rPr lang="ru-RU" sz="3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  времени  игры  на  компьютере</a:t>
            </a:r>
            <a:r>
              <a:rPr lang="ru-RU" sz="3000" dirty="0">
                <a:effectLst/>
              </a:rPr>
              <a:t/>
            </a:r>
            <a:br>
              <a:rPr lang="ru-RU" sz="3000" dirty="0">
                <a:effectLst/>
              </a:rPr>
            </a:b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1366038440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494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 на компьютерную зависимость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705" y="836712"/>
            <a:ext cx="8784976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Часто ты проводишь время за компьютером?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ежедневно – 3 балла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-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один раз в два дня – 2 балла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-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только когда нечего делать – 1 балл.</a:t>
            </a:r>
          </a:p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 Какое количество времени за один подход ты посвящаешь компьютеру?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более 2-3 часов – 3 балла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-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1-2 часа (увлекаюсь игрой) – 2 балла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-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более часа – 1 балл.</a:t>
            </a:r>
          </a:p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каком случае ты решаешь выключить компьютер?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пока не выключат родители – сам не выключаю, или выключаю, когда он перегревается, или когда начинаю засыпать – 3 балла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-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бывает по-разному, иногда могу выключить компьютер сам – 2 балла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-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выключаю сам по собственной воле – 1 балл.</a:t>
            </a:r>
          </a:p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Когда у тебя появляется свободное время, на что его потратишь?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конечно, на компьютер – 3 балла;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зависит от настроения и желания, возможно, на компьютер – 2 балла;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вряд ли буду сидеть за компьютером – 1 балл.</a:t>
            </a:r>
          </a:p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Пропускал ли ты какие-то важные мероприятия или учебу ради игры в компьютерные игры?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да, было такое – 3 балла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-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случалось, но мероприятие не было таким уж важным – 2 балла;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нет, никогда такого не было – 1 балл.</a:t>
            </a:r>
          </a:p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Насколько часто ты думаешь о компьютерных играх: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почти все время думаю об этом – 3 балла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-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могу пару раз вспомнить в течение дня – 2 балла;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почти совсем не вспоминаю, может быть, очень редко – 1 балл.</a:t>
            </a:r>
          </a:p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Чем для тебя является компьютер? Какую роль в твоей жизни он играет?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компьютер - для меня все – 3 балла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-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большую роль, но и других интересных вещей в жизни много – 2 балла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-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 не занимает какое-то особое место в моей жизни – 1 балл.</a:t>
            </a:r>
          </a:p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Когда ты приходишь домой, то первым делом: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иду к компьютеру и включаю его – 3 балла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-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раз бывает по-разному, иногда сажусь за компьютер – 2 балла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-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 не сажусь за компьютер – 1 балл.</a:t>
            </a:r>
          </a:p>
          <a:p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2447176456"/>
              </p:ext>
            </p:extLst>
          </p:nvPr>
        </p:nvGraphicFramePr>
        <p:xfrm>
          <a:off x="263813" y="836712"/>
          <a:ext cx="8584759" cy="5904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2370016"/>
      </p:ext>
    </p:extLst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980728"/>
            <a:ext cx="8568952" cy="4525963"/>
          </a:xfrm>
        </p:spPr>
        <p:txBody>
          <a:bodyPr>
            <a:normAutofit fontScale="55000" lnSpcReduction="20000"/>
          </a:bodyPr>
          <a:lstStyle/>
          <a:p>
            <a:r>
              <a:rPr lang="ru-RU" sz="2900" dirty="0" smtClean="0"/>
              <a:t>− 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проводи за компьютером более 1 часа в день.</a:t>
            </a:r>
          </a:p>
          <a:p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Регулярно через 20-30 минут игры делай перерывы и меняй положение тела.</a:t>
            </a:r>
          </a:p>
          <a:p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Прерывайся на паузы для физкультминутки.</a:t>
            </a:r>
          </a:p>
          <a:p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Заканчивай занятия с компьютерными играми за 2,5-2 часа до сна.</a:t>
            </a:r>
          </a:p>
          <a:p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Высота стола должна регулироваться от 680 до 800 мм, если это невозможно, стол должен быть высотой 725 мм и иметь подставку для ног.</a:t>
            </a:r>
          </a:p>
          <a:p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Кресло обязательно должно быть подъемно-поворотным и регулируемым по высоте и углам наклона сиденья и спинки.</a:t>
            </a:r>
          </a:p>
          <a:p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Расстояние от глаз до экрана монитора должно быть не менее 50 см, оптимально - 60 - 70 см.</a:t>
            </a:r>
          </a:p>
          <a:p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В качестве источников общего освещения рекомендуется применять люминесцентные лампы. Естественный свет из окон должен падать сбоку, желательно слева.</a:t>
            </a:r>
          </a:p>
          <a:p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Нижний уровень экрана должен находиться на 20 см ниже уровня глаз.</a:t>
            </a:r>
          </a:p>
          <a:p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Высоту клавиатуры надо отрегулировать так, чтобы кисти рук располагались горизонтально.</a:t>
            </a:r>
          </a:p>
          <a:p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Спинка кресла должна поддерживать спину пользователя.</a:t>
            </a:r>
          </a:p>
          <a:p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Угол между бедрами и позвоночником должен составлять 90 градусов.</a:t>
            </a:r>
          </a:p>
          <a:p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Следует увеличить влажность в помещении: разместить цветы, аквариум в радиусе 1,5 м от компьютера; оптимальная влажность 60% при температуре </a:t>
            </a:r>
            <a:r>
              <a:rPr lang="ru-RU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 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68958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Рекомендации для детей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5" descr="C:\Documents and Settings\anna\Рабочий стол\колян 2012\Рисунки для работы\для глаз 2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1560" y="5373216"/>
            <a:ext cx="2398879" cy="1395574"/>
          </a:xfrm>
          <a:prstGeom prst="rect">
            <a:avLst/>
          </a:prstGeom>
          <a:noFill/>
        </p:spPr>
      </p:pic>
      <p:pic>
        <p:nvPicPr>
          <p:cNvPr id="5" name="Picture 4" descr="C:\Documents and Settings\anna\Рабочий стол\колян 2012\Рисунки для работы\упр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32240" y="5244002"/>
            <a:ext cx="2290975" cy="15247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33575178"/>
      </p:ext>
    </p:extLst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5375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Вывод: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8103" y="2780928"/>
            <a:ext cx="4768273" cy="4189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1188640" y="1052736"/>
            <a:ext cx="604867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0" lvl="3" indent="-342900">
              <a:buFont typeface="Wingdings" panose="05000000000000000000" pitchFamily="2" charset="2"/>
              <a:buChar char="ü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Компьютерные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игры могут быть использованы как во благо, так и во вред. </a:t>
            </a:r>
          </a:p>
          <a:p>
            <a:pPr marL="1714500" lvl="3" indent="-342900">
              <a:buFont typeface="Wingdings" panose="05000000000000000000" pitchFamily="2" charset="2"/>
              <a:buChar char="ü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Нерациональное использование компьютерных игр отрицательно влияет на успеваемость учащихся и их здоровье. </a:t>
            </a:r>
          </a:p>
          <a:p>
            <a:pPr marL="1714500" lvl="3" indent="-342900">
              <a:buFont typeface="Wingdings" panose="05000000000000000000" pitchFamily="2" charset="2"/>
              <a:buChar char="ü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Следует стараться переключать внимание с чрезмерного просиживания за экраном монитора на проведение активного, здорового досуга, приучать себя к подвижному образу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жизни.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602784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556792"/>
            <a:ext cx="8208912" cy="266429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Чтобы компьютерные игры не мешали учебе: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Ограничивать время, проведенное за компьютерными играми;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Свободное время проводить со своей семьей и друзьями, чаще гулять, играть в подвижные игры и читать.</a:t>
            </a:r>
          </a:p>
          <a:p>
            <a:pPr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186766" cy="868346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Заключение</a:t>
            </a:r>
            <a:br>
              <a:rPr lang="ru-RU" sz="4000" dirty="0" smtClean="0">
                <a:latin typeface="Times New Roman" pitchFamily="18" charset="0"/>
                <a:cs typeface="Times New Roman" pitchFamily="18" charset="0"/>
              </a:rPr>
            </a:b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44208" y="4746716"/>
            <a:ext cx="2357422" cy="209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Николаева О. Эпидемия ХХI века: телевидение, Интернет и компьютерные игры. – Ростов: Феникс, 2008.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Симонович С.В., Евсеев Г.А. Занимательный компьютер. М.: АСТ-Пресс Книга,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Инфорком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Пресс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2002.</a:t>
            </a:r>
          </a:p>
          <a:p>
            <a:pPr lvl="0"/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http://gamesisart.ru/istoriya_komputernyh_igr_2.html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http://batona.net/51048-vidy-tipy-i-raznovidnosti-sovremennyh-kompyuternyh-igr-11-foto.html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http://nashydetky.com/razvitie-rebenka-2/test-na-kompyuternuyu-zavisimost-dlya-detey-i-roditeley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http://www.za-partoi.ru/game-zavisimost.html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http://mygame-info.ucoz.ru/index/0-2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http://k16-omsk.ru/project/igrovid/vidy.htm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http://profilaktika.tomsk.ru/?p=13305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lvl="0"/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http://vse-sekrety.ru/291-vred-i-polza-kompyuternyh-igr.html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http://www.vse-pro-detey.ru/kompyuternye-igry-dlya-detej/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Литература</a:t>
            </a:r>
            <a:b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85786" y="1142984"/>
            <a:ext cx="8072494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9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Times New Roman" pitchFamily="18" charset="0"/>
                <a:cs typeface="Times New Roman" pitchFamily="18" charset="0"/>
              </a:rPr>
              <a:t>Спасибо</a:t>
            </a:r>
          </a:p>
          <a:p>
            <a:pPr algn="ctr"/>
            <a:r>
              <a:rPr lang="ru-RU" sz="9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за внимание</a:t>
            </a:r>
            <a:endParaRPr lang="ru-RU" sz="9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3783377"/>
            <a:ext cx="8640960" cy="3096344"/>
          </a:xfrm>
        </p:spPr>
        <p:txBody>
          <a:bodyPr>
            <a:normAutofit/>
          </a:bodyPr>
          <a:lstStyle/>
          <a:p>
            <a:pPr marL="109728" lvl="0" indent="0">
              <a:buNone/>
            </a:pPr>
            <a:r>
              <a:rPr lang="ru-RU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исследования</a:t>
            </a:r>
            <a:r>
              <a:rPr 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психологическая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диагностика (анкетирование, тестирование); 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успеваемости учащихся;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чтение и анализ энциклопедической, научной литературы; 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информации по данной теме в сети Интернет;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обобщения и выводы.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76470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0"/>
            <a:ext cx="878497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ru-RU" sz="2800" b="1" dirty="0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Задачи: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Познакомиться с историей возникновения и классификацией компьютерных игр;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Найти примеры положительного и отрицательного влияния компьютерных игр на детей;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анкетирование среди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школьников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целью выяснить отношение ребят к компьютерным играм, влияние игр на здоровье и успеваемость школьников.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рекомендации для детей и родителей по использованию компьютера и компьютерных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игр.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2723727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239852" y="2840752"/>
            <a:ext cx="648072" cy="5040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ловина рамки 13"/>
          <p:cNvSpPr/>
          <p:nvPr/>
        </p:nvSpPr>
        <p:spPr>
          <a:xfrm rot="16200000">
            <a:off x="750067" y="5607859"/>
            <a:ext cx="571504" cy="1500198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оловина рамки 14"/>
          <p:cNvSpPr/>
          <p:nvPr/>
        </p:nvSpPr>
        <p:spPr>
          <a:xfrm rot="5400000" flipH="1">
            <a:off x="8108149" y="5607859"/>
            <a:ext cx="571504" cy="1500198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539552" y="461831"/>
            <a:ext cx="799288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Компьютерная игра или видеоигра — 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компьютерная программа, служащая для организации игрового процесса, связи с партнёрами по игре, или сама выступающая в качестве партнёра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sz="2000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7908" y="2031491"/>
            <a:ext cx="830842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Этапы развития компьютерных игр: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Первые экземпляры игр.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Начало распространения игр.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Приставочный бум. Массовое распространение домашних компьютеров.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Рассвет сетевых и онлайн-игр.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Мобильные устройства. Социальные сети.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Свобода 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творчество.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  <p:pic>
        <p:nvPicPr>
          <p:cNvPr id="11" name="Рисунок 10" descr="Эволюция видеоигр">
            <a:hlinkClick r:id="rId8" action="ppaction://hlinksldjump"/>
          </p:cNvPr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63888" y="4681558"/>
            <a:ext cx="5429250" cy="1676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Объект 4" descr="Эволюция видеоигр"/>
          <p:cNvPicPr>
            <a:picLocks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63888" y="6357958"/>
            <a:ext cx="5429250" cy="2095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8543545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429684" cy="142876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ru-RU" sz="3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Первые </a:t>
            </a:r>
            <a:r>
              <a:rPr lang="ru-RU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экземпляры игр.</a:t>
            </a:r>
            <a:br>
              <a:rPr lang="ru-RU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OX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4441" y="980729"/>
            <a:ext cx="2870329" cy="234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nn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9460" y="980729"/>
            <a:ext cx="2871522" cy="234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899592" y="3489526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OXO (1952 </a:t>
            </a:r>
            <a:r>
              <a:rPr lang="ru-RU" dirty="0"/>
              <a:t>год)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708213" y="3489526"/>
            <a:ext cx="3153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Tennis for Two (1958 </a:t>
            </a:r>
            <a:r>
              <a:rPr lang="en-US" dirty="0" err="1"/>
              <a:t>год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1030" name="Picture 6" descr="Spacew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55776" y="3858858"/>
            <a:ext cx="30480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034865" y="6374963"/>
            <a:ext cx="2597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Spacewar</a:t>
            </a:r>
            <a:r>
              <a:rPr lang="en-US" dirty="0"/>
              <a:t>! (1962 </a:t>
            </a:r>
            <a:r>
              <a:rPr lang="ru-RU" dirty="0"/>
              <a:t>год)</a:t>
            </a:r>
          </a:p>
        </p:txBody>
      </p:sp>
      <p:sp>
        <p:nvSpPr>
          <p:cNvPr id="4" name="Стрелка влево 3">
            <a:hlinkClick r:id="rId5" action="ppaction://hlinksldjump"/>
          </p:cNvPr>
          <p:cNvSpPr/>
          <p:nvPr/>
        </p:nvSpPr>
        <p:spPr>
          <a:xfrm>
            <a:off x="179512" y="116632"/>
            <a:ext cx="720080" cy="360040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ru-RU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Начало 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распространения игр</a:t>
            </a:r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endParaRPr lang="ru-RU" dirty="0"/>
          </a:p>
        </p:txBody>
      </p:sp>
      <p:pic>
        <p:nvPicPr>
          <p:cNvPr id="4" name="Объект 3" descr="Po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543" y="980728"/>
            <a:ext cx="3240361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260391" y="3296146"/>
            <a:ext cx="4075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Игровой автомат </a:t>
            </a:r>
            <a:r>
              <a:rPr lang="ru-RU" dirty="0" err="1"/>
              <a:t>Pong</a:t>
            </a:r>
            <a:r>
              <a:rPr lang="ru-RU" dirty="0"/>
              <a:t> (1972 год)</a:t>
            </a:r>
          </a:p>
        </p:txBody>
      </p:sp>
      <p:pic>
        <p:nvPicPr>
          <p:cNvPr id="6" name="Рисунок 5" descr="Pong_Gam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11855" y="908720"/>
            <a:ext cx="3096344" cy="223224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5453103" y="3282196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Игра </a:t>
            </a:r>
            <a:r>
              <a:rPr lang="ru-RU" dirty="0" err="1"/>
              <a:t>Pong</a:t>
            </a:r>
            <a:r>
              <a:rPr lang="ru-RU" dirty="0"/>
              <a:t> (1972 год)</a:t>
            </a:r>
          </a:p>
        </p:txBody>
      </p:sp>
      <p:pic>
        <p:nvPicPr>
          <p:cNvPr id="8" name="Рисунок 7" descr="Maze_War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87624" y="3761522"/>
            <a:ext cx="1944216" cy="2171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 descr="Tank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4008" y="3850144"/>
            <a:ext cx="4089400" cy="199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Прямоугольник 9"/>
          <p:cNvSpPr/>
          <p:nvPr/>
        </p:nvSpPr>
        <p:spPr>
          <a:xfrm>
            <a:off x="5474127" y="5927055"/>
            <a:ext cx="3206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Игра </a:t>
            </a:r>
            <a:r>
              <a:rPr lang="ru-RU" dirty="0" err="1"/>
              <a:t>Tank</a:t>
            </a:r>
            <a:r>
              <a:rPr lang="ru-RU" dirty="0"/>
              <a:t> (1974 год)</a:t>
            </a:r>
          </a:p>
          <a:p>
            <a:r>
              <a:rPr lang="ru-RU" dirty="0"/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9796" y="6017557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Maze</a:t>
            </a:r>
            <a:r>
              <a:rPr lang="ru-RU" dirty="0"/>
              <a:t> </a:t>
            </a:r>
            <a:r>
              <a:rPr lang="ru-RU" dirty="0" err="1"/>
              <a:t>War</a:t>
            </a:r>
            <a:r>
              <a:rPr lang="ru-RU" dirty="0"/>
              <a:t> (1974 год)</a:t>
            </a:r>
          </a:p>
          <a:p>
            <a:endParaRPr lang="ru-RU" dirty="0"/>
          </a:p>
        </p:txBody>
      </p:sp>
      <p:sp>
        <p:nvSpPr>
          <p:cNvPr id="11" name="Стрелка влево 10">
            <a:hlinkClick r:id="rId6" action="ppaction://hlinksldjump"/>
          </p:cNvPr>
          <p:cNvSpPr/>
          <p:nvPr/>
        </p:nvSpPr>
        <p:spPr>
          <a:xfrm>
            <a:off x="152909" y="97861"/>
            <a:ext cx="596887" cy="338470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172445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85192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ru-RU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Приставочный 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бум.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 descr="Atari_2600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6653" y="1057052"/>
            <a:ext cx="3048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298629" y="3493253"/>
            <a:ext cx="3937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Приставка </a:t>
            </a:r>
            <a:r>
              <a:rPr lang="ru-RU" dirty="0" err="1"/>
              <a:t>Atari</a:t>
            </a:r>
            <a:r>
              <a:rPr lang="ru-RU" dirty="0"/>
              <a:t> 2600 (1977 год)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918861" y="3493253"/>
            <a:ext cx="3772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Игра </a:t>
            </a:r>
            <a:r>
              <a:rPr lang="ru-RU" dirty="0" err="1"/>
              <a:t>Space</a:t>
            </a:r>
            <a:r>
              <a:rPr lang="ru-RU" dirty="0"/>
              <a:t> </a:t>
            </a:r>
            <a:r>
              <a:rPr lang="ru-RU" dirty="0" err="1"/>
              <a:t>Invaders</a:t>
            </a:r>
            <a:r>
              <a:rPr lang="ru-RU" dirty="0"/>
              <a:t> (1978 год)</a:t>
            </a:r>
          </a:p>
        </p:txBody>
      </p:sp>
      <p:pic>
        <p:nvPicPr>
          <p:cNvPr id="7" name="Рисунок 6" descr="Space_Invader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2080" y="1052736"/>
            <a:ext cx="3025749" cy="2290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Asteroids"/>
          <p:cNvPicPr/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30681" y="3897034"/>
            <a:ext cx="3095603" cy="212799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Прямоугольник 8"/>
          <p:cNvSpPr/>
          <p:nvPr/>
        </p:nvSpPr>
        <p:spPr>
          <a:xfrm>
            <a:off x="361324" y="6092244"/>
            <a:ext cx="3552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Автомат </a:t>
            </a:r>
            <a:r>
              <a:rPr lang="ru-RU" dirty="0" err="1"/>
              <a:t>Asteroids</a:t>
            </a:r>
            <a:r>
              <a:rPr lang="ru-RU" dirty="0"/>
              <a:t> (1979 год)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978976" y="6089180"/>
            <a:ext cx="3357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Автомат </a:t>
            </a:r>
            <a:r>
              <a:rPr lang="ru-RU" dirty="0" err="1"/>
              <a:t>Pacman</a:t>
            </a:r>
            <a:r>
              <a:rPr lang="ru-RU" dirty="0"/>
              <a:t> (1980 год)</a:t>
            </a:r>
          </a:p>
        </p:txBody>
      </p:sp>
      <p:pic>
        <p:nvPicPr>
          <p:cNvPr id="11" name="Рисунок 10" descr="Pacman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66761" y="3862585"/>
            <a:ext cx="3097757" cy="21624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Стрелка вправо 1">
            <a:hlinkClick r:id="rId6" action="ppaction://hlinksldjump"/>
          </p:cNvPr>
          <p:cNvSpPr/>
          <p:nvPr/>
        </p:nvSpPr>
        <p:spPr>
          <a:xfrm>
            <a:off x="8460432" y="202312"/>
            <a:ext cx="476760" cy="34451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лево 11">
            <a:hlinkClick r:id="rId7" action="ppaction://hlinksldjump"/>
          </p:cNvPr>
          <p:cNvSpPr/>
          <p:nvPr/>
        </p:nvSpPr>
        <p:spPr>
          <a:xfrm>
            <a:off x="137860" y="116632"/>
            <a:ext cx="446927" cy="310760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48613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 descr="Game_Watch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4536504" cy="316835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611560" y="4941168"/>
            <a:ext cx="3581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Игра </a:t>
            </a:r>
            <a:r>
              <a:rPr lang="ru-RU" dirty="0" err="1"/>
              <a:t>Game&amp;Watch</a:t>
            </a:r>
            <a:r>
              <a:rPr lang="ru-RU" dirty="0"/>
              <a:t> (1980 год)</a:t>
            </a:r>
          </a:p>
        </p:txBody>
      </p:sp>
      <p:pic>
        <p:nvPicPr>
          <p:cNvPr id="6" name="Рисунок 5" descr="Volk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6057" y="1628800"/>
            <a:ext cx="3816424" cy="302433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5266635" y="4941168"/>
            <a:ext cx="3462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Игра Ну, погоди! (1986 год)</a:t>
            </a:r>
          </a:p>
        </p:txBody>
      </p:sp>
      <p:sp>
        <p:nvSpPr>
          <p:cNvPr id="2" name="Стрелка влево 1">
            <a:hlinkClick r:id="rId4" action="ppaction://hlinksldjump"/>
          </p:cNvPr>
          <p:cNvSpPr/>
          <p:nvPr/>
        </p:nvSpPr>
        <p:spPr>
          <a:xfrm>
            <a:off x="107504" y="116632"/>
            <a:ext cx="432048" cy="432048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>
            <a:hlinkClick r:id="rId5" action="ppaction://hlinksldjump"/>
          </p:cNvPr>
          <p:cNvSpPr/>
          <p:nvPr/>
        </p:nvSpPr>
        <p:spPr>
          <a:xfrm>
            <a:off x="8522929" y="188640"/>
            <a:ext cx="413025" cy="36004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537619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Commodore_6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225004"/>
            <a:ext cx="3384376" cy="25740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135916" y="2912507"/>
            <a:ext cx="4580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Компьютер </a:t>
            </a:r>
            <a:r>
              <a:rPr lang="ru-RU" dirty="0" err="1"/>
              <a:t>Commodore</a:t>
            </a:r>
            <a:r>
              <a:rPr lang="ru-RU" dirty="0"/>
              <a:t> 64 (1982 год)</a:t>
            </a:r>
          </a:p>
        </p:txBody>
      </p:sp>
      <p:pic>
        <p:nvPicPr>
          <p:cNvPr id="6" name="Рисунок 5" descr="ZX Spectrum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96482" y="255743"/>
            <a:ext cx="3322587" cy="248773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4716016" y="2912497"/>
            <a:ext cx="4246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Компьютер ZX </a:t>
            </a:r>
            <a:r>
              <a:rPr lang="ru-RU" dirty="0" err="1"/>
              <a:t>Spectrum</a:t>
            </a:r>
            <a:r>
              <a:rPr lang="ru-RU" dirty="0"/>
              <a:t> (1982 год)</a:t>
            </a:r>
          </a:p>
        </p:txBody>
      </p:sp>
      <p:pic>
        <p:nvPicPr>
          <p:cNvPr id="9" name="Рисунок 8" descr="NES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359" y="3429000"/>
            <a:ext cx="2857500" cy="21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Прямоугольник 9"/>
          <p:cNvSpPr/>
          <p:nvPr/>
        </p:nvSpPr>
        <p:spPr>
          <a:xfrm>
            <a:off x="64851" y="5748516"/>
            <a:ext cx="3164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Приставка NES (1983 год)</a:t>
            </a:r>
          </a:p>
        </p:txBody>
      </p:sp>
      <p:pic>
        <p:nvPicPr>
          <p:cNvPr id="11" name="Рисунок 10" descr="Tetris"/>
          <p:cNvPicPr/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63889" y="3964676"/>
            <a:ext cx="2713484" cy="196850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Прямоугольник 11"/>
          <p:cNvSpPr/>
          <p:nvPr/>
        </p:nvSpPr>
        <p:spPr>
          <a:xfrm>
            <a:off x="2910072" y="6144759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Игра </a:t>
            </a:r>
            <a:r>
              <a:rPr lang="ru-RU" dirty="0" err="1"/>
              <a:t>Tetris</a:t>
            </a:r>
            <a:r>
              <a:rPr lang="ru-RU" dirty="0"/>
              <a:t> на IBM PC (1986 год)</a:t>
            </a:r>
          </a:p>
        </p:txBody>
      </p:sp>
      <p:pic>
        <p:nvPicPr>
          <p:cNvPr id="13" name="Объект 3" descr="Battle_City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6213" y="3403565"/>
            <a:ext cx="3048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Прямоугольник 13"/>
          <p:cNvSpPr/>
          <p:nvPr/>
        </p:nvSpPr>
        <p:spPr>
          <a:xfrm>
            <a:off x="5895995" y="5775427"/>
            <a:ext cx="3248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Игра </a:t>
            </a:r>
            <a:r>
              <a:rPr lang="ru-RU" dirty="0" err="1"/>
              <a:t>Battle</a:t>
            </a:r>
            <a:r>
              <a:rPr lang="ru-RU" dirty="0"/>
              <a:t> </a:t>
            </a:r>
            <a:r>
              <a:rPr lang="ru-RU" dirty="0" err="1"/>
              <a:t>City</a:t>
            </a:r>
            <a:r>
              <a:rPr lang="ru-RU" dirty="0"/>
              <a:t> (1985 год)</a:t>
            </a:r>
          </a:p>
        </p:txBody>
      </p:sp>
      <p:sp>
        <p:nvSpPr>
          <p:cNvPr id="2" name="Стрелка влево 1">
            <a:hlinkClick r:id="rId7" action="ppaction://hlinksldjump"/>
          </p:cNvPr>
          <p:cNvSpPr/>
          <p:nvPr/>
        </p:nvSpPr>
        <p:spPr>
          <a:xfrm>
            <a:off x="73105" y="52331"/>
            <a:ext cx="478611" cy="396563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трелка вправо 2">
            <a:hlinkClick r:id="rId8" action="ppaction://hlinksldjump"/>
          </p:cNvPr>
          <p:cNvSpPr/>
          <p:nvPr/>
        </p:nvSpPr>
        <p:spPr>
          <a:xfrm>
            <a:off x="8645790" y="105818"/>
            <a:ext cx="438532" cy="34390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185330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1249</TotalTime>
  <Words>1285</Words>
  <Application>Microsoft Office PowerPoint</Application>
  <PresentationFormat>Экран (4:3)</PresentationFormat>
  <Paragraphs>280</Paragraphs>
  <Slides>29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Открытая</vt:lpstr>
      <vt:lpstr>Презентация PowerPoint</vt:lpstr>
      <vt:lpstr>Презентация PowerPoint</vt:lpstr>
      <vt:lpstr>Презентация PowerPoint</vt:lpstr>
      <vt:lpstr>Презентация PowerPoint</vt:lpstr>
      <vt:lpstr>I. Первые экземпляры игр. </vt:lpstr>
      <vt:lpstr>II. Начало распространения игр </vt:lpstr>
      <vt:lpstr>III. Приставочный бум.</vt:lpstr>
      <vt:lpstr>Презентация PowerPoint</vt:lpstr>
      <vt:lpstr>Презентация PowerPoint</vt:lpstr>
      <vt:lpstr>  Развитие графики и звука.  Переход к трёхмерной графике.  </vt:lpstr>
      <vt:lpstr>Презентация PowerPoint</vt:lpstr>
      <vt:lpstr>IV. Рассвет сетевых и онлайн-игр.</vt:lpstr>
      <vt:lpstr>Презентация PowerPoint</vt:lpstr>
      <vt:lpstr> V. Мобильные устройства. Социальные сети </vt:lpstr>
      <vt:lpstr>Возрождение классики </vt:lpstr>
      <vt:lpstr>VI. Свобода и творчество </vt:lpstr>
      <vt:lpstr>Классификация современных компьютерных игр</vt:lpstr>
      <vt:lpstr>Презентация PowerPoint</vt:lpstr>
      <vt:lpstr>Вопросы анкеты: </vt:lpstr>
      <vt:lpstr>Презентация PowerPoint</vt:lpstr>
      <vt:lpstr>Презентация PowerPoint</vt:lpstr>
      <vt:lpstr>Презентация PowerPoint</vt:lpstr>
      <vt:lpstr>Зависимость  успеваемости  обучающихся  8 – 10 классов  от  времени  игры  на  компьютере </vt:lpstr>
      <vt:lpstr>Тест на компьютерную зависимость</vt:lpstr>
      <vt:lpstr>Рекомендации для детей</vt:lpstr>
      <vt:lpstr>Вывод:</vt:lpstr>
      <vt:lpstr>Заключение </vt:lpstr>
      <vt:lpstr>Литература 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ev</cp:lastModifiedBy>
  <cp:revision>106</cp:revision>
  <dcterms:created xsi:type="dcterms:W3CDTF">2014-02-09T14:04:08Z</dcterms:created>
  <dcterms:modified xsi:type="dcterms:W3CDTF">2021-06-10T17:45:36Z</dcterms:modified>
</cp:coreProperties>
</file>