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51"/>
  </p:notesMasterIdLst>
  <p:sldIdLst>
    <p:sldId id="261" r:id="rId2"/>
    <p:sldId id="259" r:id="rId3"/>
    <p:sldId id="260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295" r:id="rId38"/>
    <p:sldId id="296" r:id="rId39"/>
    <p:sldId id="297" r:id="rId40"/>
    <p:sldId id="298" r:id="rId41"/>
    <p:sldId id="299" r:id="rId42"/>
    <p:sldId id="300" r:id="rId43"/>
    <p:sldId id="301" r:id="rId44"/>
    <p:sldId id="302" r:id="rId45"/>
    <p:sldId id="303" r:id="rId46"/>
    <p:sldId id="304" r:id="rId47"/>
    <p:sldId id="305" r:id="rId48"/>
    <p:sldId id="306" r:id="rId49"/>
    <p:sldId id="307" r:id="rId50"/>
  </p:sldIdLst>
  <p:sldSz cx="9144000" cy="5143500" type="screen16x9"/>
  <p:notesSz cx="6858000" cy="9144000"/>
  <p:embeddedFontLst>
    <p:embeddedFont>
      <p:font typeface="Helvetica Neue" panose="02000A06000000020004" pitchFamily="2" charset="-52"/>
      <p:regular r:id="rId52"/>
      <p:bold r:id="rId53"/>
      <p:italic r:id="rId54"/>
      <p:boldItalic r:id="rId55"/>
    </p:embeddedFont>
    <p:embeddedFont>
      <p:font typeface="Roboto" panose="020B0604020202020204" charset="0"/>
      <p:regular r:id="rId56"/>
      <p:bold r:id="rId57"/>
      <p:italic r:id="rId58"/>
      <p:boldItalic r:id="rId59"/>
    </p:embeddedFont>
    <p:embeddedFont>
      <p:font typeface="Helvetica Neue Light" panose="020B0604020202020204" charset="0"/>
      <p:regular r:id="rId60"/>
      <p:bold r:id="rId61"/>
      <p:italic r:id="rId62"/>
      <p:boldItalic r:id="rId6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74" roundtripDataSignature="AMtx7mhW/q57Wl8lw3ylsn7Rz3KIc77HH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205" autoAdjust="0"/>
    <p:restoredTop sz="94660"/>
  </p:normalViewPr>
  <p:slideViewPr>
    <p:cSldViewPr snapToGrid="0">
      <p:cViewPr varScale="1">
        <p:scale>
          <a:sx n="149" d="100"/>
          <a:sy n="149" d="100"/>
        </p:scale>
        <p:origin x="126" y="2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font" Target="fonts/font4.fntdata"/><Relationship Id="rId63" Type="http://schemas.openxmlformats.org/officeDocument/2006/relationships/font" Target="fonts/font12.fntdata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2.fntdata"/><Relationship Id="rId58" Type="http://schemas.openxmlformats.org/officeDocument/2006/relationships/font" Target="fonts/font7.fntdata"/><Relationship Id="rId74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6.fntdata"/><Relationship Id="rId61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1.fntdata"/><Relationship Id="rId60" Type="http://schemas.openxmlformats.org/officeDocument/2006/relationships/font" Target="fonts/font9.fntdata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5.fntdata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8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3.fntdata"/><Relationship Id="rId62" Type="http://schemas.openxmlformats.org/officeDocument/2006/relationships/font" Target="fonts/font11.fntdata"/><Relationship Id="rId7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898ff65b17_0_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Helvetica Neue"/>
              <a:buNone/>
            </a:pPr>
            <a:endParaRPr sz="2200" b="0" i="0" u="none" strike="noStrike" cap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7" name="Google Shape;207;g898ff65b1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8abca141d8_0_5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Helvetica Neue"/>
              <a:buNone/>
            </a:pPr>
            <a:endParaRPr sz="2200" b="0" i="0" u="none" strike="noStrike" cap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78" name="Google Shape;278;g8abca141d8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8abca141d8_0_6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Helvetica Neue"/>
              <a:buNone/>
            </a:pPr>
            <a:endParaRPr sz="2200" b="0" i="0" u="none" strike="noStrike" cap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8" name="Google Shape;288;g8abca141d8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898ff65b17_0_2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Helvetica Neue"/>
              <a:buNone/>
            </a:pPr>
            <a:endParaRPr sz="2200" b="0" i="0" u="none" strike="noStrike" cap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98" name="Google Shape;298;g898ff65b17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8abca141d8_0_7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Helvetica Neue"/>
              <a:buNone/>
            </a:pPr>
            <a:endParaRPr sz="2200" b="0" i="0" u="none" strike="noStrike" cap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08" name="Google Shape;308;g8abca141d8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8abca141d8_0_47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Helvetica Neue"/>
              <a:buNone/>
            </a:pPr>
            <a:endParaRPr sz="2200" b="0" i="0" u="none" strike="noStrike" cap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18" name="Google Shape;318;g8abca141d8_0_4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8abca141d8_0_8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Helvetica Neue"/>
              <a:buNone/>
            </a:pPr>
            <a:endParaRPr sz="2200" b="0" i="0" u="none" strike="noStrike" cap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8" name="Google Shape;328;g8abca141d8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8abca141d8_0_9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Helvetica Neue"/>
              <a:buNone/>
            </a:pPr>
            <a:endParaRPr sz="2200" b="0" i="0" u="none" strike="noStrike" cap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38" name="Google Shape;338;g8abca141d8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8abca141d8_0_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Helvetica Neue"/>
              <a:buNone/>
            </a:pPr>
            <a:endParaRPr sz="2200" b="0" i="0" u="none" strike="noStrike" cap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48" name="Google Shape;348;g8abca141d8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8abca141d8_0_45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Helvetica Neue"/>
              <a:buNone/>
            </a:pPr>
            <a:endParaRPr sz="2200" b="0" i="0" u="none" strike="noStrike" cap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59" name="Google Shape;359;g8abca141d8_0_4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8abca141d8_0_10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Helvetica Neue"/>
              <a:buNone/>
            </a:pPr>
            <a:endParaRPr sz="2200" b="0" i="0" u="none" strike="noStrike" cap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69" name="Google Shape;369;g8abca141d8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Helvetica Neue"/>
              <a:buNone/>
            </a:pPr>
            <a:endParaRPr sz="2200" b="0" i="0" u="none" strike="noStrike" cap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8" name="Google Shape;18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8abca141d8_0_11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Helvetica Neue"/>
              <a:buNone/>
            </a:pPr>
            <a:endParaRPr sz="2200" b="0" i="0" u="none" strike="noStrike" cap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80" name="Google Shape;380;g8abca141d8_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8abca141d8_0_12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Helvetica Neue"/>
              <a:buNone/>
            </a:pPr>
            <a:endParaRPr sz="2200" b="0" i="0" u="none" strike="noStrike" cap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90" name="Google Shape;390;g8abca141d8_0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8abca141d8_0_13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Helvetica Neue"/>
              <a:buNone/>
            </a:pPr>
            <a:endParaRPr sz="2200" b="0" i="0" u="none" strike="noStrike" cap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01" name="Google Shape;401;g8abca141d8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8abca141d8_0_14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Helvetica Neue"/>
              <a:buNone/>
            </a:pPr>
            <a:endParaRPr sz="2200" b="0" i="0" u="none" strike="noStrike" cap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12" name="Google Shape;412;g8abca141d8_0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8abca141d8_0_15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Helvetica Neue"/>
              <a:buNone/>
            </a:pPr>
            <a:endParaRPr sz="2200" b="0" i="0" u="none" strike="noStrike" cap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23" name="Google Shape;423;g8abca141d8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8abca141d8_0_16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Helvetica Neue"/>
              <a:buNone/>
            </a:pPr>
            <a:endParaRPr sz="2200" b="0" i="0" u="none" strike="noStrike" cap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34" name="Google Shape;434;g8abca141d8_0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8abca141d8_0_25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Helvetica Neue"/>
              <a:buNone/>
            </a:pPr>
            <a:endParaRPr sz="2200" b="0" i="0" u="none" strike="noStrike" cap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44" name="Google Shape;444;g8abca141d8_0_2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8abca141d8_0_26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Helvetica Neue"/>
              <a:buNone/>
            </a:pPr>
            <a:endParaRPr sz="2200" b="0" i="0" u="none" strike="noStrike" cap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54" name="Google Shape;454;g8abca141d8_0_2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8abca141d8_0_26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Helvetica Neue"/>
              <a:buNone/>
            </a:pPr>
            <a:endParaRPr sz="2200" b="0" i="0" u="none" strike="noStrike" cap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64" name="Google Shape;464;g8abca141d8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8abca141d8_0_27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Helvetica Neue"/>
              <a:buNone/>
            </a:pPr>
            <a:endParaRPr sz="2200" b="0" i="0" u="none" strike="noStrike" cap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74" name="Google Shape;474;g8abca141d8_0_2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7771244e67_0_18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Helvetica Neue"/>
              <a:buNone/>
            </a:pPr>
            <a:endParaRPr sz="2200" b="0" i="0" u="none" strike="noStrike" cap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7" name="Google Shape;197;g7771244e67_0_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8abca141d8_0_29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Helvetica Neue"/>
              <a:buNone/>
            </a:pPr>
            <a:endParaRPr sz="2200" b="0" i="0" u="none" strike="noStrike" cap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84" name="Google Shape;484;g8abca141d8_0_2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8abca141d8_0_30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Helvetica Neue"/>
              <a:buNone/>
            </a:pPr>
            <a:endParaRPr sz="2200" b="0" i="0" u="none" strike="noStrike" cap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95" name="Google Shape;495;g8abca141d8_0_3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8abca141d8_0_31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Helvetica Neue"/>
              <a:buNone/>
            </a:pPr>
            <a:endParaRPr sz="2200" b="0" i="0" u="none" strike="noStrike" cap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05" name="Google Shape;505;g8abca141d8_0_3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8abca141d8_0_32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Helvetica Neue"/>
              <a:buNone/>
            </a:pPr>
            <a:endParaRPr sz="2200" b="0" i="0" u="none" strike="noStrike" cap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16" name="Google Shape;516;g8abca141d8_0_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8abca141d8_0_33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Helvetica Neue"/>
              <a:buNone/>
            </a:pPr>
            <a:endParaRPr sz="2200" b="0" i="0" u="none" strike="noStrike" cap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27" name="Google Shape;527;g8abca141d8_0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8abca141d8_0_35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Helvetica Neue"/>
              <a:buNone/>
            </a:pPr>
            <a:endParaRPr sz="2200" b="0" i="0" u="none" strike="noStrike" cap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38" name="Google Shape;538;g8abca141d8_0_3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g8abca141d8_0_36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Helvetica Neue"/>
              <a:buNone/>
            </a:pPr>
            <a:endParaRPr sz="2200" b="0" i="0" u="none" strike="noStrike" cap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50" name="Google Shape;550;g8abca141d8_0_3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8abca141d8_0_36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Helvetica Neue"/>
              <a:buNone/>
            </a:pPr>
            <a:endParaRPr sz="2200" b="0" i="0" u="none" strike="noStrike" cap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61" name="Google Shape;561;g8abca141d8_0_3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g8abca141d8_0_41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Helvetica Neue"/>
              <a:buNone/>
            </a:pPr>
            <a:endParaRPr sz="2200" b="0" i="0" u="none" strike="noStrike" cap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71" name="Google Shape;571;g8abca141d8_0_4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g8abca141d8_0_37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Helvetica Neue"/>
              <a:buNone/>
            </a:pPr>
            <a:endParaRPr sz="2200" b="0" i="0" u="none" strike="noStrike" cap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81" name="Google Shape;581;g8abca141d8_0_3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8abca141d8_0_44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Helvetica Neue"/>
              <a:buNone/>
            </a:pPr>
            <a:endParaRPr sz="2200" b="0" i="0" u="none" strike="noStrike" cap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7" name="Google Shape;217;g8abca141d8_0_4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g8abca141d8_0_38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Helvetica Neue"/>
              <a:buNone/>
            </a:pPr>
            <a:endParaRPr sz="2200" b="0" i="0" u="none" strike="noStrike" cap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91" name="Google Shape;591;g8abca141d8_0_3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g8abca141d8_0_39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Helvetica Neue"/>
              <a:buNone/>
            </a:pPr>
            <a:endParaRPr sz="2200" b="0" i="0" u="none" strike="noStrike" cap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01" name="Google Shape;601;g8abca141d8_0_3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g8abca141d8_0_43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Helvetica Neue"/>
              <a:buNone/>
            </a:pPr>
            <a:endParaRPr sz="2200" b="0" i="0" u="none" strike="noStrike" cap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11" name="Google Shape;611;g8abca141d8_0_4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g8abca141d8_0_48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Helvetica Neue"/>
              <a:buNone/>
            </a:pPr>
            <a:endParaRPr sz="2200" b="0" i="0" u="none" strike="noStrike" cap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21" name="Google Shape;621;g8abca141d8_0_4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g8abca141d8_0_49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Helvetica Neue"/>
              <a:buNone/>
            </a:pPr>
            <a:endParaRPr sz="2200" b="0" i="0" u="none" strike="noStrike" cap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31" name="Google Shape;631;g8abca141d8_0_4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g8abca141d8_0_50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Helvetica Neue"/>
              <a:buNone/>
            </a:pPr>
            <a:endParaRPr sz="2200" b="0" i="0" u="none" strike="noStrike" cap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41" name="Google Shape;641;g8abca141d8_0_5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g8abca141d8_0_53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Helvetica Neue"/>
              <a:buNone/>
            </a:pPr>
            <a:endParaRPr sz="2200" b="0" i="0" u="none" strike="noStrike" cap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51" name="Google Shape;651;g8abca141d8_0_5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g8abca141d8_0_52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Helvetica Neue"/>
              <a:buNone/>
            </a:pPr>
            <a:endParaRPr sz="2200" b="0" i="0" u="none" strike="noStrike" cap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61" name="Google Shape;661;g8abca141d8_0_5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g8abca141d8_0_53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Helvetica Neue"/>
              <a:buNone/>
            </a:pPr>
            <a:endParaRPr sz="2200" b="0" i="0" u="none" strike="noStrike" cap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72" name="Google Shape;672;g8abca141d8_0_5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g8abca141d8_0_51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Helvetica Neue"/>
              <a:buNone/>
            </a:pPr>
            <a:endParaRPr sz="2200" b="0" i="0" u="none" strike="noStrike" cap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82" name="Google Shape;682;g8abca141d8_0_5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8abca141d8_0_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Helvetica Neue"/>
              <a:buNone/>
            </a:pPr>
            <a:endParaRPr sz="2200" b="0" i="0" u="none" strike="noStrike" cap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27" name="Google Shape;227;g8abca141d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8abca141d8_0_1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Helvetica Neue"/>
              <a:buNone/>
            </a:pPr>
            <a:endParaRPr sz="2200" b="0" i="0" u="none" strike="noStrike" cap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38" name="Google Shape;238;g8abca141d8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8abca141d8_0_2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Helvetica Neue"/>
              <a:buNone/>
            </a:pPr>
            <a:endParaRPr sz="2200" b="0" i="0" u="none" strike="noStrike" cap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8" name="Google Shape;248;g8abca141d8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8abca141d8_0_3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Helvetica Neue"/>
              <a:buNone/>
            </a:pPr>
            <a:endParaRPr sz="2200" b="0" i="0" u="none" strike="noStrike" cap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58" name="Google Shape;258;g8abca141d8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8abca141d8_0_4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Helvetica Neue"/>
              <a:buNone/>
            </a:pPr>
            <a:endParaRPr sz="2200" b="0" i="0" u="none" strike="noStrike" cap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68" name="Google Shape;268;g8abca141d8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" type="tx">
  <p:cSld name="TITLE_AND_BODY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"/>
              <a:buFont typeface="Helvetica Neue Light"/>
              <a:buNone/>
              <a:defRPr sz="5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"/>
              <a:buFont typeface="Helvetica Neue Light"/>
              <a:buNone/>
              <a:defRPr sz="5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"/>
              <a:buFont typeface="Helvetica Neue Light"/>
              <a:buNone/>
              <a:defRPr sz="5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"/>
              <a:buFont typeface="Helvetica Neue Light"/>
              <a:buNone/>
              <a:defRPr sz="5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"/>
              <a:buFont typeface="Helvetica Neue Light"/>
              <a:buNone/>
              <a:defRPr sz="5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"/>
              <a:buFont typeface="Helvetica Neue Light"/>
              <a:buNone/>
              <a:defRPr sz="5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"/>
              <a:buFont typeface="Helvetica Neue Light"/>
              <a:buNone/>
              <a:defRPr sz="5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"/>
              <a:buFont typeface="Helvetica Neue Light"/>
              <a:buNone/>
              <a:defRPr sz="5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"/>
              <a:buFont typeface="Helvetica Neue Light"/>
              <a:buNone/>
              <a:defRPr sz="5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Фото — 3 шт.">
  <p:cSld name="Фото — 3 шт.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45"/>
          <p:cNvSpPr>
            <a:spLocks noGrp="1"/>
          </p:cNvSpPr>
          <p:nvPr>
            <p:ph type="pic" idx="2"/>
          </p:nvPr>
        </p:nvSpPr>
        <p:spPr>
          <a:xfrm>
            <a:off x="5910263" y="2643188"/>
            <a:ext cx="2776500" cy="20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145" name="Google Shape;145;p45"/>
          <p:cNvSpPr>
            <a:spLocks noGrp="1"/>
          </p:cNvSpPr>
          <p:nvPr>
            <p:ph type="pic" idx="3"/>
          </p:nvPr>
        </p:nvSpPr>
        <p:spPr>
          <a:xfrm>
            <a:off x="5910263" y="423863"/>
            <a:ext cx="2776500" cy="20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146" name="Google Shape;146;p45"/>
          <p:cNvSpPr>
            <a:spLocks noGrp="1"/>
          </p:cNvSpPr>
          <p:nvPr>
            <p:ph type="pic" idx="4"/>
          </p:nvPr>
        </p:nvSpPr>
        <p:spPr>
          <a:xfrm>
            <a:off x="452438" y="423863"/>
            <a:ext cx="5315100" cy="430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147" name="Google Shape;147;p45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Цитата">
  <p:cSld name="Цитата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46"/>
          <p:cNvSpPr txBox="1">
            <a:spLocks noGrp="1"/>
          </p:cNvSpPr>
          <p:nvPr>
            <p:ph type="body" idx="1"/>
          </p:nvPr>
        </p:nvSpPr>
        <p:spPr>
          <a:xfrm>
            <a:off x="895350" y="3357563"/>
            <a:ext cx="73581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marR="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Helvetica Neue"/>
              <a:buNone/>
              <a:def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2385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371600" marR="0" lvl="2" indent="-32385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1828800" marR="0" lvl="3" indent="-32385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2286000" marR="0" lvl="4" indent="-32385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2743200" marR="0" lvl="5" indent="-32385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3200400" marR="0" lvl="6" indent="-32385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3657600" marR="0" lvl="7" indent="-32385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4114800" marR="0" lvl="8" indent="-32385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150" name="Google Shape;150;p46"/>
          <p:cNvSpPr txBox="1">
            <a:spLocks noGrp="1"/>
          </p:cNvSpPr>
          <p:nvPr>
            <p:ph type="body" idx="2"/>
          </p:nvPr>
        </p:nvSpPr>
        <p:spPr>
          <a:xfrm>
            <a:off x="895350" y="2266950"/>
            <a:ext cx="7358100" cy="33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457200" marR="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  <a:defRPr sz="2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914400" marR="0" lvl="1" indent="-32385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371600" marR="0" lvl="2" indent="-32385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1828800" marR="0" lvl="3" indent="-32385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2286000" marR="0" lvl="4" indent="-32385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2743200" marR="0" lvl="5" indent="-32385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3200400" marR="0" lvl="6" indent="-32385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3657600" marR="0" lvl="7" indent="-32385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4114800" marR="0" lvl="8" indent="-32385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151" name="Google Shape;151;p46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Фото">
  <p:cSld name="Фото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47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154" name="Google Shape;154;p47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подзаголовок" type="title">
  <p:cSld name="TITLE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7"/>
          <p:cNvSpPr txBox="1">
            <a:spLocks noGrp="1"/>
          </p:cNvSpPr>
          <p:nvPr>
            <p:ph type="title"/>
          </p:nvPr>
        </p:nvSpPr>
        <p:spPr>
          <a:xfrm>
            <a:off x="666750" y="862013"/>
            <a:ext cx="7810500" cy="17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b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113" name="Google Shape;113;p37"/>
          <p:cNvSpPr txBox="1">
            <a:spLocks noGrp="1"/>
          </p:cNvSpPr>
          <p:nvPr>
            <p:ph type="body" idx="1"/>
          </p:nvPr>
        </p:nvSpPr>
        <p:spPr>
          <a:xfrm>
            <a:off x="666750" y="2652713"/>
            <a:ext cx="7810500" cy="5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marR="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7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914400" marR="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7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371600" marR="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7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1828800" marR="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7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2286000" marR="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7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2743200" marR="0" lvl="5" indent="-32385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3200400" marR="0" lvl="6" indent="-32385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3657600" marR="0" lvl="7" indent="-32385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4114800" marR="0" lvl="8" indent="-32385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114" name="Google Shape;114;p37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Фото — горизонтально">
  <p:cSld name="Фото — горизонтально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8"/>
          <p:cNvSpPr>
            <a:spLocks noGrp="1"/>
          </p:cNvSpPr>
          <p:nvPr>
            <p:ph type="pic" idx="2"/>
          </p:nvPr>
        </p:nvSpPr>
        <p:spPr>
          <a:xfrm>
            <a:off x="1172238" y="252413"/>
            <a:ext cx="6801000" cy="32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117" name="Google Shape;117;p38"/>
          <p:cNvSpPr txBox="1">
            <a:spLocks noGrp="1"/>
          </p:cNvSpPr>
          <p:nvPr>
            <p:ph type="title"/>
          </p:nvPr>
        </p:nvSpPr>
        <p:spPr>
          <a:xfrm>
            <a:off x="238125" y="3543300"/>
            <a:ext cx="8667900" cy="7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b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118" name="Google Shape;118;p38"/>
          <p:cNvSpPr txBox="1">
            <a:spLocks noGrp="1"/>
          </p:cNvSpPr>
          <p:nvPr>
            <p:ph type="body" idx="1"/>
          </p:nvPr>
        </p:nvSpPr>
        <p:spPr>
          <a:xfrm>
            <a:off x="238125" y="4319588"/>
            <a:ext cx="8667900" cy="5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marR="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7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914400" marR="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7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371600" marR="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7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1828800" marR="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7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2286000" marR="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7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2743200" marR="0" lvl="5" indent="-32385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3200400" marR="0" lvl="6" indent="-32385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3657600" marR="0" lvl="7" indent="-32385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4114800" marR="0" lvl="8" indent="-32385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119" name="Google Shape;119;p38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 — по центру">
  <p:cSld name="Заголовок — по центру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9"/>
          <p:cNvSpPr txBox="1">
            <a:spLocks noGrp="1"/>
          </p:cNvSpPr>
          <p:nvPr>
            <p:ph type="title"/>
          </p:nvPr>
        </p:nvSpPr>
        <p:spPr>
          <a:xfrm>
            <a:off x="666750" y="1700213"/>
            <a:ext cx="7810500" cy="17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122" name="Google Shape;122;p39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Фото — вертикально">
  <p:cSld name="Фото — вертикально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0"/>
          <p:cNvSpPr>
            <a:spLocks noGrp="1"/>
          </p:cNvSpPr>
          <p:nvPr>
            <p:ph type="pic" idx="2"/>
          </p:nvPr>
        </p:nvSpPr>
        <p:spPr>
          <a:xfrm>
            <a:off x="4937242" y="414338"/>
            <a:ext cx="3571800" cy="43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125" name="Google Shape;125;p40"/>
          <p:cNvSpPr txBox="1">
            <a:spLocks noGrp="1"/>
          </p:cNvSpPr>
          <p:nvPr>
            <p:ph type="title"/>
          </p:nvPr>
        </p:nvSpPr>
        <p:spPr>
          <a:xfrm>
            <a:off x="619125" y="414338"/>
            <a:ext cx="3833700" cy="21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b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 Light"/>
              <a:buNone/>
              <a:defRPr sz="3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126" name="Google Shape;126;p40"/>
          <p:cNvSpPr txBox="1">
            <a:spLocks noGrp="1"/>
          </p:cNvSpPr>
          <p:nvPr>
            <p:ph type="body" idx="1"/>
          </p:nvPr>
        </p:nvSpPr>
        <p:spPr>
          <a:xfrm>
            <a:off x="619125" y="2566988"/>
            <a:ext cx="3833700" cy="21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marR="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7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914400" marR="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7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371600" marR="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7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1828800" marR="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7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2286000" marR="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7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2743200" marR="0" lvl="5" indent="-32385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3200400" marR="0" lvl="6" indent="-32385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3657600" marR="0" lvl="7" indent="-32385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4114800" marR="0" lvl="8" indent="-32385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127" name="Google Shape;127;p40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 — вверху">
  <p:cSld name="Заголовок — вверху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41"/>
          <p:cNvSpPr txBox="1">
            <a:spLocks noGrp="1"/>
          </p:cNvSpPr>
          <p:nvPr>
            <p:ph type="title"/>
          </p:nvPr>
        </p:nvSpPr>
        <p:spPr>
          <a:xfrm>
            <a:off x="633413" y="357188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130" name="Google Shape;130;p41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пункты">
  <p:cSld name="Заголовок и пункты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42"/>
          <p:cNvSpPr txBox="1">
            <a:spLocks noGrp="1"/>
          </p:cNvSpPr>
          <p:nvPr>
            <p:ph type="title"/>
          </p:nvPr>
        </p:nvSpPr>
        <p:spPr>
          <a:xfrm>
            <a:off x="633413" y="357188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133" name="Google Shape;133;p42"/>
          <p:cNvSpPr txBox="1">
            <a:spLocks noGrp="1"/>
          </p:cNvSpPr>
          <p:nvPr>
            <p:ph type="body" idx="1"/>
          </p:nvPr>
        </p:nvSpPr>
        <p:spPr>
          <a:xfrm>
            <a:off x="633413" y="1214438"/>
            <a:ext cx="7877100" cy="34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457200" marR="0" lvl="0" indent="-32385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914400" marR="0" lvl="1" indent="-32385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371600" marR="0" lvl="2" indent="-32385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1828800" marR="0" lvl="3" indent="-32385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2286000" marR="0" lvl="4" indent="-32385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2743200" marR="0" lvl="5" indent="-32385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3200400" marR="0" lvl="6" indent="-32385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3657600" marR="0" lvl="7" indent="-32385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4114800" marR="0" lvl="8" indent="-32385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134" name="Google Shape;134;p42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, пункты и фото">
  <p:cSld name="Заголовок, пункты и фото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43"/>
          <p:cNvSpPr>
            <a:spLocks noGrp="1"/>
          </p:cNvSpPr>
          <p:nvPr>
            <p:ph type="pic" idx="2"/>
          </p:nvPr>
        </p:nvSpPr>
        <p:spPr>
          <a:xfrm>
            <a:off x="4938713" y="1214438"/>
            <a:ext cx="3571800" cy="34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137" name="Google Shape;137;p43"/>
          <p:cNvSpPr txBox="1">
            <a:spLocks noGrp="1"/>
          </p:cNvSpPr>
          <p:nvPr>
            <p:ph type="title"/>
          </p:nvPr>
        </p:nvSpPr>
        <p:spPr>
          <a:xfrm>
            <a:off x="633413" y="357188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138" name="Google Shape;138;p43"/>
          <p:cNvSpPr txBox="1">
            <a:spLocks noGrp="1"/>
          </p:cNvSpPr>
          <p:nvPr>
            <p:ph type="body" idx="1"/>
          </p:nvPr>
        </p:nvSpPr>
        <p:spPr>
          <a:xfrm>
            <a:off x="633413" y="1214438"/>
            <a:ext cx="3753000" cy="34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457200" marR="0" lvl="0" indent="-31115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Helvetica Neue Light"/>
              <a:buChar char="•"/>
              <a:defRPr sz="17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914400" marR="0" lvl="1" indent="-31115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Helvetica Neue Light"/>
              <a:buChar char="•"/>
              <a:defRPr sz="17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371600" marR="0" lvl="2" indent="-31115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Helvetica Neue Light"/>
              <a:buChar char="•"/>
              <a:defRPr sz="17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1828800" marR="0" lvl="3" indent="-31115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Helvetica Neue Light"/>
              <a:buChar char="•"/>
              <a:defRPr sz="17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2286000" marR="0" lvl="4" indent="-31115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Helvetica Neue Light"/>
              <a:buChar char="•"/>
              <a:defRPr sz="17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2743200" marR="0" lvl="5" indent="-32385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3200400" marR="0" lvl="6" indent="-32385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3657600" marR="0" lvl="7" indent="-32385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4114800" marR="0" lvl="8" indent="-32385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139" name="Google Shape;139;p43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нкты">
  <p:cSld name="Пункты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44"/>
          <p:cNvSpPr txBox="1">
            <a:spLocks noGrp="1"/>
          </p:cNvSpPr>
          <p:nvPr>
            <p:ph type="body" idx="1"/>
          </p:nvPr>
        </p:nvSpPr>
        <p:spPr>
          <a:xfrm>
            <a:off x="633413" y="666750"/>
            <a:ext cx="7877100" cy="38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457200" marR="0" lvl="0" indent="-32385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914400" marR="0" lvl="1" indent="-32385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371600" marR="0" lvl="2" indent="-32385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1828800" marR="0" lvl="3" indent="-32385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2286000" marR="0" lvl="4" indent="-32385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2743200" marR="0" lvl="5" indent="-32385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3200400" marR="0" lvl="6" indent="-32385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3657600" marR="0" lvl="7" indent="-32385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4114800" marR="0" lvl="8" indent="-32385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142" name="Google Shape;142;p44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4"/>
          <p:cNvSpPr txBox="1">
            <a:spLocks noGrp="1"/>
          </p:cNvSpPr>
          <p:nvPr>
            <p:ph type="title"/>
          </p:nvPr>
        </p:nvSpPr>
        <p:spPr>
          <a:xfrm>
            <a:off x="633413" y="357188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107" name="Google Shape;107;p14"/>
          <p:cNvSpPr txBox="1">
            <a:spLocks noGrp="1"/>
          </p:cNvSpPr>
          <p:nvPr>
            <p:ph type="body" idx="1"/>
          </p:nvPr>
        </p:nvSpPr>
        <p:spPr>
          <a:xfrm>
            <a:off x="633413" y="1214438"/>
            <a:ext cx="7877100" cy="34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457200" marR="0" lvl="0" indent="-3238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914400" marR="0" lvl="1" indent="-3238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371600" marR="0" lvl="2" indent="-3238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1828800" marR="0" lvl="3" indent="-3238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2286000" marR="0" lvl="4" indent="-3238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2743200" marR="0" lvl="5" indent="-3238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3200400" marR="0" lvl="6" indent="-3238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3657600" marR="0" lvl="7" indent="-3238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4114800" marR="0" lvl="8" indent="-3238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108" name="Google Shape;108;p14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" name="Google Shape;209;g898ff65b17_0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50" y="0"/>
            <a:ext cx="9140300" cy="51435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0" name="Google Shape;210;g898ff65b17_0_0"/>
          <p:cNvCxnSpPr/>
          <p:nvPr/>
        </p:nvCxnSpPr>
        <p:spPr>
          <a:xfrm>
            <a:off x="733481" y="731165"/>
            <a:ext cx="470700" cy="0"/>
          </a:xfrm>
          <a:prstGeom prst="straightConnector1">
            <a:avLst/>
          </a:prstGeom>
          <a:noFill/>
          <a:ln w="88900" cap="flat" cmpd="sng">
            <a:solidFill>
              <a:srgbClr val="F26751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212" name="Google Shape;212;g898ff65b17_0_0"/>
          <p:cNvSpPr txBox="1"/>
          <p:nvPr/>
        </p:nvSpPr>
        <p:spPr>
          <a:xfrm>
            <a:off x="346875" y="1341225"/>
            <a:ext cx="8628600" cy="34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g898ff65b17_0_0"/>
          <p:cNvSpPr txBox="1"/>
          <p:nvPr/>
        </p:nvSpPr>
        <p:spPr>
          <a:xfrm>
            <a:off x="346875" y="992350"/>
            <a:ext cx="8386800" cy="39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50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>
              <a:solidFill>
                <a:schemeClr val="dk1"/>
              </a:solidFill>
            </a:endParaRPr>
          </a:p>
        </p:txBody>
      </p:sp>
      <p:pic>
        <p:nvPicPr>
          <p:cNvPr id="214" name="Google Shape;214;g898ff65b17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50" y="1261200"/>
            <a:ext cx="9144000" cy="270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0" name="Google Shape;280;g8abca141d8_0_5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50" y="0"/>
            <a:ext cx="91403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g8abca141d8_0_55"/>
          <p:cNvSpPr/>
          <p:nvPr/>
        </p:nvSpPr>
        <p:spPr>
          <a:xfrm>
            <a:off x="3313871" y="2144203"/>
            <a:ext cx="4264800" cy="4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</a:pPr>
            <a:r>
              <a:rPr lang="ru" sz="3000" dirty="0"/>
              <a:t>Создание окна</a:t>
            </a:r>
            <a:endParaRPr sz="2900" b="1" i="0" u="none" strike="noStrike" cap="none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82" name="Google Shape;282;g8abca141d8_0_55"/>
          <p:cNvCxnSpPr/>
          <p:nvPr/>
        </p:nvCxnSpPr>
        <p:spPr>
          <a:xfrm>
            <a:off x="733481" y="731165"/>
            <a:ext cx="470700" cy="0"/>
          </a:xfrm>
          <a:prstGeom prst="straightConnector1">
            <a:avLst/>
          </a:prstGeom>
          <a:noFill/>
          <a:ln w="88900" cap="flat" cmpd="sng">
            <a:solidFill>
              <a:srgbClr val="F26751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284" name="Google Shape;284;g8abca141d8_0_55"/>
          <p:cNvSpPr txBox="1"/>
          <p:nvPr/>
        </p:nvSpPr>
        <p:spPr>
          <a:xfrm>
            <a:off x="346875" y="1341225"/>
            <a:ext cx="8628600" cy="34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g8abca141d8_0_55"/>
          <p:cNvSpPr txBox="1"/>
          <p:nvPr/>
        </p:nvSpPr>
        <p:spPr>
          <a:xfrm>
            <a:off x="346875" y="992350"/>
            <a:ext cx="8386800" cy="39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0" name="Google Shape;290;g8abca141d8_0_6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50" y="0"/>
            <a:ext cx="91403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g8abca141d8_0_64"/>
          <p:cNvSpPr/>
          <p:nvPr/>
        </p:nvSpPr>
        <p:spPr>
          <a:xfrm>
            <a:off x="346866" y="232275"/>
            <a:ext cx="4264800" cy="4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</a:pPr>
            <a:r>
              <a:rPr lang="ru" sz="3000"/>
              <a:t>Основной цикл</a:t>
            </a:r>
            <a:endParaRPr sz="2900" b="1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92" name="Google Shape;292;g8abca141d8_0_64"/>
          <p:cNvCxnSpPr/>
          <p:nvPr/>
        </p:nvCxnSpPr>
        <p:spPr>
          <a:xfrm>
            <a:off x="733481" y="731165"/>
            <a:ext cx="470700" cy="0"/>
          </a:xfrm>
          <a:prstGeom prst="straightConnector1">
            <a:avLst/>
          </a:prstGeom>
          <a:noFill/>
          <a:ln w="88900" cap="flat" cmpd="sng">
            <a:solidFill>
              <a:srgbClr val="F26751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294" name="Google Shape;294;g8abca141d8_0_64"/>
          <p:cNvSpPr txBox="1"/>
          <p:nvPr/>
        </p:nvSpPr>
        <p:spPr>
          <a:xfrm>
            <a:off x="346875" y="1341225"/>
            <a:ext cx="8628600" cy="34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g8abca141d8_0_64"/>
          <p:cNvSpPr txBox="1"/>
          <p:nvPr/>
        </p:nvSpPr>
        <p:spPr>
          <a:xfrm>
            <a:off x="346875" y="992350"/>
            <a:ext cx="7927500" cy="330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000" dirty="0">
                <a:solidFill>
                  <a:srgbClr val="363636"/>
                </a:solidFill>
                <a:latin typeface="Roboto"/>
                <a:ea typeface="Roboto"/>
                <a:cs typeface="Roboto"/>
                <a:sym typeface="Roboto"/>
              </a:rPr>
              <a:t>Вернемся к нашим трем строчкам кода. Почему окно сразу закрывается? Очевидно потому, что программа заканчивается после выполнения этих выражений. </a:t>
            </a:r>
            <a:endParaRPr sz="2000" dirty="0">
              <a:solidFill>
                <a:srgbClr val="36363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2000" dirty="0" smtClean="0">
                <a:solidFill>
                  <a:srgbClr val="363636"/>
                </a:solidFill>
                <a:latin typeface="Roboto"/>
                <a:ea typeface="Roboto"/>
                <a:cs typeface="Roboto"/>
                <a:sym typeface="Roboto"/>
              </a:rPr>
              <a:t>Т</a:t>
            </a:r>
            <a:r>
              <a:rPr lang="ru" sz="2000" dirty="0" smtClean="0">
                <a:solidFill>
                  <a:srgbClr val="363636"/>
                </a:solidFill>
                <a:latin typeface="Roboto"/>
                <a:ea typeface="Roboto"/>
                <a:cs typeface="Roboto"/>
                <a:sym typeface="Roboto"/>
              </a:rPr>
              <a:t>ребуется </a:t>
            </a:r>
            <a:r>
              <a:rPr lang="ru" sz="2000" dirty="0">
                <a:solidFill>
                  <a:srgbClr val="363636"/>
                </a:solidFill>
                <a:latin typeface="Roboto"/>
                <a:ea typeface="Roboto"/>
                <a:cs typeface="Roboto"/>
                <a:sym typeface="Roboto"/>
              </a:rPr>
              <a:t>собственноручно создать бесконечный цикл, заставляющий программу зависнуть. Итак, создадим в программе бесконечный цикл</a:t>
            </a:r>
            <a:endParaRPr sz="2000" b="1" dirty="0">
              <a:solidFill>
                <a:srgbClr val="FF7700"/>
              </a:solidFill>
              <a:highlight>
                <a:srgbClr val="F2F2F2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0" name="Google Shape;300;g898ff65b17_0_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0575" y="630025"/>
            <a:ext cx="91403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g898ff65b17_0_29"/>
          <p:cNvSpPr/>
          <p:nvPr/>
        </p:nvSpPr>
        <p:spPr>
          <a:xfrm>
            <a:off x="346879" y="232275"/>
            <a:ext cx="6335400" cy="4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</a:pPr>
            <a:r>
              <a:rPr lang="ru" sz="3000"/>
              <a:t>Закрытие окна с ошибкой</a:t>
            </a:r>
            <a:endParaRPr sz="2900" b="1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02" name="Google Shape;302;g898ff65b17_0_29"/>
          <p:cNvCxnSpPr/>
          <p:nvPr/>
        </p:nvCxnSpPr>
        <p:spPr>
          <a:xfrm>
            <a:off x="733481" y="731165"/>
            <a:ext cx="470700" cy="0"/>
          </a:xfrm>
          <a:prstGeom prst="straightConnector1">
            <a:avLst/>
          </a:prstGeom>
          <a:noFill/>
          <a:ln w="88900" cap="flat" cmpd="sng">
            <a:solidFill>
              <a:srgbClr val="F26751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304" name="Google Shape;304;g898ff65b17_0_29"/>
          <p:cNvSpPr txBox="1"/>
          <p:nvPr/>
        </p:nvSpPr>
        <p:spPr>
          <a:xfrm>
            <a:off x="346875" y="1341225"/>
            <a:ext cx="8628600" cy="34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g898ff65b17_0_29"/>
          <p:cNvSpPr txBox="1"/>
          <p:nvPr/>
        </p:nvSpPr>
        <p:spPr>
          <a:xfrm>
            <a:off x="346875" y="992350"/>
            <a:ext cx="7927500" cy="330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000">
                <a:solidFill>
                  <a:srgbClr val="363636"/>
                </a:solidFill>
                <a:latin typeface="Roboto"/>
                <a:ea typeface="Roboto"/>
                <a:cs typeface="Roboto"/>
                <a:sym typeface="Roboto"/>
              </a:rPr>
              <a:t>Как сделать так, чтобы программа закрывалась при клике на крестик окна, а также при нажатии Alt+F4? Pygame должен воспринимать такие действия как определенный тип событий.</a:t>
            </a:r>
            <a:endParaRPr sz="2000">
              <a:solidFill>
                <a:srgbClr val="36363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 b="1">
                <a:solidFill>
                  <a:srgbClr val="FF7700"/>
                </a:solidFill>
                <a:highlight>
                  <a:srgbClr val="F2F2F2"/>
                </a:highlight>
              </a:rPr>
              <a:t>import</a:t>
            </a:r>
            <a:r>
              <a:rPr lang="ru" sz="1800">
                <a:solidFill>
                  <a:srgbClr val="222222"/>
                </a:solidFill>
                <a:highlight>
                  <a:srgbClr val="F2F2F2"/>
                </a:highlight>
              </a:rPr>
              <a:t> pygame</a:t>
            </a:r>
            <a:endParaRPr sz="1800">
              <a:solidFill>
                <a:srgbClr val="222222"/>
              </a:solidFill>
              <a:highlight>
                <a:srgbClr val="F2F2F2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>
                <a:solidFill>
                  <a:srgbClr val="222222"/>
                </a:solidFill>
                <a:highlight>
                  <a:srgbClr val="F2F2F2"/>
                </a:highlight>
              </a:rPr>
              <a:t>pygame.</a:t>
            </a:r>
            <a:r>
              <a:rPr lang="ru" sz="1800">
                <a:solidFill>
                  <a:schemeClr val="dk1"/>
                </a:solidFill>
                <a:highlight>
                  <a:srgbClr val="F2F2F2"/>
                </a:highlight>
              </a:rPr>
              <a:t>init()</a:t>
            </a:r>
            <a:endParaRPr sz="1800">
              <a:solidFill>
                <a:srgbClr val="222222"/>
              </a:solidFill>
              <a:highlight>
                <a:srgbClr val="F2F2F2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>
                <a:solidFill>
                  <a:srgbClr val="222222"/>
                </a:solidFill>
                <a:highlight>
                  <a:srgbClr val="F2F2F2"/>
                </a:highlight>
              </a:rPr>
              <a:t>pygame.</a:t>
            </a:r>
            <a:r>
              <a:rPr lang="ru" sz="1800">
                <a:solidFill>
                  <a:schemeClr val="dk1"/>
                </a:solidFill>
                <a:highlight>
                  <a:srgbClr val="F2F2F2"/>
                </a:highlight>
              </a:rPr>
              <a:t>display</a:t>
            </a:r>
            <a:r>
              <a:rPr lang="ru" sz="1800">
                <a:solidFill>
                  <a:srgbClr val="222222"/>
                </a:solidFill>
                <a:highlight>
                  <a:srgbClr val="F2F2F2"/>
                </a:highlight>
              </a:rPr>
              <a:t>.</a:t>
            </a:r>
            <a:r>
              <a:rPr lang="ru" sz="1800">
                <a:solidFill>
                  <a:schemeClr val="dk1"/>
                </a:solidFill>
                <a:highlight>
                  <a:srgbClr val="F2F2F2"/>
                </a:highlight>
              </a:rPr>
              <a:t>set_mode((</a:t>
            </a:r>
            <a:r>
              <a:rPr lang="ru" sz="1800">
                <a:solidFill>
                  <a:srgbClr val="FF4500"/>
                </a:solidFill>
                <a:highlight>
                  <a:srgbClr val="F2F2F2"/>
                </a:highlight>
              </a:rPr>
              <a:t>600</a:t>
            </a:r>
            <a:r>
              <a:rPr lang="ru" sz="1800">
                <a:solidFill>
                  <a:srgbClr val="66CC66"/>
                </a:solidFill>
                <a:highlight>
                  <a:srgbClr val="F2F2F2"/>
                </a:highlight>
              </a:rPr>
              <a:t>,</a:t>
            </a:r>
            <a:r>
              <a:rPr lang="ru" sz="1800">
                <a:solidFill>
                  <a:srgbClr val="222222"/>
                </a:solidFill>
                <a:highlight>
                  <a:srgbClr val="F2F2F2"/>
                </a:highlight>
              </a:rPr>
              <a:t> </a:t>
            </a:r>
            <a:r>
              <a:rPr lang="ru" sz="1800">
                <a:solidFill>
                  <a:srgbClr val="FF4500"/>
                </a:solidFill>
                <a:highlight>
                  <a:srgbClr val="F2F2F2"/>
                </a:highlight>
              </a:rPr>
              <a:t>400</a:t>
            </a:r>
            <a:r>
              <a:rPr lang="ru" sz="1800">
                <a:solidFill>
                  <a:schemeClr val="dk1"/>
                </a:solidFill>
                <a:highlight>
                  <a:srgbClr val="F2F2F2"/>
                </a:highlight>
              </a:rPr>
              <a:t>))</a:t>
            </a:r>
            <a:endParaRPr sz="2600">
              <a:solidFill>
                <a:srgbClr val="222222"/>
              </a:solidFill>
              <a:highlight>
                <a:srgbClr val="F2F2F2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000" b="1">
                <a:solidFill>
                  <a:srgbClr val="FF7700"/>
                </a:solidFill>
                <a:highlight>
                  <a:srgbClr val="F2F2F2"/>
                </a:highlight>
                <a:latin typeface="Roboto"/>
                <a:ea typeface="Roboto"/>
                <a:cs typeface="Roboto"/>
                <a:sym typeface="Roboto"/>
              </a:rPr>
              <a:t>while</a:t>
            </a:r>
            <a:r>
              <a:rPr lang="ru" sz="2000">
                <a:solidFill>
                  <a:srgbClr val="222222"/>
                </a:solidFill>
                <a:highlight>
                  <a:srgbClr val="F2F2F2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" sz="2000">
                <a:solidFill>
                  <a:srgbClr val="FF4500"/>
                </a:solidFill>
                <a:highlight>
                  <a:srgbClr val="F2F2F2"/>
                </a:highlight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lang="ru" sz="2000">
                <a:solidFill>
                  <a:srgbClr val="222222"/>
                </a:solidFill>
                <a:highlight>
                  <a:srgbClr val="F2F2F2"/>
                </a:highlight>
                <a:latin typeface="Roboto"/>
                <a:ea typeface="Roboto"/>
                <a:cs typeface="Roboto"/>
                <a:sym typeface="Roboto"/>
              </a:rPr>
              <a:t>:</a:t>
            </a:r>
            <a:endParaRPr sz="2000">
              <a:solidFill>
                <a:srgbClr val="222222"/>
              </a:solidFill>
              <a:highlight>
                <a:srgbClr val="F2F2F2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000">
                <a:solidFill>
                  <a:srgbClr val="222222"/>
                </a:solidFill>
                <a:highlight>
                  <a:srgbClr val="F2F2F2"/>
                </a:highlight>
                <a:latin typeface="Roboto"/>
                <a:ea typeface="Roboto"/>
                <a:cs typeface="Roboto"/>
                <a:sym typeface="Roboto"/>
              </a:rPr>
              <a:t>    </a:t>
            </a:r>
            <a:r>
              <a:rPr lang="ru" sz="2000" b="1">
                <a:solidFill>
                  <a:srgbClr val="FF7700"/>
                </a:solidFill>
                <a:highlight>
                  <a:srgbClr val="F2F2F2"/>
                </a:highlight>
                <a:latin typeface="Roboto"/>
                <a:ea typeface="Roboto"/>
                <a:cs typeface="Roboto"/>
                <a:sym typeface="Roboto"/>
              </a:rPr>
              <a:t>for</a:t>
            </a:r>
            <a:r>
              <a:rPr lang="ru" sz="2000">
                <a:solidFill>
                  <a:srgbClr val="222222"/>
                </a:solidFill>
                <a:highlight>
                  <a:srgbClr val="F2F2F2"/>
                </a:highlight>
                <a:latin typeface="Roboto"/>
                <a:ea typeface="Roboto"/>
                <a:cs typeface="Roboto"/>
                <a:sym typeface="Roboto"/>
              </a:rPr>
              <a:t> i </a:t>
            </a:r>
            <a:r>
              <a:rPr lang="ru" sz="2000" b="1">
                <a:solidFill>
                  <a:srgbClr val="FF7700"/>
                </a:solidFill>
                <a:highlight>
                  <a:srgbClr val="F2F2F2"/>
                </a:highlight>
                <a:latin typeface="Roboto"/>
                <a:ea typeface="Roboto"/>
                <a:cs typeface="Roboto"/>
                <a:sym typeface="Roboto"/>
              </a:rPr>
              <a:t>in</a:t>
            </a:r>
            <a:r>
              <a:rPr lang="ru" sz="2000">
                <a:solidFill>
                  <a:srgbClr val="222222"/>
                </a:solidFill>
                <a:highlight>
                  <a:srgbClr val="F2F2F2"/>
                </a:highlight>
                <a:latin typeface="Roboto"/>
                <a:ea typeface="Roboto"/>
                <a:cs typeface="Roboto"/>
                <a:sym typeface="Roboto"/>
              </a:rPr>
              <a:t> pygame.</a:t>
            </a:r>
            <a:r>
              <a:rPr lang="ru" sz="2000">
                <a:solidFill>
                  <a:schemeClr val="dk1"/>
                </a:solidFill>
                <a:highlight>
                  <a:srgbClr val="F2F2F2"/>
                </a:highlight>
                <a:latin typeface="Roboto"/>
                <a:ea typeface="Roboto"/>
                <a:cs typeface="Roboto"/>
                <a:sym typeface="Roboto"/>
              </a:rPr>
              <a:t>event</a:t>
            </a:r>
            <a:r>
              <a:rPr lang="ru" sz="2000">
                <a:solidFill>
                  <a:srgbClr val="222222"/>
                </a:solidFill>
                <a:highlight>
                  <a:srgbClr val="F2F2F2"/>
                </a:highlight>
                <a:latin typeface="Roboto"/>
                <a:ea typeface="Roboto"/>
                <a:cs typeface="Roboto"/>
                <a:sym typeface="Roboto"/>
              </a:rPr>
              <a:t>.</a:t>
            </a:r>
            <a:r>
              <a:rPr lang="ru" sz="2000">
                <a:solidFill>
                  <a:schemeClr val="dk1"/>
                </a:solidFill>
                <a:highlight>
                  <a:srgbClr val="F2F2F2"/>
                </a:highlight>
                <a:latin typeface="Roboto"/>
                <a:ea typeface="Roboto"/>
                <a:cs typeface="Roboto"/>
                <a:sym typeface="Roboto"/>
              </a:rPr>
              <a:t>get()</a:t>
            </a:r>
            <a:r>
              <a:rPr lang="ru" sz="2000">
                <a:solidFill>
                  <a:srgbClr val="222222"/>
                </a:solidFill>
                <a:highlight>
                  <a:srgbClr val="F2F2F2"/>
                </a:highlight>
                <a:latin typeface="Roboto"/>
                <a:ea typeface="Roboto"/>
                <a:cs typeface="Roboto"/>
                <a:sym typeface="Roboto"/>
              </a:rPr>
              <a:t>:</a:t>
            </a:r>
            <a:endParaRPr sz="2000">
              <a:solidFill>
                <a:srgbClr val="222222"/>
              </a:solidFill>
              <a:highlight>
                <a:srgbClr val="F2F2F2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000">
                <a:solidFill>
                  <a:srgbClr val="222222"/>
                </a:solidFill>
                <a:highlight>
                  <a:srgbClr val="F2F2F2"/>
                </a:highlight>
                <a:latin typeface="Roboto"/>
                <a:ea typeface="Roboto"/>
                <a:cs typeface="Roboto"/>
                <a:sym typeface="Roboto"/>
              </a:rPr>
              <a:t>        </a:t>
            </a:r>
            <a:r>
              <a:rPr lang="ru" sz="2000" b="1">
                <a:solidFill>
                  <a:srgbClr val="FF7700"/>
                </a:solidFill>
                <a:highlight>
                  <a:srgbClr val="F2F2F2"/>
                </a:highlight>
                <a:latin typeface="Roboto"/>
                <a:ea typeface="Roboto"/>
                <a:cs typeface="Roboto"/>
                <a:sym typeface="Roboto"/>
              </a:rPr>
              <a:t>if</a:t>
            </a:r>
            <a:r>
              <a:rPr lang="ru" sz="2000">
                <a:solidFill>
                  <a:srgbClr val="222222"/>
                </a:solidFill>
                <a:highlight>
                  <a:srgbClr val="F2F2F2"/>
                </a:highlight>
                <a:latin typeface="Roboto"/>
                <a:ea typeface="Roboto"/>
                <a:cs typeface="Roboto"/>
                <a:sym typeface="Roboto"/>
              </a:rPr>
              <a:t> i.</a:t>
            </a:r>
            <a:r>
              <a:rPr lang="ru" sz="2000">
                <a:solidFill>
                  <a:srgbClr val="008000"/>
                </a:solidFill>
                <a:highlight>
                  <a:srgbClr val="F2F2F2"/>
                </a:highlight>
                <a:latin typeface="Roboto"/>
                <a:ea typeface="Roboto"/>
                <a:cs typeface="Roboto"/>
                <a:sym typeface="Roboto"/>
              </a:rPr>
              <a:t>type</a:t>
            </a:r>
            <a:r>
              <a:rPr lang="ru" sz="2000">
                <a:solidFill>
                  <a:srgbClr val="222222"/>
                </a:solidFill>
                <a:highlight>
                  <a:srgbClr val="F2F2F2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" sz="2000">
                <a:solidFill>
                  <a:srgbClr val="66CC66"/>
                </a:solidFill>
                <a:highlight>
                  <a:srgbClr val="F2F2F2"/>
                </a:highlight>
                <a:latin typeface="Roboto"/>
                <a:ea typeface="Roboto"/>
                <a:cs typeface="Roboto"/>
                <a:sym typeface="Roboto"/>
              </a:rPr>
              <a:t>==</a:t>
            </a:r>
            <a:r>
              <a:rPr lang="ru" sz="2000">
                <a:solidFill>
                  <a:srgbClr val="222222"/>
                </a:solidFill>
                <a:highlight>
                  <a:srgbClr val="F2F2F2"/>
                </a:highlight>
                <a:latin typeface="Roboto"/>
                <a:ea typeface="Roboto"/>
                <a:cs typeface="Roboto"/>
                <a:sym typeface="Roboto"/>
              </a:rPr>
              <a:t> pygame.</a:t>
            </a:r>
            <a:r>
              <a:rPr lang="ru" sz="2000">
                <a:solidFill>
                  <a:schemeClr val="dk1"/>
                </a:solidFill>
                <a:highlight>
                  <a:srgbClr val="F2F2F2"/>
                </a:highlight>
                <a:latin typeface="Roboto"/>
                <a:ea typeface="Roboto"/>
                <a:cs typeface="Roboto"/>
                <a:sym typeface="Roboto"/>
              </a:rPr>
              <a:t>QUIT</a:t>
            </a:r>
            <a:r>
              <a:rPr lang="ru" sz="2000">
                <a:solidFill>
                  <a:srgbClr val="222222"/>
                </a:solidFill>
                <a:highlight>
                  <a:srgbClr val="F2F2F2"/>
                </a:highlight>
                <a:latin typeface="Roboto"/>
                <a:ea typeface="Roboto"/>
                <a:cs typeface="Roboto"/>
                <a:sym typeface="Roboto"/>
              </a:rPr>
              <a:t>:</a:t>
            </a:r>
            <a:endParaRPr sz="2000">
              <a:solidFill>
                <a:srgbClr val="222222"/>
              </a:solidFill>
              <a:highlight>
                <a:srgbClr val="F2F2F2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76200" marR="76200" lvl="0" indent="0" algn="l" rtl="0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000">
                <a:solidFill>
                  <a:srgbClr val="222222"/>
                </a:solidFill>
                <a:highlight>
                  <a:srgbClr val="F2F2F2"/>
                </a:highlight>
                <a:latin typeface="Roboto"/>
                <a:ea typeface="Roboto"/>
                <a:cs typeface="Roboto"/>
                <a:sym typeface="Roboto"/>
              </a:rPr>
              <a:t>            pygame.</a:t>
            </a:r>
            <a:r>
              <a:rPr lang="ru" sz="2000">
                <a:solidFill>
                  <a:schemeClr val="dk1"/>
                </a:solidFill>
                <a:highlight>
                  <a:srgbClr val="F2F2F2"/>
                </a:highlight>
                <a:latin typeface="Roboto"/>
                <a:ea typeface="Roboto"/>
                <a:cs typeface="Roboto"/>
                <a:sym typeface="Roboto"/>
              </a:rPr>
              <a:t>quit()</a:t>
            </a:r>
            <a:endParaRPr sz="2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0" name="Google Shape;310;g8abca141d8_0_7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50" y="0"/>
            <a:ext cx="91403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g8abca141d8_0_73"/>
          <p:cNvSpPr/>
          <p:nvPr/>
        </p:nvSpPr>
        <p:spPr>
          <a:xfrm>
            <a:off x="346866" y="232275"/>
            <a:ext cx="4264800" cy="4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</a:pPr>
            <a:r>
              <a:rPr lang="ru" sz="3000"/>
              <a:t>pygame.event.get()</a:t>
            </a:r>
            <a:endParaRPr sz="2900" b="1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12" name="Google Shape;312;g8abca141d8_0_73"/>
          <p:cNvCxnSpPr/>
          <p:nvPr/>
        </p:nvCxnSpPr>
        <p:spPr>
          <a:xfrm>
            <a:off x="733481" y="731165"/>
            <a:ext cx="470700" cy="0"/>
          </a:xfrm>
          <a:prstGeom prst="straightConnector1">
            <a:avLst/>
          </a:prstGeom>
          <a:noFill/>
          <a:ln w="88900" cap="flat" cmpd="sng">
            <a:solidFill>
              <a:srgbClr val="F26751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314" name="Google Shape;314;g8abca141d8_0_73"/>
          <p:cNvSpPr txBox="1"/>
          <p:nvPr/>
        </p:nvSpPr>
        <p:spPr>
          <a:xfrm>
            <a:off x="346875" y="1341225"/>
            <a:ext cx="8628600" cy="34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g8abca141d8_0_73"/>
          <p:cNvSpPr txBox="1"/>
          <p:nvPr/>
        </p:nvSpPr>
        <p:spPr>
          <a:xfrm>
            <a:off x="346875" y="992350"/>
            <a:ext cx="7927500" cy="330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rgbClr val="363636"/>
                </a:solidFill>
              </a:rPr>
              <a:t>Рассмотрим выражение pygame.event.get(). Модуль event библиотеки pygame содержит функцию get(), которая забирает список событий из очереди, в которую записываются все произошедшие события. </a:t>
            </a:r>
            <a:endParaRPr sz="1500">
              <a:solidFill>
                <a:srgbClr val="363636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rgbClr val="363636"/>
                </a:solidFill>
              </a:rPr>
              <a:t>То, что возвращает get() – это список. </a:t>
            </a:r>
            <a:endParaRPr sz="1500">
              <a:solidFill>
                <a:srgbClr val="363636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rgbClr val="363636"/>
                </a:solidFill>
              </a:rPr>
              <a:t>Забранные события удаляются из очереди, то есть второй раз они уже забираться не будут, а в очередь продолжают записываться новые события.</a:t>
            </a:r>
            <a:endParaRPr sz="1500">
              <a:solidFill>
                <a:srgbClr val="363636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rgbClr val="363636"/>
                </a:solidFill>
              </a:rPr>
              <a:t>Цикл for просто перебирает схваченный на данный момент (в текущей итерации цикла) список событий. </a:t>
            </a:r>
            <a:endParaRPr sz="1500">
              <a:solidFill>
                <a:srgbClr val="363636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rgbClr val="363636"/>
                </a:solidFill>
              </a:rPr>
              <a:t>Каждое событие он присваивает переменной i или любой другой. Чтобы было понятней, можно записать так:</a:t>
            </a:r>
            <a:endParaRPr sz="1500">
              <a:solidFill>
                <a:schemeClr val="dk1"/>
              </a:solidFill>
              <a:highlight>
                <a:srgbClr val="F2F2F2"/>
              </a:highlight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0" name="Google Shape;320;g8abca141d8_0_47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50" y="0"/>
            <a:ext cx="91403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g8abca141d8_0_475"/>
          <p:cNvSpPr/>
          <p:nvPr/>
        </p:nvSpPr>
        <p:spPr>
          <a:xfrm>
            <a:off x="346866" y="232275"/>
            <a:ext cx="4264800" cy="4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</a:pPr>
            <a:r>
              <a:rPr lang="ru" sz="3000"/>
              <a:t> Список событий</a:t>
            </a:r>
            <a:endParaRPr sz="2900" b="1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22" name="Google Shape;322;g8abca141d8_0_475"/>
          <p:cNvCxnSpPr/>
          <p:nvPr/>
        </p:nvCxnSpPr>
        <p:spPr>
          <a:xfrm>
            <a:off x="733481" y="731165"/>
            <a:ext cx="470700" cy="0"/>
          </a:xfrm>
          <a:prstGeom prst="straightConnector1">
            <a:avLst/>
          </a:prstGeom>
          <a:noFill/>
          <a:ln w="88900" cap="flat" cmpd="sng">
            <a:solidFill>
              <a:srgbClr val="F26751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324" name="Google Shape;324;g8abca141d8_0_475"/>
          <p:cNvSpPr txBox="1"/>
          <p:nvPr/>
        </p:nvSpPr>
        <p:spPr>
          <a:xfrm>
            <a:off x="346875" y="1341225"/>
            <a:ext cx="8628600" cy="34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g8abca141d8_0_475"/>
          <p:cNvSpPr txBox="1"/>
          <p:nvPr/>
        </p:nvSpPr>
        <p:spPr>
          <a:xfrm>
            <a:off x="346875" y="992350"/>
            <a:ext cx="7927500" cy="330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rgbClr val="363636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000">
                <a:solidFill>
                  <a:srgbClr val="222222"/>
                </a:solidFill>
                <a:highlight>
                  <a:srgbClr val="F2F2F2"/>
                </a:highlight>
              </a:rPr>
              <a:t>...</a:t>
            </a:r>
            <a:endParaRPr sz="2000">
              <a:solidFill>
                <a:srgbClr val="222222"/>
              </a:solidFill>
              <a:highlight>
                <a:srgbClr val="F2F2F2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000" b="1">
                <a:solidFill>
                  <a:srgbClr val="FF7700"/>
                </a:solidFill>
                <a:highlight>
                  <a:srgbClr val="F2F2F2"/>
                </a:highlight>
              </a:rPr>
              <a:t>while</a:t>
            </a:r>
            <a:r>
              <a:rPr lang="ru" sz="2000">
                <a:solidFill>
                  <a:srgbClr val="222222"/>
                </a:solidFill>
                <a:highlight>
                  <a:srgbClr val="F2F2F2"/>
                </a:highlight>
              </a:rPr>
              <a:t> </a:t>
            </a:r>
            <a:r>
              <a:rPr lang="ru" sz="2000">
                <a:solidFill>
                  <a:srgbClr val="FF4500"/>
                </a:solidFill>
                <a:highlight>
                  <a:srgbClr val="F2F2F2"/>
                </a:highlight>
              </a:rPr>
              <a:t>1</a:t>
            </a:r>
            <a:r>
              <a:rPr lang="ru" sz="2000">
                <a:solidFill>
                  <a:srgbClr val="222222"/>
                </a:solidFill>
                <a:highlight>
                  <a:srgbClr val="F2F2F2"/>
                </a:highlight>
              </a:rPr>
              <a:t>:</a:t>
            </a:r>
            <a:endParaRPr sz="2000">
              <a:solidFill>
                <a:srgbClr val="222222"/>
              </a:solidFill>
              <a:highlight>
                <a:srgbClr val="F2F2F2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000">
                <a:solidFill>
                  <a:srgbClr val="222222"/>
                </a:solidFill>
                <a:highlight>
                  <a:srgbClr val="F2F2F2"/>
                </a:highlight>
              </a:rPr>
              <a:t>    </a:t>
            </a:r>
            <a:r>
              <a:rPr lang="ru" sz="2000" i="1">
                <a:solidFill>
                  <a:srgbClr val="808080"/>
                </a:solidFill>
                <a:highlight>
                  <a:srgbClr val="F2F2F2"/>
                </a:highlight>
              </a:rPr>
              <a:t># events содержит список событий</a:t>
            </a:r>
            <a:endParaRPr sz="2000">
              <a:solidFill>
                <a:srgbClr val="222222"/>
              </a:solidFill>
              <a:highlight>
                <a:srgbClr val="F2F2F2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000">
                <a:solidFill>
                  <a:srgbClr val="222222"/>
                </a:solidFill>
                <a:highlight>
                  <a:srgbClr val="F2F2F2"/>
                </a:highlight>
              </a:rPr>
              <a:t>    events </a:t>
            </a:r>
            <a:r>
              <a:rPr lang="ru" sz="2000">
                <a:solidFill>
                  <a:srgbClr val="66CC66"/>
                </a:solidFill>
                <a:highlight>
                  <a:srgbClr val="F2F2F2"/>
                </a:highlight>
              </a:rPr>
              <a:t>=</a:t>
            </a:r>
            <a:r>
              <a:rPr lang="ru" sz="2000">
                <a:solidFill>
                  <a:srgbClr val="222222"/>
                </a:solidFill>
                <a:highlight>
                  <a:srgbClr val="F2F2F2"/>
                </a:highlight>
              </a:rPr>
              <a:t> pygame.</a:t>
            </a:r>
            <a:r>
              <a:rPr lang="ru" sz="2000">
                <a:solidFill>
                  <a:schemeClr val="dk1"/>
                </a:solidFill>
                <a:highlight>
                  <a:srgbClr val="F2F2F2"/>
                </a:highlight>
              </a:rPr>
              <a:t>event</a:t>
            </a:r>
            <a:r>
              <a:rPr lang="ru" sz="2000">
                <a:solidFill>
                  <a:srgbClr val="222222"/>
                </a:solidFill>
                <a:highlight>
                  <a:srgbClr val="F2F2F2"/>
                </a:highlight>
              </a:rPr>
              <a:t>.</a:t>
            </a:r>
            <a:r>
              <a:rPr lang="ru" sz="2000">
                <a:solidFill>
                  <a:schemeClr val="dk1"/>
                </a:solidFill>
                <a:highlight>
                  <a:srgbClr val="F2F2F2"/>
                </a:highlight>
              </a:rPr>
              <a:t>get()</a:t>
            </a:r>
            <a:endParaRPr sz="2000">
              <a:solidFill>
                <a:srgbClr val="222222"/>
              </a:solidFill>
              <a:highlight>
                <a:srgbClr val="F2F2F2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000">
                <a:solidFill>
                  <a:srgbClr val="222222"/>
                </a:solidFill>
                <a:highlight>
                  <a:srgbClr val="F2F2F2"/>
                </a:highlight>
              </a:rPr>
              <a:t>    </a:t>
            </a:r>
            <a:r>
              <a:rPr lang="ru" sz="2000" b="1">
                <a:solidFill>
                  <a:srgbClr val="FF7700"/>
                </a:solidFill>
                <a:highlight>
                  <a:srgbClr val="F2F2F2"/>
                </a:highlight>
              </a:rPr>
              <a:t>for</a:t>
            </a:r>
            <a:r>
              <a:rPr lang="ru" sz="2000">
                <a:solidFill>
                  <a:srgbClr val="222222"/>
                </a:solidFill>
                <a:highlight>
                  <a:srgbClr val="F2F2F2"/>
                </a:highlight>
              </a:rPr>
              <a:t> event </a:t>
            </a:r>
            <a:r>
              <a:rPr lang="ru" sz="2000" b="1">
                <a:solidFill>
                  <a:srgbClr val="FF7700"/>
                </a:solidFill>
                <a:highlight>
                  <a:srgbClr val="F2F2F2"/>
                </a:highlight>
              </a:rPr>
              <a:t>in</a:t>
            </a:r>
            <a:r>
              <a:rPr lang="ru" sz="2000">
                <a:solidFill>
                  <a:srgbClr val="222222"/>
                </a:solidFill>
                <a:highlight>
                  <a:srgbClr val="F2F2F2"/>
                </a:highlight>
              </a:rPr>
              <a:t> events:</a:t>
            </a:r>
            <a:endParaRPr sz="2000">
              <a:solidFill>
                <a:srgbClr val="222222"/>
              </a:solidFill>
              <a:highlight>
                <a:srgbClr val="F2F2F2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000">
                <a:solidFill>
                  <a:srgbClr val="222222"/>
                </a:solidFill>
                <a:highlight>
                  <a:srgbClr val="F2F2F2"/>
                </a:highlight>
              </a:rPr>
              <a:t>        </a:t>
            </a:r>
            <a:r>
              <a:rPr lang="ru" sz="2000" b="1">
                <a:solidFill>
                  <a:srgbClr val="FF7700"/>
                </a:solidFill>
                <a:highlight>
                  <a:srgbClr val="F2F2F2"/>
                </a:highlight>
              </a:rPr>
              <a:t>if</a:t>
            </a:r>
            <a:r>
              <a:rPr lang="ru" sz="2000">
                <a:solidFill>
                  <a:srgbClr val="222222"/>
                </a:solidFill>
                <a:highlight>
                  <a:srgbClr val="F2F2F2"/>
                </a:highlight>
              </a:rPr>
              <a:t> event.</a:t>
            </a:r>
            <a:r>
              <a:rPr lang="ru" sz="2000">
                <a:solidFill>
                  <a:srgbClr val="008000"/>
                </a:solidFill>
                <a:highlight>
                  <a:srgbClr val="F2F2F2"/>
                </a:highlight>
              </a:rPr>
              <a:t>type</a:t>
            </a:r>
            <a:r>
              <a:rPr lang="ru" sz="2000">
                <a:solidFill>
                  <a:srgbClr val="222222"/>
                </a:solidFill>
                <a:highlight>
                  <a:srgbClr val="F2F2F2"/>
                </a:highlight>
              </a:rPr>
              <a:t> </a:t>
            </a:r>
            <a:r>
              <a:rPr lang="ru" sz="2000">
                <a:solidFill>
                  <a:srgbClr val="66CC66"/>
                </a:solidFill>
                <a:highlight>
                  <a:srgbClr val="F2F2F2"/>
                </a:highlight>
              </a:rPr>
              <a:t>==</a:t>
            </a:r>
            <a:r>
              <a:rPr lang="ru" sz="2000">
                <a:solidFill>
                  <a:srgbClr val="222222"/>
                </a:solidFill>
                <a:highlight>
                  <a:srgbClr val="F2F2F2"/>
                </a:highlight>
              </a:rPr>
              <a:t> pygame.</a:t>
            </a:r>
            <a:r>
              <a:rPr lang="ru" sz="2000">
                <a:solidFill>
                  <a:schemeClr val="dk1"/>
                </a:solidFill>
                <a:highlight>
                  <a:srgbClr val="F2F2F2"/>
                </a:highlight>
              </a:rPr>
              <a:t>QUIT</a:t>
            </a:r>
            <a:r>
              <a:rPr lang="ru" sz="2000">
                <a:solidFill>
                  <a:srgbClr val="222222"/>
                </a:solidFill>
                <a:highlight>
                  <a:srgbClr val="F2F2F2"/>
                </a:highlight>
              </a:rPr>
              <a:t>:</a:t>
            </a:r>
            <a:endParaRPr sz="2000">
              <a:solidFill>
                <a:srgbClr val="222222"/>
              </a:solidFill>
              <a:highlight>
                <a:srgbClr val="F2F2F2"/>
              </a:highlight>
            </a:endParaRPr>
          </a:p>
          <a:p>
            <a:pPr marL="76200" marR="76200" lvl="0" indent="0" algn="l" rtl="0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000">
                <a:solidFill>
                  <a:srgbClr val="222222"/>
                </a:solidFill>
                <a:highlight>
                  <a:srgbClr val="F2F2F2"/>
                </a:highlight>
              </a:rPr>
              <a:t>            pygame.</a:t>
            </a:r>
            <a:r>
              <a:rPr lang="ru" sz="2000">
                <a:solidFill>
                  <a:schemeClr val="dk1"/>
                </a:solidFill>
                <a:highlight>
                  <a:srgbClr val="F2F2F2"/>
                </a:highlight>
              </a:rPr>
              <a:t>quit()</a:t>
            </a:r>
            <a:endParaRPr sz="2000">
              <a:solidFill>
                <a:schemeClr val="dk1"/>
              </a:solidFill>
              <a:highlight>
                <a:srgbClr val="F2F2F2"/>
              </a:highlight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0" name="Google Shape;330;g8abca141d8_0_8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50" y="0"/>
            <a:ext cx="91403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g8abca141d8_0_82"/>
          <p:cNvSpPr/>
          <p:nvPr/>
        </p:nvSpPr>
        <p:spPr>
          <a:xfrm>
            <a:off x="346879" y="232275"/>
            <a:ext cx="6025800" cy="4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</a:pPr>
            <a:r>
              <a:rPr lang="ru" sz="3000"/>
              <a:t>event.type = pygame.QUIT</a:t>
            </a:r>
            <a:endParaRPr sz="2900" b="1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32" name="Google Shape;332;g8abca141d8_0_82"/>
          <p:cNvCxnSpPr/>
          <p:nvPr/>
        </p:nvCxnSpPr>
        <p:spPr>
          <a:xfrm>
            <a:off x="733481" y="731165"/>
            <a:ext cx="470700" cy="0"/>
          </a:xfrm>
          <a:prstGeom prst="straightConnector1">
            <a:avLst/>
          </a:prstGeom>
          <a:noFill/>
          <a:ln w="88900" cap="flat" cmpd="sng">
            <a:solidFill>
              <a:srgbClr val="F26751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334" name="Google Shape;334;g8abca141d8_0_82"/>
          <p:cNvSpPr txBox="1"/>
          <p:nvPr/>
        </p:nvSpPr>
        <p:spPr>
          <a:xfrm>
            <a:off x="346875" y="1341225"/>
            <a:ext cx="8628600" cy="34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g8abca141d8_0_82"/>
          <p:cNvSpPr txBox="1"/>
          <p:nvPr/>
        </p:nvSpPr>
        <p:spPr>
          <a:xfrm>
            <a:off x="450175" y="982000"/>
            <a:ext cx="7927500" cy="330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100">
                <a:solidFill>
                  <a:srgbClr val="363636"/>
                </a:solidFill>
                <a:latin typeface="Roboto"/>
                <a:ea typeface="Roboto"/>
                <a:cs typeface="Roboto"/>
                <a:sym typeface="Roboto"/>
              </a:rPr>
              <a:t>В pygame событие – это объект класса Event. А если это объект, то у него есть атрибуты (свойства и методы). </a:t>
            </a:r>
            <a:endParaRPr sz="2100">
              <a:solidFill>
                <a:srgbClr val="36363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100">
                <a:solidFill>
                  <a:srgbClr val="363636"/>
                </a:solidFill>
                <a:latin typeface="Roboto"/>
                <a:ea typeface="Roboto"/>
                <a:cs typeface="Roboto"/>
                <a:sym typeface="Roboto"/>
              </a:rPr>
              <a:t>В данном случае мы отслеживаем только те события, у которых значение свойства type совпадает со значением константы QUIT модуля pygame. </a:t>
            </a:r>
            <a:endParaRPr sz="2100">
              <a:solidFill>
                <a:srgbClr val="36363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100">
                <a:solidFill>
                  <a:srgbClr val="363636"/>
                </a:solidFill>
                <a:latin typeface="Roboto"/>
                <a:ea typeface="Roboto"/>
                <a:cs typeface="Roboto"/>
                <a:sym typeface="Roboto"/>
              </a:rPr>
              <a:t>Это значение присваивается type тогда, когда происходят события нажатия на крестик или Alt+</a:t>
            </a:r>
            <a:r>
              <a:rPr lang="ru" sz="2400">
                <a:solidFill>
                  <a:srgbClr val="363636"/>
                </a:solidFill>
                <a:latin typeface="Roboto"/>
                <a:ea typeface="Roboto"/>
                <a:cs typeface="Roboto"/>
                <a:sym typeface="Roboto"/>
              </a:rPr>
              <a:t>F4</a:t>
            </a:r>
            <a:r>
              <a:rPr lang="ru" sz="2100">
                <a:solidFill>
                  <a:srgbClr val="363636"/>
                </a:solidFill>
                <a:latin typeface="Roboto"/>
                <a:ea typeface="Roboto"/>
                <a:cs typeface="Roboto"/>
                <a:sym typeface="Roboto"/>
              </a:rPr>
              <a:t>. Когда эти события происходят, то в данном случае мы хотим, чтобы выполнилась функция quit() модуля pygame, которая завершает его работу.</a:t>
            </a:r>
            <a:endParaRPr sz="2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0" name="Google Shape;340;g8abca141d8_0_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50" y="0"/>
            <a:ext cx="91403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341" name="Google Shape;341;g8abca141d8_0_91"/>
          <p:cNvSpPr/>
          <p:nvPr/>
        </p:nvSpPr>
        <p:spPr>
          <a:xfrm>
            <a:off x="346880" y="232275"/>
            <a:ext cx="6500700" cy="4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</a:pPr>
            <a:r>
              <a:rPr lang="ru" sz="3000"/>
              <a:t>Завершение по исключению</a:t>
            </a:r>
            <a:endParaRPr sz="2900" b="1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42" name="Google Shape;342;g8abca141d8_0_91"/>
          <p:cNvCxnSpPr/>
          <p:nvPr/>
        </p:nvCxnSpPr>
        <p:spPr>
          <a:xfrm>
            <a:off x="733481" y="731165"/>
            <a:ext cx="470700" cy="0"/>
          </a:xfrm>
          <a:prstGeom prst="straightConnector1">
            <a:avLst/>
          </a:prstGeom>
          <a:noFill/>
          <a:ln w="88900" cap="flat" cmpd="sng">
            <a:solidFill>
              <a:srgbClr val="F26751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344" name="Google Shape;344;g8abca141d8_0_91"/>
          <p:cNvSpPr txBox="1"/>
          <p:nvPr/>
        </p:nvSpPr>
        <p:spPr>
          <a:xfrm>
            <a:off x="346875" y="1341225"/>
            <a:ext cx="8628600" cy="34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g8abca141d8_0_91"/>
          <p:cNvSpPr txBox="1"/>
          <p:nvPr/>
        </p:nvSpPr>
        <p:spPr>
          <a:xfrm>
            <a:off x="346875" y="992350"/>
            <a:ext cx="7927500" cy="330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700">
                <a:solidFill>
                  <a:srgbClr val="363636"/>
                </a:solidFill>
                <a:latin typeface="Roboto"/>
                <a:ea typeface="Roboto"/>
                <a:cs typeface="Roboto"/>
                <a:sym typeface="Roboto"/>
              </a:rPr>
              <a:t>Теперь почему возникает ошибка. Функция pygame.quit() отключает (деинициализирует) pygame, но не завершает работу программы. </a:t>
            </a:r>
            <a:endParaRPr sz="1700">
              <a:solidFill>
                <a:srgbClr val="36363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700">
                <a:solidFill>
                  <a:srgbClr val="363636"/>
                </a:solidFill>
                <a:latin typeface="Roboto"/>
                <a:ea typeface="Roboto"/>
                <a:cs typeface="Roboto"/>
                <a:sym typeface="Roboto"/>
              </a:rPr>
              <a:t>Таким образом, после выполнения этой функции отключаются модули библиотеки pygame, но выхода из цикла и программы не происходит. Программа продолжает работу и переходит к следующей итерации цикла while  здесь выполнить функцию get() модуля event оказывается уже невозможным. </a:t>
            </a:r>
            <a:endParaRPr sz="1700">
              <a:solidFill>
                <a:srgbClr val="36363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700">
                <a:solidFill>
                  <a:srgbClr val="363636"/>
                </a:solidFill>
                <a:latin typeface="Roboto"/>
                <a:ea typeface="Roboto"/>
                <a:cs typeface="Roboto"/>
                <a:sym typeface="Roboto"/>
              </a:rPr>
              <a:t>Возникает исключение и программа завершается. По-сути программу завершает не функция pygame.quit(), а выброшенное, но необработанное, исключение.</a:t>
            </a:r>
            <a:endParaRPr sz="1700">
              <a:solidFill>
                <a:srgbClr val="36363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0" name="Google Shape;350;g8abca141d8_0_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50" y="0"/>
            <a:ext cx="91403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Google Shape;351;g8abca141d8_0_9"/>
          <p:cNvSpPr/>
          <p:nvPr/>
        </p:nvSpPr>
        <p:spPr>
          <a:xfrm>
            <a:off x="346866" y="232275"/>
            <a:ext cx="4264800" cy="4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</a:pPr>
            <a:r>
              <a:rPr lang="ru" sz="3000"/>
              <a:t>sys.exit()</a:t>
            </a:r>
            <a:endParaRPr sz="2900" b="1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52" name="Google Shape;352;g8abca141d8_0_9"/>
          <p:cNvCxnSpPr/>
          <p:nvPr/>
        </p:nvCxnSpPr>
        <p:spPr>
          <a:xfrm>
            <a:off x="733481" y="731165"/>
            <a:ext cx="470700" cy="0"/>
          </a:xfrm>
          <a:prstGeom prst="straightConnector1">
            <a:avLst/>
          </a:prstGeom>
          <a:noFill/>
          <a:ln w="88900" cap="flat" cmpd="sng">
            <a:solidFill>
              <a:srgbClr val="F26751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354" name="Google Shape;354;g8abca141d8_0_9"/>
          <p:cNvSpPr txBox="1"/>
          <p:nvPr/>
        </p:nvSpPr>
        <p:spPr>
          <a:xfrm>
            <a:off x="346875" y="1341225"/>
            <a:ext cx="8628600" cy="34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355;g8abca141d8_0_9"/>
          <p:cNvSpPr txBox="1"/>
          <p:nvPr/>
        </p:nvSpPr>
        <p:spPr>
          <a:xfrm>
            <a:off x="346875" y="992350"/>
            <a:ext cx="8298000" cy="330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 b="1">
                <a:solidFill>
                  <a:srgbClr val="FF7700"/>
                </a:solidFill>
                <a:highlight>
                  <a:srgbClr val="F2F2F2"/>
                </a:highlight>
              </a:rPr>
              <a:t>import</a:t>
            </a:r>
            <a:r>
              <a:rPr lang="ru" sz="1800">
                <a:solidFill>
                  <a:srgbClr val="222222"/>
                </a:solidFill>
                <a:highlight>
                  <a:srgbClr val="F2F2F2"/>
                </a:highlight>
              </a:rPr>
              <a:t> pygame</a:t>
            </a:r>
            <a:endParaRPr sz="1800">
              <a:solidFill>
                <a:srgbClr val="222222"/>
              </a:solidFill>
              <a:highlight>
                <a:srgbClr val="F2F2F2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 b="1">
                <a:solidFill>
                  <a:srgbClr val="FF7700"/>
                </a:solidFill>
                <a:highlight>
                  <a:srgbClr val="F2F2F2"/>
                </a:highlight>
              </a:rPr>
              <a:t>import</a:t>
            </a:r>
            <a:r>
              <a:rPr lang="ru" sz="1800">
                <a:solidFill>
                  <a:srgbClr val="222222"/>
                </a:solidFill>
                <a:highlight>
                  <a:srgbClr val="F2F2F2"/>
                </a:highlight>
              </a:rPr>
              <a:t> </a:t>
            </a:r>
            <a:r>
              <a:rPr lang="ru" sz="1800">
                <a:solidFill>
                  <a:srgbClr val="DC143C"/>
                </a:solidFill>
                <a:highlight>
                  <a:srgbClr val="F2F2F2"/>
                </a:highlight>
              </a:rPr>
              <a:t>sys</a:t>
            </a:r>
            <a:endParaRPr sz="1800">
              <a:solidFill>
                <a:srgbClr val="222222"/>
              </a:solidFill>
              <a:highlight>
                <a:srgbClr val="F2F2F2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>
                <a:solidFill>
                  <a:srgbClr val="222222"/>
                </a:solidFill>
                <a:highlight>
                  <a:srgbClr val="F2F2F2"/>
                </a:highlight>
              </a:rPr>
              <a:t> </a:t>
            </a:r>
            <a:endParaRPr sz="1800">
              <a:solidFill>
                <a:srgbClr val="222222"/>
              </a:solidFill>
              <a:highlight>
                <a:srgbClr val="F2F2F2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>
                <a:solidFill>
                  <a:srgbClr val="222222"/>
                </a:solidFill>
                <a:highlight>
                  <a:srgbClr val="F2F2F2"/>
                </a:highlight>
              </a:rPr>
              <a:t>pygame.</a:t>
            </a:r>
            <a:r>
              <a:rPr lang="ru" sz="1800">
                <a:solidFill>
                  <a:schemeClr val="dk1"/>
                </a:solidFill>
                <a:highlight>
                  <a:srgbClr val="F2F2F2"/>
                </a:highlight>
              </a:rPr>
              <a:t>init()</a:t>
            </a:r>
            <a:endParaRPr sz="1800">
              <a:solidFill>
                <a:srgbClr val="222222"/>
              </a:solidFill>
              <a:highlight>
                <a:srgbClr val="F2F2F2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>
                <a:solidFill>
                  <a:srgbClr val="222222"/>
                </a:solidFill>
                <a:highlight>
                  <a:srgbClr val="F2F2F2"/>
                </a:highlight>
              </a:rPr>
              <a:t> </a:t>
            </a:r>
            <a:endParaRPr sz="1800">
              <a:solidFill>
                <a:srgbClr val="222222"/>
              </a:solidFill>
              <a:highlight>
                <a:srgbClr val="F2F2F2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>
                <a:solidFill>
                  <a:srgbClr val="222222"/>
                </a:solidFill>
                <a:highlight>
                  <a:srgbClr val="F2F2F2"/>
                </a:highlight>
              </a:rPr>
              <a:t>pygame.</a:t>
            </a:r>
            <a:r>
              <a:rPr lang="ru" sz="1800">
                <a:solidFill>
                  <a:schemeClr val="dk1"/>
                </a:solidFill>
                <a:highlight>
                  <a:srgbClr val="F2F2F2"/>
                </a:highlight>
              </a:rPr>
              <a:t>display</a:t>
            </a:r>
            <a:r>
              <a:rPr lang="ru" sz="1800">
                <a:solidFill>
                  <a:srgbClr val="222222"/>
                </a:solidFill>
                <a:highlight>
                  <a:srgbClr val="F2F2F2"/>
                </a:highlight>
              </a:rPr>
              <a:t>.</a:t>
            </a:r>
            <a:r>
              <a:rPr lang="ru" sz="1800">
                <a:solidFill>
                  <a:schemeClr val="dk1"/>
                </a:solidFill>
                <a:highlight>
                  <a:srgbClr val="F2F2F2"/>
                </a:highlight>
              </a:rPr>
              <a:t>set_mode((</a:t>
            </a:r>
            <a:r>
              <a:rPr lang="ru" sz="1800">
                <a:solidFill>
                  <a:srgbClr val="FF4500"/>
                </a:solidFill>
                <a:highlight>
                  <a:srgbClr val="F2F2F2"/>
                </a:highlight>
              </a:rPr>
              <a:t>600</a:t>
            </a:r>
            <a:r>
              <a:rPr lang="ru" sz="1800">
                <a:solidFill>
                  <a:srgbClr val="66CC66"/>
                </a:solidFill>
                <a:highlight>
                  <a:srgbClr val="F2F2F2"/>
                </a:highlight>
              </a:rPr>
              <a:t>,</a:t>
            </a:r>
            <a:r>
              <a:rPr lang="ru" sz="1800">
                <a:solidFill>
                  <a:srgbClr val="222222"/>
                </a:solidFill>
                <a:highlight>
                  <a:srgbClr val="F2F2F2"/>
                </a:highlight>
              </a:rPr>
              <a:t> </a:t>
            </a:r>
            <a:r>
              <a:rPr lang="ru" sz="1800">
                <a:solidFill>
                  <a:srgbClr val="FF4500"/>
                </a:solidFill>
                <a:highlight>
                  <a:srgbClr val="F2F2F2"/>
                </a:highlight>
              </a:rPr>
              <a:t>400</a:t>
            </a:r>
            <a:r>
              <a:rPr lang="ru" sz="1800">
                <a:solidFill>
                  <a:schemeClr val="dk1"/>
                </a:solidFill>
                <a:highlight>
                  <a:srgbClr val="F2F2F2"/>
                </a:highlight>
              </a:rPr>
              <a:t>))</a:t>
            </a:r>
            <a:endParaRPr sz="1800">
              <a:solidFill>
                <a:srgbClr val="222222"/>
              </a:solidFill>
              <a:highlight>
                <a:srgbClr val="F2F2F2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>
                <a:solidFill>
                  <a:srgbClr val="222222"/>
                </a:solidFill>
                <a:highlight>
                  <a:srgbClr val="F2F2F2"/>
                </a:highlight>
              </a:rPr>
              <a:t> </a:t>
            </a:r>
            <a:endParaRPr sz="1800">
              <a:solidFill>
                <a:srgbClr val="222222"/>
              </a:solidFill>
              <a:highlight>
                <a:srgbClr val="F2F2F2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 b="1">
                <a:solidFill>
                  <a:srgbClr val="FF7700"/>
                </a:solidFill>
                <a:highlight>
                  <a:srgbClr val="F2F2F2"/>
                </a:highlight>
              </a:rPr>
              <a:t>while</a:t>
            </a:r>
            <a:r>
              <a:rPr lang="ru" sz="1800">
                <a:solidFill>
                  <a:srgbClr val="222222"/>
                </a:solidFill>
                <a:highlight>
                  <a:srgbClr val="F2F2F2"/>
                </a:highlight>
              </a:rPr>
              <a:t> </a:t>
            </a:r>
            <a:r>
              <a:rPr lang="ru" sz="1800">
                <a:solidFill>
                  <a:srgbClr val="FF4500"/>
                </a:solidFill>
                <a:highlight>
                  <a:srgbClr val="F2F2F2"/>
                </a:highlight>
              </a:rPr>
              <a:t>1</a:t>
            </a:r>
            <a:r>
              <a:rPr lang="ru" sz="1800">
                <a:solidFill>
                  <a:srgbClr val="222222"/>
                </a:solidFill>
                <a:highlight>
                  <a:srgbClr val="F2F2F2"/>
                </a:highlight>
              </a:rPr>
              <a:t>:</a:t>
            </a:r>
            <a:endParaRPr sz="1800">
              <a:solidFill>
                <a:srgbClr val="222222"/>
              </a:solidFill>
              <a:highlight>
                <a:srgbClr val="F2F2F2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>
                <a:solidFill>
                  <a:srgbClr val="222222"/>
                </a:solidFill>
                <a:highlight>
                  <a:srgbClr val="F2F2F2"/>
                </a:highlight>
              </a:rPr>
              <a:t>    </a:t>
            </a:r>
            <a:r>
              <a:rPr lang="ru" sz="1800" b="1">
                <a:solidFill>
                  <a:srgbClr val="FF7700"/>
                </a:solidFill>
                <a:highlight>
                  <a:srgbClr val="F2F2F2"/>
                </a:highlight>
              </a:rPr>
              <a:t>for</a:t>
            </a:r>
            <a:r>
              <a:rPr lang="ru" sz="1800">
                <a:solidFill>
                  <a:srgbClr val="222222"/>
                </a:solidFill>
                <a:highlight>
                  <a:srgbClr val="F2F2F2"/>
                </a:highlight>
              </a:rPr>
              <a:t> i </a:t>
            </a:r>
            <a:r>
              <a:rPr lang="ru" sz="1800" b="1">
                <a:solidFill>
                  <a:srgbClr val="FF7700"/>
                </a:solidFill>
                <a:highlight>
                  <a:srgbClr val="F2F2F2"/>
                </a:highlight>
              </a:rPr>
              <a:t>in</a:t>
            </a:r>
            <a:r>
              <a:rPr lang="ru" sz="1800">
                <a:solidFill>
                  <a:srgbClr val="222222"/>
                </a:solidFill>
                <a:highlight>
                  <a:srgbClr val="F2F2F2"/>
                </a:highlight>
              </a:rPr>
              <a:t> pygame.</a:t>
            </a:r>
            <a:r>
              <a:rPr lang="ru" sz="1800">
                <a:solidFill>
                  <a:schemeClr val="dk1"/>
                </a:solidFill>
                <a:highlight>
                  <a:srgbClr val="F2F2F2"/>
                </a:highlight>
              </a:rPr>
              <a:t>event</a:t>
            </a:r>
            <a:r>
              <a:rPr lang="ru" sz="1800">
                <a:solidFill>
                  <a:srgbClr val="222222"/>
                </a:solidFill>
                <a:highlight>
                  <a:srgbClr val="F2F2F2"/>
                </a:highlight>
              </a:rPr>
              <a:t>.</a:t>
            </a:r>
            <a:r>
              <a:rPr lang="ru" sz="1800">
                <a:solidFill>
                  <a:schemeClr val="dk1"/>
                </a:solidFill>
                <a:highlight>
                  <a:srgbClr val="F2F2F2"/>
                </a:highlight>
              </a:rPr>
              <a:t>get()</a:t>
            </a:r>
            <a:r>
              <a:rPr lang="ru" sz="1800">
                <a:solidFill>
                  <a:srgbClr val="222222"/>
                </a:solidFill>
                <a:highlight>
                  <a:srgbClr val="F2F2F2"/>
                </a:highlight>
              </a:rPr>
              <a:t>:</a:t>
            </a:r>
            <a:endParaRPr sz="1800">
              <a:solidFill>
                <a:srgbClr val="222222"/>
              </a:solidFill>
              <a:highlight>
                <a:srgbClr val="F2F2F2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>
                <a:solidFill>
                  <a:srgbClr val="222222"/>
                </a:solidFill>
                <a:highlight>
                  <a:srgbClr val="F2F2F2"/>
                </a:highlight>
              </a:rPr>
              <a:t>        </a:t>
            </a:r>
            <a:r>
              <a:rPr lang="ru" sz="1800" b="1">
                <a:solidFill>
                  <a:srgbClr val="FF7700"/>
                </a:solidFill>
                <a:highlight>
                  <a:srgbClr val="F2F2F2"/>
                </a:highlight>
              </a:rPr>
              <a:t>if</a:t>
            </a:r>
            <a:r>
              <a:rPr lang="ru" sz="1800">
                <a:solidFill>
                  <a:srgbClr val="222222"/>
                </a:solidFill>
                <a:highlight>
                  <a:srgbClr val="F2F2F2"/>
                </a:highlight>
              </a:rPr>
              <a:t> i.</a:t>
            </a:r>
            <a:r>
              <a:rPr lang="ru" sz="1800">
                <a:solidFill>
                  <a:srgbClr val="008000"/>
                </a:solidFill>
                <a:highlight>
                  <a:srgbClr val="F2F2F2"/>
                </a:highlight>
              </a:rPr>
              <a:t>type</a:t>
            </a:r>
            <a:r>
              <a:rPr lang="ru" sz="1800">
                <a:solidFill>
                  <a:srgbClr val="222222"/>
                </a:solidFill>
                <a:highlight>
                  <a:srgbClr val="F2F2F2"/>
                </a:highlight>
              </a:rPr>
              <a:t> </a:t>
            </a:r>
            <a:r>
              <a:rPr lang="ru" sz="1800">
                <a:solidFill>
                  <a:srgbClr val="66CC66"/>
                </a:solidFill>
                <a:highlight>
                  <a:srgbClr val="F2F2F2"/>
                </a:highlight>
              </a:rPr>
              <a:t>==</a:t>
            </a:r>
            <a:r>
              <a:rPr lang="ru" sz="1800">
                <a:solidFill>
                  <a:srgbClr val="222222"/>
                </a:solidFill>
                <a:highlight>
                  <a:srgbClr val="F2F2F2"/>
                </a:highlight>
              </a:rPr>
              <a:t> pygame.</a:t>
            </a:r>
            <a:r>
              <a:rPr lang="ru" sz="1800">
                <a:solidFill>
                  <a:schemeClr val="dk1"/>
                </a:solidFill>
                <a:highlight>
                  <a:srgbClr val="F2F2F2"/>
                </a:highlight>
              </a:rPr>
              <a:t>QUIT</a:t>
            </a:r>
            <a:r>
              <a:rPr lang="ru" sz="1800">
                <a:solidFill>
                  <a:srgbClr val="222222"/>
                </a:solidFill>
                <a:highlight>
                  <a:srgbClr val="F2F2F2"/>
                </a:highlight>
              </a:rPr>
              <a:t>:</a:t>
            </a:r>
            <a:endParaRPr sz="1800">
              <a:solidFill>
                <a:srgbClr val="222222"/>
              </a:solidFill>
              <a:highlight>
                <a:srgbClr val="F2F2F2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>
                <a:solidFill>
                  <a:srgbClr val="222222"/>
                </a:solidFill>
                <a:highlight>
                  <a:srgbClr val="F2F2F2"/>
                </a:highlight>
              </a:rPr>
              <a:t>            pygame.</a:t>
            </a:r>
            <a:r>
              <a:rPr lang="ru" sz="1800">
                <a:solidFill>
                  <a:schemeClr val="dk1"/>
                </a:solidFill>
                <a:highlight>
                  <a:srgbClr val="F2F2F2"/>
                </a:highlight>
              </a:rPr>
              <a:t>quit()</a:t>
            </a:r>
            <a:endParaRPr sz="1800">
              <a:solidFill>
                <a:srgbClr val="222222"/>
              </a:solidFill>
              <a:highlight>
                <a:srgbClr val="F2F2F2"/>
              </a:highlight>
            </a:endParaRPr>
          </a:p>
          <a:p>
            <a:pPr marL="76200" marR="76200" lvl="0" indent="0" algn="l" rtl="0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>
                <a:solidFill>
                  <a:srgbClr val="222222"/>
                </a:solidFill>
                <a:highlight>
                  <a:srgbClr val="F2F2F2"/>
                </a:highlight>
              </a:rPr>
              <a:t>            </a:t>
            </a:r>
            <a:r>
              <a:rPr lang="ru" sz="1800">
                <a:solidFill>
                  <a:srgbClr val="DC143C"/>
                </a:solidFill>
                <a:highlight>
                  <a:srgbClr val="F2F2F2"/>
                </a:highlight>
              </a:rPr>
              <a:t>sys</a:t>
            </a:r>
            <a:r>
              <a:rPr lang="ru" sz="1800">
                <a:solidFill>
                  <a:srgbClr val="222222"/>
                </a:solidFill>
                <a:highlight>
                  <a:srgbClr val="F2F2F2"/>
                </a:highlight>
              </a:rPr>
              <a:t>.</a:t>
            </a:r>
            <a:r>
              <a:rPr lang="ru" sz="1800">
                <a:solidFill>
                  <a:schemeClr val="dk1"/>
                </a:solidFill>
                <a:highlight>
                  <a:srgbClr val="F2F2F2"/>
                </a:highlight>
              </a:rPr>
              <a:t>exit()</a:t>
            </a:r>
            <a:endParaRPr sz="1800">
              <a:solidFill>
                <a:srgbClr val="363636"/>
              </a:solidFill>
            </a:endParaRPr>
          </a:p>
        </p:txBody>
      </p:sp>
      <p:sp>
        <p:nvSpPr>
          <p:cNvPr id="356" name="Google Shape;356;g8abca141d8_0_9"/>
          <p:cNvSpPr txBox="1"/>
          <p:nvPr/>
        </p:nvSpPr>
        <p:spPr>
          <a:xfrm>
            <a:off x="4533700" y="674575"/>
            <a:ext cx="4608300" cy="44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900">
                <a:solidFill>
                  <a:srgbClr val="363636"/>
                </a:solidFill>
                <a:latin typeface="Roboto"/>
                <a:ea typeface="Roboto"/>
                <a:cs typeface="Roboto"/>
                <a:sym typeface="Roboto"/>
              </a:rPr>
              <a:t>Данную проблему можно решить как минимум двумя способами. </a:t>
            </a:r>
            <a:endParaRPr sz="1900">
              <a:solidFill>
                <a:srgbClr val="36363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ru" sz="1900">
                <a:solidFill>
                  <a:srgbClr val="363636"/>
                </a:solidFill>
                <a:latin typeface="Roboto"/>
                <a:ea typeface="Roboto"/>
                <a:cs typeface="Roboto"/>
                <a:sym typeface="Roboto"/>
              </a:rPr>
              <a:t>Часто используют функцию exit() модуля sys. </a:t>
            </a:r>
            <a:endParaRPr sz="1900">
              <a:solidFill>
                <a:srgbClr val="36363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ru" sz="1900">
                <a:solidFill>
                  <a:srgbClr val="363636"/>
                </a:solidFill>
                <a:latin typeface="Roboto"/>
                <a:ea typeface="Roboto"/>
                <a:cs typeface="Roboto"/>
                <a:sym typeface="Roboto"/>
              </a:rPr>
              <a:t>В этом случае код выглядит примерно так</a:t>
            </a:r>
            <a:endParaRPr sz="1900">
              <a:solidFill>
                <a:srgbClr val="36363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rPr lang="ru" sz="2000">
                <a:solidFill>
                  <a:srgbClr val="363636"/>
                </a:solidFill>
                <a:latin typeface="Roboto"/>
                <a:ea typeface="Roboto"/>
                <a:cs typeface="Roboto"/>
                <a:sym typeface="Roboto"/>
              </a:rPr>
              <a:t>Сначала отключается pygame, потом происходит выход из программы. Такой вариант вероятно следует считать наиболее безопасным завершением. </a:t>
            </a:r>
            <a:endParaRPr sz="1900">
              <a:solidFill>
                <a:srgbClr val="36363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1" name="Google Shape;361;g8abca141d8_0_45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50" y="0"/>
            <a:ext cx="91403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362" name="Google Shape;362;g8abca141d8_0_458"/>
          <p:cNvSpPr/>
          <p:nvPr/>
        </p:nvSpPr>
        <p:spPr>
          <a:xfrm>
            <a:off x="346877" y="232275"/>
            <a:ext cx="5416200" cy="4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</a:pPr>
            <a:r>
              <a:rPr lang="ru" sz="3000"/>
              <a:t>play - завершение цикла</a:t>
            </a:r>
            <a:endParaRPr sz="2900" b="1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63" name="Google Shape;363;g8abca141d8_0_458"/>
          <p:cNvCxnSpPr/>
          <p:nvPr/>
        </p:nvCxnSpPr>
        <p:spPr>
          <a:xfrm>
            <a:off x="733481" y="731165"/>
            <a:ext cx="470700" cy="0"/>
          </a:xfrm>
          <a:prstGeom prst="straightConnector1">
            <a:avLst/>
          </a:prstGeom>
          <a:noFill/>
          <a:ln w="88900" cap="flat" cmpd="sng">
            <a:solidFill>
              <a:srgbClr val="F26751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365" name="Google Shape;365;g8abca141d8_0_458"/>
          <p:cNvSpPr txBox="1"/>
          <p:nvPr/>
        </p:nvSpPr>
        <p:spPr>
          <a:xfrm>
            <a:off x="466225" y="2902300"/>
            <a:ext cx="2571900" cy="145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rgbClr val="222222"/>
                </a:solidFill>
                <a:highlight>
                  <a:srgbClr val="F2F2F2"/>
                </a:highlight>
              </a:rPr>
              <a:t>play </a:t>
            </a:r>
            <a:r>
              <a:rPr lang="ru" sz="1600">
                <a:solidFill>
                  <a:srgbClr val="66CC66"/>
                </a:solidFill>
                <a:highlight>
                  <a:srgbClr val="F2F2F2"/>
                </a:highlight>
              </a:rPr>
              <a:t>=</a:t>
            </a:r>
            <a:r>
              <a:rPr lang="ru" sz="1600">
                <a:solidFill>
                  <a:srgbClr val="222222"/>
                </a:solidFill>
                <a:highlight>
                  <a:srgbClr val="F2F2F2"/>
                </a:highlight>
              </a:rPr>
              <a:t> </a:t>
            </a:r>
            <a:r>
              <a:rPr lang="ru" sz="1600">
                <a:solidFill>
                  <a:srgbClr val="008000"/>
                </a:solidFill>
                <a:highlight>
                  <a:srgbClr val="F2F2F2"/>
                </a:highlight>
              </a:rPr>
              <a:t>True</a:t>
            </a:r>
            <a:endParaRPr sz="1600">
              <a:solidFill>
                <a:srgbClr val="222222"/>
              </a:solidFill>
              <a:highlight>
                <a:srgbClr val="F2F2F2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 b="1">
                <a:solidFill>
                  <a:srgbClr val="FF7700"/>
                </a:solidFill>
                <a:highlight>
                  <a:srgbClr val="F2F2F2"/>
                </a:highlight>
              </a:rPr>
              <a:t>while</a:t>
            </a:r>
            <a:r>
              <a:rPr lang="ru" sz="1600">
                <a:solidFill>
                  <a:srgbClr val="222222"/>
                </a:solidFill>
                <a:highlight>
                  <a:srgbClr val="F2F2F2"/>
                </a:highlight>
              </a:rPr>
              <a:t> play:</a:t>
            </a:r>
            <a:endParaRPr sz="1600">
              <a:solidFill>
                <a:srgbClr val="222222"/>
              </a:solidFill>
              <a:highlight>
                <a:srgbClr val="F2F2F2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rgbClr val="222222"/>
                </a:solidFill>
                <a:highlight>
                  <a:srgbClr val="F2F2F2"/>
                </a:highlight>
              </a:rPr>
              <a:t>    </a:t>
            </a:r>
            <a:r>
              <a:rPr lang="ru" sz="1600" b="1">
                <a:solidFill>
                  <a:srgbClr val="FF7700"/>
                </a:solidFill>
                <a:highlight>
                  <a:srgbClr val="F2F2F2"/>
                </a:highlight>
              </a:rPr>
              <a:t>for</a:t>
            </a:r>
            <a:r>
              <a:rPr lang="ru" sz="1600">
                <a:solidFill>
                  <a:srgbClr val="222222"/>
                </a:solidFill>
                <a:highlight>
                  <a:srgbClr val="F2F2F2"/>
                </a:highlight>
              </a:rPr>
              <a:t> i </a:t>
            </a:r>
            <a:r>
              <a:rPr lang="ru" sz="1600" b="1">
                <a:solidFill>
                  <a:srgbClr val="FF7700"/>
                </a:solidFill>
                <a:highlight>
                  <a:srgbClr val="F2F2F2"/>
                </a:highlight>
              </a:rPr>
              <a:t>in</a:t>
            </a:r>
            <a:r>
              <a:rPr lang="ru" sz="1600">
                <a:solidFill>
                  <a:srgbClr val="222222"/>
                </a:solidFill>
                <a:highlight>
                  <a:srgbClr val="F2F2F2"/>
                </a:highlight>
              </a:rPr>
              <a:t> pygame.</a:t>
            </a:r>
            <a:r>
              <a:rPr lang="ru" sz="1600">
                <a:solidFill>
                  <a:schemeClr val="dk1"/>
                </a:solidFill>
                <a:highlight>
                  <a:srgbClr val="F2F2F2"/>
                </a:highlight>
              </a:rPr>
              <a:t>event</a:t>
            </a:r>
            <a:r>
              <a:rPr lang="ru" sz="1600">
                <a:solidFill>
                  <a:srgbClr val="222222"/>
                </a:solidFill>
                <a:highlight>
                  <a:srgbClr val="F2F2F2"/>
                </a:highlight>
              </a:rPr>
              <a:t>.</a:t>
            </a:r>
            <a:r>
              <a:rPr lang="ru" sz="1600">
                <a:solidFill>
                  <a:schemeClr val="dk1"/>
                </a:solidFill>
                <a:highlight>
                  <a:srgbClr val="F2F2F2"/>
                </a:highlight>
              </a:rPr>
              <a:t>get()</a:t>
            </a:r>
            <a:r>
              <a:rPr lang="ru" sz="1600">
                <a:solidFill>
                  <a:srgbClr val="222222"/>
                </a:solidFill>
                <a:highlight>
                  <a:srgbClr val="F2F2F2"/>
                </a:highlight>
              </a:rPr>
              <a:t>:</a:t>
            </a:r>
            <a:endParaRPr sz="1600">
              <a:solidFill>
                <a:srgbClr val="222222"/>
              </a:solidFill>
              <a:highlight>
                <a:srgbClr val="F2F2F2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rgbClr val="222222"/>
                </a:solidFill>
                <a:highlight>
                  <a:srgbClr val="F2F2F2"/>
                </a:highlight>
              </a:rPr>
              <a:t>        </a:t>
            </a:r>
            <a:r>
              <a:rPr lang="ru" sz="1600" b="1">
                <a:solidFill>
                  <a:srgbClr val="FF7700"/>
                </a:solidFill>
                <a:highlight>
                  <a:srgbClr val="F2F2F2"/>
                </a:highlight>
              </a:rPr>
              <a:t>if</a:t>
            </a:r>
            <a:r>
              <a:rPr lang="ru" sz="1600">
                <a:solidFill>
                  <a:srgbClr val="222222"/>
                </a:solidFill>
                <a:highlight>
                  <a:srgbClr val="F2F2F2"/>
                </a:highlight>
              </a:rPr>
              <a:t> i.</a:t>
            </a:r>
            <a:r>
              <a:rPr lang="ru" sz="1600">
                <a:solidFill>
                  <a:srgbClr val="008000"/>
                </a:solidFill>
                <a:highlight>
                  <a:srgbClr val="F2F2F2"/>
                </a:highlight>
              </a:rPr>
              <a:t>type</a:t>
            </a:r>
            <a:r>
              <a:rPr lang="ru" sz="1600">
                <a:solidFill>
                  <a:srgbClr val="222222"/>
                </a:solidFill>
                <a:highlight>
                  <a:srgbClr val="F2F2F2"/>
                </a:highlight>
              </a:rPr>
              <a:t> </a:t>
            </a:r>
            <a:r>
              <a:rPr lang="ru" sz="1600">
                <a:solidFill>
                  <a:srgbClr val="66CC66"/>
                </a:solidFill>
                <a:highlight>
                  <a:srgbClr val="F2F2F2"/>
                </a:highlight>
              </a:rPr>
              <a:t>==</a:t>
            </a:r>
            <a:r>
              <a:rPr lang="ru" sz="1600">
                <a:solidFill>
                  <a:srgbClr val="222222"/>
                </a:solidFill>
                <a:highlight>
                  <a:srgbClr val="F2F2F2"/>
                </a:highlight>
              </a:rPr>
              <a:t> pygame.</a:t>
            </a:r>
            <a:r>
              <a:rPr lang="ru" sz="1600">
                <a:solidFill>
                  <a:schemeClr val="dk1"/>
                </a:solidFill>
                <a:highlight>
                  <a:srgbClr val="F2F2F2"/>
                </a:highlight>
              </a:rPr>
              <a:t>QUIT</a:t>
            </a:r>
            <a:r>
              <a:rPr lang="ru" sz="1600">
                <a:solidFill>
                  <a:srgbClr val="222222"/>
                </a:solidFill>
                <a:highlight>
                  <a:srgbClr val="F2F2F2"/>
                </a:highlight>
              </a:rPr>
              <a:t>:</a:t>
            </a:r>
            <a:endParaRPr sz="1600">
              <a:solidFill>
                <a:srgbClr val="222222"/>
              </a:solidFill>
              <a:highlight>
                <a:srgbClr val="F2F2F2"/>
              </a:highlight>
            </a:endParaRPr>
          </a:p>
          <a:p>
            <a:pPr marL="76200" marR="76200" lvl="0" indent="0" algn="l" rtl="0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rgbClr val="222222"/>
                </a:solidFill>
                <a:highlight>
                  <a:srgbClr val="F2F2F2"/>
                </a:highlight>
              </a:rPr>
              <a:t>            play </a:t>
            </a:r>
            <a:r>
              <a:rPr lang="ru" sz="1600">
                <a:solidFill>
                  <a:srgbClr val="66CC66"/>
                </a:solidFill>
                <a:highlight>
                  <a:srgbClr val="F2F2F2"/>
                </a:highlight>
              </a:rPr>
              <a:t>=</a:t>
            </a:r>
            <a:r>
              <a:rPr lang="ru" sz="1600">
                <a:solidFill>
                  <a:srgbClr val="222222"/>
                </a:solidFill>
                <a:highlight>
                  <a:srgbClr val="F2F2F2"/>
                </a:highlight>
              </a:rPr>
              <a:t> </a:t>
            </a:r>
            <a:r>
              <a:rPr lang="ru" sz="1600">
                <a:solidFill>
                  <a:srgbClr val="008000"/>
                </a:solidFill>
                <a:highlight>
                  <a:srgbClr val="F2F2F2"/>
                </a:highlight>
              </a:rPr>
              <a:t>False</a:t>
            </a:r>
            <a:endParaRPr sz="2200">
              <a:solidFill>
                <a:schemeClr val="dk1"/>
              </a:solidFill>
            </a:endParaRPr>
          </a:p>
        </p:txBody>
      </p:sp>
      <p:sp>
        <p:nvSpPr>
          <p:cNvPr id="366" name="Google Shape;366;g8abca141d8_0_458"/>
          <p:cNvSpPr txBox="1"/>
          <p:nvPr/>
        </p:nvSpPr>
        <p:spPr>
          <a:xfrm>
            <a:off x="346875" y="992350"/>
            <a:ext cx="6108300" cy="208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rgbClr val="363636"/>
                </a:solidFill>
                <a:latin typeface="Roboto"/>
                <a:ea typeface="Roboto"/>
                <a:cs typeface="Roboto"/>
                <a:sym typeface="Roboto"/>
              </a:rPr>
              <a:t>Второй вариант – не допустить следующей итерации цикла. Для этого потребуется переменная:</a:t>
            </a:r>
            <a:endParaRPr sz="1600">
              <a:solidFill>
                <a:srgbClr val="008000"/>
              </a:solidFill>
              <a:highlight>
                <a:srgbClr val="F2F2F2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rgbClr val="363636"/>
                </a:solidFill>
                <a:latin typeface="Roboto"/>
                <a:ea typeface="Roboto"/>
                <a:cs typeface="Roboto"/>
                <a:sym typeface="Roboto"/>
              </a:rPr>
              <a:t>В этом случае завершится текущая итерация цикла, но новая уже не начнется. Если в основной ветке ниже по течению нет другого кода, программа завершит свою работу.</a:t>
            </a:r>
            <a:endParaRPr sz="1600">
              <a:solidFill>
                <a:srgbClr val="36363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1" name="Google Shape;371;g8abca141d8_0_10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50" y="0"/>
            <a:ext cx="91403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372" name="Google Shape;372;g8abca141d8_0_109"/>
          <p:cNvSpPr/>
          <p:nvPr/>
        </p:nvSpPr>
        <p:spPr>
          <a:xfrm>
            <a:off x="346866" y="232275"/>
            <a:ext cx="4264800" cy="4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</a:pPr>
            <a:r>
              <a:rPr lang="ru" sz="3000"/>
              <a:t>Завершение по return</a:t>
            </a:r>
            <a:endParaRPr sz="2900" b="1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73" name="Google Shape;373;g8abca141d8_0_109"/>
          <p:cNvCxnSpPr/>
          <p:nvPr/>
        </p:nvCxnSpPr>
        <p:spPr>
          <a:xfrm>
            <a:off x="733481" y="731165"/>
            <a:ext cx="470700" cy="0"/>
          </a:xfrm>
          <a:prstGeom prst="straightConnector1">
            <a:avLst/>
          </a:prstGeom>
          <a:noFill/>
          <a:ln w="88900" cap="flat" cmpd="sng">
            <a:solidFill>
              <a:srgbClr val="F26751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375" name="Google Shape;375;g8abca141d8_0_109"/>
          <p:cNvSpPr txBox="1"/>
          <p:nvPr/>
        </p:nvSpPr>
        <p:spPr>
          <a:xfrm>
            <a:off x="346875" y="1341225"/>
            <a:ext cx="8628600" cy="34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g8abca141d8_0_109"/>
          <p:cNvSpPr txBox="1"/>
          <p:nvPr/>
        </p:nvSpPr>
        <p:spPr>
          <a:xfrm>
            <a:off x="346875" y="919800"/>
            <a:ext cx="7927500" cy="330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100" b="1">
                <a:solidFill>
                  <a:srgbClr val="FF7700"/>
                </a:solidFill>
                <a:highlight>
                  <a:srgbClr val="F2F2F2"/>
                </a:highlight>
              </a:rPr>
              <a:t>i</a:t>
            </a:r>
            <a:r>
              <a:rPr lang="ru" sz="1600" b="1">
                <a:solidFill>
                  <a:srgbClr val="FF7700"/>
                </a:solidFill>
                <a:highlight>
                  <a:srgbClr val="F2F2F2"/>
                </a:highlight>
              </a:rPr>
              <a:t>mport</a:t>
            </a:r>
            <a:r>
              <a:rPr lang="ru" sz="1600">
                <a:solidFill>
                  <a:srgbClr val="222222"/>
                </a:solidFill>
                <a:highlight>
                  <a:srgbClr val="F2F2F2"/>
                </a:highlight>
              </a:rPr>
              <a:t> pygame</a:t>
            </a:r>
            <a:endParaRPr sz="1600">
              <a:solidFill>
                <a:srgbClr val="222222"/>
              </a:solidFill>
              <a:highlight>
                <a:srgbClr val="F2F2F2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rgbClr val="222222"/>
                </a:solidFill>
                <a:highlight>
                  <a:srgbClr val="F2F2F2"/>
                </a:highlight>
              </a:rPr>
              <a:t>pygame.</a:t>
            </a:r>
            <a:r>
              <a:rPr lang="ru" sz="1600">
                <a:solidFill>
                  <a:schemeClr val="dk1"/>
                </a:solidFill>
                <a:highlight>
                  <a:srgbClr val="F2F2F2"/>
                </a:highlight>
              </a:rPr>
              <a:t>init()</a:t>
            </a:r>
            <a:endParaRPr sz="1600">
              <a:solidFill>
                <a:srgbClr val="222222"/>
              </a:solidFill>
              <a:highlight>
                <a:srgbClr val="F2F2F2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rgbClr val="222222"/>
                </a:solidFill>
                <a:highlight>
                  <a:srgbClr val="F2F2F2"/>
                </a:highlight>
              </a:rPr>
              <a:t> </a:t>
            </a:r>
            <a:endParaRPr sz="1600">
              <a:solidFill>
                <a:srgbClr val="222222"/>
              </a:solidFill>
              <a:highlight>
                <a:srgbClr val="F2F2F2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 b="1">
                <a:solidFill>
                  <a:srgbClr val="FF7700"/>
                </a:solidFill>
                <a:highlight>
                  <a:srgbClr val="F2F2F2"/>
                </a:highlight>
              </a:rPr>
              <a:t>def</a:t>
            </a:r>
            <a:r>
              <a:rPr lang="ru" sz="1600">
                <a:solidFill>
                  <a:srgbClr val="222222"/>
                </a:solidFill>
                <a:highlight>
                  <a:srgbClr val="F2F2F2"/>
                </a:highlight>
              </a:rPr>
              <a:t> main</a:t>
            </a:r>
            <a:r>
              <a:rPr lang="ru" sz="1600">
                <a:solidFill>
                  <a:schemeClr val="dk1"/>
                </a:solidFill>
                <a:highlight>
                  <a:srgbClr val="F2F2F2"/>
                </a:highlight>
              </a:rPr>
              <a:t>()</a:t>
            </a:r>
            <a:r>
              <a:rPr lang="ru" sz="1600">
                <a:solidFill>
                  <a:srgbClr val="222222"/>
                </a:solidFill>
                <a:highlight>
                  <a:srgbClr val="F2F2F2"/>
                </a:highlight>
              </a:rPr>
              <a:t>:    </a:t>
            </a:r>
            <a:endParaRPr sz="1600">
              <a:solidFill>
                <a:srgbClr val="222222"/>
              </a:solidFill>
              <a:highlight>
                <a:srgbClr val="F2F2F2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rgbClr val="222222"/>
                </a:solidFill>
                <a:highlight>
                  <a:srgbClr val="F2F2F2"/>
                </a:highlight>
              </a:rPr>
              <a:t> </a:t>
            </a:r>
            <a:endParaRPr sz="1600">
              <a:solidFill>
                <a:srgbClr val="222222"/>
              </a:solidFill>
              <a:highlight>
                <a:srgbClr val="F2F2F2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rgbClr val="222222"/>
                </a:solidFill>
                <a:highlight>
                  <a:srgbClr val="F2F2F2"/>
                </a:highlight>
              </a:rPr>
              <a:t>    pygame.</a:t>
            </a:r>
            <a:r>
              <a:rPr lang="ru" sz="1600">
                <a:solidFill>
                  <a:schemeClr val="dk1"/>
                </a:solidFill>
                <a:highlight>
                  <a:srgbClr val="F2F2F2"/>
                </a:highlight>
              </a:rPr>
              <a:t>display</a:t>
            </a:r>
            <a:r>
              <a:rPr lang="ru" sz="1600">
                <a:solidFill>
                  <a:srgbClr val="222222"/>
                </a:solidFill>
                <a:highlight>
                  <a:srgbClr val="F2F2F2"/>
                </a:highlight>
              </a:rPr>
              <a:t>.</a:t>
            </a:r>
            <a:r>
              <a:rPr lang="ru" sz="1600">
                <a:solidFill>
                  <a:schemeClr val="dk1"/>
                </a:solidFill>
                <a:highlight>
                  <a:srgbClr val="F2F2F2"/>
                </a:highlight>
              </a:rPr>
              <a:t>set_mode((</a:t>
            </a:r>
            <a:r>
              <a:rPr lang="ru" sz="1600">
                <a:solidFill>
                  <a:srgbClr val="FF4500"/>
                </a:solidFill>
                <a:highlight>
                  <a:srgbClr val="F2F2F2"/>
                </a:highlight>
              </a:rPr>
              <a:t>600</a:t>
            </a:r>
            <a:r>
              <a:rPr lang="ru" sz="1600">
                <a:solidFill>
                  <a:srgbClr val="66CC66"/>
                </a:solidFill>
                <a:highlight>
                  <a:srgbClr val="F2F2F2"/>
                </a:highlight>
              </a:rPr>
              <a:t>,</a:t>
            </a:r>
            <a:r>
              <a:rPr lang="ru" sz="1600">
                <a:solidFill>
                  <a:srgbClr val="222222"/>
                </a:solidFill>
                <a:highlight>
                  <a:srgbClr val="F2F2F2"/>
                </a:highlight>
              </a:rPr>
              <a:t> </a:t>
            </a:r>
            <a:r>
              <a:rPr lang="ru" sz="1600">
                <a:solidFill>
                  <a:srgbClr val="FF4500"/>
                </a:solidFill>
                <a:highlight>
                  <a:srgbClr val="F2F2F2"/>
                </a:highlight>
              </a:rPr>
              <a:t>400</a:t>
            </a:r>
            <a:r>
              <a:rPr lang="ru" sz="1600">
                <a:solidFill>
                  <a:schemeClr val="dk1"/>
                </a:solidFill>
                <a:highlight>
                  <a:srgbClr val="F2F2F2"/>
                </a:highlight>
              </a:rPr>
              <a:t>))</a:t>
            </a:r>
            <a:endParaRPr sz="1600">
              <a:solidFill>
                <a:srgbClr val="222222"/>
              </a:solidFill>
              <a:highlight>
                <a:srgbClr val="F2F2F2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rgbClr val="222222"/>
                </a:solidFill>
                <a:highlight>
                  <a:srgbClr val="F2F2F2"/>
                </a:highlight>
              </a:rPr>
              <a:t> </a:t>
            </a:r>
            <a:endParaRPr sz="1600">
              <a:solidFill>
                <a:srgbClr val="222222"/>
              </a:solidFill>
              <a:highlight>
                <a:srgbClr val="F2F2F2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rgbClr val="222222"/>
                </a:solidFill>
                <a:highlight>
                  <a:srgbClr val="F2F2F2"/>
                </a:highlight>
              </a:rPr>
              <a:t>    </a:t>
            </a:r>
            <a:r>
              <a:rPr lang="ru" sz="1600" b="1">
                <a:solidFill>
                  <a:srgbClr val="FF7700"/>
                </a:solidFill>
                <a:highlight>
                  <a:srgbClr val="F2F2F2"/>
                </a:highlight>
              </a:rPr>
              <a:t>while</a:t>
            </a:r>
            <a:r>
              <a:rPr lang="ru" sz="1600">
                <a:solidFill>
                  <a:srgbClr val="222222"/>
                </a:solidFill>
                <a:highlight>
                  <a:srgbClr val="F2F2F2"/>
                </a:highlight>
              </a:rPr>
              <a:t> </a:t>
            </a:r>
            <a:r>
              <a:rPr lang="ru" sz="1600">
                <a:solidFill>
                  <a:srgbClr val="008000"/>
                </a:solidFill>
                <a:highlight>
                  <a:srgbClr val="F2F2F2"/>
                </a:highlight>
              </a:rPr>
              <a:t>True</a:t>
            </a:r>
            <a:r>
              <a:rPr lang="ru" sz="1600">
                <a:solidFill>
                  <a:srgbClr val="222222"/>
                </a:solidFill>
                <a:highlight>
                  <a:srgbClr val="F2F2F2"/>
                </a:highlight>
              </a:rPr>
              <a:t>:</a:t>
            </a:r>
            <a:endParaRPr sz="1600">
              <a:solidFill>
                <a:srgbClr val="222222"/>
              </a:solidFill>
              <a:highlight>
                <a:srgbClr val="F2F2F2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rgbClr val="222222"/>
                </a:solidFill>
                <a:highlight>
                  <a:srgbClr val="F2F2F2"/>
                </a:highlight>
              </a:rPr>
              <a:t>        </a:t>
            </a:r>
            <a:r>
              <a:rPr lang="ru" sz="1600" b="1">
                <a:solidFill>
                  <a:srgbClr val="FF7700"/>
                </a:solidFill>
                <a:highlight>
                  <a:srgbClr val="F2F2F2"/>
                </a:highlight>
              </a:rPr>
              <a:t>for</a:t>
            </a:r>
            <a:r>
              <a:rPr lang="ru" sz="1600">
                <a:solidFill>
                  <a:srgbClr val="222222"/>
                </a:solidFill>
                <a:highlight>
                  <a:srgbClr val="F2F2F2"/>
                </a:highlight>
              </a:rPr>
              <a:t> i </a:t>
            </a:r>
            <a:r>
              <a:rPr lang="ru" sz="1600" b="1">
                <a:solidFill>
                  <a:srgbClr val="FF7700"/>
                </a:solidFill>
                <a:highlight>
                  <a:srgbClr val="F2F2F2"/>
                </a:highlight>
              </a:rPr>
              <a:t>in</a:t>
            </a:r>
            <a:r>
              <a:rPr lang="ru" sz="1600">
                <a:solidFill>
                  <a:srgbClr val="222222"/>
                </a:solidFill>
                <a:highlight>
                  <a:srgbClr val="F2F2F2"/>
                </a:highlight>
              </a:rPr>
              <a:t> pygame.</a:t>
            </a:r>
            <a:r>
              <a:rPr lang="ru" sz="1600">
                <a:solidFill>
                  <a:schemeClr val="dk1"/>
                </a:solidFill>
                <a:highlight>
                  <a:srgbClr val="F2F2F2"/>
                </a:highlight>
              </a:rPr>
              <a:t>event</a:t>
            </a:r>
            <a:r>
              <a:rPr lang="ru" sz="1600">
                <a:solidFill>
                  <a:srgbClr val="222222"/>
                </a:solidFill>
                <a:highlight>
                  <a:srgbClr val="F2F2F2"/>
                </a:highlight>
              </a:rPr>
              <a:t>.</a:t>
            </a:r>
            <a:r>
              <a:rPr lang="ru" sz="1600">
                <a:solidFill>
                  <a:schemeClr val="dk1"/>
                </a:solidFill>
                <a:highlight>
                  <a:srgbClr val="F2F2F2"/>
                </a:highlight>
              </a:rPr>
              <a:t>get()</a:t>
            </a:r>
            <a:r>
              <a:rPr lang="ru" sz="1600">
                <a:solidFill>
                  <a:srgbClr val="222222"/>
                </a:solidFill>
                <a:highlight>
                  <a:srgbClr val="F2F2F2"/>
                </a:highlight>
              </a:rPr>
              <a:t>:</a:t>
            </a:r>
            <a:endParaRPr sz="1600">
              <a:solidFill>
                <a:srgbClr val="222222"/>
              </a:solidFill>
              <a:highlight>
                <a:srgbClr val="F2F2F2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rgbClr val="222222"/>
                </a:solidFill>
                <a:highlight>
                  <a:srgbClr val="F2F2F2"/>
                </a:highlight>
              </a:rPr>
              <a:t>            </a:t>
            </a:r>
            <a:r>
              <a:rPr lang="ru" sz="1600" b="1">
                <a:solidFill>
                  <a:srgbClr val="FF7700"/>
                </a:solidFill>
                <a:highlight>
                  <a:srgbClr val="F2F2F2"/>
                </a:highlight>
              </a:rPr>
              <a:t>if</a:t>
            </a:r>
            <a:r>
              <a:rPr lang="ru" sz="1600">
                <a:solidFill>
                  <a:srgbClr val="222222"/>
                </a:solidFill>
                <a:highlight>
                  <a:srgbClr val="F2F2F2"/>
                </a:highlight>
              </a:rPr>
              <a:t> i.</a:t>
            </a:r>
            <a:r>
              <a:rPr lang="ru" sz="1600">
                <a:solidFill>
                  <a:srgbClr val="008000"/>
                </a:solidFill>
                <a:highlight>
                  <a:srgbClr val="F2F2F2"/>
                </a:highlight>
              </a:rPr>
              <a:t>type</a:t>
            </a:r>
            <a:r>
              <a:rPr lang="ru" sz="1600">
                <a:solidFill>
                  <a:srgbClr val="222222"/>
                </a:solidFill>
                <a:highlight>
                  <a:srgbClr val="F2F2F2"/>
                </a:highlight>
              </a:rPr>
              <a:t> </a:t>
            </a:r>
            <a:r>
              <a:rPr lang="ru" sz="1600">
                <a:solidFill>
                  <a:srgbClr val="66CC66"/>
                </a:solidFill>
                <a:highlight>
                  <a:srgbClr val="F2F2F2"/>
                </a:highlight>
              </a:rPr>
              <a:t>==</a:t>
            </a:r>
            <a:r>
              <a:rPr lang="ru" sz="1600">
                <a:solidFill>
                  <a:srgbClr val="222222"/>
                </a:solidFill>
                <a:highlight>
                  <a:srgbClr val="F2F2F2"/>
                </a:highlight>
              </a:rPr>
              <a:t> pygame.</a:t>
            </a:r>
            <a:r>
              <a:rPr lang="ru" sz="1600">
                <a:solidFill>
                  <a:schemeClr val="dk1"/>
                </a:solidFill>
                <a:highlight>
                  <a:srgbClr val="F2F2F2"/>
                </a:highlight>
              </a:rPr>
              <a:t>QUIT</a:t>
            </a:r>
            <a:r>
              <a:rPr lang="ru" sz="1600">
                <a:solidFill>
                  <a:srgbClr val="222222"/>
                </a:solidFill>
                <a:highlight>
                  <a:srgbClr val="F2F2F2"/>
                </a:highlight>
              </a:rPr>
              <a:t>:</a:t>
            </a:r>
            <a:endParaRPr sz="1600">
              <a:solidFill>
                <a:srgbClr val="222222"/>
              </a:solidFill>
              <a:highlight>
                <a:srgbClr val="F2F2F2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rgbClr val="222222"/>
                </a:solidFill>
                <a:highlight>
                  <a:srgbClr val="F2F2F2"/>
                </a:highlight>
              </a:rPr>
              <a:t>                </a:t>
            </a:r>
            <a:r>
              <a:rPr lang="ru" sz="1600" b="1">
                <a:solidFill>
                  <a:srgbClr val="FF7700"/>
                </a:solidFill>
                <a:highlight>
                  <a:srgbClr val="F2F2F2"/>
                </a:highlight>
              </a:rPr>
              <a:t>return</a:t>
            </a:r>
            <a:endParaRPr sz="1600">
              <a:solidFill>
                <a:srgbClr val="222222"/>
              </a:solidFill>
              <a:highlight>
                <a:srgbClr val="F2F2F2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rgbClr val="222222"/>
                </a:solidFill>
                <a:highlight>
                  <a:srgbClr val="F2F2F2"/>
                </a:highlight>
              </a:rPr>
              <a:t> </a:t>
            </a:r>
            <a:endParaRPr sz="1600">
              <a:solidFill>
                <a:srgbClr val="222222"/>
              </a:solidFill>
              <a:highlight>
                <a:srgbClr val="F2F2F2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 b="1">
                <a:solidFill>
                  <a:srgbClr val="FF7700"/>
                </a:solidFill>
                <a:highlight>
                  <a:srgbClr val="F2F2F2"/>
                </a:highlight>
              </a:rPr>
              <a:t>if</a:t>
            </a:r>
            <a:r>
              <a:rPr lang="ru" sz="1600">
                <a:solidFill>
                  <a:srgbClr val="222222"/>
                </a:solidFill>
                <a:highlight>
                  <a:srgbClr val="F2F2F2"/>
                </a:highlight>
              </a:rPr>
              <a:t> __name__ </a:t>
            </a:r>
            <a:r>
              <a:rPr lang="ru" sz="1600">
                <a:solidFill>
                  <a:srgbClr val="66CC66"/>
                </a:solidFill>
                <a:highlight>
                  <a:srgbClr val="F2F2F2"/>
                </a:highlight>
              </a:rPr>
              <a:t>==</a:t>
            </a:r>
            <a:r>
              <a:rPr lang="ru" sz="1600">
                <a:solidFill>
                  <a:srgbClr val="222222"/>
                </a:solidFill>
                <a:highlight>
                  <a:srgbClr val="F2F2F2"/>
                </a:highlight>
              </a:rPr>
              <a:t> </a:t>
            </a:r>
            <a:r>
              <a:rPr lang="ru" sz="1600">
                <a:solidFill>
                  <a:srgbClr val="483D8B"/>
                </a:solidFill>
                <a:highlight>
                  <a:srgbClr val="F2F2F2"/>
                </a:highlight>
              </a:rPr>
              <a:t>"__main__"</a:t>
            </a:r>
            <a:r>
              <a:rPr lang="ru" sz="1600">
                <a:solidFill>
                  <a:srgbClr val="222222"/>
                </a:solidFill>
                <a:highlight>
                  <a:srgbClr val="F2F2F2"/>
                </a:highlight>
              </a:rPr>
              <a:t>:</a:t>
            </a:r>
            <a:endParaRPr sz="1600">
              <a:solidFill>
                <a:srgbClr val="222222"/>
              </a:solidFill>
              <a:highlight>
                <a:srgbClr val="F2F2F2"/>
              </a:highlight>
            </a:endParaRPr>
          </a:p>
          <a:p>
            <a:pPr marL="76200" marR="76200" lvl="0" indent="0" algn="l" rtl="0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rgbClr val="222222"/>
                </a:solidFill>
                <a:highlight>
                  <a:srgbClr val="F2F2F2"/>
                </a:highlight>
              </a:rPr>
              <a:t>    main</a:t>
            </a:r>
            <a:r>
              <a:rPr lang="ru" sz="1600">
                <a:solidFill>
                  <a:schemeClr val="dk1"/>
                </a:solidFill>
                <a:highlight>
                  <a:srgbClr val="F2F2F2"/>
                </a:highlight>
              </a:rPr>
              <a:t>()</a:t>
            </a:r>
            <a:endParaRPr sz="1600">
              <a:solidFill>
                <a:srgbClr val="363636"/>
              </a:solidFill>
            </a:endParaRPr>
          </a:p>
        </p:txBody>
      </p:sp>
      <p:sp>
        <p:nvSpPr>
          <p:cNvPr id="377" name="Google Shape;377;g8abca141d8_0_109"/>
          <p:cNvSpPr txBox="1"/>
          <p:nvPr/>
        </p:nvSpPr>
        <p:spPr>
          <a:xfrm>
            <a:off x="4281225" y="805600"/>
            <a:ext cx="4575300" cy="3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363636"/>
                </a:solidFill>
                <a:latin typeface="Roboto"/>
                <a:ea typeface="Roboto"/>
                <a:cs typeface="Roboto"/>
                <a:sym typeface="Roboto"/>
              </a:rPr>
              <a:t>Нередко код основной ветки программы помещают в функцию, например, main(). </a:t>
            </a:r>
            <a:endParaRPr sz="2000">
              <a:solidFill>
                <a:srgbClr val="36363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363636"/>
                </a:solidFill>
                <a:latin typeface="Roboto"/>
                <a:ea typeface="Roboto"/>
                <a:cs typeface="Roboto"/>
                <a:sym typeface="Roboto"/>
              </a:rPr>
              <a:t>Она выполняется, если файл запускается как скрипт, а не импортируется как модуль. </a:t>
            </a:r>
            <a:endParaRPr sz="2000">
              <a:solidFill>
                <a:srgbClr val="36363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rPr lang="ru" sz="2000">
                <a:solidFill>
                  <a:srgbClr val="363636"/>
                </a:solidFill>
                <a:latin typeface="Roboto"/>
                <a:ea typeface="Roboto"/>
                <a:cs typeface="Roboto"/>
                <a:sym typeface="Roboto"/>
              </a:rPr>
              <a:t>В этом случае для завершения программы проще использовать оператор return, который осуществляет выход из функции.</a:t>
            </a:r>
            <a:endParaRPr sz="22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Google Shape;190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50" y="57375"/>
            <a:ext cx="91403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4"/>
          <p:cNvSpPr txBox="1"/>
          <p:nvPr/>
        </p:nvSpPr>
        <p:spPr>
          <a:xfrm>
            <a:off x="733481" y="1790850"/>
            <a:ext cx="7381500" cy="8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ru" sz="2700" b="0" i="0" u="none" strike="noStrike" cap="none">
                <a:solidFill>
                  <a:srgbClr val="525860"/>
                </a:solidFill>
                <a:latin typeface="Roboto"/>
                <a:ea typeface="Roboto"/>
                <a:cs typeface="Roboto"/>
                <a:sym typeface="Roboto"/>
              </a:rPr>
              <a:t>1 Объекты</a:t>
            </a:r>
            <a:endParaRPr sz="2700" b="0" i="0" u="none" strike="noStrike" cap="none">
              <a:solidFill>
                <a:srgbClr val="52586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ru" sz="2700" b="0" i="0" u="none" strike="noStrike" cap="none">
                <a:solidFill>
                  <a:srgbClr val="525860"/>
                </a:solidFill>
                <a:latin typeface="Roboto"/>
                <a:ea typeface="Roboto"/>
                <a:cs typeface="Roboto"/>
                <a:sym typeface="Roboto"/>
              </a:rPr>
              <a:t>2 Наследование</a:t>
            </a:r>
            <a:endParaRPr sz="2700" b="0" i="0" u="none" strike="noStrike" cap="none">
              <a:solidFill>
                <a:srgbClr val="52586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ru" sz="2700" b="0" i="0" u="none" strike="noStrike" cap="none">
                <a:solidFill>
                  <a:srgbClr val="525860"/>
                </a:solidFill>
                <a:latin typeface="Roboto"/>
                <a:ea typeface="Roboto"/>
                <a:cs typeface="Roboto"/>
                <a:sym typeface="Roboto"/>
              </a:rPr>
              <a:t>3 Модули</a:t>
            </a:r>
            <a:endParaRPr sz="2700" b="0" i="0" u="none" strike="noStrike" cap="none">
              <a:solidFill>
                <a:srgbClr val="52586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2" name="Google Shape;192;p4"/>
          <p:cNvSpPr/>
          <p:nvPr/>
        </p:nvSpPr>
        <p:spPr>
          <a:xfrm>
            <a:off x="733481" y="731166"/>
            <a:ext cx="8345700" cy="4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</a:pPr>
            <a:r>
              <a:rPr lang="ru" sz="2900" b="1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План занятия</a:t>
            </a:r>
            <a:endParaRPr sz="2900" b="1" i="0" u="none" strike="noStrike" cap="non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93" name="Google Shape;193;p4"/>
          <p:cNvCxnSpPr/>
          <p:nvPr/>
        </p:nvCxnSpPr>
        <p:spPr>
          <a:xfrm>
            <a:off x="733481" y="731165"/>
            <a:ext cx="470700" cy="0"/>
          </a:xfrm>
          <a:prstGeom prst="straightConnector1">
            <a:avLst/>
          </a:prstGeom>
          <a:noFill/>
          <a:ln w="88900" cap="flat" cmpd="sng">
            <a:solidFill>
              <a:srgbClr val="F26751"/>
            </a:solidFill>
            <a:prstDash val="solid"/>
            <a:miter lim="4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2" name="Google Shape;382;g8abca141d8_0_1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50" y="0"/>
            <a:ext cx="91403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383" name="Google Shape;383;g8abca141d8_0_118"/>
          <p:cNvSpPr/>
          <p:nvPr/>
        </p:nvSpPr>
        <p:spPr>
          <a:xfrm>
            <a:off x="346866" y="232275"/>
            <a:ext cx="4264800" cy="4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</a:pPr>
            <a:r>
              <a:rPr lang="ru" sz="3000"/>
              <a:t>Частота </a:t>
            </a:r>
            <a:endParaRPr sz="2900" b="1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84" name="Google Shape;384;g8abca141d8_0_118"/>
          <p:cNvCxnSpPr/>
          <p:nvPr/>
        </p:nvCxnSpPr>
        <p:spPr>
          <a:xfrm>
            <a:off x="733481" y="731165"/>
            <a:ext cx="470700" cy="0"/>
          </a:xfrm>
          <a:prstGeom prst="straightConnector1">
            <a:avLst/>
          </a:prstGeom>
          <a:noFill/>
          <a:ln w="88900" cap="flat" cmpd="sng">
            <a:solidFill>
              <a:srgbClr val="F26751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386" name="Google Shape;386;g8abca141d8_0_118"/>
          <p:cNvSpPr txBox="1"/>
          <p:nvPr/>
        </p:nvSpPr>
        <p:spPr>
          <a:xfrm>
            <a:off x="346875" y="1341225"/>
            <a:ext cx="8628600" cy="34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Google Shape;387;g8abca141d8_0_118"/>
          <p:cNvSpPr txBox="1"/>
          <p:nvPr/>
        </p:nvSpPr>
        <p:spPr>
          <a:xfrm>
            <a:off x="346875" y="992350"/>
            <a:ext cx="7927500" cy="330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>
                <a:solidFill>
                  <a:srgbClr val="363636"/>
                </a:solidFill>
                <a:latin typeface="Roboto"/>
                <a:ea typeface="Roboto"/>
                <a:cs typeface="Roboto"/>
                <a:sym typeface="Roboto"/>
              </a:rPr>
              <a:t>Перейдем к следующему вопросу. С какой скоростью крутится цикл while? </a:t>
            </a:r>
            <a:endParaRPr sz="1800">
              <a:solidFill>
                <a:srgbClr val="36363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>
                <a:solidFill>
                  <a:srgbClr val="363636"/>
                </a:solidFill>
                <a:latin typeface="Roboto"/>
                <a:ea typeface="Roboto"/>
                <a:cs typeface="Roboto"/>
                <a:sym typeface="Roboto"/>
              </a:rPr>
              <a:t>Для обновления экрана в динамической игре часто используют 60 кадров в секунду, а в статической, типа пазла, достаточно будет 30-ти. Из этого следует, что циклу незачем работать быстрее.</a:t>
            </a:r>
            <a:endParaRPr sz="1800">
              <a:solidFill>
                <a:srgbClr val="36363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>
                <a:solidFill>
                  <a:srgbClr val="363636"/>
                </a:solidFill>
                <a:latin typeface="Roboto"/>
                <a:ea typeface="Roboto"/>
                <a:cs typeface="Roboto"/>
                <a:sym typeface="Roboto"/>
              </a:rPr>
              <a:t>Поэтому в главном цикле следует выполнять задержку. </a:t>
            </a:r>
            <a:endParaRPr sz="1800">
              <a:solidFill>
                <a:srgbClr val="36363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>
                <a:solidFill>
                  <a:srgbClr val="363636"/>
                </a:solidFill>
                <a:latin typeface="Roboto"/>
                <a:ea typeface="Roboto"/>
                <a:cs typeface="Roboto"/>
                <a:sym typeface="Roboto"/>
              </a:rPr>
              <a:t>Делают это либо вызовом функции delay() модуля time библиотеки pygame, либо создают объект часов и устанавливают ему частоту кадров. </a:t>
            </a:r>
            <a:endParaRPr sz="1800">
              <a:solidFill>
                <a:srgbClr val="36363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>
                <a:solidFill>
                  <a:srgbClr val="363636"/>
                </a:solidFill>
                <a:latin typeface="Roboto"/>
                <a:ea typeface="Roboto"/>
                <a:cs typeface="Roboto"/>
                <a:sym typeface="Roboto"/>
              </a:rPr>
              <a:t>Первый способ проще, второй – более профессиональный.</a:t>
            </a:r>
            <a:endParaRPr sz="1800">
              <a:solidFill>
                <a:srgbClr val="36363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2" name="Google Shape;392;g8abca141d8_0_1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50" y="0"/>
            <a:ext cx="91403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393" name="Google Shape;393;g8abca141d8_0_127"/>
          <p:cNvSpPr/>
          <p:nvPr/>
        </p:nvSpPr>
        <p:spPr>
          <a:xfrm>
            <a:off x="346866" y="232275"/>
            <a:ext cx="4264800" cy="4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</a:pPr>
            <a:r>
              <a:rPr lang="ru" sz="3000"/>
              <a:t>time.delay</a:t>
            </a:r>
            <a:endParaRPr sz="2900" b="1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94" name="Google Shape;394;g8abca141d8_0_127"/>
          <p:cNvCxnSpPr/>
          <p:nvPr/>
        </p:nvCxnSpPr>
        <p:spPr>
          <a:xfrm>
            <a:off x="733481" y="731165"/>
            <a:ext cx="470700" cy="0"/>
          </a:xfrm>
          <a:prstGeom prst="straightConnector1">
            <a:avLst/>
          </a:prstGeom>
          <a:noFill/>
          <a:ln w="88900" cap="flat" cmpd="sng">
            <a:solidFill>
              <a:srgbClr val="F26751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396" name="Google Shape;396;g8abca141d8_0_127"/>
          <p:cNvSpPr txBox="1"/>
          <p:nvPr/>
        </p:nvSpPr>
        <p:spPr>
          <a:xfrm>
            <a:off x="346875" y="1341225"/>
            <a:ext cx="8628600" cy="34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Google Shape;397;g8abca141d8_0_127"/>
          <p:cNvSpPr txBox="1"/>
          <p:nvPr/>
        </p:nvSpPr>
        <p:spPr>
          <a:xfrm>
            <a:off x="346875" y="992350"/>
            <a:ext cx="7927500" cy="330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 b="1">
                <a:solidFill>
                  <a:srgbClr val="FF7700"/>
                </a:solidFill>
                <a:highlight>
                  <a:srgbClr val="F2F2F2"/>
                </a:highlight>
              </a:rPr>
              <a:t>import</a:t>
            </a:r>
            <a:r>
              <a:rPr lang="ru" sz="1800">
                <a:solidFill>
                  <a:srgbClr val="222222"/>
                </a:solidFill>
                <a:highlight>
                  <a:srgbClr val="F2F2F2"/>
                </a:highlight>
              </a:rPr>
              <a:t> pygame</a:t>
            </a:r>
            <a:endParaRPr sz="1800">
              <a:solidFill>
                <a:srgbClr val="222222"/>
              </a:solidFill>
              <a:highlight>
                <a:srgbClr val="F2F2F2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>
                <a:solidFill>
                  <a:srgbClr val="222222"/>
                </a:solidFill>
                <a:highlight>
                  <a:srgbClr val="F2F2F2"/>
                </a:highlight>
              </a:rPr>
              <a:t> </a:t>
            </a:r>
            <a:endParaRPr sz="1800">
              <a:solidFill>
                <a:srgbClr val="222222"/>
              </a:solidFill>
              <a:highlight>
                <a:srgbClr val="F2F2F2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>
                <a:solidFill>
                  <a:srgbClr val="222222"/>
                </a:solidFill>
                <a:highlight>
                  <a:srgbClr val="F2F2F2"/>
                </a:highlight>
              </a:rPr>
              <a:t>pygame.</a:t>
            </a:r>
            <a:r>
              <a:rPr lang="ru" sz="1800">
                <a:solidFill>
                  <a:schemeClr val="dk1"/>
                </a:solidFill>
                <a:highlight>
                  <a:srgbClr val="F2F2F2"/>
                </a:highlight>
              </a:rPr>
              <a:t>init()</a:t>
            </a:r>
            <a:endParaRPr sz="1800">
              <a:solidFill>
                <a:srgbClr val="222222"/>
              </a:solidFill>
              <a:highlight>
                <a:srgbClr val="F2F2F2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>
                <a:solidFill>
                  <a:srgbClr val="222222"/>
                </a:solidFill>
                <a:highlight>
                  <a:srgbClr val="F2F2F2"/>
                </a:highlight>
              </a:rPr>
              <a:t> </a:t>
            </a:r>
            <a:endParaRPr sz="1800">
              <a:solidFill>
                <a:srgbClr val="222222"/>
              </a:solidFill>
              <a:highlight>
                <a:srgbClr val="F2F2F2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>
                <a:solidFill>
                  <a:srgbClr val="222222"/>
                </a:solidFill>
                <a:highlight>
                  <a:srgbClr val="F2F2F2"/>
                </a:highlight>
              </a:rPr>
              <a:t>pygame.</a:t>
            </a:r>
            <a:r>
              <a:rPr lang="ru" sz="1800">
                <a:solidFill>
                  <a:schemeClr val="dk1"/>
                </a:solidFill>
                <a:highlight>
                  <a:srgbClr val="F2F2F2"/>
                </a:highlight>
              </a:rPr>
              <a:t>display</a:t>
            </a:r>
            <a:r>
              <a:rPr lang="ru" sz="1800">
                <a:solidFill>
                  <a:srgbClr val="222222"/>
                </a:solidFill>
                <a:highlight>
                  <a:srgbClr val="F2F2F2"/>
                </a:highlight>
              </a:rPr>
              <a:t>.</a:t>
            </a:r>
            <a:r>
              <a:rPr lang="ru" sz="1800">
                <a:solidFill>
                  <a:schemeClr val="dk1"/>
                </a:solidFill>
                <a:highlight>
                  <a:srgbClr val="F2F2F2"/>
                </a:highlight>
              </a:rPr>
              <a:t>set_mode((</a:t>
            </a:r>
            <a:r>
              <a:rPr lang="ru" sz="1800">
                <a:solidFill>
                  <a:srgbClr val="FF4500"/>
                </a:solidFill>
                <a:highlight>
                  <a:srgbClr val="F2F2F2"/>
                </a:highlight>
              </a:rPr>
              <a:t>600</a:t>
            </a:r>
            <a:r>
              <a:rPr lang="ru" sz="1800">
                <a:solidFill>
                  <a:srgbClr val="66CC66"/>
                </a:solidFill>
                <a:highlight>
                  <a:srgbClr val="F2F2F2"/>
                </a:highlight>
              </a:rPr>
              <a:t>,</a:t>
            </a:r>
            <a:r>
              <a:rPr lang="ru" sz="1800">
                <a:solidFill>
                  <a:srgbClr val="222222"/>
                </a:solidFill>
                <a:highlight>
                  <a:srgbClr val="F2F2F2"/>
                </a:highlight>
              </a:rPr>
              <a:t> </a:t>
            </a:r>
            <a:r>
              <a:rPr lang="ru" sz="1800">
                <a:solidFill>
                  <a:srgbClr val="FF4500"/>
                </a:solidFill>
                <a:highlight>
                  <a:srgbClr val="F2F2F2"/>
                </a:highlight>
              </a:rPr>
              <a:t>400</a:t>
            </a:r>
            <a:r>
              <a:rPr lang="ru" sz="1800">
                <a:solidFill>
                  <a:schemeClr val="dk1"/>
                </a:solidFill>
                <a:highlight>
                  <a:srgbClr val="F2F2F2"/>
                </a:highlight>
              </a:rPr>
              <a:t>))</a:t>
            </a:r>
            <a:endParaRPr sz="1800">
              <a:solidFill>
                <a:srgbClr val="222222"/>
              </a:solidFill>
              <a:highlight>
                <a:srgbClr val="F2F2F2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>
                <a:solidFill>
                  <a:srgbClr val="222222"/>
                </a:solidFill>
                <a:highlight>
                  <a:srgbClr val="F2F2F2"/>
                </a:highlight>
              </a:rPr>
              <a:t> </a:t>
            </a:r>
            <a:endParaRPr sz="1800">
              <a:solidFill>
                <a:srgbClr val="222222"/>
              </a:solidFill>
              <a:highlight>
                <a:srgbClr val="F2F2F2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 b="1">
                <a:solidFill>
                  <a:srgbClr val="FF7700"/>
                </a:solidFill>
                <a:highlight>
                  <a:srgbClr val="F2F2F2"/>
                </a:highlight>
              </a:rPr>
              <a:t>while</a:t>
            </a:r>
            <a:r>
              <a:rPr lang="ru" sz="1800">
                <a:solidFill>
                  <a:srgbClr val="222222"/>
                </a:solidFill>
                <a:highlight>
                  <a:srgbClr val="F2F2F2"/>
                </a:highlight>
              </a:rPr>
              <a:t> </a:t>
            </a:r>
            <a:r>
              <a:rPr lang="ru" sz="1800">
                <a:solidFill>
                  <a:srgbClr val="008000"/>
                </a:solidFill>
                <a:highlight>
                  <a:srgbClr val="F2F2F2"/>
                </a:highlight>
              </a:rPr>
              <a:t>True</a:t>
            </a:r>
            <a:r>
              <a:rPr lang="ru" sz="1800">
                <a:solidFill>
                  <a:srgbClr val="222222"/>
                </a:solidFill>
                <a:highlight>
                  <a:srgbClr val="F2F2F2"/>
                </a:highlight>
              </a:rPr>
              <a:t>:</a:t>
            </a:r>
            <a:endParaRPr sz="1800">
              <a:solidFill>
                <a:srgbClr val="222222"/>
              </a:solidFill>
              <a:highlight>
                <a:srgbClr val="F2F2F2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>
                <a:solidFill>
                  <a:srgbClr val="222222"/>
                </a:solidFill>
                <a:highlight>
                  <a:srgbClr val="F2F2F2"/>
                </a:highlight>
              </a:rPr>
              <a:t>    </a:t>
            </a:r>
            <a:r>
              <a:rPr lang="ru" sz="1800" b="1">
                <a:solidFill>
                  <a:srgbClr val="FF7700"/>
                </a:solidFill>
                <a:highlight>
                  <a:srgbClr val="F2F2F2"/>
                </a:highlight>
              </a:rPr>
              <a:t>for</a:t>
            </a:r>
            <a:r>
              <a:rPr lang="ru" sz="1800">
                <a:solidFill>
                  <a:srgbClr val="222222"/>
                </a:solidFill>
                <a:highlight>
                  <a:srgbClr val="F2F2F2"/>
                </a:highlight>
              </a:rPr>
              <a:t> i </a:t>
            </a:r>
            <a:r>
              <a:rPr lang="ru" sz="1800" b="1">
                <a:solidFill>
                  <a:srgbClr val="FF7700"/>
                </a:solidFill>
                <a:highlight>
                  <a:srgbClr val="F2F2F2"/>
                </a:highlight>
              </a:rPr>
              <a:t>in</a:t>
            </a:r>
            <a:r>
              <a:rPr lang="ru" sz="1800">
                <a:solidFill>
                  <a:srgbClr val="222222"/>
                </a:solidFill>
                <a:highlight>
                  <a:srgbClr val="F2F2F2"/>
                </a:highlight>
              </a:rPr>
              <a:t> pygame.</a:t>
            </a:r>
            <a:r>
              <a:rPr lang="ru" sz="1800">
                <a:solidFill>
                  <a:schemeClr val="dk1"/>
                </a:solidFill>
                <a:highlight>
                  <a:srgbClr val="F2F2F2"/>
                </a:highlight>
              </a:rPr>
              <a:t>event</a:t>
            </a:r>
            <a:r>
              <a:rPr lang="ru" sz="1800">
                <a:solidFill>
                  <a:srgbClr val="222222"/>
                </a:solidFill>
                <a:highlight>
                  <a:srgbClr val="F2F2F2"/>
                </a:highlight>
              </a:rPr>
              <a:t>.</a:t>
            </a:r>
            <a:r>
              <a:rPr lang="ru" sz="1800">
                <a:solidFill>
                  <a:schemeClr val="dk1"/>
                </a:solidFill>
                <a:highlight>
                  <a:srgbClr val="F2F2F2"/>
                </a:highlight>
              </a:rPr>
              <a:t>get()</a:t>
            </a:r>
            <a:r>
              <a:rPr lang="ru" sz="1800">
                <a:solidFill>
                  <a:srgbClr val="222222"/>
                </a:solidFill>
                <a:highlight>
                  <a:srgbClr val="F2F2F2"/>
                </a:highlight>
              </a:rPr>
              <a:t>:</a:t>
            </a:r>
            <a:endParaRPr sz="1800">
              <a:solidFill>
                <a:srgbClr val="222222"/>
              </a:solidFill>
              <a:highlight>
                <a:srgbClr val="F2F2F2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>
                <a:solidFill>
                  <a:srgbClr val="222222"/>
                </a:solidFill>
                <a:highlight>
                  <a:srgbClr val="F2F2F2"/>
                </a:highlight>
              </a:rPr>
              <a:t>        </a:t>
            </a:r>
            <a:r>
              <a:rPr lang="ru" sz="1800" b="1">
                <a:solidFill>
                  <a:srgbClr val="FF7700"/>
                </a:solidFill>
                <a:highlight>
                  <a:srgbClr val="F2F2F2"/>
                </a:highlight>
              </a:rPr>
              <a:t>if</a:t>
            </a:r>
            <a:r>
              <a:rPr lang="ru" sz="1800">
                <a:solidFill>
                  <a:srgbClr val="222222"/>
                </a:solidFill>
                <a:highlight>
                  <a:srgbClr val="F2F2F2"/>
                </a:highlight>
              </a:rPr>
              <a:t> i.</a:t>
            </a:r>
            <a:r>
              <a:rPr lang="ru" sz="1800">
                <a:solidFill>
                  <a:srgbClr val="008000"/>
                </a:solidFill>
                <a:highlight>
                  <a:srgbClr val="F2F2F2"/>
                </a:highlight>
              </a:rPr>
              <a:t>type</a:t>
            </a:r>
            <a:r>
              <a:rPr lang="ru" sz="1800">
                <a:solidFill>
                  <a:srgbClr val="222222"/>
                </a:solidFill>
                <a:highlight>
                  <a:srgbClr val="F2F2F2"/>
                </a:highlight>
              </a:rPr>
              <a:t> </a:t>
            </a:r>
            <a:r>
              <a:rPr lang="ru" sz="1800">
                <a:solidFill>
                  <a:srgbClr val="66CC66"/>
                </a:solidFill>
                <a:highlight>
                  <a:srgbClr val="F2F2F2"/>
                </a:highlight>
              </a:rPr>
              <a:t>==</a:t>
            </a:r>
            <a:r>
              <a:rPr lang="ru" sz="1800">
                <a:solidFill>
                  <a:srgbClr val="222222"/>
                </a:solidFill>
                <a:highlight>
                  <a:srgbClr val="F2F2F2"/>
                </a:highlight>
              </a:rPr>
              <a:t> pygame.</a:t>
            </a:r>
            <a:r>
              <a:rPr lang="ru" sz="1800">
                <a:solidFill>
                  <a:schemeClr val="dk1"/>
                </a:solidFill>
                <a:highlight>
                  <a:srgbClr val="F2F2F2"/>
                </a:highlight>
              </a:rPr>
              <a:t>QUIT</a:t>
            </a:r>
            <a:r>
              <a:rPr lang="ru" sz="1800">
                <a:solidFill>
                  <a:srgbClr val="222222"/>
                </a:solidFill>
                <a:highlight>
                  <a:srgbClr val="F2F2F2"/>
                </a:highlight>
              </a:rPr>
              <a:t>:</a:t>
            </a:r>
            <a:endParaRPr sz="1800">
              <a:solidFill>
                <a:srgbClr val="222222"/>
              </a:solidFill>
              <a:highlight>
                <a:srgbClr val="F2F2F2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>
                <a:solidFill>
                  <a:srgbClr val="222222"/>
                </a:solidFill>
                <a:highlight>
                  <a:srgbClr val="F2F2F2"/>
                </a:highlight>
              </a:rPr>
              <a:t>            exit</a:t>
            </a:r>
            <a:r>
              <a:rPr lang="ru" sz="1800">
                <a:solidFill>
                  <a:schemeClr val="dk1"/>
                </a:solidFill>
                <a:highlight>
                  <a:srgbClr val="F2F2F2"/>
                </a:highlight>
              </a:rPr>
              <a:t>()</a:t>
            </a:r>
            <a:endParaRPr sz="1800">
              <a:solidFill>
                <a:srgbClr val="222222"/>
              </a:solidFill>
              <a:highlight>
                <a:srgbClr val="F2F2F2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>
                <a:solidFill>
                  <a:srgbClr val="222222"/>
                </a:solidFill>
                <a:highlight>
                  <a:srgbClr val="F2F2F2"/>
                </a:highlight>
              </a:rPr>
              <a:t> </a:t>
            </a:r>
            <a:endParaRPr sz="1800">
              <a:solidFill>
                <a:srgbClr val="222222"/>
              </a:solidFill>
              <a:highlight>
                <a:srgbClr val="F2F2F2"/>
              </a:highlight>
            </a:endParaRPr>
          </a:p>
          <a:p>
            <a:pPr marL="76200" marR="76200" lvl="0" indent="0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>
                <a:solidFill>
                  <a:srgbClr val="222222"/>
                </a:solidFill>
                <a:highlight>
                  <a:srgbClr val="F2F2F2"/>
                </a:highlight>
              </a:rPr>
              <a:t>    pygame.</a:t>
            </a:r>
            <a:r>
              <a:rPr lang="ru" sz="1800">
                <a:solidFill>
                  <a:srgbClr val="DC143C"/>
                </a:solidFill>
                <a:highlight>
                  <a:srgbClr val="F2F2F2"/>
                </a:highlight>
              </a:rPr>
              <a:t>time</a:t>
            </a:r>
            <a:r>
              <a:rPr lang="ru" sz="1800">
                <a:solidFill>
                  <a:srgbClr val="222222"/>
                </a:solidFill>
                <a:highlight>
                  <a:srgbClr val="F2F2F2"/>
                </a:highlight>
              </a:rPr>
              <a:t>.</a:t>
            </a:r>
            <a:r>
              <a:rPr lang="ru" sz="1800">
                <a:solidFill>
                  <a:schemeClr val="dk1"/>
                </a:solidFill>
                <a:highlight>
                  <a:srgbClr val="F2F2F2"/>
                </a:highlight>
              </a:rPr>
              <a:t>delay(</a:t>
            </a:r>
            <a:r>
              <a:rPr lang="ru" sz="1800">
                <a:solidFill>
                  <a:srgbClr val="FF4500"/>
                </a:solidFill>
                <a:highlight>
                  <a:srgbClr val="F2F2F2"/>
                </a:highlight>
              </a:rPr>
              <a:t>20</a:t>
            </a:r>
            <a:r>
              <a:rPr lang="ru" sz="1800">
                <a:solidFill>
                  <a:schemeClr val="dk1"/>
                </a:solidFill>
                <a:highlight>
                  <a:srgbClr val="F2F2F2"/>
                </a:highlight>
              </a:rPr>
              <a:t>)</a:t>
            </a:r>
            <a:endParaRPr sz="1800">
              <a:solidFill>
                <a:schemeClr val="dk1"/>
              </a:solidFill>
              <a:highlight>
                <a:srgbClr val="F2F2F2"/>
              </a:highlight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rgbClr val="363636"/>
              </a:solidFill>
            </a:endParaRPr>
          </a:p>
        </p:txBody>
      </p:sp>
      <p:sp>
        <p:nvSpPr>
          <p:cNvPr id="398" name="Google Shape;398;g8abca141d8_0_127"/>
          <p:cNvSpPr txBox="1"/>
          <p:nvPr/>
        </p:nvSpPr>
        <p:spPr>
          <a:xfrm>
            <a:off x="4813000" y="1144300"/>
            <a:ext cx="36975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363636"/>
                </a:solidFill>
                <a:latin typeface="Roboto"/>
                <a:ea typeface="Roboto"/>
                <a:cs typeface="Roboto"/>
                <a:sym typeface="Roboto"/>
              </a:rPr>
              <a:t>Функция delay() принимает количество миллисекунд (1000 мс = 1 с). </a:t>
            </a:r>
            <a:endParaRPr sz="2000">
              <a:solidFill>
                <a:srgbClr val="36363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363636"/>
                </a:solidFill>
                <a:latin typeface="Roboto"/>
                <a:ea typeface="Roboto"/>
                <a:cs typeface="Roboto"/>
                <a:sym typeface="Roboto"/>
              </a:rPr>
              <a:t>Если передано значение 20, то за секунду экран обновится 50 раз. </a:t>
            </a:r>
            <a:endParaRPr sz="2000">
              <a:solidFill>
                <a:srgbClr val="36363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rPr lang="ru" sz="2000">
                <a:solidFill>
                  <a:srgbClr val="363636"/>
                </a:solidFill>
                <a:latin typeface="Roboto"/>
                <a:ea typeface="Roboto"/>
                <a:cs typeface="Roboto"/>
                <a:sym typeface="Roboto"/>
              </a:rPr>
              <a:t>Другими словами, частота составит 50 кадров в секунду.</a:t>
            </a:r>
            <a:endParaRPr sz="2000">
              <a:solidFill>
                <a:srgbClr val="36363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3" name="Google Shape;403;g8abca141d8_0_1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50" y="0"/>
            <a:ext cx="91403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404" name="Google Shape;404;g8abca141d8_0_136"/>
          <p:cNvSpPr/>
          <p:nvPr/>
        </p:nvSpPr>
        <p:spPr>
          <a:xfrm>
            <a:off x="346866" y="232275"/>
            <a:ext cx="4264800" cy="4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</a:pPr>
            <a:r>
              <a:rPr lang="ru" sz="3000"/>
              <a:t>time.Clock</a:t>
            </a:r>
            <a:endParaRPr sz="2900" b="1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05" name="Google Shape;405;g8abca141d8_0_136"/>
          <p:cNvCxnSpPr/>
          <p:nvPr/>
        </p:nvCxnSpPr>
        <p:spPr>
          <a:xfrm>
            <a:off x="733481" y="731165"/>
            <a:ext cx="470700" cy="0"/>
          </a:xfrm>
          <a:prstGeom prst="straightConnector1">
            <a:avLst/>
          </a:prstGeom>
          <a:noFill/>
          <a:ln w="88900" cap="flat" cmpd="sng">
            <a:solidFill>
              <a:srgbClr val="F26751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407" name="Google Shape;407;g8abca141d8_0_136"/>
          <p:cNvSpPr txBox="1"/>
          <p:nvPr/>
        </p:nvSpPr>
        <p:spPr>
          <a:xfrm>
            <a:off x="346875" y="1341225"/>
            <a:ext cx="8628600" cy="34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8" name="Google Shape;408;g8abca141d8_0_136"/>
          <p:cNvSpPr txBox="1"/>
          <p:nvPr/>
        </p:nvSpPr>
        <p:spPr>
          <a:xfrm>
            <a:off x="346875" y="992350"/>
            <a:ext cx="7927500" cy="330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 b="1">
                <a:solidFill>
                  <a:srgbClr val="FF7700"/>
                </a:solidFill>
                <a:highlight>
                  <a:srgbClr val="F2F2F2"/>
                </a:highlight>
              </a:rPr>
              <a:t>import</a:t>
            </a:r>
            <a:r>
              <a:rPr lang="ru" sz="1500">
                <a:solidFill>
                  <a:srgbClr val="222222"/>
                </a:solidFill>
                <a:highlight>
                  <a:srgbClr val="F2F2F2"/>
                </a:highlight>
              </a:rPr>
              <a:t> pygame</a:t>
            </a:r>
            <a:endParaRPr sz="1500">
              <a:solidFill>
                <a:srgbClr val="222222"/>
              </a:solidFill>
              <a:highlight>
                <a:srgbClr val="F2F2F2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rgbClr val="222222"/>
                </a:solidFill>
                <a:highlight>
                  <a:srgbClr val="F2F2F2"/>
                </a:highlight>
              </a:rPr>
              <a:t> </a:t>
            </a:r>
            <a:endParaRPr sz="1500">
              <a:solidFill>
                <a:srgbClr val="222222"/>
              </a:solidFill>
              <a:highlight>
                <a:srgbClr val="F2F2F2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rgbClr val="222222"/>
                </a:solidFill>
                <a:highlight>
                  <a:srgbClr val="F2F2F2"/>
                </a:highlight>
              </a:rPr>
              <a:t>pygame.</a:t>
            </a:r>
            <a:r>
              <a:rPr lang="ru" sz="1500">
                <a:solidFill>
                  <a:schemeClr val="dk1"/>
                </a:solidFill>
                <a:highlight>
                  <a:srgbClr val="F2F2F2"/>
                </a:highlight>
              </a:rPr>
              <a:t>init()</a:t>
            </a:r>
            <a:endParaRPr sz="1500">
              <a:solidFill>
                <a:srgbClr val="222222"/>
              </a:solidFill>
              <a:highlight>
                <a:srgbClr val="F2F2F2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rgbClr val="222222"/>
                </a:solidFill>
                <a:highlight>
                  <a:srgbClr val="F2F2F2"/>
                </a:highlight>
              </a:rPr>
              <a:t> </a:t>
            </a:r>
            <a:endParaRPr sz="1500">
              <a:solidFill>
                <a:srgbClr val="222222"/>
              </a:solidFill>
              <a:highlight>
                <a:srgbClr val="F2F2F2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rgbClr val="222222"/>
                </a:solidFill>
                <a:highlight>
                  <a:srgbClr val="F2F2F2"/>
                </a:highlight>
              </a:rPr>
              <a:t>pygame.</a:t>
            </a:r>
            <a:r>
              <a:rPr lang="ru" sz="1500">
                <a:solidFill>
                  <a:schemeClr val="dk1"/>
                </a:solidFill>
                <a:highlight>
                  <a:srgbClr val="F2F2F2"/>
                </a:highlight>
              </a:rPr>
              <a:t>display</a:t>
            </a:r>
            <a:r>
              <a:rPr lang="ru" sz="1500">
                <a:solidFill>
                  <a:srgbClr val="222222"/>
                </a:solidFill>
                <a:highlight>
                  <a:srgbClr val="F2F2F2"/>
                </a:highlight>
              </a:rPr>
              <a:t>.</a:t>
            </a:r>
            <a:r>
              <a:rPr lang="ru" sz="1500">
                <a:solidFill>
                  <a:schemeClr val="dk1"/>
                </a:solidFill>
                <a:highlight>
                  <a:srgbClr val="F2F2F2"/>
                </a:highlight>
              </a:rPr>
              <a:t>set_mode((</a:t>
            </a:r>
            <a:r>
              <a:rPr lang="ru" sz="1500">
                <a:solidFill>
                  <a:srgbClr val="FF4500"/>
                </a:solidFill>
                <a:highlight>
                  <a:srgbClr val="F2F2F2"/>
                </a:highlight>
              </a:rPr>
              <a:t>600</a:t>
            </a:r>
            <a:r>
              <a:rPr lang="ru" sz="1500">
                <a:solidFill>
                  <a:srgbClr val="66CC66"/>
                </a:solidFill>
                <a:highlight>
                  <a:srgbClr val="F2F2F2"/>
                </a:highlight>
              </a:rPr>
              <a:t>,</a:t>
            </a:r>
            <a:r>
              <a:rPr lang="ru" sz="1500">
                <a:solidFill>
                  <a:srgbClr val="222222"/>
                </a:solidFill>
                <a:highlight>
                  <a:srgbClr val="F2F2F2"/>
                </a:highlight>
              </a:rPr>
              <a:t> </a:t>
            </a:r>
            <a:r>
              <a:rPr lang="ru" sz="1500">
                <a:solidFill>
                  <a:srgbClr val="FF4500"/>
                </a:solidFill>
                <a:highlight>
                  <a:srgbClr val="F2F2F2"/>
                </a:highlight>
              </a:rPr>
              <a:t>400</a:t>
            </a:r>
            <a:r>
              <a:rPr lang="ru" sz="1500">
                <a:solidFill>
                  <a:schemeClr val="dk1"/>
                </a:solidFill>
                <a:highlight>
                  <a:srgbClr val="F2F2F2"/>
                </a:highlight>
              </a:rPr>
              <a:t>))</a:t>
            </a:r>
            <a:endParaRPr sz="1500">
              <a:solidFill>
                <a:srgbClr val="222222"/>
              </a:solidFill>
              <a:highlight>
                <a:srgbClr val="F2F2F2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rgbClr val="222222"/>
                </a:solidFill>
                <a:highlight>
                  <a:srgbClr val="F2F2F2"/>
                </a:highlight>
              </a:rPr>
              <a:t> </a:t>
            </a:r>
            <a:endParaRPr sz="1500">
              <a:solidFill>
                <a:srgbClr val="222222"/>
              </a:solidFill>
              <a:highlight>
                <a:srgbClr val="F2F2F2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rgbClr val="222222"/>
                </a:solidFill>
                <a:highlight>
                  <a:srgbClr val="F2F2F2"/>
                </a:highlight>
              </a:rPr>
              <a:t>clock </a:t>
            </a:r>
            <a:r>
              <a:rPr lang="ru" sz="1500">
                <a:solidFill>
                  <a:srgbClr val="66CC66"/>
                </a:solidFill>
                <a:highlight>
                  <a:srgbClr val="F2F2F2"/>
                </a:highlight>
              </a:rPr>
              <a:t>=</a:t>
            </a:r>
            <a:r>
              <a:rPr lang="ru" sz="1500">
                <a:solidFill>
                  <a:srgbClr val="222222"/>
                </a:solidFill>
                <a:highlight>
                  <a:srgbClr val="F2F2F2"/>
                </a:highlight>
              </a:rPr>
              <a:t> pygame.</a:t>
            </a:r>
            <a:r>
              <a:rPr lang="ru" sz="1500">
                <a:solidFill>
                  <a:srgbClr val="DC143C"/>
                </a:solidFill>
                <a:highlight>
                  <a:srgbClr val="F2F2F2"/>
                </a:highlight>
              </a:rPr>
              <a:t>time</a:t>
            </a:r>
            <a:r>
              <a:rPr lang="ru" sz="1500">
                <a:solidFill>
                  <a:srgbClr val="222222"/>
                </a:solidFill>
                <a:highlight>
                  <a:srgbClr val="F2F2F2"/>
                </a:highlight>
              </a:rPr>
              <a:t>.</a:t>
            </a:r>
            <a:r>
              <a:rPr lang="ru" sz="1500">
                <a:solidFill>
                  <a:schemeClr val="dk1"/>
                </a:solidFill>
                <a:highlight>
                  <a:srgbClr val="F2F2F2"/>
                </a:highlight>
              </a:rPr>
              <a:t>Clock()</a:t>
            </a:r>
            <a:endParaRPr sz="1500">
              <a:solidFill>
                <a:srgbClr val="222222"/>
              </a:solidFill>
              <a:highlight>
                <a:srgbClr val="F2F2F2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rgbClr val="222222"/>
                </a:solidFill>
                <a:highlight>
                  <a:srgbClr val="F2F2F2"/>
                </a:highlight>
              </a:rPr>
              <a:t> </a:t>
            </a:r>
            <a:endParaRPr sz="1500">
              <a:solidFill>
                <a:srgbClr val="222222"/>
              </a:solidFill>
              <a:highlight>
                <a:srgbClr val="F2F2F2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 b="1">
                <a:solidFill>
                  <a:srgbClr val="FF7700"/>
                </a:solidFill>
                <a:highlight>
                  <a:srgbClr val="F2F2F2"/>
                </a:highlight>
              </a:rPr>
              <a:t>while</a:t>
            </a:r>
            <a:r>
              <a:rPr lang="ru" sz="1500">
                <a:solidFill>
                  <a:srgbClr val="222222"/>
                </a:solidFill>
                <a:highlight>
                  <a:srgbClr val="F2F2F2"/>
                </a:highlight>
              </a:rPr>
              <a:t> </a:t>
            </a:r>
            <a:r>
              <a:rPr lang="ru" sz="1500">
                <a:solidFill>
                  <a:srgbClr val="008000"/>
                </a:solidFill>
                <a:highlight>
                  <a:srgbClr val="F2F2F2"/>
                </a:highlight>
              </a:rPr>
              <a:t>True</a:t>
            </a:r>
            <a:r>
              <a:rPr lang="ru" sz="1500">
                <a:solidFill>
                  <a:srgbClr val="222222"/>
                </a:solidFill>
                <a:highlight>
                  <a:srgbClr val="F2F2F2"/>
                </a:highlight>
              </a:rPr>
              <a:t>:</a:t>
            </a:r>
            <a:endParaRPr sz="1500">
              <a:solidFill>
                <a:srgbClr val="222222"/>
              </a:solidFill>
              <a:highlight>
                <a:srgbClr val="F2F2F2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rgbClr val="222222"/>
                </a:solidFill>
                <a:highlight>
                  <a:srgbClr val="F2F2F2"/>
                </a:highlight>
              </a:rPr>
              <a:t>    </a:t>
            </a:r>
            <a:r>
              <a:rPr lang="ru" sz="1500" b="1">
                <a:solidFill>
                  <a:srgbClr val="FF7700"/>
                </a:solidFill>
                <a:highlight>
                  <a:srgbClr val="F2F2F2"/>
                </a:highlight>
              </a:rPr>
              <a:t>for</a:t>
            </a:r>
            <a:r>
              <a:rPr lang="ru" sz="1500">
                <a:solidFill>
                  <a:srgbClr val="222222"/>
                </a:solidFill>
                <a:highlight>
                  <a:srgbClr val="F2F2F2"/>
                </a:highlight>
              </a:rPr>
              <a:t> i </a:t>
            </a:r>
            <a:r>
              <a:rPr lang="ru" sz="1500" b="1">
                <a:solidFill>
                  <a:srgbClr val="FF7700"/>
                </a:solidFill>
                <a:highlight>
                  <a:srgbClr val="F2F2F2"/>
                </a:highlight>
              </a:rPr>
              <a:t>in</a:t>
            </a:r>
            <a:r>
              <a:rPr lang="ru" sz="1500">
                <a:solidFill>
                  <a:srgbClr val="222222"/>
                </a:solidFill>
                <a:highlight>
                  <a:srgbClr val="F2F2F2"/>
                </a:highlight>
              </a:rPr>
              <a:t> pygame.</a:t>
            </a:r>
            <a:r>
              <a:rPr lang="ru" sz="1500">
                <a:solidFill>
                  <a:schemeClr val="dk1"/>
                </a:solidFill>
                <a:highlight>
                  <a:srgbClr val="F2F2F2"/>
                </a:highlight>
              </a:rPr>
              <a:t>event</a:t>
            </a:r>
            <a:r>
              <a:rPr lang="ru" sz="1500">
                <a:solidFill>
                  <a:srgbClr val="222222"/>
                </a:solidFill>
                <a:highlight>
                  <a:srgbClr val="F2F2F2"/>
                </a:highlight>
              </a:rPr>
              <a:t>.</a:t>
            </a:r>
            <a:r>
              <a:rPr lang="ru" sz="1500">
                <a:solidFill>
                  <a:schemeClr val="dk1"/>
                </a:solidFill>
                <a:highlight>
                  <a:srgbClr val="F2F2F2"/>
                </a:highlight>
              </a:rPr>
              <a:t>get()</a:t>
            </a:r>
            <a:r>
              <a:rPr lang="ru" sz="1500">
                <a:solidFill>
                  <a:srgbClr val="222222"/>
                </a:solidFill>
                <a:highlight>
                  <a:srgbClr val="F2F2F2"/>
                </a:highlight>
              </a:rPr>
              <a:t>:</a:t>
            </a:r>
            <a:endParaRPr sz="1500">
              <a:solidFill>
                <a:srgbClr val="222222"/>
              </a:solidFill>
              <a:highlight>
                <a:srgbClr val="F2F2F2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rgbClr val="222222"/>
                </a:solidFill>
                <a:highlight>
                  <a:srgbClr val="F2F2F2"/>
                </a:highlight>
              </a:rPr>
              <a:t>        </a:t>
            </a:r>
            <a:r>
              <a:rPr lang="ru" sz="1500" b="1">
                <a:solidFill>
                  <a:srgbClr val="FF7700"/>
                </a:solidFill>
                <a:highlight>
                  <a:srgbClr val="F2F2F2"/>
                </a:highlight>
              </a:rPr>
              <a:t>if</a:t>
            </a:r>
            <a:r>
              <a:rPr lang="ru" sz="1500">
                <a:solidFill>
                  <a:srgbClr val="222222"/>
                </a:solidFill>
                <a:highlight>
                  <a:srgbClr val="F2F2F2"/>
                </a:highlight>
              </a:rPr>
              <a:t> i.</a:t>
            </a:r>
            <a:r>
              <a:rPr lang="ru" sz="1500">
                <a:solidFill>
                  <a:srgbClr val="008000"/>
                </a:solidFill>
                <a:highlight>
                  <a:srgbClr val="F2F2F2"/>
                </a:highlight>
              </a:rPr>
              <a:t>type</a:t>
            </a:r>
            <a:r>
              <a:rPr lang="ru" sz="1500">
                <a:solidFill>
                  <a:srgbClr val="222222"/>
                </a:solidFill>
                <a:highlight>
                  <a:srgbClr val="F2F2F2"/>
                </a:highlight>
              </a:rPr>
              <a:t> </a:t>
            </a:r>
            <a:r>
              <a:rPr lang="ru" sz="1500">
                <a:solidFill>
                  <a:srgbClr val="66CC66"/>
                </a:solidFill>
                <a:highlight>
                  <a:srgbClr val="F2F2F2"/>
                </a:highlight>
              </a:rPr>
              <a:t>==</a:t>
            </a:r>
            <a:r>
              <a:rPr lang="ru" sz="1500">
                <a:solidFill>
                  <a:srgbClr val="222222"/>
                </a:solidFill>
                <a:highlight>
                  <a:srgbClr val="F2F2F2"/>
                </a:highlight>
              </a:rPr>
              <a:t> pygame.</a:t>
            </a:r>
            <a:r>
              <a:rPr lang="ru" sz="1500">
                <a:solidFill>
                  <a:schemeClr val="dk1"/>
                </a:solidFill>
                <a:highlight>
                  <a:srgbClr val="F2F2F2"/>
                </a:highlight>
              </a:rPr>
              <a:t>QUIT</a:t>
            </a:r>
            <a:r>
              <a:rPr lang="ru" sz="1500">
                <a:solidFill>
                  <a:srgbClr val="222222"/>
                </a:solidFill>
                <a:highlight>
                  <a:srgbClr val="F2F2F2"/>
                </a:highlight>
              </a:rPr>
              <a:t>:</a:t>
            </a:r>
            <a:endParaRPr sz="1500">
              <a:solidFill>
                <a:srgbClr val="222222"/>
              </a:solidFill>
              <a:highlight>
                <a:srgbClr val="F2F2F2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rgbClr val="222222"/>
                </a:solidFill>
                <a:highlight>
                  <a:srgbClr val="F2F2F2"/>
                </a:highlight>
              </a:rPr>
              <a:t>            exit</a:t>
            </a:r>
            <a:r>
              <a:rPr lang="ru" sz="1500">
                <a:solidFill>
                  <a:schemeClr val="dk1"/>
                </a:solidFill>
                <a:highlight>
                  <a:srgbClr val="F2F2F2"/>
                </a:highlight>
              </a:rPr>
              <a:t>()</a:t>
            </a:r>
            <a:endParaRPr sz="1500">
              <a:solidFill>
                <a:srgbClr val="222222"/>
              </a:solidFill>
              <a:highlight>
                <a:srgbClr val="F2F2F2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rgbClr val="222222"/>
                </a:solidFill>
                <a:highlight>
                  <a:srgbClr val="F2F2F2"/>
                </a:highlight>
              </a:rPr>
              <a:t> </a:t>
            </a:r>
            <a:endParaRPr sz="1500">
              <a:solidFill>
                <a:srgbClr val="222222"/>
              </a:solidFill>
              <a:highlight>
                <a:srgbClr val="F2F2F2"/>
              </a:highlight>
            </a:endParaRPr>
          </a:p>
          <a:p>
            <a:pPr marL="76200" marR="76200" lvl="0" indent="0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rgbClr val="222222"/>
                </a:solidFill>
                <a:highlight>
                  <a:srgbClr val="F2F2F2"/>
                </a:highlight>
              </a:rPr>
              <a:t>    clock.</a:t>
            </a:r>
            <a:r>
              <a:rPr lang="ru" sz="1500">
                <a:solidFill>
                  <a:schemeClr val="dk1"/>
                </a:solidFill>
                <a:highlight>
                  <a:srgbClr val="F2F2F2"/>
                </a:highlight>
              </a:rPr>
              <a:t>tick(</a:t>
            </a:r>
            <a:r>
              <a:rPr lang="ru" sz="1500">
                <a:solidFill>
                  <a:srgbClr val="FF4500"/>
                </a:solidFill>
                <a:highlight>
                  <a:srgbClr val="F2F2F2"/>
                </a:highlight>
              </a:rPr>
              <a:t>60</a:t>
            </a:r>
            <a:r>
              <a:rPr lang="ru" sz="1500">
                <a:solidFill>
                  <a:schemeClr val="dk1"/>
                </a:solidFill>
                <a:highlight>
                  <a:srgbClr val="F2F2F2"/>
                </a:highlight>
              </a:rPr>
              <a:t>)</a:t>
            </a:r>
            <a:endParaRPr sz="1500">
              <a:solidFill>
                <a:schemeClr val="dk1"/>
              </a:solidFill>
              <a:highlight>
                <a:srgbClr val="F2F2F2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150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1">
              <a:solidFill>
                <a:srgbClr val="FF7700"/>
              </a:solidFill>
              <a:highlight>
                <a:srgbClr val="F2F2F2"/>
              </a:highlight>
            </a:endParaRPr>
          </a:p>
        </p:txBody>
      </p:sp>
      <p:sp>
        <p:nvSpPr>
          <p:cNvPr id="409" name="Google Shape;409;g8abca141d8_0_136"/>
          <p:cNvSpPr txBox="1"/>
          <p:nvPr/>
        </p:nvSpPr>
        <p:spPr>
          <a:xfrm>
            <a:off x="4017725" y="950200"/>
            <a:ext cx="4647600" cy="34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363636"/>
                </a:solidFill>
                <a:latin typeface="Roboto"/>
                <a:ea typeface="Roboto"/>
                <a:cs typeface="Roboto"/>
                <a:sym typeface="Roboto"/>
              </a:rPr>
              <a:t>Методу tick() класса Clock передается непосредственно желаемое количество кадров в секунду. Задержку он вычисляет сам. </a:t>
            </a:r>
            <a:endParaRPr sz="1500">
              <a:solidFill>
                <a:srgbClr val="36363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363636"/>
                </a:solidFill>
                <a:latin typeface="Roboto"/>
                <a:ea typeface="Roboto"/>
                <a:cs typeface="Roboto"/>
                <a:sym typeface="Roboto"/>
              </a:rPr>
              <a:t>То есть если внутри цикла указано tick(60) – это не значит, что задержка будет 60 миллисекунд или произойдет 60 обновлений экрана за одну итерацию цикла. </a:t>
            </a:r>
            <a:endParaRPr sz="1500">
              <a:solidFill>
                <a:srgbClr val="36363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rPr lang="ru" sz="1500">
                <a:solidFill>
                  <a:srgbClr val="363636"/>
                </a:solidFill>
                <a:latin typeface="Roboto"/>
                <a:ea typeface="Roboto"/>
                <a:cs typeface="Roboto"/>
                <a:sym typeface="Roboto"/>
              </a:rPr>
              <a:t>Это значит, что на каждой итерации цикла секунда делится на 60 и уже на вычисленную величину выполняется задержка.</a:t>
            </a:r>
            <a:endParaRPr sz="1500" b="1">
              <a:solidFill>
                <a:srgbClr val="FF7700"/>
              </a:solidFill>
              <a:highlight>
                <a:srgbClr val="F2F2F2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4" name="Google Shape;414;g8abca141d8_0_1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50" y="0"/>
            <a:ext cx="91403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415" name="Google Shape;415;g8abca141d8_0_145"/>
          <p:cNvSpPr/>
          <p:nvPr/>
        </p:nvSpPr>
        <p:spPr>
          <a:xfrm>
            <a:off x="346866" y="232275"/>
            <a:ext cx="4264800" cy="4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</a:pPr>
            <a:r>
              <a:rPr lang="ru" sz="3000"/>
              <a:t>FPS</a:t>
            </a:r>
            <a:endParaRPr sz="2900" b="1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16" name="Google Shape;416;g8abca141d8_0_145"/>
          <p:cNvCxnSpPr/>
          <p:nvPr/>
        </p:nvCxnSpPr>
        <p:spPr>
          <a:xfrm>
            <a:off x="733481" y="731165"/>
            <a:ext cx="470700" cy="0"/>
          </a:xfrm>
          <a:prstGeom prst="straightConnector1">
            <a:avLst/>
          </a:prstGeom>
          <a:noFill/>
          <a:ln w="88900" cap="flat" cmpd="sng">
            <a:solidFill>
              <a:srgbClr val="F26751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418" name="Google Shape;418;g8abca141d8_0_145"/>
          <p:cNvSpPr txBox="1"/>
          <p:nvPr/>
        </p:nvSpPr>
        <p:spPr>
          <a:xfrm>
            <a:off x="346875" y="1341225"/>
            <a:ext cx="8628600" cy="34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" name="Google Shape;419;g8abca141d8_0_145"/>
          <p:cNvSpPr txBox="1"/>
          <p:nvPr/>
        </p:nvSpPr>
        <p:spPr>
          <a:xfrm>
            <a:off x="346875" y="881350"/>
            <a:ext cx="5302800" cy="34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>
                <a:solidFill>
                  <a:srgbClr val="363636"/>
                </a:solidFill>
              </a:rPr>
              <a:t>Нередко частоту кадров выносят в отдельную константоподобную переменную:</a:t>
            </a:r>
            <a:endParaRPr sz="1800">
              <a:solidFill>
                <a:srgbClr val="363636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>
                <a:solidFill>
                  <a:srgbClr val="222222"/>
                </a:solidFill>
                <a:highlight>
                  <a:srgbClr val="F2F2F2"/>
                </a:highlight>
              </a:rPr>
              <a:t>…</a:t>
            </a:r>
            <a:endParaRPr sz="1800">
              <a:solidFill>
                <a:srgbClr val="222222"/>
              </a:solidFill>
              <a:highlight>
                <a:srgbClr val="F2F2F2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>
                <a:solidFill>
                  <a:srgbClr val="222222"/>
                </a:solidFill>
                <a:highlight>
                  <a:srgbClr val="F2F2F2"/>
                </a:highlight>
              </a:rPr>
              <a:t>clock </a:t>
            </a:r>
            <a:r>
              <a:rPr lang="ru" sz="1800">
                <a:solidFill>
                  <a:srgbClr val="66CC66"/>
                </a:solidFill>
                <a:highlight>
                  <a:srgbClr val="F2F2F2"/>
                </a:highlight>
              </a:rPr>
              <a:t>=</a:t>
            </a:r>
            <a:r>
              <a:rPr lang="ru" sz="1800">
                <a:solidFill>
                  <a:srgbClr val="222222"/>
                </a:solidFill>
                <a:highlight>
                  <a:srgbClr val="F2F2F2"/>
                </a:highlight>
              </a:rPr>
              <a:t> pygame.</a:t>
            </a:r>
            <a:r>
              <a:rPr lang="ru" sz="1800">
                <a:solidFill>
                  <a:srgbClr val="DC143C"/>
                </a:solidFill>
                <a:highlight>
                  <a:srgbClr val="F2F2F2"/>
                </a:highlight>
              </a:rPr>
              <a:t>time</a:t>
            </a:r>
            <a:r>
              <a:rPr lang="ru" sz="1800">
                <a:solidFill>
                  <a:srgbClr val="222222"/>
                </a:solidFill>
                <a:highlight>
                  <a:srgbClr val="F2F2F2"/>
                </a:highlight>
              </a:rPr>
              <a:t>.</a:t>
            </a:r>
            <a:r>
              <a:rPr lang="ru" sz="1800">
                <a:solidFill>
                  <a:schemeClr val="dk1"/>
                </a:solidFill>
                <a:highlight>
                  <a:srgbClr val="F2F2F2"/>
                </a:highlight>
              </a:rPr>
              <a:t>Clock()</a:t>
            </a:r>
            <a:endParaRPr sz="1800">
              <a:solidFill>
                <a:srgbClr val="222222"/>
              </a:solidFill>
              <a:highlight>
                <a:srgbClr val="F2F2F2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>
                <a:solidFill>
                  <a:srgbClr val="222222"/>
                </a:solidFill>
                <a:highlight>
                  <a:srgbClr val="F2F2F2"/>
                </a:highlight>
              </a:rPr>
              <a:t>FPS </a:t>
            </a:r>
            <a:r>
              <a:rPr lang="ru" sz="1800">
                <a:solidFill>
                  <a:srgbClr val="66CC66"/>
                </a:solidFill>
                <a:highlight>
                  <a:srgbClr val="F2F2F2"/>
                </a:highlight>
              </a:rPr>
              <a:t>=</a:t>
            </a:r>
            <a:r>
              <a:rPr lang="ru" sz="1800">
                <a:solidFill>
                  <a:srgbClr val="222222"/>
                </a:solidFill>
                <a:highlight>
                  <a:srgbClr val="F2F2F2"/>
                </a:highlight>
              </a:rPr>
              <a:t> </a:t>
            </a:r>
            <a:r>
              <a:rPr lang="ru" sz="1800">
                <a:solidFill>
                  <a:srgbClr val="FF4500"/>
                </a:solidFill>
                <a:highlight>
                  <a:srgbClr val="F2F2F2"/>
                </a:highlight>
              </a:rPr>
              <a:t>60</a:t>
            </a:r>
            <a:endParaRPr sz="1800">
              <a:solidFill>
                <a:srgbClr val="222222"/>
              </a:solidFill>
              <a:highlight>
                <a:srgbClr val="F2F2F2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>
                <a:solidFill>
                  <a:srgbClr val="222222"/>
                </a:solidFill>
                <a:highlight>
                  <a:srgbClr val="F2F2F2"/>
                </a:highlight>
              </a:rPr>
              <a:t> </a:t>
            </a:r>
            <a:endParaRPr sz="1800">
              <a:solidFill>
                <a:srgbClr val="222222"/>
              </a:solidFill>
              <a:highlight>
                <a:srgbClr val="F2F2F2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 b="1">
                <a:solidFill>
                  <a:srgbClr val="FF7700"/>
                </a:solidFill>
                <a:highlight>
                  <a:srgbClr val="F2F2F2"/>
                </a:highlight>
              </a:rPr>
              <a:t>while</a:t>
            </a:r>
            <a:r>
              <a:rPr lang="ru" sz="1800">
                <a:solidFill>
                  <a:srgbClr val="222222"/>
                </a:solidFill>
                <a:highlight>
                  <a:srgbClr val="F2F2F2"/>
                </a:highlight>
              </a:rPr>
              <a:t> </a:t>
            </a:r>
            <a:r>
              <a:rPr lang="ru" sz="1800">
                <a:solidFill>
                  <a:srgbClr val="008000"/>
                </a:solidFill>
                <a:highlight>
                  <a:srgbClr val="F2F2F2"/>
                </a:highlight>
              </a:rPr>
              <a:t>True</a:t>
            </a:r>
            <a:r>
              <a:rPr lang="ru" sz="1800">
                <a:solidFill>
                  <a:srgbClr val="222222"/>
                </a:solidFill>
                <a:highlight>
                  <a:srgbClr val="F2F2F2"/>
                </a:highlight>
              </a:rPr>
              <a:t>:</a:t>
            </a:r>
            <a:endParaRPr sz="1800">
              <a:solidFill>
                <a:srgbClr val="222222"/>
              </a:solidFill>
              <a:highlight>
                <a:srgbClr val="F2F2F2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>
                <a:solidFill>
                  <a:srgbClr val="222222"/>
                </a:solidFill>
                <a:highlight>
                  <a:srgbClr val="F2F2F2"/>
                </a:highlight>
              </a:rPr>
              <a:t>    </a:t>
            </a:r>
            <a:r>
              <a:rPr lang="ru" sz="1800" b="1">
                <a:solidFill>
                  <a:srgbClr val="FF7700"/>
                </a:solidFill>
                <a:highlight>
                  <a:srgbClr val="F2F2F2"/>
                </a:highlight>
              </a:rPr>
              <a:t>for</a:t>
            </a:r>
            <a:r>
              <a:rPr lang="ru" sz="1800">
                <a:solidFill>
                  <a:srgbClr val="222222"/>
                </a:solidFill>
                <a:highlight>
                  <a:srgbClr val="F2F2F2"/>
                </a:highlight>
              </a:rPr>
              <a:t> i </a:t>
            </a:r>
            <a:r>
              <a:rPr lang="ru" sz="1800" b="1">
                <a:solidFill>
                  <a:srgbClr val="FF7700"/>
                </a:solidFill>
                <a:highlight>
                  <a:srgbClr val="F2F2F2"/>
                </a:highlight>
              </a:rPr>
              <a:t>in</a:t>
            </a:r>
            <a:r>
              <a:rPr lang="ru" sz="1800">
                <a:solidFill>
                  <a:srgbClr val="222222"/>
                </a:solidFill>
                <a:highlight>
                  <a:srgbClr val="F2F2F2"/>
                </a:highlight>
              </a:rPr>
              <a:t> pygame.</a:t>
            </a:r>
            <a:r>
              <a:rPr lang="ru" sz="1800">
                <a:solidFill>
                  <a:schemeClr val="dk1"/>
                </a:solidFill>
                <a:highlight>
                  <a:srgbClr val="F2F2F2"/>
                </a:highlight>
              </a:rPr>
              <a:t>event</a:t>
            </a:r>
            <a:r>
              <a:rPr lang="ru" sz="1800">
                <a:solidFill>
                  <a:srgbClr val="222222"/>
                </a:solidFill>
                <a:highlight>
                  <a:srgbClr val="F2F2F2"/>
                </a:highlight>
              </a:rPr>
              <a:t>.</a:t>
            </a:r>
            <a:r>
              <a:rPr lang="ru" sz="1800">
                <a:solidFill>
                  <a:schemeClr val="dk1"/>
                </a:solidFill>
                <a:highlight>
                  <a:srgbClr val="F2F2F2"/>
                </a:highlight>
              </a:rPr>
              <a:t>get()</a:t>
            </a:r>
            <a:r>
              <a:rPr lang="ru" sz="1800">
                <a:solidFill>
                  <a:srgbClr val="222222"/>
                </a:solidFill>
                <a:highlight>
                  <a:srgbClr val="F2F2F2"/>
                </a:highlight>
              </a:rPr>
              <a:t>:</a:t>
            </a:r>
            <a:endParaRPr sz="1800">
              <a:solidFill>
                <a:srgbClr val="222222"/>
              </a:solidFill>
              <a:highlight>
                <a:srgbClr val="F2F2F2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>
                <a:solidFill>
                  <a:srgbClr val="222222"/>
                </a:solidFill>
                <a:highlight>
                  <a:srgbClr val="F2F2F2"/>
                </a:highlight>
              </a:rPr>
              <a:t>        </a:t>
            </a:r>
            <a:r>
              <a:rPr lang="ru" sz="1800" b="1">
                <a:solidFill>
                  <a:srgbClr val="FF7700"/>
                </a:solidFill>
                <a:highlight>
                  <a:srgbClr val="F2F2F2"/>
                </a:highlight>
              </a:rPr>
              <a:t>if</a:t>
            </a:r>
            <a:r>
              <a:rPr lang="ru" sz="1800">
                <a:solidFill>
                  <a:srgbClr val="222222"/>
                </a:solidFill>
                <a:highlight>
                  <a:srgbClr val="F2F2F2"/>
                </a:highlight>
              </a:rPr>
              <a:t> i.</a:t>
            </a:r>
            <a:r>
              <a:rPr lang="ru" sz="1800">
                <a:solidFill>
                  <a:srgbClr val="008000"/>
                </a:solidFill>
                <a:highlight>
                  <a:srgbClr val="F2F2F2"/>
                </a:highlight>
              </a:rPr>
              <a:t>type</a:t>
            </a:r>
            <a:r>
              <a:rPr lang="ru" sz="1800">
                <a:solidFill>
                  <a:srgbClr val="222222"/>
                </a:solidFill>
                <a:highlight>
                  <a:srgbClr val="F2F2F2"/>
                </a:highlight>
              </a:rPr>
              <a:t> </a:t>
            </a:r>
            <a:r>
              <a:rPr lang="ru" sz="1800">
                <a:solidFill>
                  <a:srgbClr val="66CC66"/>
                </a:solidFill>
                <a:highlight>
                  <a:srgbClr val="F2F2F2"/>
                </a:highlight>
              </a:rPr>
              <a:t>==</a:t>
            </a:r>
            <a:r>
              <a:rPr lang="ru" sz="1800">
                <a:solidFill>
                  <a:srgbClr val="222222"/>
                </a:solidFill>
                <a:highlight>
                  <a:srgbClr val="F2F2F2"/>
                </a:highlight>
              </a:rPr>
              <a:t> pygame.</a:t>
            </a:r>
            <a:r>
              <a:rPr lang="ru" sz="1800">
                <a:solidFill>
                  <a:schemeClr val="dk1"/>
                </a:solidFill>
                <a:highlight>
                  <a:srgbClr val="F2F2F2"/>
                </a:highlight>
              </a:rPr>
              <a:t>QUIT</a:t>
            </a:r>
            <a:r>
              <a:rPr lang="ru" sz="1800">
                <a:solidFill>
                  <a:srgbClr val="222222"/>
                </a:solidFill>
                <a:highlight>
                  <a:srgbClr val="F2F2F2"/>
                </a:highlight>
              </a:rPr>
              <a:t>:</a:t>
            </a:r>
            <a:endParaRPr sz="1800">
              <a:solidFill>
                <a:srgbClr val="222222"/>
              </a:solidFill>
              <a:highlight>
                <a:srgbClr val="F2F2F2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>
                <a:solidFill>
                  <a:srgbClr val="222222"/>
                </a:solidFill>
                <a:highlight>
                  <a:srgbClr val="F2F2F2"/>
                </a:highlight>
              </a:rPr>
              <a:t>            exit</a:t>
            </a:r>
            <a:r>
              <a:rPr lang="ru" sz="1800">
                <a:solidFill>
                  <a:schemeClr val="dk1"/>
                </a:solidFill>
                <a:highlight>
                  <a:srgbClr val="F2F2F2"/>
                </a:highlight>
              </a:rPr>
              <a:t>()</a:t>
            </a:r>
            <a:endParaRPr sz="1800">
              <a:solidFill>
                <a:srgbClr val="222222"/>
              </a:solidFill>
              <a:highlight>
                <a:srgbClr val="F2F2F2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>
                <a:solidFill>
                  <a:srgbClr val="222222"/>
                </a:solidFill>
                <a:highlight>
                  <a:srgbClr val="F2F2F2"/>
                </a:highlight>
              </a:rPr>
              <a:t> </a:t>
            </a:r>
            <a:endParaRPr sz="1800">
              <a:solidFill>
                <a:srgbClr val="222222"/>
              </a:solidFill>
              <a:highlight>
                <a:srgbClr val="F2F2F2"/>
              </a:highlight>
            </a:endParaRPr>
          </a:p>
          <a:p>
            <a:pPr marL="76200" marR="76200" lvl="0" indent="0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>
                <a:solidFill>
                  <a:srgbClr val="222222"/>
                </a:solidFill>
                <a:highlight>
                  <a:srgbClr val="F2F2F2"/>
                </a:highlight>
              </a:rPr>
              <a:t>    clock.</a:t>
            </a:r>
            <a:r>
              <a:rPr lang="ru" sz="1800">
                <a:solidFill>
                  <a:schemeClr val="dk1"/>
                </a:solidFill>
                <a:highlight>
                  <a:srgbClr val="F2F2F2"/>
                </a:highlight>
              </a:rPr>
              <a:t>tick(</a:t>
            </a:r>
            <a:r>
              <a:rPr lang="ru" sz="1800">
                <a:solidFill>
                  <a:srgbClr val="222222"/>
                </a:solidFill>
                <a:highlight>
                  <a:srgbClr val="F2F2F2"/>
                </a:highlight>
              </a:rPr>
              <a:t>FPS</a:t>
            </a:r>
            <a:r>
              <a:rPr lang="ru" sz="1800">
                <a:solidFill>
                  <a:schemeClr val="dk1"/>
                </a:solidFill>
                <a:highlight>
                  <a:srgbClr val="F2F2F2"/>
                </a:highlight>
              </a:rPr>
              <a:t>)</a:t>
            </a:r>
            <a:endParaRPr sz="1800">
              <a:solidFill>
                <a:schemeClr val="dk1"/>
              </a:solidFill>
              <a:highlight>
                <a:srgbClr val="F2F2F2"/>
              </a:highlight>
            </a:endParaRPr>
          </a:p>
          <a:p>
            <a:pPr marL="76200" marR="76200" lvl="0" indent="0" algn="l" rtl="0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1">
              <a:solidFill>
                <a:srgbClr val="FF7700"/>
              </a:solidFill>
              <a:highlight>
                <a:srgbClr val="F2F2F2"/>
              </a:highlight>
            </a:endParaRPr>
          </a:p>
        </p:txBody>
      </p:sp>
      <p:sp>
        <p:nvSpPr>
          <p:cNvPr id="420" name="Google Shape;420;g8abca141d8_0_145"/>
          <p:cNvSpPr txBox="1"/>
          <p:nvPr/>
        </p:nvSpPr>
        <p:spPr>
          <a:xfrm>
            <a:off x="5391375" y="794200"/>
            <a:ext cx="35115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363636"/>
                </a:solidFill>
                <a:latin typeface="Roboto"/>
                <a:ea typeface="Roboto"/>
                <a:cs typeface="Roboto"/>
                <a:sym typeface="Roboto"/>
              </a:rPr>
              <a:t>В начало цикла или конец вставлять задержку зависит от контекста. </a:t>
            </a:r>
            <a:endParaRPr sz="1800">
              <a:solidFill>
                <a:srgbClr val="36363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363636"/>
                </a:solidFill>
                <a:latin typeface="Roboto"/>
                <a:ea typeface="Roboto"/>
                <a:cs typeface="Roboto"/>
                <a:sym typeface="Roboto"/>
              </a:rPr>
              <a:t>Если до цикла происходит отображение каких-либо объектов на экране, то скорее всего надо вставлять в начало цикла. </a:t>
            </a:r>
            <a:endParaRPr sz="1800">
              <a:solidFill>
                <a:srgbClr val="36363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rPr lang="ru" sz="1800">
                <a:solidFill>
                  <a:srgbClr val="363636"/>
                </a:solidFill>
                <a:latin typeface="Roboto"/>
                <a:ea typeface="Roboto"/>
                <a:cs typeface="Roboto"/>
                <a:sym typeface="Roboto"/>
              </a:rPr>
              <a:t>Если первое появление объектов на экране происходит внутри цикла, то в конец.</a:t>
            </a:r>
            <a:endParaRPr sz="1800">
              <a:solidFill>
                <a:srgbClr val="36363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5" name="Google Shape;425;g8abca141d8_0_15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50" y="0"/>
            <a:ext cx="91403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426" name="Google Shape;426;g8abca141d8_0_154"/>
          <p:cNvSpPr/>
          <p:nvPr/>
        </p:nvSpPr>
        <p:spPr>
          <a:xfrm>
            <a:off x="346866" y="232275"/>
            <a:ext cx="4264800" cy="4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</a:pPr>
            <a:r>
              <a:rPr lang="ru" sz="3000"/>
              <a:t>Каркас игры</a:t>
            </a:r>
            <a:endParaRPr sz="2900" b="1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27" name="Google Shape;427;g8abca141d8_0_154"/>
          <p:cNvCxnSpPr/>
          <p:nvPr/>
        </p:nvCxnSpPr>
        <p:spPr>
          <a:xfrm>
            <a:off x="733481" y="731165"/>
            <a:ext cx="470700" cy="0"/>
          </a:xfrm>
          <a:prstGeom prst="straightConnector1">
            <a:avLst/>
          </a:prstGeom>
          <a:noFill/>
          <a:ln w="88900" cap="flat" cmpd="sng">
            <a:solidFill>
              <a:srgbClr val="F26751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429" name="Google Shape;429;g8abca141d8_0_154"/>
          <p:cNvSpPr txBox="1"/>
          <p:nvPr/>
        </p:nvSpPr>
        <p:spPr>
          <a:xfrm>
            <a:off x="346875" y="1341225"/>
            <a:ext cx="8628600" cy="34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0" name="Google Shape;430;g8abca141d8_0_154"/>
          <p:cNvSpPr txBox="1"/>
          <p:nvPr/>
        </p:nvSpPr>
        <p:spPr>
          <a:xfrm>
            <a:off x="346875" y="992350"/>
            <a:ext cx="4899900" cy="330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300" i="1">
                <a:solidFill>
                  <a:srgbClr val="808080"/>
                </a:solidFill>
                <a:highlight>
                  <a:srgbClr val="F2F2F2"/>
                </a:highlight>
              </a:rPr>
              <a:t># здесь подключаются модули</a:t>
            </a:r>
            <a:endParaRPr sz="1300">
              <a:solidFill>
                <a:srgbClr val="222222"/>
              </a:solidFill>
              <a:highlight>
                <a:srgbClr val="F2F2F2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300" b="1">
                <a:solidFill>
                  <a:srgbClr val="FF7700"/>
                </a:solidFill>
                <a:highlight>
                  <a:srgbClr val="F2F2F2"/>
                </a:highlight>
              </a:rPr>
              <a:t>import</a:t>
            </a:r>
            <a:r>
              <a:rPr lang="ru" sz="1300">
                <a:solidFill>
                  <a:srgbClr val="222222"/>
                </a:solidFill>
                <a:highlight>
                  <a:srgbClr val="F2F2F2"/>
                </a:highlight>
              </a:rPr>
              <a:t> pygame</a:t>
            </a:r>
            <a:endParaRPr sz="1300">
              <a:solidFill>
                <a:srgbClr val="222222"/>
              </a:solidFill>
              <a:highlight>
                <a:srgbClr val="F2F2F2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300">
                <a:solidFill>
                  <a:srgbClr val="222222"/>
                </a:solidFill>
                <a:highlight>
                  <a:srgbClr val="F2F2F2"/>
                </a:highlight>
              </a:rPr>
              <a:t> </a:t>
            </a:r>
            <a:endParaRPr sz="1300">
              <a:solidFill>
                <a:srgbClr val="222222"/>
              </a:solidFill>
              <a:highlight>
                <a:srgbClr val="F2F2F2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300" i="1">
                <a:solidFill>
                  <a:srgbClr val="808080"/>
                </a:solidFill>
                <a:highlight>
                  <a:srgbClr val="F2F2F2"/>
                </a:highlight>
              </a:rPr>
              <a:t># здесь определяются константы, классы и функции</a:t>
            </a:r>
            <a:endParaRPr sz="1300">
              <a:solidFill>
                <a:srgbClr val="222222"/>
              </a:solidFill>
              <a:highlight>
                <a:srgbClr val="F2F2F2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300">
                <a:solidFill>
                  <a:srgbClr val="222222"/>
                </a:solidFill>
                <a:highlight>
                  <a:srgbClr val="F2F2F2"/>
                </a:highlight>
              </a:rPr>
              <a:t>FPS </a:t>
            </a:r>
            <a:r>
              <a:rPr lang="ru" sz="1300">
                <a:solidFill>
                  <a:srgbClr val="66CC66"/>
                </a:solidFill>
                <a:highlight>
                  <a:srgbClr val="F2F2F2"/>
                </a:highlight>
              </a:rPr>
              <a:t>=</a:t>
            </a:r>
            <a:r>
              <a:rPr lang="ru" sz="1300">
                <a:solidFill>
                  <a:srgbClr val="222222"/>
                </a:solidFill>
                <a:highlight>
                  <a:srgbClr val="F2F2F2"/>
                </a:highlight>
              </a:rPr>
              <a:t> </a:t>
            </a:r>
            <a:r>
              <a:rPr lang="ru" sz="1300">
                <a:solidFill>
                  <a:srgbClr val="FF4500"/>
                </a:solidFill>
                <a:highlight>
                  <a:srgbClr val="F2F2F2"/>
                </a:highlight>
              </a:rPr>
              <a:t>60</a:t>
            </a:r>
            <a:endParaRPr sz="1300">
              <a:solidFill>
                <a:srgbClr val="222222"/>
              </a:solidFill>
              <a:highlight>
                <a:srgbClr val="F2F2F2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300">
                <a:solidFill>
                  <a:srgbClr val="222222"/>
                </a:solidFill>
                <a:highlight>
                  <a:srgbClr val="F2F2F2"/>
                </a:highlight>
              </a:rPr>
              <a:t> </a:t>
            </a:r>
            <a:endParaRPr sz="1300">
              <a:solidFill>
                <a:srgbClr val="222222"/>
              </a:solidFill>
              <a:highlight>
                <a:srgbClr val="F2F2F2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300" i="1">
                <a:solidFill>
                  <a:srgbClr val="808080"/>
                </a:solidFill>
                <a:highlight>
                  <a:srgbClr val="F2F2F2"/>
                </a:highlight>
              </a:rPr>
              <a:t># здесь происходит инициация, создание объектов и др.</a:t>
            </a:r>
            <a:endParaRPr sz="1300">
              <a:solidFill>
                <a:srgbClr val="222222"/>
              </a:solidFill>
              <a:highlight>
                <a:srgbClr val="F2F2F2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300">
                <a:solidFill>
                  <a:srgbClr val="222222"/>
                </a:solidFill>
                <a:highlight>
                  <a:srgbClr val="F2F2F2"/>
                </a:highlight>
              </a:rPr>
              <a:t>pygame.</a:t>
            </a:r>
            <a:r>
              <a:rPr lang="ru" sz="1300">
                <a:solidFill>
                  <a:schemeClr val="dk1"/>
                </a:solidFill>
                <a:highlight>
                  <a:srgbClr val="F2F2F2"/>
                </a:highlight>
              </a:rPr>
              <a:t>init()</a:t>
            </a:r>
            <a:endParaRPr sz="1300">
              <a:solidFill>
                <a:srgbClr val="222222"/>
              </a:solidFill>
              <a:highlight>
                <a:srgbClr val="F2F2F2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300">
                <a:solidFill>
                  <a:srgbClr val="222222"/>
                </a:solidFill>
                <a:highlight>
                  <a:srgbClr val="F2F2F2"/>
                </a:highlight>
              </a:rPr>
              <a:t>pygame.</a:t>
            </a:r>
            <a:r>
              <a:rPr lang="ru" sz="1300">
                <a:solidFill>
                  <a:schemeClr val="dk1"/>
                </a:solidFill>
                <a:highlight>
                  <a:srgbClr val="F2F2F2"/>
                </a:highlight>
              </a:rPr>
              <a:t>display</a:t>
            </a:r>
            <a:r>
              <a:rPr lang="ru" sz="1300">
                <a:solidFill>
                  <a:srgbClr val="222222"/>
                </a:solidFill>
                <a:highlight>
                  <a:srgbClr val="F2F2F2"/>
                </a:highlight>
              </a:rPr>
              <a:t>.</a:t>
            </a:r>
            <a:r>
              <a:rPr lang="ru" sz="1300">
                <a:solidFill>
                  <a:schemeClr val="dk1"/>
                </a:solidFill>
                <a:highlight>
                  <a:srgbClr val="F2F2F2"/>
                </a:highlight>
              </a:rPr>
              <a:t>set_mode((</a:t>
            </a:r>
            <a:r>
              <a:rPr lang="ru" sz="1300">
                <a:solidFill>
                  <a:srgbClr val="FF4500"/>
                </a:solidFill>
                <a:highlight>
                  <a:srgbClr val="F2F2F2"/>
                </a:highlight>
              </a:rPr>
              <a:t>600</a:t>
            </a:r>
            <a:r>
              <a:rPr lang="ru" sz="1300">
                <a:solidFill>
                  <a:srgbClr val="66CC66"/>
                </a:solidFill>
                <a:highlight>
                  <a:srgbClr val="F2F2F2"/>
                </a:highlight>
              </a:rPr>
              <a:t>,</a:t>
            </a:r>
            <a:r>
              <a:rPr lang="ru" sz="1300">
                <a:solidFill>
                  <a:srgbClr val="222222"/>
                </a:solidFill>
                <a:highlight>
                  <a:srgbClr val="F2F2F2"/>
                </a:highlight>
              </a:rPr>
              <a:t> </a:t>
            </a:r>
            <a:r>
              <a:rPr lang="ru" sz="1300">
                <a:solidFill>
                  <a:srgbClr val="FF4500"/>
                </a:solidFill>
                <a:highlight>
                  <a:srgbClr val="F2F2F2"/>
                </a:highlight>
              </a:rPr>
              <a:t>400</a:t>
            </a:r>
            <a:r>
              <a:rPr lang="ru" sz="1300">
                <a:solidFill>
                  <a:schemeClr val="dk1"/>
                </a:solidFill>
                <a:highlight>
                  <a:srgbClr val="F2F2F2"/>
                </a:highlight>
              </a:rPr>
              <a:t>))</a:t>
            </a:r>
            <a:endParaRPr sz="1300">
              <a:solidFill>
                <a:srgbClr val="222222"/>
              </a:solidFill>
              <a:highlight>
                <a:srgbClr val="F2F2F2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300">
                <a:solidFill>
                  <a:srgbClr val="222222"/>
                </a:solidFill>
                <a:highlight>
                  <a:srgbClr val="F2F2F2"/>
                </a:highlight>
              </a:rPr>
              <a:t>clock </a:t>
            </a:r>
            <a:r>
              <a:rPr lang="ru" sz="1300">
                <a:solidFill>
                  <a:srgbClr val="66CC66"/>
                </a:solidFill>
                <a:highlight>
                  <a:srgbClr val="F2F2F2"/>
                </a:highlight>
              </a:rPr>
              <a:t>=</a:t>
            </a:r>
            <a:r>
              <a:rPr lang="ru" sz="1300">
                <a:solidFill>
                  <a:srgbClr val="222222"/>
                </a:solidFill>
                <a:highlight>
                  <a:srgbClr val="F2F2F2"/>
                </a:highlight>
              </a:rPr>
              <a:t> pygame.</a:t>
            </a:r>
            <a:r>
              <a:rPr lang="ru" sz="1300">
                <a:solidFill>
                  <a:srgbClr val="DC143C"/>
                </a:solidFill>
                <a:highlight>
                  <a:srgbClr val="F2F2F2"/>
                </a:highlight>
              </a:rPr>
              <a:t>time</a:t>
            </a:r>
            <a:r>
              <a:rPr lang="ru" sz="1300">
                <a:solidFill>
                  <a:srgbClr val="222222"/>
                </a:solidFill>
                <a:highlight>
                  <a:srgbClr val="F2F2F2"/>
                </a:highlight>
              </a:rPr>
              <a:t>.</a:t>
            </a:r>
            <a:r>
              <a:rPr lang="ru" sz="1300">
                <a:solidFill>
                  <a:schemeClr val="dk1"/>
                </a:solidFill>
                <a:highlight>
                  <a:srgbClr val="F2F2F2"/>
                </a:highlight>
              </a:rPr>
              <a:t>Clock()</a:t>
            </a:r>
            <a:endParaRPr sz="1300">
              <a:solidFill>
                <a:srgbClr val="222222"/>
              </a:solidFill>
              <a:highlight>
                <a:srgbClr val="F2F2F2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300">
                <a:solidFill>
                  <a:srgbClr val="222222"/>
                </a:solidFill>
                <a:highlight>
                  <a:srgbClr val="F2F2F2"/>
                </a:highlight>
              </a:rPr>
              <a:t> </a:t>
            </a:r>
            <a:endParaRPr sz="1300">
              <a:solidFill>
                <a:srgbClr val="222222"/>
              </a:solidFill>
              <a:highlight>
                <a:srgbClr val="F2F2F2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300" i="1">
                <a:solidFill>
                  <a:srgbClr val="808080"/>
                </a:solidFill>
                <a:highlight>
                  <a:srgbClr val="F2F2F2"/>
                </a:highlight>
              </a:rPr>
              <a:t># если надо до цикла отобразить объекты на экране</a:t>
            </a:r>
            <a:endParaRPr sz="1300">
              <a:solidFill>
                <a:srgbClr val="222222"/>
              </a:solidFill>
              <a:highlight>
                <a:srgbClr val="F2F2F2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300">
                <a:solidFill>
                  <a:srgbClr val="222222"/>
                </a:solidFill>
                <a:highlight>
                  <a:srgbClr val="F2F2F2"/>
                </a:highlight>
              </a:rPr>
              <a:t>pygame.</a:t>
            </a:r>
            <a:r>
              <a:rPr lang="ru" sz="1300">
                <a:solidFill>
                  <a:schemeClr val="dk1"/>
                </a:solidFill>
                <a:highlight>
                  <a:srgbClr val="F2F2F2"/>
                </a:highlight>
              </a:rPr>
              <a:t>display</a:t>
            </a:r>
            <a:r>
              <a:rPr lang="ru" sz="1300">
                <a:solidFill>
                  <a:srgbClr val="222222"/>
                </a:solidFill>
                <a:highlight>
                  <a:srgbClr val="F2F2F2"/>
                </a:highlight>
              </a:rPr>
              <a:t>.</a:t>
            </a:r>
            <a:r>
              <a:rPr lang="ru" sz="1300">
                <a:solidFill>
                  <a:schemeClr val="dk1"/>
                </a:solidFill>
                <a:highlight>
                  <a:srgbClr val="F2F2F2"/>
                </a:highlight>
              </a:rPr>
              <a:t>update()</a:t>
            </a:r>
            <a:endParaRPr sz="1300">
              <a:solidFill>
                <a:schemeClr val="dk1"/>
              </a:solidFill>
              <a:highlight>
                <a:srgbClr val="F2F2F2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>
              <a:solidFill>
                <a:schemeClr val="dk1"/>
              </a:solidFill>
              <a:highlight>
                <a:srgbClr val="F2F2F2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 i="1">
                <a:solidFill>
                  <a:srgbClr val="808080"/>
                </a:solidFill>
                <a:highlight>
                  <a:srgbClr val="F2F2F2"/>
                </a:highlight>
              </a:rPr>
              <a:t>#</a:t>
            </a:r>
            <a:r>
              <a:rPr lang="ru" sz="1300" i="1">
                <a:solidFill>
                  <a:srgbClr val="808080"/>
                </a:solidFill>
                <a:highlight>
                  <a:srgbClr val="F2F2F2"/>
                </a:highlight>
              </a:rPr>
              <a:t> главный цикл</a:t>
            </a:r>
            <a:endParaRPr sz="1300">
              <a:solidFill>
                <a:srgbClr val="222222"/>
              </a:solidFill>
              <a:highlight>
                <a:srgbClr val="F2F2F2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300" b="1">
                <a:solidFill>
                  <a:srgbClr val="FF7700"/>
                </a:solidFill>
                <a:highlight>
                  <a:srgbClr val="F2F2F2"/>
                </a:highlight>
              </a:rPr>
              <a:t>while</a:t>
            </a:r>
            <a:r>
              <a:rPr lang="ru" sz="1300">
                <a:solidFill>
                  <a:srgbClr val="222222"/>
                </a:solidFill>
                <a:highlight>
                  <a:srgbClr val="F2F2F2"/>
                </a:highlight>
              </a:rPr>
              <a:t> </a:t>
            </a:r>
            <a:r>
              <a:rPr lang="ru" sz="1300">
                <a:solidFill>
                  <a:srgbClr val="008000"/>
                </a:solidFill>
                <a:highlight>
                  <a:srgbClr val="F2F2F2"/>
                </a:highlight>
              </a:rPr>
              <a:t>True</a:t>
            </a:r>
            <a:r>
              <a:rPr lang="ru" sz="1300">
                <a:solidFill>
                  <a:srgbClr val="222222"/>
                </a:solidFill>
                <a:highlight>
                  <a:srgbClr val="F2F2F2"/>
                </a:highlight>
              </a:rPr>
              <a:t>:</a:t>
            </a:r>
            <a:endParaRPr sz="1300">
              <a:solidFill>
                <a:schemeClr val="dk1"/>
              </a:solidFill>
              <a:highlight>
                <a:srgbClr val="F2F2F2"/>
              </a:highlight>
            </a:endParaRPr>
          </a:p>
          <a:p>
            <a:pPr marL="76200" marR="76200" lvl="0" indent="0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b="1">
              <a:solidFill>
                <a:srgbClr val="FF7700"/>
              </a:solidFill>
              <a:highlight>
                <a:srgbClr val="F2F2F2"/>
              </a:highlight>
            </a:endParaRPr>
          </a:p>
          <a:p>
            <a:pPr marL="76200" marR="76200" lvl="0" indent="0" algn="l" rtl="0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rgbClr val="363636"/>
              </a:solidFill>
            </a:endParaRPr>
          </a:p>
        </p:txBody>
      </p:sp>
      <p:sp>
        <p:nvSpPr>
          <p:cNvPr id="431" name="Google Shape;431;g8abca141d8_0_154"/>
          <p:cNvSpPr txBox="1"/>
          <p:nvPr/>
        </p:nvSpPr>
        <p:spPr>
          <a:xfrm>
            <a:off x="5025188" y="1341225"/>
            <a:ext cx="40431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 dirty="0" smtClean="0">
                <a:solidFill>
                  <a:srgbClr val="222222"/>
                </a:solidFill>
                <a:highlight>
                  <a:srgbClr val="F2F2F2"/>
                </a:highlight>
              </a:rPr>
              <a:t>    </a:t>
            </a:r>
            <a:r>
              <a:rPr lang="ru" sz="1300" i="1" dirty="0">
                <a:solidFill>
                  <a:srgbClr val="808080"/>
                </a:solidFill>
                <a:highlight>
                  <a:srgbClr val="F2F2F2"/>
                </a:highlight>
              </a:rPr>
              <a:t># цикл обработки событий</a:t>
            </a:r>
            <a:endParaRPr sz="1300" dirty="0">
              <a:solidFill>
                <a:srgbClr val="222222"/>
              </a:solidFill>
              <a:highlight>
                <a:srgbClr val="F2F2F2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 dirty="0">
                <a:solidFill>
                  <a:srgbClr val="222222"/>
                </a:solidFill>
                <a:highlight>
                  <a:srgbClr val="F2F2F2"/>
                </a:highlight>
              </a:rPr>
              <a:t>    </a:t>
            </a:r>
            <a:r>
              <a:rPr lang="ru" sz="1300" b="1" dirty="0">
                <a:solidFill>
                  <a:srgbClr val="FF7700"/>
                </a:solidFill>
                <a:highlight>
                  <a:srgbClr val="F2F2F2"/>
                </a:highlight>
              </a:rPr>
              <a:t>for</a:t>
            </a:r>
            <a:r>
              <a:rPr lang="ru" sz="1300" dirty="0">
                <a:solidFill>
                  <a:srgbClr val="222222"/>
                </a:solidFill>
                <a:highlight>
                  <a:srgbClr val="F2F2F2"/>
                </a:highlight>
              </a:rPr>
              <a:t> i </a:t>
            </a:r>
            <a:r>
              <a:rPr lang="ru" sz="1300" b="1" dirty="0">
                <a:solidFill>
                  <a:srgbClr val="FF7700"/>
                </a:solidFill>
                <a:highlight>
                  <a:srgbClr val="F2F2F2"/>
                </a:highlight>
              </a:rPr>
              <a:t>in</a:t>
            </a:r>
            <a:r>
              <a:rPr lang="ru" sz="1300" dirty="0">
                <a:solidFill>
                  <a:srgbClr val="222222"/>
                </a:solidFill>
                <a:highlight>
                  <a:srgbClr val="F2F2F2"/>
                </a:highlight>
              </a:rPr>
              <a:t> pygame.</a:t>
            </a:r>
            <a:r>
              <a:rPr lang="ru" sz="1300" dirty="0">
                <a:solidFill>
                  <a:schemeClr val="dk1"/>
                </a:solidFill>
                <a:highlight>
                  <a:srgbClr val="F2F2F2"/>
                </a:highlight>
              </a:rPr>
              <a:t>event</a:t>
            </a:r>
            <a:r>
              <a:rPr lang="ru" sz="1300" dirty="0">
                <a:solidFill>
                  <a:srgbClr val="222222"/>
                </a:solidFill>
                <a:highlight>
                  <a:srgbClr val="F2F2F2"/>
                </a:highlight>
              </a:rPr>
              <a:t>.</a:t>
            </a:r>
            <a:r>
              <a:rPr lang="ru" sz="1300" dirty="0">
                <a:solidFill>
                  <a:schemeClr val="dk1"/>
                </a:solidFill>
                <a:highlight>
                  <a:srgbClr val="F2F2F2"/>
                </a:highlight>
              </a:rPr>
              <a:t>get()</a:t>
            </a:r>
            <a:r>
              <a:rPr lang="ru" sz="1300" dirty="0">
                <a:solidFill>
                  <a:srgbClr val="222222"/>
                </a:solidFill>
                <a:highlight>
                  <a:srgbClr val="F2F2F2"/>
                </a:highlight>
              </a:rPr>
              <a:t>:</a:t>
            </a:r>
            <a:endParaRPr sz="1300" dirty="0">
              <a:solidFill>
                <a:srgbClr val="222222"/>
              </a:solidFill>
              <a:highlight>
                <a:srgbClr val="F2F2F2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 dirty="0">
                <a:solidFill>
                  <a:srgbClr val="222222"/>
                </a:solidFill>
                <a:highlight>
                  <a:srgbClr val="F2F2F2"/>
                </a:highlight>
              </a:rPr>
              <a:t>        </a:t>
            </a:r>
            <a:r>
              <a:rPr lang="ru" sz="1300" b="1" dirty="0">
                <a:solidFill>
                  <a:srgbClr val="FF7700"/>
                </a:solidFill>
                <a:highlight>
                  <a:srgbClr val="F2F2F2"/>
                </a:highlight>
              </a:rPr>
              <a:t>if</a:t>
            </a:r>
            <a:r>
              <a:rPr lang="ru" sz="1300" dirty="0">
                <a:solidFill>
                  <a:srgbClr val="222222"/>
                </a:solidFill>
                <a:highlight>
                  <a:srgbClr val="F2F2F2"/>
                </a:highlight>
              </a:rPr>
              <a:t> i.</a:t>
            </a:r>
            <a:r>
              <a:rPr lang="ru" sz="1300" dirty="0">
                <a:solidFill>
                  <a:srgbClr val="008000"/>
                </a:solidFill>
                <a:highlight>
                  <a:srgbClr val="F2F2F2"/>
                </a:highlight>
              </a:rPr>
              <a:t>type</a:t>
            </a:r>
            <a:r>
              <a:rPr lang="ru" sz="1300" dirty="0">
                <a:solidFill>
                  <a:srgbClr val="222222"/>
                </a:solidFill>
                <a:highlight>
                  <a:srgbClr val="F2F2F2"/>
                </a:highlight>
              </a:rPr>
              <a:t> </a:t>
            </a:r>
            <a:r>
              <a:rPr lang="ru" sz="1300" dirty="0">
                <a:solidFill>
                  <a:srgbClr val="66CC66"/>
                </a:solidFill>
                <a:highlight>
                  <a:srgbClr val="F2F2F2"/>
                </a:highlight>
              </a:rPr>
              <a:t>==</a:t>
            </a:r>
            <a:r>
              <a:rPr lang="ru" sz="1300" dirty="0">
                <a:solidFill>
                  <a:srgbClr val="222222"/>
                </a:solidFill>
                <a:highlight>
                  <a:srgbClr val="F2F2F2"/>
                </a:highlight>
              </a:rPr>
              <a:t> pygame.</a:t>
            </a:r>
            <a:r>
              <a:rPr lang="ru" sz="1300" dirty="0">
                <a:solidFill>
                  <a:schemeClr val="dk1"/>
                </a:solidFill>
                <a:highlight>
                  <a:srgbClr val="F2F2F2"/>
                </a:highlight>
              </a:rPr>
              <a:t>QUIT</a:t>
            </a:r>
            <a:r>
              <a:rPr lang="ru" sz="1300" dirty="0">
                <a:solidFill>
                  <a:srgbClr val="222222"/>
                </a:solidFill>
                <a:highlight>
                  <a:srgbClr val="F2F2F2"/>
                </a:highlight>
              </a:rPr>
              <a:t>:</a:t>
            </a:r>
            <a:endParaRPr sz="1300" dirty="0">
              <a:solidFill>
                <a:srgbClr val="222222"/>
              </a:solidFill>
              <a:highlight>
                <a:srgbClr val="F2F2F2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 dirty="0">
                <a:solidFill>
                  <a:srgbClr val="222222"/>
                </a:solidFill>
                <a:highlight>
                  <a:srgbClr val="F2F2F2"/>
                </a:highlight>
              </a:rPr>
              <a:t>            exit</a:t>
            </a:r>
            <a:r>
              <a:rPr lang="ru" sz="1300" dirty="0">
                <a:solidFill>
                  <a:schemeClr val="dk1"/>
                </a:solidFill>
                <a:highlight>
                  <a:srgbClr val="F2F2F2"/>
                </a:highlight>
              </a:rPr>
              <a:t>()</a:t>
            </a:r>
            <a:endParaRPr sz="1300" dirty="0">
              <a:solidFill>
                <a:srgbClr val="222222"/>
              </a:solidFill>
              <a:highlight>
                <a:srgbClr val="F2F2F2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 dirty="0">
                <a:solidFill>
                  <a:srgbClr val="222222"/>
                </a:solidFill>
                <a:highlight>
                  <a:srgbClr val="F2F2F2"/>
                </a:highlight>
              </a:rPr>
              <a:t> </a:t>
            </a:r>
            <a:endParaRPr sz="1300" dirty="0">
              <a:solidFill>
                <a:srgbClr val="222222"/>
              </a:solidFill>
              <a:highlight>
                <a:srgbClr val="F2F2F2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 dirty="0">
                <a:solidFill>
                  <a:srgbClr val="222222"/>
                </a:solidFill>
                <a:highlight>
                  <a:srgbClr val="F2F2F2"/>
                </a:highlight>
              </a:rPr>
              <a:t>    </a:t>
            </a:r>
            <a:r>
              <a:rPr lang="ru" sz="1300" i="1" dirty="0">
                <a:solidFill>
                  <a:srgbClr val="808080"/>
                </a:solidFill>
                <a:highlight>
                  <a:srgbClr val="F2F2F2"/>
                </a:highlight>
              </a:rPr>
              <a:t># --------</a:t>
            </a:r>
            <a:endParaRPr sz="1300" dirty="0">
              <a:solidFill>
                <a:srgbClr val="222222"/>
              </a:solidFill>
              <a:highlight>
                <a:srgbClr val="F2F2F2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 dirty="0">
                <a:solidFill>
                  <a:srgbClr val="222222"/>
                </a:solidFill>
                <a:highlight>
                  <a:srgbClr val="F2F2F2"/>
                </a:highlight>
              </a:rPr>
              <a:t>    </a:t>
            </a:r>
            <a:r>
              <a:rPr lang="ru" sz="1300" i="1" dirty="0">
                <a:solidFill>
                  <a:srgbClr val="808080"/>
                </a:solidFill>
                <a:highlight>
                  <a:srgbClr val="F2F2F2"/>
                </a:highlight>
              </a:rPr>
              <a:t># изменение объектов и многое др.</a:t>
            </a:r>
            <a:endParaRPr sz="1300" dirty="0">
              <a:solidFill>
                <a:srgbClr val="222222"/>
              </a:solidFill>
              <a:highlight>
                <a:srgbClr val="F2F2F2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 dirty="0">
                <a:solidFill>
                  <a:srgbClr val="222222"/>
                </a:solidFill>
                <a:highlight>
                  <a:srgbClr val="F2F2F2"/>
                </a:highlight>
              </a:rPr>
              <a:t>    </a:t>
            </a:r>
            <a:r>
              <a:rPr lang="ru" sz="1300" i="1" dirty="0">
                <a:solidFill>
                  <a:srgbClr val="808080"/>
                </a:solidFill>
                <a:highlight>
                  <a:srgbClr val="F2F2F2"/>
                </a:highlight>
              </a:rPr>
              <a:t># --------</a:t>
            </a:r>
            <a:endParaRPr sz="1300" dirty="0">
              <a:solidFill>
                <a:srgbClr val="222222"/>
              </a:solidFill>
              <a:highlight>
                <a:srgbClr val="F2F2F2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 dirty="0">
                <a:solidFill>
                  <a:srgbClr val="222222"/>
                </a:solidFill>
                <a:highlight>
                  <a:srgbClr val="F2F2F2"/>
                </a:highlight>
              </a:rPr>
              <a:t> </a:t>
            </a:r>
            <a:endParaRPr sz="1300" dirty="0">
              <a:solidFill>
                <a:srgbClr val="222222"/>
              </a:solidFill>
              <a:highlight>
                <a:srgbClr val="F2F2F2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 dirty="0">
                <a:solidFill>
                  <a:srgbClr val="222222"/>
                </a:solidFill>
                <a:highlight>
                  <a:srgbClr val="F2F2F2"/>
                </a:highlight>
              </a:rPr>
              <a:t>    </a:t>
            </a:r>
            <a:r>
              <a:rPr lang="ru" sz="1300" i="1" dirty="0">
                <a:solidFill>
                  <a:srgbClr val="808080"/>
                </a:solidFill>
                <a:highlight>
                  <a:srgbClr val="F2F2F2"/>
                </a:highlight>
              </a:rPr>
              <a:t># обновление экрана</a:t>
            </a:r>
            <a:endParaRPr sz="1300" dirty="0">
              <a:solidFill>
                <a:srgbClr val="222222"/>
              </a:solidFill>
              <a:highlight>
                <a:srgbClr val="F2F2F2"/>
              </a:highlight>
            </a:endParaRPr>
          </a:p>
          <a:p>
            <a:pPr marL="76200" marR="76200" lvl="0" indent="0" algn="l" rtl="0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ru" sz="1300" dirty="0">
                <a:solidFill>
                  <a:srgbClr val="222222"/>
                </a:solidFill>
                <a:highlight>
                  <a:srgbClr val="F2F2F2"/>
                </a:highlight>
              </a:rPr>
              <a:t>    pygame.</a:t>
            </a:r>
            <a:r>
              <a:rPr lang="ru" sz="1300" dirty="0">
                <a:solidFill>
                  <a:schemeClr val="dk1"/>
                </a:solidFill>
                <a:highlight>
                  <a:srgbClr val="F2F2F2"/>
                </a:highlight>
              </a:rPr>
              <a:t>display</a:t>
            </a:r>
            <a:r>
              <a:rPr lang="ru" sz="1300" dirty="0">
                <a:solidFill>
                  <a:srgbClr val="222222"/>
                </a:solidFill>
                <a:highlight>
                  <a:srgbClr val="F2F2F2"/>
                </a:highlight>
              </a:rPr>
              <a:t>.</a:t>
            </a:r>
            <a:r>
              <a:rPr lang="ru" sz="1300" dirty="0">
                <a:solidFill>
                  <a:schemeClr val="dk1"/>
                </a:solidFill>
                <a:highlight>
                  <a:srgbClr val="F2F2F2"/>
                </a:highlight>
              </a:rPr>
              <a:t>update</a:t>
            </a:r>
            <a:r>
              <a:rPr lang="ru" sz="1300" dirty="0" smtClean="0">
                <a:solidFill>
                  <a:schemeClr val="dk1"/>
                </a:solidFill>
                <a:highlight>
                  <a:srgbClr val="F2F2F2"/>
                </a:highlight>
              </a:rPr>
              <a:t>()</a:t>
            </a:r>
          </a:p>
          <a:p>
            <a:pPr lvl="0">
              <a:lnSpc>
                <a:spcPct val="115000"/>
              </a:lnSpc>
            </a:pPr>
            <a:r>
              <a:rPr lang="ru-RU" sz="1600" dirty="0">
                <a:solidFill>
                  <a:srgbClr val="222222"/>
                </a:solidFill>
                <a:highlight>
                  <a:srgbClr val="F2F2F2"/>
                </a:highlight>
              </a:rPr>
              <a:t> </a:t>
            </a:r>
            <a:r>
              <a:rPr lang="ru-RU" sz="1600" i="1" dirty="0">
                <a:solidFill>
                  <a:srgbClr val="808080"/>
                </a:solidFill>
                <a:highlight>
                  <a:srgbClr val="F2F2F2"/>
                </a:highlight>
              </a:rPr>
              <a:t># задержка</a:t>
            </a:r>
            <a:endParaRPr lang="ru-RU" sz="1600" dirty="0">
              <a:solidFill>
                <a:srgbClr val="222222"/>
              </a:solidFill>
              <a:highlight>
                <a:srgbClr val="F2F2F2"/>
              </a:highlight>
            </a:endParaRPr>
          </a:p>
          <a:p>
            <a:pPr lvl="0">
              <a:lnSpc>
                <a:spcPct val="115000"/>
              </a:lnSpc>
            </a:pPr>
            <a:r>
              <a:rPr lang="ru-RU" sz="1600" dirty="0">
                <a:solidFill>
                  <a:srgbClr val="222222"/>
                </a:solidFill>
                <a:highlight>
                  <a:srgbClr val="F2F2F2"/>
                </a:highlight>
              </a:rPr>
              <a:t>    </a:t>
            </a:r>
            <a:r>
              <a:rPr lang="en-US" sz="1600" dirty="0" err="1">
                <a:solidFill>
                  <a:srgbClr val="222222"/>
                </a:solidFill>
                <a:highlight>
                  <a:srgbClr val="F2F2F2"/>
                </a:highlight>
              </a:rPr>
              <a:t>clock.</a:t>
            </a:r>
            <a:r>
              <a:rPr lang="en-US" sz="1600" dirty="0" err="1">
                <a:solidFill>
                  <a:schemeClr val="dk1"/>
                </a:solidFill>
                <a:highlight>
                  <a:srgbClr val="F2F2F2"/>
                </a:highlight>
              </a:rPr>
              <a:t>tick</a:t>
            </a:r>
            <a:r>
              <a:rPr lang="en-US" sz="1600" dirty="0">
                <a:solidFill>
                  <a:schemeClr val="dk1"/>
                </a:solidFill>
                <a:highlight>
                  <a:srgbClr val="F2F2F2"/>
                </a:highlight>
              </a:rPr>
              <a:t>(</a:t>
            </a:r>
            <a:r>
              <a:rPr lang="en-US" sz="1600" dirty="0">
                <a:solidFill>
                  <a:srgbClr val="222222"/>
                </a:solidFill>
                <a:highlight>
                  <a:srgbClr val="F2F2F2"/>
                </a:highlight>
              </a:rPr>
              <a:t>FPS</a:t>
            </a:r>
            <a:r>
              <a:rPr lang="en-US" sz="1600" dirty="0">
                <a:solidFill>
                  <a:schemeClr val="dk1"/>
                </a:solidFill>
                <a:highlight>
                  <a:srgbClr val="F2F2F2"/>
                </a:highlight>
              </a:rPr>
              <a:t>)</a:t>
            </a:r>
            <a:endParaRPr sz="15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6" name="Google Shape;436;g8abca141d8_0_16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50" y="0"/>
            <a:ext cx="91403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437" name="Google Shape;437;g8abca141d8_0_163"/>
          <p:cNvSpPr/>
          <p:nvPr/>
        </p:nvSpPr>
        <p:spPr>
          <a:xfrm>
            <a:off x="346881" y="232275"/>
            <a:ext cx="7296000" cy="4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</a:pPr>
            <a:r>
              <a:rPr lang="ru" sz="3000"/>
              <a:t>pygame.draw геометрические примитивы</a:t>
            </a:r>
            <a:endParaRPr sz="2900" b="1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38" name="Google Shape;438;g8abca141d8_0_163"/>
          <p:cNvCxnSpPr/>
          <p:nvPr/>
        </p:nvCxnSpPr>
        <p:spPr>
          <a:xfrm>
            <a:off x="733481" y="731165"/>
            <a:ext cx="470700" cy="0"/>
          </a:xfrm>
          <a:prstGeom prst="straightConnector1">
            <a:avLst/>
          </a:prstGeom>
          <a:noFill/>
          <a:ln w="88900" cap="flat" cmpd="sng">
            <a:solidFill>
              <a:srgbClr val="F26751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440" name="Google Shape;440;g8abca141d8_0_163"/>
          <p:cNvSpPr txBox="1"/>
          <p:nvPr/>
        </p:nvSpPr>
        <p:spPr>
          <a:xfrm>
            <a:off x="346875" y="1341225"/>
            <a:ext cx="8628600" cy="34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1" name="Google Shape;441;g8abca141d8_0_163"/>
          <p:cNvSpPr txBox="1"/>
          <p:nvPr/>
        </p:nvSpPr>
        <p:spPr>
          <a:xfrm>
            <a:off x="346875" y="1373350"/>
            <a:ext cx="7927500" cy="330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76200" lvl="0" indent="0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rgbClr val="363636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Функции модуля pygame.draw рисуют геометрические примитивы на поверхности – экземпляре класса Surface. </a:t>
            </a:r>
            <a:endParaRPr sz="1500">
              <a:solidFill>
                <a:srgbClr val="363636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76200" marR="76200" lvl="0" indent="0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rgbClr val="363636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В качестве первого аргумента они принимают поверхность. </a:t>
            </a:r>
            <a:endParaRPr sz="1500">
              <a:solidFill>
                <a:srgbClr val="363636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76200" marR="76200" lvl="0" indent="0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rgbClr val="363636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Поэтому при создании той или иной поверхности ее надо связать с переменной, чтобы потом было что передать в функции модуля draw. </a:t>
            </a:r>
            <a:endParaRPr sz="1500">
              <a:solidFill>
                <a:srgbClr val="363636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76200" marR="76200" lvl="0" indent="0" algn="l" rtl="0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rgbClr val="363636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Поскольку мы пока используем только одну поверхность – главную оконную, то ее будем указывать в качестве первого параметра, а при создании свяжем с переменной</a:t>
            </a:r>
            <a:endParaRPr sz="1500">
              <a:solidFill>
                <a:srgbClr val="36363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6" name="Google Shape;446;g8abca141d8_0_2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50" y="0"/>
            <a:ext cx="91403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447" name="Google Shape;447;g8abca141d8_0_251"/>
          <p:cNvSpPr/>
          <p:nvPr/>
        </p:nvSpPr>
        <p:spPr>
          <a:xfrm>
            <a:off x="346881" y="232275"/>
            <a:ext cx="7296000" cy="4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</a:pPr>
            <a:r>
              <a:rPr lang="ru" sz="3000"/>
              <a:t>Отрисовка скелет</a:t>
            </a:r>
            <a:endParaRPr sz="2900" b="1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48" name="Google Shape;448;g8abca141d8_0_251"/>
          <p:cNvCxnSpPr/>
          <p:nvPr/>
        </p:nvCxnSpPr>
        <p:spPr>
          <a:xfrm>
            <a:off x="733481" y="731165"/>
            <a:ext cx="470700" cy="0"/>
          </a:xfrm>
          <a:prstGeom prst="straightConnector1">
            <a:avLst/>
          </a:prstGeom>
          <a:noFill/>
          <a:ln w="88900" cap="flat" cmpd="sng">
            <a:solidFill>
              <a:srgbClr val="F26751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450" name="Google Shape;450;g8abca141d8_0_251"/>
          <p:cNvSpPr txBox="1"/>
          <p:nvPr/>
        </p:nvSpPr>
        <p:spPr>
          <a:xfrm>
            <a:off x="346875" y="1341225"/>
            <a:ext cx="8628600" cy="34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1" name="Google Shape;451;g8abca141d8_0_251"/>
          <p:cNvSpPr txBox="1"/>
          <p:nvPr/>
        </p:nvSpPr>
        <p:spPr>
          <a:xfrm>
            <a:off x="346875" y="1157600"/>
            <a:ext cx="7927500" cy="330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76200" lvl="0" indent="0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 b="1">
                <a:solidFill>
                  <a:srgbClr val="FF7700"/>
                </a:solidFill>
                <a:highlight>
                  <a:srgbClr val="F2F2F2"/>
                </a:highlight>
              </a:rPr>
              <a:t>import</a:t>
            </a:r>
            <a:r>
              <a:rPr lang="ru" sz="1500">
                <a:solidFill>
                  <a:srgbClr val="222222"/>
                </a:solidFill>
                <a:highlight>
                  <a:srgbClr val="F2F2F2"/>
                </a:highlight>
              </a:rPr>
              <a:t> pygame</a:t>
            </a:r>
            <a:endParaRPr sz="1500">
              <a:solidFill>
                <a:srgbClr val="222222"/>
              </a:solidFill>
              <a:highlight>
                <a:srgbClr val="F2F2F2"/>
              </a:highlight>
            </a:endParaRPr>
          </a:p>
          <a:p>
            <a:pPr marL="76200" marR="76200" lvl="0" indent="0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rgbClr val="222222"/>
                </a:solidFill>
                <a:highlight>
                  <a:srgbClr val="F2F2F2"/>
                </a:highlight>
              </a:rPr>
              <a:t> pygame.</a:t>
            </a:r>
            <a:r>
              <a:rPr lang="ru" sz="1500">
                <a:solidFill>
                  <a:schemeClr val="dk1"/>
                </a:solidFill>
                <a:highlight>
                  <a:srgbClr val="F2F2F2"/>
                </a:highlight>
              </a:rPr>
              <a:t>init()</a:t>
            </a:r>
            <a:endParaRPr sz="1500">
              <a:solidFill>
                <a:srgbClr val="222222"/>
              </a:solidFill>
              <a:highlight>
                <a:srgbClr val="F2F2F2"/>
              </a:highlight>
            </a:endParaRPr>
          </a:p>
          <a:p>
            <a:pPr marL="76200" marR="76200" lvl="0" indent="0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rgbClr val="222222"/>
                </a:solidFill>
                <a:highlight>
                  <a:srgbClr val="F2F2F2"/>
                </a:highlight>
              </a:rPr>
              <a:t>sc </a:t>
            </a:r>
            <a:r>
              <a:rPr lang="ru" sz="1500">
                <a:solidFill>
                  <a:srgbClr val="66CC66"/>
                </a:solidFill>
                <a:highlight>
                  <a:srgbClr val="F2F2F2"/>
                </a:highlight>
              </a:rPr>
              <a:t>=</a:t>
            </a:r>
            <a:r>
              <a:rPr lang="ru" sz="1500">
                <a:solidFill>
                  <a:srgbClr val="222222"/>
                </a:solidFill>
                <a:highlight>
                  <a:srgbClr val="F2F2F2"/>
                </a:highlight>
              </a:rPr>
              <a:t> pygame.</a:t>
            </a:r>
            <a:r>
              <a:rPr lang="ru" sz="1500">
                <a:solidFill>
                  <a:schemeClr val="dk1"/>
                </a:solidFill>
                <a:highlight>
                  <a:srgbClr val="F2F2F2"/>
                </a:highlight>
              </a:rPr>
              <a:t>display</a:t>
            </a:r>
            <a:r>
              <a:rPr lang="ru" sz="1500">
                <a:solidFill>
                  <a:srgbClr val="222222"/>
                </a:solidFill>
                <a:highlight>
                  <a:srgbClr val="F2F2F2"/>
                </a:highlight>
              </a:rPr>
              <a:t>.</a:t>
            </a:r>
            <a:r>
              <a:rPr lang="ru" sz="1500">
                <a:solidFill>
                  <a:schemeClr val="dk1"/>
                </a:solidFill>
                <a:highlight>
                  <a:srgbClr val="F2F2F2"/>
                </a:highlight>
              </a:rPr>
              <a:t>set_mode((</a:t>
            </a:r>
            <a:r>
              <a:rPr lang="ru" sz="1500">
                <a:solidFill>
                  <a:srgbClr val="FF4500"/>
                </a:solidFill>
                <a:highlight>
                  <a:srgbClr val="F2F2F2"/>
                </a:highlight>
              </a:rPr>
              <a:t>300</a:t>
            </a:r>
            <a:r>
              <a:rPr lang="ru" sz="1500">
                <a:solidFill>
                  <a:srgbClr val="66CC66"/>
                </a:solidFill>
                <a:highlight>
                  <a:srgbClr val="F2F2F2"/>
                </a:highlight>
              </a:rPr>
              <a:t>,</a:t>
            </a:r>
            <a:r>
              <a:rPr lang="ru" sz="1500">
                <a:solidFill>
                  <a:srgbClr val="222222"/>
                </a:solidFill>
                <a:highlight>
                  <a:srgbClr val="F2F2F2"/>
                </a:highlight>
              </a:rPr>
              <a:t> </a:t>
            </a:r>
            <a:r>
              <a:rPr lang="ru" sz="1500">
                <a:solidFill>
                  <a:srgbClr val="FF4500"/>
                </a:solidFill>
                <a:highlight>
                  <a:srgbClr val="F2F2F2"/>
                </a:highlight>
              </a:rPr>
              <a:t>200</a:t>
            </a:r>
            <a:r>
              <a:rPr lang="ru" sz="1500">
                <a:solidFill>
                  <a:schemeClr val="dk1"/>
                </a:solidFill>
                <a:highlight>
                  <a:srgbClr val="F2F2F2"/>
                </a:highlight>
              </a:rPr>
              <a:t>))</a:t>
            </a:r>
            <a:r>
              <a:rPr lang="ru" sz="1500">
                <a:solidFill>
                  <a:srgbClr val="222222"/>
                </a:solidFill>
                <a:highlight>
                  <a:srgbClr val="F2F2F2"/>
                </a:highlight>
              </a:rPr>
              <a:t> </a:t>
            </a:r>
            <a:endParaRPr sz="1500">
              <a:solidFill>
                <a:srgbClr val="222222"/>
              </a:solidFill>
              <a:highlight>
                <a:srgbClr val="F2F2F2"/>
              </a:highlight>
            </a:endParaRPr>
          </a:p>
          <a:p>
            <a:pPr marL="76200" marR="76200" lvl="0" indent="0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 i="1">
                <a:solidFill>
                  <a:srgbClr val="808080"/>
                </a:solidFill>
                <a:highlight>
                  <a:srgbClr val="F2F2F2"/>
                </a:highlight>
              </a:rPr>
              <a:t># здесь будут рисоваться фигуры</a:t>
            </a:r>
            <a:endParaRPr sz="1500">
              <a:solidFill>
                <a:srgbClr val="222222"/>
              </a:solidFill>
              <a:highlight>
                <a:srgbClr val="F2F2F2"/>
              </a:highlight>
            </a:endParaRPr>
          </a:p>
          <a:p>
            <a:pPr marL="76200" marR="76200" lvl="0" indent="0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rgbClr val="222222"/>
                </a:solidFill>
                <a:highlight>
                  <a:srgbClr val="F2F2F2"/>
                </a:highlight>
              </a:rPr>
              <a:t>pygame.</a:t>
            </a:r>
            <a:r>
              <a:rPr lang="ru" sz="1500">
                <a:solidFill>
                  <a:schemeClr val="dk1"/>
                </a:solidFill>
                <a:highlight>
                  <a:srgbClr val="F2F2F2"/>
                </a:highlight>
              </a:rPr>
              <a:t>display</a:t>
            </a:r>
            <a:r>
              <a:rPr lang="ru" sz="1500">
                <a:solidFill>
                  <a:srgbClr val="222222"/>
                </a:solidFill>
                <a:highlight>
                  <a:srgbClr val="F2F2F2"/>
                </a:highlight>
              </a:rPr>
              <a:t>.</a:t>
            </a:r>
            <a:r>
              <a:rPr lang="ru" sz="1500">
                <a:solidFill>
                  <a:schemeClr val="dk1"/>
                </a:solidFill>
                <a:highlight>
                  <a:srgbClr val="F2F2F2"/>
                </a:highlight>
              </a:rPr>
              <a:t>update()</a:t>
            </a:r>
            <a:endParaRPr sz="1500">
              <a:solidFill>
                <a:srgbClr val="222222"/>
              </a:solidFill>
              <a:highlight>
                <a:srgbClr val="F2F2F2"/>
              </a:highlight>
            </a:endParaRPr>
          </a:p>
          <a:p>
            <a:pPr marL="76200" marR="76200" lvl="0" indent="0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rgbClr val="222222"/>
                </a:solidFill>
                <a:highlight>
                  <a:srgbClr val="F2F2F2"/>
                </a:highlight>
              </a:rPr>
              <a:t> </a:t>
            </a:r>
            <a:endParaRPr sz="1500">
              <a:solidFill>
                <a:srgbClr val="222222"/>
              </a:solidFill>
              <a:highlight>
                <a:srgbClr val="F2F2F2"/>
              </a:highlight>
            </a:endParaRPr>
          </a:p>
          <a:p>
            <a:pPr marL="76200" marR="76200" lvl="0" indent="0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 b="1">
                <a:solidFill>
                  <a:srgbClr val="FF7700"/>
                </a:solidFill>
                <a:highlight>
                  <a:srgbClr val="F2F2F2"/>
                </a:highlight>
              </a:rPr>
              <a:t>while</a:t>
            </a:r>
            <a:r>
              <a:rPr lang="ru" sz="1500">
                <a:solidFill>
                  <a:srgbClr val="222222"/>
                </a:solidFill>
                <a:highlight>
                  <a:srgbClr val="F2F2F2"/>
                </a:highlight>
              </a:rPr>
              <a:t> </a:t>
            </a:r>
            <a:r>
              <a:rPr lang="ru" sz="1500">
                <a:solidFill>
                  <a:srgbClr val="FF4500"/>
                </a:solidFill>
                <a:highlight>
                  <a:srgbClr val="F2F2F2"/>
                </a:highlight>
              </a:rPr>
              <a:t>1</a:t>
            </a:r>
            <a:r>
              <a:rPr lang="ru" sz="1500">
                <a:solidFill>
                  <a:srgbClr val="222222"/>
                </a:solidFill>
                <a:highlight>
                  <a:srgbClr val="F2F2F2"/>
                </a:highlight>
              </a:rPr>
              <a:t>:</a:t>
            </a:r>
            <a:endParaRPr sz="1500">
              <a:solidFill>
                <a:srgbClr val="222222"/>
              </a:solidFill>
              <a:highlight>
                <a:srgbClr val="F2F2F2"/>
              </a:highlight>
            </a:endParaRPr>
          </a:p>
          <a:p>
            <a:pPr marL="76200" marR="76200" lvl="0" indent="0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rgbClr val="222222"/>
                </a:solidFill>
                <a:highlight>
                  <a:srgbClr val="F2F2F2"/>
                </a:highlight>
              </a:rPr>
              <a:t>    pygame.</a:t>
            </a:r>
            <a:r>
              <a:rPr lang="ru" sz="1500">
                <a:solidFill>
                  <a:srgbClr val="DC143C"/>
                </a:solidFill>
                <a:highlight>
                  <a:srgbClr val="F2F2F2"/>
                </a:highlight>
              </a:rPr>
              <a:t>time</a:t>
            </a:r>
            <a:r>
              <a:rPr lang="ru" sz="1500">
                <a:solidFill>
                  <a:srgbClr val="222222"/>
                </a:solidFill>
                <a:highlight>
                  <a:srgbClr val="F2F2F2"/>
                </a:highlight>
              </a:rPr>
              <a:t>.</a:t>
            </a:r>
            <a:r>
              <a:rPr lang="ru" sz="1500">
                <a:solidFill>
                  <a:schemeClr val="dk1"/>
                </a:solidFill>
                <a:highlight>
                  <a:srgbClr val="F2F2F2"/>
                </a:highlight>
              </a:rPr>
              <a:t>delay(</a:t>
            </a:r>
            <a:r>
              <a:rPr lang="ru" sz="1500">
                <a:solidFill>
                  <a:srgbClr val="FF4500"/>
                </a:solidFill>
                <a:highlight>
                  <a:srgbClr val="F2F2F2"/>
                </a:highlight>
              </a:rPr>
              <a:t>1000</a:t>
            </a:r>
            <a:r>
              <a:rPr lang="ru" sz="1500">
                <a:solidFill>
                  <a:schemeClr val="dk1"/>
                </a:solidFill>
                <a:highlight>
                  <a:srgbClr val="F2F2F2"/>
                </a:highlight>
              </a:rPr>
              <a:t>)</a:t>
            </a:r>
            <a:endParaRPr sz="1500">
              <a:solidFill>
                <a:srgbClr val="222222"/>
              </a:solidFill>
              <a:highlight>
                <a:srgbClr val="F2F2F2"/>
              </a:highlight>
            </a:endParaRPr>
          </a:p>
          <a:p>
            <a:pPr marL="76200" marR="76200" lvl="0" indent="0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rgbClr val="222222"/>
                </a:solidFill>
                <a:highlight>
                  <a:srgbClr val="F2F2F2"/>
                </a:highlight>
              </a:rPr>
              <a:t>    </a:t>
            </a:r>
            <a:r>
              <a:rPr lang="ru" sz="1500" b="1">
                <a:solidFill>
                  <a:srgbClr val="FF7700"/>
                </a:solidFill>
                <a:highlight>
                  <a:srgbClr val="F2F2F2"/>
                </a:highlight>
              </a:rPr>
              <a:t>for</a:t>
            </a:r>
            <a:r>
              <a:rPr lang="ru" sz="1500">
                <a:solidFill>
                  <a:srgbClr val="222222"/>
                </a:solidFill>
                <a:highlight>
                  <a:srgbClr val="F2F2F2"/>
                </a:highlight>
              </a:rPr>
              <a:t> i </a:t>
            </a:r>
            <a:r>
              <a:rPr lang="ru" sz="1500" b="1">
                <a:solidFill>
                  <a:srgbClr val="FF7700"/>
                </a:solidFill>
                <a:highlight>
                  <a:srgbClr val="F2F2F2"/>
                </a:highlight>
              </a:rPr>
              <a:t>in</a:t>
            </a:r>
            <a:r>
              <a:rPr lang="ru" sz="1500">
                <a:solidFill>
                  <a:srgbClr val="222222"/>
                </a:solidFill>
                <a:highlight>
                  <a:srgbClr val="F2F2F2"/>
                </a:highlight>
              </a:rPr>
              <a:t> pygame.</a:t>
            </a:r>
            <a:r>
              <a:rPr lang="ru" sz="1500">
                <a:solidFill>
                  <a:schemeClr val="dk1"/>
                </a:solidFill>
                <a:highlight>
                  <a:srgbClr val="F2F2F2"/>
                </a:highlight>
              </a:rPr>
              <a:t>event</a:t>
            </a:r>
            <a:r>
              <a:rPr lang="ru" sz="1500">
                <a:solidFill>
                  <a:srgbClr val="222222"/>
                </a:solidFill>
                <a:highlight>
                  <a:srgbClr val="F2F2F2"/>
                </a:highlight>
              </a:rPr>
              <a:t>.</a:t>
            </a:r>
            <a:r>
              <a:rPr lang="ru" sz="1500">
                <a:solidFill>
                  <a:schemeClr val="dk1"/>
                </a:solidFill>
                <a:highlight>
                  <a:srgbClr val="F2F2F2"/>
                </a:highlight>
              </a:rPr>
              <a:t>get()</a:t>
            </a:r>
            <a:r>
              <a:rPr lang="ru" sz="1500">
                <a:solidFill>
                  <a:srgbClr val="222222"/>
                </a:solidFill>
                <a:highlight>
                  <a:srgbClr val="F2F2F2"/>
                </a:highlight>
              </a:rPr>
              <a:t>:</a:t>
            </a:r>
            <a:endParaRPr sz="1500">
              <a:solidFill>
                <a:srgbClr val="222222"/>
              </a:solidFill>
              <a:highlight>
                <a:srgbClr val="F2F2F2"/>
              </a:highlight>
            </a:endParaRPr>
          </a:p>
          <a:p>
            <a:pPr marL="0" lvl="0" indent="0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rgbClr val="222222"/>
                </a:solidFill>
                <a:highlight>
                  <a:srgbClr val="F2F2F2"/>
                </a:highlight>
              </a:rPr>
              <a:t>        </a:t>
            </a:r>
            <a:r>
              <a:rPr lang="ru" sz="1500" b="1">
                <a:solidFill>
                  <a:srgbClr val="FF7700"/>
                </a:solidFill>
                <a:highlight>
                  <a:srgbClr val="F2F2F2"/>
                </a:highlight>
              </a:rPr>
              <a:t>if</a:t>
            </a:r>
            <a:r>
              <a:rPr lang="ru" sz="1500">
                <a:solidFill>
                  <a:srgbClr val="222222"/>
                </a:solidFill>
                <a:highlight>
                  <a:srgbClr val="F2F2F2"/>
                </a:highlight>
              </a:rPr>
              <a:t> i.</a:t>
            </a:r>
            <a:r>
              <a:rPr lang="ru" sz="1500">
                <a:solidFill>
                  <a:srgbClr val="008000"/>
                </a:solidFill>
                <a:highlight>
                  <a:srgbClr val="F2F2F2"/>
                </a:highlight>
              </a:rPr>
              <a:t>type</a:t>
            </a:r>
            <a:r>
              <a:rPr lang="ru" sz="1500">
                <a:solidFill>
                  <a:srgbClr val="222222"/>
                </a:solidFill>
                <a:highlight>
                  <a:srgbClr val="F2F2F2"/>
                </a:highlight>
              </a:rPr>
              <a:t> </a:t>
            </a:r>
            <a:r>
              <a:rPr lang="ru" sz="1500">
                <a:solidFill>
                  <a:srgbClr val="66CC66"/>
                </a:solidFill>
                <a:highlight>
                  <a:srgbClr val="F2F2F2"/>
                </a:highlight>
              </a:rPr>
              <a:t>==</a:t>
            </a:r>
            <a:r>
              <a:rPr lang="ru" sz="1500">
                <a:solidFill>
                  <a:srgbClr val="222222"/>
                </a:solidFill>
                <a:highlight>
                  <a:srgbClr val="F2F2F2"/>
                </a:highlight>
              </a:rPr>
              <a:t> pygame.</a:t>
            </a:r>
            <a:r>
              <a:rPr lang="ru" sz="1500">
                <a:solidFill>
                  <a:schemeClr val="dk1"/>
                </a:solidFill>
                <a:highlight>
                  <a:srgbClr val="F2F2F2"/>
                </a:highlight>
              </a:rPr>
              <a:t>QUIT</a:t>
            </a:r>
            <a:r>
              <a:rPr lang="ru" sz="1500">
                <a:solidFill>
                  <a:srgbClr val="222222"/>
                </a:solidFill>
                <a:highlight>
                  <a:srgbClr val="F2F2F2"/>
                </a:highlight>
              </a:rPr>
              <a:t>: exit</a:t>
            </a:r>
            <a:r>
              <a:rPr lang="ru" sz="1500">
                <a:solidFill>
                  <a:schemeClr val="dk1"/>
                </a:solidFill>
                <a:highlight>
                  <a:srgbClr val="F2F2F2"/>
                </a:highlight>
              </a:rPr>
              <a:t>()</a:t>
            </a:r>
            <a:endParaRPr sz="1500">
              <a:solidFill>
                <a:schemeClr val="dk1"/>
              </a:solidFill>
              <a:highlight>
                <a:srgbClr val="F2F2F2"/>
              </a:highlight>
            </a:endParaRPr>
          </a:p>
          <a:p>
            <a:pPr marL="76200" marR="76200" lvl="0" indent="0" algn="l" rtl="0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rgbClr val="363636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6" name="Google Shape;456;g8abca141d8_0_26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50" y="0"/>
            <a:ext cx="91403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457" name="Google Shape;457;g8abca141d8_0_260"/>
          <p:cNvSpPr/>
          <p:nvPr/>
        </p:nvSpPr>
        <p:spPr>
          <a:xfrm>
            <a:off x="346881" y="232275"/>
            <a:ext cx="7296000" cy="4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</a:pPr>
            <a:r>
              <a:rPr lang="ru" sz="3000"/>
              <a:t>pygame.draw геометрические примитивы</a:t>
            </a:r>
            <a:endParaRPr sz="2900" b="1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58" name="Google Shape;458;g8abca141d8_0_260"/>
          <p:cNvCxnSpPr/>
          <p:nvPr/>
        </p:nvCxnSpPr>
        <p:spPr>
          <a:xfrm>
            <a:off x="733481" y="731165"/>
            <a:ext cx="470700" cy="0"/>
          </a:xfrm>
          <a:prstGeom prst="straightConnector1">
            <a:avLst/>
          </a:prstGeom>
          <a:noFill/>
          <a:ln w="88900" cap="flat" cmpd="sng">
            <a:solidFill>
              <a:srgbClr val="F26751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460" name="Google Shape;460;g8abca141d8_0_260"/>
          <p:cNvSpPr txBox="1"/>
          <p:nvPr/>
        </p:nvSpPr>
        <p:spPr>
          <a:xfrm>
            <a:off x="346875" y="1341225"/>
            <a:ext cx="8628600" cy="34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1" name="Google Shape;461;g8abca141d8_0_260"/>
          <p:cNvSpPr txBox="1"/>
          <p:nvPr/>
        </p:nvSpPr>
        <p:spPr>
          <a:xfrm>
            <a:off x="346875" y="1341225"/>
            <a:ext cx="7927500" cy="330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rgbClr val="363636"/>
                </a:solidFill>
                <a:highlight>
                  <a:srgbClr val="FFFFFF"/>
                </a:highlight>
              </a:rPr>
              <a:t>В большинстве случаев фигуры прорисовывают внутри главного цикла, так как от кадра к кадру картинка на экране должна меняться. Поэтому на каждой итерации цикла в функции модуля draw передаются несколько измененные аргументы (например, каждый раз меняется координата </a:t>
            </a:r>
            <a:r>
              <a:rPr lang="ru" sz="1600" i="1">
                <a:solidFill>
                  <a:srgbClr val="363636"/>
                </a:solidFill>
                <a:highlight>
                  <a:srgbClr val="FFFFFF"/>
                </a:highlight>
              </a:rPr>
              <a:t>x</a:t>
            </a:r>
            <a:r>
              <a:rPr lang="ru" sz="1600">
                <a:solidFill>
                  <a:srgbClr val="363636"/>
                </a:solidFill>
                <a:highlight>
                  <a:srgbClr val="FFFFFF"/>
                </a:highlight>
              </a:rPr>
              <a:t>).</a:t>
            </a:r>
            <a:endParaRPr sz="1600">
              <a:solidFill>
                <a:srgbClr val="363636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rgbClr val="363636"/>
                </a:solidFill>
                <a:highlight>
                  <a:srgbClr val="FFFFFF"/>
                </a:highlight>
              </a:rPr>
              <a:t>Однако у нас пока не будет никакой анимации, и нет смысла перерисовывать фигуры на одном и том же месте на каждой итерации цикла. Поэтому создавать примитивы будем в основной ветке программы. На данном этапе цикл while нужен лишь для того, чтобы программа самопроизвольно не завершалась.</a:t>
            </a:r>
            <a:endParaRPr sz="1600">
              <a:solidFill>
                <a:srgbClr val="363636"/>
              </a:solidFill>
              <a:highlight>
                <a:srgbClr val="FFFFFF"/>
              </a:highlight>
            </a:endParaRPr>
          </a:p>
          <a:p>
            <a:pPr marL="76200" marR="76200" lvl="0" indent="0" algn="l" rtl="0">
              <a:lnSpc>
                <a:spcPct val="130000"/>
              </a:lnSpc>
              <a:spcBef>
                <a:spcPts val="15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>
              <a:solidFill>
                <a:srgbClr val="363636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6" name="Google Shape;466;g8abca141d8_0_26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50" y="0"/>
            <a:ext cx="91403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467" name="Google Shape;467;g8abca141d8_0_269"/>
          <p:cNvSpPr/>
          <p:nvPr/>
        </p:nvSpPr>
        <p:spPr>
          <a:xfrm>
            <a:off x="346881" y="232275"/>
            <a:ext cx="7296000" cy="4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</a:pPr>
            <a:r>
              <a:rPr lang="ru" sz="3000"/>
              <a:t>Не забываем обновлять окно</a:t>
            </a:r>
            <a:endParaRPr sz="2900" b="1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68" name="Google Shape;468;g8abca141d8_0_269"/>
          <p:cNvCxnSpPr/>
          <p:nvPr/>
        </p:nvCxnSpPr>
        <p:spPr>
          <a:xfrm>
            <a:off x="733481" y="731165"/>
            <a:ext cx="470700" cy="0"/>
          </a:xfrm>
          <a:prstGeom prst="straightConnector1">
            <a:avLst/>
          </a:prstGeom>
          <a:noFill/>
          <a:ln w="88900" cap="flat" cmpd="sng">
            <a:solidFill>
              <a:srgbClr val="F26751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470" name="Google Shape;470;g8abca141d8_0_269"/>
          <p:cNvSpPr txBox="1"/>
          <p:nvPr/>
        </p:nvSpPr>
        <p:spPr>
          <a:xfrm>
            <a:off x="346875" y="1341225"/>
            <a:ext cx="8628600" cy="34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1" name="Google Shape;471;g8abca141d8_0_269"/>
          <p:cNvSpPr txBox="1"/>
          <p:nvPr/>
        </p:nvSpPr>
        <p:spPr>
          <a:xfrm>
            <a:off x="346875" y="992350"/>
            <a:ext cx="7927500" cy="330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76200" lvl="0" indent="0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rgbClr val="363636"/>
                </a:solidFill>
                <a:highlight>
                  <a:srgbClr val="FFFFFF"/>
                </a:highlight>
              </a:rPr>
              <a:t>После прорисовки, чтобы увидеть изменения в окне игры, необходимо выполнить функцию update() или flip() модуля display. Иначе окно не обновится. </a:t>
            </a:r>
            <a:endParaRPr sz="1600">
              <a:solidFill>
                <a:srgbClr val="363636"/>
              </a:solidFill>
              <a:highlight>
                <a:srgbClr val="FFFFFF"/>
              </a:highlight>
            </a:endParaRPr>
          </a:p>
          <a:p>
            <a:pPr marL="76200" marR="76200" lvl="0" indent="0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rgbClr val="363636"/>
                </a:solidFill>
                <a:highlight>
                  <a:srgbClr val="FFFFFF"/>
                </a:highlight>
              </a:rPr>
              <a:t>Рисование на поверхности – одно, а обновление состояния главного окна – другое. </a:t>
            </a:r>
            <a:endParaRPr sz="1600">
              <a:solidFill>
                <a:srgbClr val="363636"/>
              </a:solidFill>
              <a:highlight>
                <a:srgbClr val="FFFFFF"/>
              </a:highlight>
            </a:endParaRPr>
          </a:p>
          <a:p>
            <a:pPr marL="76200" marR="76200" lvl="0" indent="0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rgbClr val="363636"/>
                </a:solidFill>
                <a:highlight>
                  <a:srgbClr val="FFFFFF"/>
                </a:highlight>
              </a:rPr>
              <a:t>Представьте, что в разных местах тела главного цикла на поверхности прорисовываются разные объекты. </a:t>
            </a:r>
            <a:endParaRPr sz="1600">
              <a:solidFill>
                <a:srgbClr val="363636"/>
              </a:solidFill>
              <a:highlight>
                <a:srgbClr val="FFFFFF"/>
              </a:highlight>
            </a:endParaRPr>
          </a:p>
          <a:p>
            <a:pPr marL="76200" marR="76200" lvl="0" indent="0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rgbClr val="363636"/>
                </a:solidFill>
                <a:highlight>
                  <a:srgbClr val="FFFFFF"/>
                </a:highlight>
              </a:rPr>
              <a:t>Если бы каждое такое действие приводило к автоматическому обновлению окна, то за одну итерацию оно обновлялось бы несколько раз. </a:t>
            </a:r>
            <a:endParaRPr sz="1600">
              <a:solidFill>
                <a:srgbClr val="363636"/>
              </a:solidFill>
              <a:highlight>
                <a:srgbClr val="FFFFFF"/>
              </a:highlight>
            </a:endParaRPr>
          </a:p>
          <a:p>
            <a:pPr marL="76200" marR="76200" lvl="0" indent="0" algn="l" rtl="0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rgbClr val="363636"/>
                </a:solidFill>
                <a:highlight>
                  <a:srgbClr val="FFFFFF"/>
                </a:highlight>
              </a:rPr>
              <a:t>Это приводило бы как минимум к бессмысленной трате ресурсов, так как скорость цикла связана с FPS.</a:t>
            </a:r>
            <a:endParaRPr sz="1600">
              <a:solidFill>
                <a:srgbClr val="363636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6" name="Google Shape;476;g8abca141d8_0_27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50" y="0"/>
            <a:ext cx="91403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477" name="Google Shape;477;g8abca141d8_0_278"/>
          <p:cNvSpPr/>
          <p:nvPr/>
        </p:nvSpPr>
        <p:spPr>
          <a:xfrm>
            <a:off x="346881" y="232275"/>
            <a:ext cx="7296000" cy="4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</a:pPr>
            <a:r>
              <a:rPr lang="ru" sz="3000"/>
              <a:t>pygame.draw геометрические примитивы</a:t>
            </a:r>
            <a:endParaRPr sz="2900" b="1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78" name="Google Shape;478;g8abca141d8_0_278"/>
          <p:cNvCxnSpPr/>
          <p:nvPr/>
        </p:nvCxnSpPr>
        <p:spPr>
          <a:xfrm>
            <a:off x="733481" y="731165"/>
            <a:ext cx="470700" cy="0"/>
          </a:xfrm>
          <a:prstGeom prst="straightConnector1">
            <a:avLst/>
          </a:prstGeom>
          <a:noFill/>
          <a:ln w="88900" cap="flat" cmpd="sng">
            <a:solidFill>
              <a:srgbClr val="F26751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480" name="Google Shape;480;g8abca141d8_0_278"/>
          <p:cNvSpPr txBox="1"/>
          <p:nvPr/>
        </p:nvSpPr>
        <p:spPr>
          <a:xfrm>
            <a:off x="346875" y="1341225"/>
            <a:ext cx="8628600" cy="34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1" name="Google Shape;481;g8abca141d8_0_278"/>
          <p:cNvSpPr txBox="1"/>
          <p:nvPr/>
        </p:nvSpPr>
        <p:spPr>
          <a:xfrm>
            <a:off x="346875" y="992350"/>
            <a:ext cx="7927500" cy="330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rgbClr val="363636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Итак, первый аргумент функций рисования – поверхность, на которой размещается фигура. В нашем случае это будет </a:t>
            </a:r>
            <a:r>
              <a:rPr lang="ru" sz="1600">
                <a:solidFill>
                  <a:srgbClr val="363636"/>
                </a:solidFill>
                <a:highlight>
                  <a:srgbClr val="F2F2F2"/>
                </a:highlight>
                <a:latin typeface="Roboto"/>
                <a:ea typeface="Roboto"/>
                <a:cs typeface="Roboto"/>
                <a:sym typeface="Roboto"/>
              </a:rPr>
              <a:t>sc</a:t>
            </a:r>
            <a:r>
              <a:rPr lang="ru" sz="1600">
                <a:solidFill>
                  <a:srgbClr val="363636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 Вторым обязательным аргументом является цвет. Цвет задается в формате RGB, используется трехэлементный целочисленный кортеж. Например, (255, 0, 0) определяет красный цвет.</a:t>
            </a:r>
            <a:endParaRPr sz="1600">
              <a:solidFill>
                <a:srgbClr val="363636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rgbClr val="363636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Далее идут специфичные для каждой фигуры аргументы. Последним у большинства является толщина контура.</a:t>
            </a:r>
            <a:endParaRPr sz="1600">
              <a:solidFill>
                <a:srgbClr val="363636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rgbClr val="363636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Все функции модуля draw возвращают экземпляры класса Rect – прямоугольные области, имеющие координаты, длину и ширину. Не путайте функцию rect() модуля draw и класс Rect, это разные вещи.</a:t>
            </a:r>
            <a:endParaRPr sz="1600">
              <a:solidFill>
                <a:schemeClr val="dk1"/>
              </a:solidFill>
              <a:highlight>
                <a:srgbClr val="F2F2F2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76200" marR="76200" lvl="0" indent="0" algn="l" rtl="0">
              <a:lnSpc>
                <a:spcPct val="130000"/>
              </a:lnSpc>
              <a:spcBef>
                <a:spcPts val="15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>
              <a:solidFill>
                <a:srgbClr val="36363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g7771244e67_0_18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50" y="0"/>
            <a:ext cx="91403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g7771244e67_0_180"/>
          <p:cNvSpPr/>
          <p:nvPr/>
        </p:nvSpPr>
        <p:spPr>
          <a:xfrm>
            <a:off x="346866" y="232275"/>
            <a:ext cx="4264800" cy="4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</a:pPr>
            <a:r>
              <a:rPr lang="ru" sz="3000"/>
              <a:t>Основные блоки игры</a:t>
            </a:r>
            <a:endParaRPr sz="2900" b="1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01" name="Google Shape;201;g7771244e67_0_180"/>
          <p:cNvCxnSpPr/>
          <p:nvPr/>
        </p:nvCxnSpPr>
        <p:spPr>
          <a:xfrm>
            <a:off x="733481" y="731165"/>
            <a:ext cx="470700" cy="0"/>
          </a:xfrm>
          <a:prstGeom prst="straightConnector1">
            <a:avLst/>
          </a:prstGeom>
          <a:noFill/>
          <a:ln w="88900" cap="flat" cmpd="sng">
            <a:solidFill>
              <a:srgbClr val="F26751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203" name="Google Shape;203;g7771244e67_0_180"/>
          <p:cNvSpPr txBox="1"/>
          <p:nvPr/>
        </p:nvSpPr>
        <p:spPr>
          <a:xfrm>
            <a:off x="346875" y="1341225"/>
            <a:ext cx="8628600" cy="34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g7771244e67_0_180"/>
          <p:cNvSpPr txBox="1"/>
          <p:nvPr/>
        </p:nvSpPr>
        <p:spPr>
          <a:xfrm>
            <a:off x="346875" y="992350"/>
            <a:ext cx="8386800" cy="39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ts val="2100"/>
              <a:buFont typeface="Roboto"/>
              <a:buAutoNum type="arabicPeriod"/>
            </a:pPr>
            <a:r>
              <a:rPr lang="ru" sz="2100">
                <a:solidFill>
                  <a:srgbClr val="363636"/>
                </a:solidFill>
                <a:latin typeface="Roboto"/>
                <a:ea typeface="Roboto"/>
                <a:cs typeface="Roboto"/>
                <a:sym typeface="Roboto"/>
              </a:rPr>
              <a:t>Отслеживание событий, производимых пользователем и не только им.</a:t>
            </a:r>
            <a:endParaRPr sz="2100">
              <a:solidFill>
                <a:srgbClr val="36363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ts val="2100"/>
              <a:buFont typeface="Roboto"/>
              <a:buAutoNum type="arabicPeriod"/>
            </a:pPr>
            <a:r>
              <a:rPr lang="ru" sz="2100">
                <a:solidFill>
                  <a:srgbClr val="363636"/>
                </a:solidFill>
                <a:latin typeface="Roboto"/>
                <a:ea typeface="Roboto"/>
                <a:cs typeface="Roboto"/>
                <a:sym typeface="Roboto"/>
              </a:rPr>
              <a:t>Изменение состояний объектов, согласно произошедшим событиям.</a:t>
            </a:r>
            <a:endParaRPr sz="2100">
              <a:solidFill>
                <a:srgbClr val="36363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ts val="2100"/>
              <a:buFont typeface="Roboto"/>
              <a:buAutoNum type="arabicPeriod"/>
            </a:pPr>
            <a:r>
              <a:rPr lang="ru" sz="2100">
                <a:solidFill>
                  <a:srgbClr val="363636"/>
                </a:solidFill>
                <a:latin typeface="Roboto"/>
                <a:ea typeface="Roboto"/>
                <a:cs typeface="Roboto"/>
                <a:sym typeface="Roboto"/>
              </a:rPr>
              <a:t>Отображение объектов на экране, согласно их текущим состояниям.</a:t>
            </a:r>
            <a:endParaRPr sz="2100">
              <a:solidFill>
                <a:srgbClr val="36363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100">
                <a:solidFill>
                  <a:srgbClr val="363636"/>
                </a:solidFill>
                <a:latin typeface="Roboto"/>
                <a:ea typeface="Roboto"/>
                <a:cs typeface="Roboto"/>
                <a:sym typeface="Roboto"/>
              </a:rPr>
              <a:t>Эти три этапа повторяются в цикле бесчисленное количество раз, пока игра запущена.</a:t>
            </a:r>
            <a:endParaRPr sz="2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7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6" name="Google Shape;486;g8abca141d8_0_29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50" y="0"/>
            <a:ext cx="91403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487" name="Google Shape;487;g8abca141d8_0_293"/>
          <p:cNvSpPr/>
          <p:nvPr/>
        </p:nvSpPr>
        <p:spPr>
          <a:xfrm>
            <a:off x="346881" y="232275"/>
            <a:ext cx="7296000" cy="4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</a:pPr>
            <a:r>
              <a:rPr lang="ru" sz="3000"/>
              <a:t>Прямоугольники</a:t>
            </a:r>
            <a:endParaRPr sz="2900" b="1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88" name="Google Shape;488;g8abca141d8_0_293"/>
          <p:cNvCxnSpPr/>
          <p:nvPr/>
        </p:nvCxnSpPr>
        <p:spPr>
          <a:xfrm>
            <a:off x="733481" y="731165"/>
            <a:ext cx="470700" cy="0"/>
          </a:xfrm>
          <a:prstGeom prst="straightConnector1">
            <a:avLst/>
          </a:prstGeom>
          <a:noFill/>
          <a:ln w="88900" cap="flat" cmpd="sng">
            <a:solidFill>
              <a:srgbClr val="F26751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490" name="Google Shape;490;g8abca141d8_0_293"/>
          <p:cNvSpPr txBox="1"/>
          <p:nvPr/>
        </p:nvSpPr>
        <p:spPr>
          <a:xfrm>
            <a:off x="346875" y="1341225"/>
            <a:ext cx="8628600" cy="34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1" name="Google Shape;491;g8abca141d8_0_293"/>
          <p:cNvSpPr txBox="1"/>
          <p:nvPr/>
        </p:nvSpPr>
        <p:spPr>
          <a:xfrm>
            <a:off x="346875" y="992350"/>
            <a:ext cx="7927500" cy="330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363636"/>
                </a:solidFill>
                <a:highlight>
                  <a:srgbClr val="FFFFFF"/>
                </a:highlight>
              </a:rPr>
              <a:t>Начнем с функции rect() модуля draw:</a:t>
            </a:r>
            <a:endParaRPr sz="1200">
              <a:solidFill>
                <a:srgbClr val="363636"/>
              </a:solidFill>
              <a:highlight>
                <a:srgbClr val="FFFFFF"/>
              </a:highlight>
            </a:endParaRPr>
          </a:p>
          <a:p>
            <a:pPr marL="0" marR="76200" lvl="0" indent="0" algn="l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222222"/>
                </a:solidFill>
                <a:highlight>
                  <a:srgbClr val="F2F2F2"/>
                </a:highlight>
              </a:rPr>
              <a:t>pygame.</a:t>
            </a:r>
            <a:r>
              <a:rPr lang="ru" sz="1200">
                <a:solidFill>
                  <a:schemeClr val="dk1"/>
                </a:solidFill>
                <a:highlight>
                  <a:srgbClr val="F2F2F2"/>
                </a:highlight>
              </a:rPr>
              <a:t>draw</a:t>
            </a:r>
            <a:r>
              <a:rPr lang="ru" sz="1200">
                <a:solidFill>
                  <a:srgbClr val="222222"/>
                </a:solidFill>
                <a:highlight>
                  <a:srgbClr val="F2F2F2"/>
                </a:highlight>
              </a:rPr>
              <a:t>.</a:t>
            </a:r>
            <a:r>
              <a:rPr lang="ru" sz="1200">
                <a:solidFill>
                  <a:schemeClr val="dk1"/>
                </a:solidFill>
                <a:highlight>
                  <a:srgbClr val="F2F2F2"/>
                </a:highlight>
              </a:rPr>
              <a:t>rect(</a:t>
            </a:r>
            <a:r>
              <a:rPr lang="ru" sz="1200">
                <a:solidFill>
                  <a:srgbClr val="222222"/>
                </a:solidFill>
                <a:highlight>
                  <a:srgbClr val="F2F2F2"/>
                </a:highlight>
              </a:rPr>
              <a:t>sc</a:t>
            </a:r>
            <a:r>
              <a:rPr lang="ru" sz="1200">
                <a:solidFill>
                  <a:srgbClr val="66CC66"/>
                </a:solidFill>
                <a:highlight>
                  <a:srgbClr val="F2F2F2"/>
                </a:highlight>
              </a:rPr>
              <a:t>,</a:t>
            </a:r>
            <a:r>
              <a:rPr lang="ru" sz="1200">
                <a:solidFill>
                  <a:srgbClr val="222222"/>
                </a:solidFill>
                <a:highlight>
                  <a:srgbClr val="F2F2F2"/>
                </a:highlight>
              </a:rPr>
              <a:t> </a:t>
            </a:r>
            <a:r>
              <a:rPr lang="ru" sz="1200">
                <a:solidFill>
                  <a:schemeClr val="dk1"/>
                </a:solidFill>
                <a:highlight>
                  <a:srgbClr val="F2F2F2"/>
                </a:highlight>
              </a:rPr>
              <a:t>(</a:t>
            </a:r>
            <a:r>
              <a:rPr lang="ru" sz="1200">
                <a:solidFill>
                  <a:srgbClr val="FF4500"/>
                </a:solidFill>
                <a:highlight>
                  <a:srgbClr val="F2F2F2"/>
                </a:highlight>
              </a:rPr>
              <a:t>255</a:t>
            </a:r>
            <a:r>
              <a:rPr lang="ru" sz="1200">
                <a:solidFill>
                  <a:srgbClr val="66CC66"/>
                </a:solidFill>
                <a:highlight>
                  <a:srgbClr val="F2F2F2"/>
                </a:highlight>
              </a:rPr>
              <a:t>,</a:t>
            </a:r>
            <a:r>
              <a:rPr lang="ru" sz="1200">
                <a:solidFill>
                  <a:srgbClr val="222222"/>
                </a:solidFill>
                <a:highlight>
                  <a:srgbClr val="F2F2F2"/>
                </a:highlight>
              </a:rPr>
              <a:t> </a:t>
            </a:r>
            <a:r>
              <a:rPr lang="ru" sz="1200">
                <a:solidFill>
                  <a:srgbClr val="FF4500"/>
                </a:solidFill>
                <a:highlight>
                  <a:srgbClr val="F2F2F2"/>
                </a:highlight>
              </a:rPr>
              <a:t>255</a:t>
            </a:r>
            <a:r>
              <a:rPr lang="ru" sz="1200">
                <a:solidFill>
                  <a:srgbClr val="66CC66"/>
                </a:solidFill>
                <a:highlight>
                  <a:srgbClr val="F2F2F2"/>
                </a:highlight>
              </a:rPr>
              <a:t>,</a:t>
            </a:r>
            <a:r>
              <a:rPr lang="ru" sz="1200">
                <a:solidFill>
                  <a:srgbClr val="222222"/>
                </a:solidFill>
                <a:highlight>
                  <a:srgbClr val="F2F2F2"/>
                </a:highlight>
              </a:rPr>
              <a:t> </a:t>
            </a:r>
            <a:r>
              <a:rPr lang="ru" sz="1200">
                <a:solidFill>
                  <a:srgbClr val="FF4500"/>
                </a:solidFill>
                <a:highlight>
                  <a:srgbClr val="F2F2F2"/>
                </a:highlight>
              </a:rPr>
              <a:t>255</a:t>
            </a:r>
            <a:r>
              <a:rPr lang="ru" sz="1200">
                <a:solidFill>
                  <a:schemeClr val="dk1"/>
                </a:solidFill>
                <a:highlight>
                  <a:srgbClr val="F2F2F2"/>
                </a:highlight>
              </a:rPr>
              <a:t>)</a:t>
            </a:r>
            <a:r>
              <a:rPr lang="ru" sz="1200">
                <a:solidFill>
                  <a:srgbClr val="66CC66"/>
                </a:solidFill>
                <a:highlight>
                  <a:srgbClr val="F2F2F2"/>
                </a:highlight>
              </a:rPr>
              <a:t>,</a:t>
            </a:r>
            <a:r>
              <a:rPr lang="ru" sz="1200">
                <a:solidFill>
                  <a:srgbClr val="222222"/>
                </a:solidFill>
                <a:highlight>
                  <a:srgbClr val="F2F2F2"/>
                </a:highlight>
              </a:rPr>
              <a:t> </a:t>
            </a:r>
            <a:r>
              <a:rPr lang="ru" sz="1200">
                <a:solidFill>
                  <a:schemeClr val="dk1"/>
                </a:solidFill>
                <a:highlight>
                  <a:srgbClr val="F2F2F2"/>
                </a:highlight>
              </a:rPr>
              <a:t>(</a:t>
            </a:r>
            <a:r>
              <a:rPr lang="ru" sz="1200">
                <a:solidFill>
                  <a:srgbClr val="FF4500"/>
                </a:solidFill>
                <a:highlight>
                  <a:srgbClr val="F2F2F2"/>
                </a:highlight>
              </a:rPr>
              <a:t>20</a:t>
            </a:r>
            <a:r>
              <a:rPr lang="ru" sz="1200">
                <a:solidFill>
                  <a:srgbClr val="66CC66"/>
                </a:solidFill>
                <a:highlight>
                  <a:srgbClr val="F2F2F2"/>
                </a:highlight>
              </a:rPr>
              <a:t>,</a:t>
            </a:r>
            <a:r>
              <a:rPr lang="ru" sz="1200">
                <a:solidFill>
                  <a:srgbClr val="222222"/>
                </a:solidFill>
                <a:highlight>
                  <a:srgbClr val="F2F2F2"/>
                </a:highlight>
              </a:rPr>
              <a:t> </a:t>
            </a:r>
            <a:r>
              <a:rPr lang="ru" sz="1200">
                <a:solidFill>
                  <a:srgbClr val="FF4500"/>
                </a:solidFill>
                <a:highlight>
                  <a:srgbClr val="F2F2F2"/>
                </a:highlight>
              </a:rPr>
              <a:t>20</a:t>
            </a:r>
            <a:r>
              <a:rPr lang="ru" sz="1200">
                <a:solidFill>
                  <a:srgbClr val="66CC66"/>
                </a:solidFill>
                <a:highlight>
                  <a:srgbClr val="F2F2F2"/>
                </a:highlight>
              </a:rPr>
              <a:t>,</a:t>
            </a:r>
            <a:r>
              <a:rPr lang="ru" sz="1200">
                <a:solidFill>
                  <a:srgbClr val="222222"/>
                </a:solidFill>
                <a:highlight>
                  <a:srgbClr val="F2F2F2"/>
                </a:highlight>
              </a:rPr>
              <a:t> </a:t>
            </a:r>
            <a:r>
              <a:rPr lang="ru" sz="1200">
                <a:solidFill>
                  <a:srgbClr val="FF4500"/>
                </a:solidFill>
                <a:highlight>
                  <a:srgbClr val="F2F2F2"/>
                </a:highlight>
              </a:rPr>
              <a:t>100</a:t>
            </a:r>
            <a:r>
              <a:rPr lang="ru" sz="1200">
                <a:solidFill>
                  <a:srgbClr val="66CC66"/>
                </a:solidFill>
                <a:highlight>
                  <a:srgbClr val="F2F2F2"/>
                </a:highlight>
              </a:rPr>
              <a:t>,</a:t>
            </a:r>
            <a:r>
              <a:rPr lang="ru" sz="1200">
                <a:solidFill>
                  <a:srgbClr val="222222"/>
                </a:solidFill>
                <a:highlight>
                  <a:srgbClr val="F2F2F2"/>
                </a:highlight>
              </a:rPr>
              <a:t> </a:t>
            </a:r>
            <a:r>
              <a:rPr lang="ru" sz="1200">
                <a:solidFill>
                  <a:srgbClr val="FF4500"/>
                </a:solidFill>
                <a:highlight>
                  <a:srgbClr val="F2F2F2"/>
                </a:highlight>
              </a:rPr>
              <a:t>75</a:t>
            </a:r>
            <a:r>
              <a:rPr lang="ru" sz="1200">
                <a:solidFill>
                  <a:schemeClr val="dk1"/>
                </a:solidFill>
                <a:highlight>
                  <a:srgbClr val="F2F2F2"/>
                </a:highlight>
              </a:rPr>
              <a:t>))</a:t>
            </a:r>
            <a:endParaRPr sz="1200">
              <a:solidFill>
                <a:srgbClr val="222222"/>
              </a:solidFill>
              <a:highlight>
                <a:srgbClr val="F2F2F2"/>
              </a:highlight>
            </a:endParaRPr>
          </a:p>
          <a:p>
            <a:pPr marL="0" marR="152400" lvl="0" indent="0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222222"/>
                </a:solidFill>
                <a:highlight>
                  <a:srgbClr val="F2F2F2"/>
                </a:highlight>
              </a:rPr>
              <a:t>pygame.</a:t>
            </a:r>
            <a:r>
              <a:rPr lang="ru" sz="1200">
                <a:solidFill>
                  <a:schemeClr val="dk1"/>
                </a:solidFill>
                <a:highlight>
                  <a:srgbClr val="F2F2F2"/>
                </a:highlight>
              </a:rPr>
              <a:t>draw</a:t>
            </a:r>
            <a:r>
              <a:rPr lang="ru" sz="1200">
                <a:solidFill>
                  <a:srgbClr val="222222"/>
                </a:solidFill>
                <a:highlight>
                  <a:srgbClr val="F2F2F2"/>
                </a:highlight>
              </a:rPr>
              <a:t>.</a:t>
            </a:r>
            <a:r>
              <a:rPr lang="ru" sz="1200">
                <a:solidFill>
                  <a:schemeClr val="dk1"/>
                </a:solidFill>
                <a:highlight>
                  <a:srgbClr val="F2F2F2"/>
                </a:highlight>
              </a:rPr>
              <a:t>rect(</a:t>
            </a:r>
            <a:r>
              <a:rPr lang="ru" sz="1200">
                <a:solidFill>
                  <a:srgbClr val="222222"/>
                </a:solidFill>
                <a:highlight>
                  <a:srgbClr val="F2F2F2"/>
                </a:highlight>
              </a:rPr>
              <a:t>sc</a:t>
            </a:r>
            <a:r>
              <a:rPr lang="ru" sz="1200">
                <a:solidFill>
                  <a:srgbClr val="66CC66"/>
                </a:solidFill>
                <a:highlight>
                  <a:srgbClr val="F2F2F2"/>
                </a:highlight>
              </a:rPr>
              <a:t>,</a:t>
            </a:r>
            <a:r>
              <a:rPr lang="ru" sz="1200">
                <a:solidFill>
                  <a:srgbClr val="222222"/>
                </a:solidFill>
                <a:highlight>
                  <a:srgbClr val="F2F2F2"/>
                </a:highlight>
              </a:rPr>
              <a:t> </a:t>
            </a:r>
            <a:r>
              <a:rPr lang="ru" sz="1200">
                <a:solidFill>
                  <a:schemeClr val="dk1"/>
                </a:solidFill>
                <a:highlight>
                  <a:srgbClr val="F2F2F2"/>
                </a:highlight>
              </a:rPr>
              <a:t>(</a:t>
            </a:r>
            <a:r>
              <a:rPr lang="ru" sz="1200">
                <a:solidFill>
                  <a:srgbClr val="FF4500"/>
                </a:solidFill>
                <a:highlight>
                  <a:srgbClr val="F2F2F2"/>
                </a:highlight>
              </a:rPr>
              <a:t>64</a:t>
            </a:r>
            <a:r>
              <a:rPr lang="ru" sz="1200">
                <a:solidFill>
                  <a:srgbClr val="66CC66"/>
                </a:solidFill>
                <a:highlight>
                  <a:srgbClr val="F2F2F2"/>
                </a:highlight>
              </a:rPr>
              <a:t>,</a:t>
            </a:r>
            <a:r>
              <a:rPr lang="ru" sz="1200">
                <a:solidFill>
                  <a:srgbClr val="222222"/>
                </a:solidFill>
                <a:highlight>
                  <a:srgbClr val="F2F2F2"/>
                </a:highlight>
              </a:rPr>
              <a:t> </a:t>
            </a:r>
            <a:r>
              <a:rPr lang="ru" sz="1200">
                <a:solidFill>
                  <a:srgbClr val="FF4500"/>
                </a:solidFill>
                <a:highlight>
                  <a:srgbClr val="F2F2F2"/>
                </a:highlight>
              </a:rPr>
              <a:t>128</a:t>
            </a:r>
            <a:r>
              <a:rPr lang="ru" sz="1200">
                <a:solidFill>
                  <a:srgbClr val="66CC66"/>
                </a:solidFill>
                <a:highlight>
                  <a:srgbClr val="F2F2F2"/>
                </a:highlight>
              </a:rPr>
              <a:t>,</a:t>
            </a:r>
            <a:r>
              <a:rPr lang="ru" sz="1200">
                <a:solidFill>
                  <a:srgbClr val="222222"/>
                </a:solidFill>
                <a:highlight>
                  <a:srgbClr val="F2F2F2"/>
                </a:highlight>
              </a:rPr>
              <a:t> </a:t>
            </a:r>
            <a:r>
              <a:rPr lang="ru" sz="1200">
                <a:solidFill>
                  <a:srgbClr val="FF4500"/>
                </a:solidFill>
                <a:highlight>
                  <a:srgbClr val="F2F2F2"/>
                </a:highlight>
              </a:rPr>
              <a:t>255</a:t>
            </a:r>
            <a:r>
              <a:rPr lang="ru" sz="1200">
                <a:solidFill>
                  <a:schemeClr val="dk1"/>
                </a:solidFill>
                <a:highlight>
                  <a:srgbClr val="F2F2F2"/>
                </a:highlight>
              </a:rPr>
              <a:t>)</a:t>
            </a:r>
            <a:r>
              <a:rPr lang="ru" sz="1200">
                <a:solidFill>
                  <a:srgbClr val="66CC66"/>
                </a:solidFill>
                <a:highlight>
                  <a:srgbClr val="F2F2F2"/>
                </a:highlight>
              </a:rPr>
              <a:t>,</a:t>
            </a:r>
            <a:r>
              <a:rPr lang="ru" sz="1200">
                <a:solidFill>
                  <a:srgbClr val="222222"/>
                </a:solidFill>
                <a:highlight>
                  <a:srgbClr val="F2F2F2"/>
                </a:highlight>
              </a:rPr>
              <a:t> </a:t>
            </a:r>
            <a:r>
              <a:rPr lang="ru" sz="1200">
                <a:solidFill>
                  <a:schemeClr val="dk1"/>
                </a:solidFill>
                <a:highlight>
                  <a:srgbClr val="F2F2F2"/>
                </a:highlight>
              </a:rPr>
              <a:t>(</a:t>
            </a:r>
            <a:r>
              <a:rPr lang="ru" sz="1200">
                <a:solidFill>
                  <a:srgbClr val="FF4500"/>
                </a:solidFill>
                <a:highlight>
                  <a:srgbClr val="F2F2F2"/>
                </a:highlight>
              </a:rPr>
              <a:t>150</a:t>
            </a:r>
            <a:r>
              <a:rPr lang="ru" sz="1200">
                <a:solidFill>
                  <a:srgbClr val="66CC66"/>
                </a:solidFill>
                <a:highlight>
                  <a:srgbClr val="F2F2F2"/>
                </a:highlight>
              </a:rPr>
              <a:t>,</a:t>
            </a:r>
            <a:r>
              <a:rPr lang="ru" sz="1200">
                <a:solidFill>
                  <a:srgbClr val="222222"/>
                </a:solidFill>
                <a:highlight>
                  <a:srgbClr val="F2F2F2"/>
                </a:highlight>
              </a:rPr>
              <a:t> </a:t>
            </a:r>
            <a:r>
              <a:rPr lang="ru" sz="1200">
                <a:solidFill>
                  <a:srgbClr val="FF4500"/>
                </a:solidFill>
                <a:highlight>
                  <a:srgbClr val="F2F2F2"/>
                </a:highlight>
              </a:rPr>
              <a:t>20</a:t>
            </a:r>
            <a:r>
              <a:rPr lang="ru" sz="1200">
                <a:solidFill>
                  <a:srgbClr val="66CC66"/>
                </a:solidFill>
                <a:highlight>
                  <a:srgbClr val="F2F2F2"/>
                </a:highlight>
              </a:rPr>
              <a:t>,</a:t>
            </a:r>
            <a:r>
              <a:rPr lang="ru" sz="1200">
                <a:solidFill>
                  <a:srgbClr val="222222"/>
                </a:solidFill>
                <a:highlight>
                  <a:srgbClr val="F2F2F2"/>
                </a:highlight>
              </a:rPr>
              <a:t> </a:t>
            </a:r>
            <a:r>
              <a:rPr lang="ru" sz="1200">
                <a:solidFill>
                  <a:srgbClr val="FF4500"/>
                </a:solidFill>
                <a:highlight>
                  <a:srgbClr val="F2F2F2"/>
                </a:highlight>
              </a:rPr>
              <a:t>100</a:t>
            </a:r>
            <a:r>
              <a:rPr lang="ru" sz="1200">
                <a:solidFill>
                  <a:srgbClr val="66CC66"/>
                </a:solidFill>
                <a:highlight>
                  <a:srgbClr val="F2F2F2"/>
                </a:highlight>
              </a:rPr>
              <a:t>,</a:t>
            </a:r>
            <a:r>
              <a:rPr lang="ru" sz="1200">
                <a:solidFill>
                  <a:srgbClr val="222222"/>
                </a:solidFill>
                <a:highlight>
                  <a:srgbClr val="F2F2F2"/>
                </a:highlight>
              </a:rPr>
              <a:t> </a:t>
            </a:r>
            <a:r>
              <a:rPr lang="ru" sz="1200">
                <a:solidFill>
                  <a:srgbClr val="FF4500"/>
                </a:solidFill>
                <a:highlight>
                  <a:srgbClr val="F2F2F2"/>
                </a:highlight>
              </a:rPr>
              <a:t>75</a:t>
            </a:r>
            <a:r>
              <a:rPr lang="ru" sz="1200">
                <a:solidFill>
                  <a:schemeClr val="dk1"/>
                </a:solidFill>
                <a:highlight>
                  <a:srgbClr val="F2F2F2"/>
                </a:highlight>
              </a:rPr>
              <a:t>)</a:t>
            </a:r>
            <a:r>
              <a:rPr lang="ru" sz="1200">
                <a:solidFill>
                  <a:srgbClr val="66CC66"/>
                </a:solidFill>
                <a:highlight>
                  <a:srgbClr val="F2F2F2"/>
                </a:highlight>
              </a:rPr>
              <a:t>,</a:t>
            </a:r>
            <a:r>
              <a:rPr lang="ru" sz="1200">
                <a:solidFill>
                  <a:srgbClr val="222222"/>
                </a:solidFill>
                <a:highlight>
                  <a:srgbClr val="F2F2F2"/>
                </a:highlight>
              </a:rPr>
              <a:t> </a:t>
            </a:r>
            <a:r>
              <a:rPr lang="ru" sz="1200">
                <a:solidFill>
                  <a:srgbClr val="FF4500"/>
                </a:solidFill>
                <a:highlight>
                  <a:srgbClr val="F2F2F2"/>
                </a:highlight>
              </a:rPr>
              <a:t>8</a:t>
            </a:r>
            <a:r>
              <a:rPr lang="ru" sz="1200">
                <a:solidFill>
                  <a:schemeClr val="dk1"/>
                </a:solidFill>
                <a:highlight>
                  <a:srgbClr val="F2F2F2"/>
                </a:highlight>
              </a:rPr>
              <a:t>)</a:t>
            </a:r>
            <a:endParaRPr sz="1200">
              <a:solidFill>
                <a:schemeClr val="dk1"/>
              </a:solidFill>
              <a:highlight>
                <a:srgbClr val="F2F2F2"/>
              </a:highlight>
            </a:endParaRPr>
          </a:p>
          <a:p>
            <a:pPr marL="0" marR="152400" lvl="0" indent="0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1"/>
              </a:solidFill>
              <a:highlight>
                <a:srgbClr val="F2F2F2"/>
              </a:highlight>
            </a:endParaRPr>
          </a:p>
          <a:p>
            <a:pPr marL="0" marR="152400" lvl="0" indent="0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1"/>
              </a:solidFill>
              <a:highlight>
                <a:srgbClr val="F2F2F2"/>
              </a:highlight>
            </a:endParaRPr>
          </a:p>
          <a:p>
            <a:pPr marL="0" marR="152400" lvl="0" indent="0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363636"/>
                </a:solidFill>
                <a:highlight>
                  <a:srgbClr val="FFFFFF"/>
                </a:highlight>
              </a:rPr>
              <a:t>Если указывается толщина контура (последний аргумент во второй строке), то прямоугольник будет незаполненным, а цвет определит цвет рамки. Третьим аргументом является кортеж из четырех чисел. Первые два определяют координаты верхнего левого угла прямоугольника, вторые – его ширину и высоту.</a:t>
            </a:r>
            <a:endParaRPr sz="1200">
              <a:solidFill>
                <a:schemeClr val="dk1"/>
              </a:solidFill>
              <a:highlight>
                <a:srgbClr val="F2F2F2"/>
              </a:highlight>
            </a:endParaRPr>
          </a:p>
          <a:p>
            <a:pPr marL="76200" marR="76200" lvl="0" indent="0" algn="l" rtl="0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rgbClr val="363636"/>
              </a:solidFill>
            </a:endParaRPr>
          </a:p>
        </p:txBody>
      </p:sp>
      <p:pic>
        <p:nvPicPr>
          <p:cNvPr id="492" name="Google Shape;492;g8abca141d8_0_29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84175" y="1341225"/>
            <a:ext cx="2857500" cy="217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7" name="Google Shape;497;g8abca141d8_0_30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50" y="0"/>
            <a:ext cx="91403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498" name="Google Shape;498;g8abca141d8_0_304"/>
          <p:cNvSpPr/>
          <p:nvPr/>
        </p:nvSpPr>
        <p:spPr>
          <a:xfrm>
            <a:off x="346881" y="232275"/>
            <a:ext cx="7296000" cy="4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</a:pPr>
            <a:r>
              <a:rPr lang="ru" sz="3000"/>
              <a:t>pygame.draw геометрические примитивы</a:t>
            </a:r>
            <a:endParaRPr sz="2900" b="1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99" name="Google Shape;499;g8abca141d8_0_304"/>
          <p:cNvCxnSpPr/>
          <p:nvPr/>
        </p:nvCxnSpPr>
        <p:spPr>
          <a:xfrm>
            <a:off x="733481" y="731165"/>
            <a:ext cx="470700" cy="0"/>
          </a:xfrm>
          <a:prstGeom prst="straightConnector1">
            <a:avLst/>
          </a:prstGeom>
          <a:noFill/>
          <a:ln w="88900" cap="flat" cmpd="sng">
            <a:solidFill>
              <a:srgbClr val="F26751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501" name="Google Shape;501;g8abca141d8_0_304"/>
          <p:cNvSpPr txBox="1"/>
          <p:nvPr/>
        </p:nvSpPr>
        <p:spPr>
          <a:xfrm>
            <a:off x="346875" y="1341225"/>
            <a:ext cx="8628600" cy="34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2" name="Google Shape;502;g8abca141d8_0_304"/>
          <p:cNvSpPr txBox="1"/>
          <p:nvPr/>
        </p:nvSpPr>
        <p:spPr>
          <a:xfrm>
            <a:off x="346875" y="992350"/>
            <a:ext cx="7927500" cy="330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363636"/>
                </a:solidFill>
                <a:highlight>
                  <a:srgbClr val="FFFFFF"/>
                </a:highlight>
              </a:rPr>
              <a:t>Следует отметить, что в функцию draw.rect() и некоторые другие третьим аргументом можно передавать не кортеж, а заранее созданный экземпляр Rect. В примере ниже показан такой вариант.</a:t>
            </a:r>
            <a:endParaRPr sz="1200">
              <a:solidFill>
                <a:srgbClr val="363636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363636"/>
                </a:solidFill>
                <a:highlight>
                  <a:srgbClr val="FFFFFF"/>
                </a:highlight>
              </a:rPr>
              <a:t>Обычно цвета выносят в отдельные переменные-константы. Это облегчает чтение кода:</a:t>
            </a:r>
            <a:endParaRPr sz="1200">
              <a:solidFill>
                <a:srgbClr val="363636"/>
              </a:solidFill>
              <a:highlight>
                <a:srgbClr val="FFFFFF"/>
              </a:highlight>
            </a:endParaRPr>
          </a:p>
          <a:p>
            <a:pPr marL="76200" marR="76200" lvl="0" indent="0" algn="l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222222"/>
                </a:solidFill>
                <a:highlight>
                  <a:srgbClr val="F2F2F2"/>
                </a:highlight>
              </a:rPr>
              <a:t>WHITE </a:t>
            </a:r>
            <a:r>
              <a:rPr lang="ru" sz="1200">
                <a:solidFill>
                  <a:srgbClr val="66CC66"/>
                </a:solidFill>
                <a:highlight>
                  <a:srgbClr val="F2F2F2"/>
                </a:highlight>
              </a:rPr>
              <a:t>=</a:t>
            </a:r>
            <a:r>
              <a:rPr lang="ru" sz="1200">
                <a:solidFill>
                  <a:srgbClr val="222222"/>
                </a:solidFill>
                <a:highlight>
                  <a:srgbClr val="F2F2F2"/>
                </a:highlight>
              </a:rPr>
              <a:t> </a:t>
            </a:r>
            <a:r>
              <a:rPr lang="ru" sz="1200">
                <a:solidFill>
                  <a:schemeClr val="dk1"/>
                </a:solidFill>
                <a:highlight>
                  <a:srgbClr val="F2F2F2"/>
                </a:highlight>
              </a:rPr>
              <a:t>(</a:t>
            </a:r>
            <a:r>
              <a:rPr lang="ru" sz="1200">
                <a:solidFill>
                  <a:srgbClr val="FF4500"/>
                </a:solidFill>
                <a:highlight>
                  <a:srgbClr val="F2F2F2"/>
                </a:highlight>
              </a:rPr>
              <a:t>255</a:t>
            </a:r>
            <a:r>
              <a:rPr lang="ru" sz="1200">
                <a:solidFill>
                  <a:srgbClr val="66CC66"/>
                </a:solidFill>
                <a:highlight>
                  <a:srgbClr val="F2F2F2"/>
                </a:highlight>
              </a:rPr>
              <a:t>,</a:t>
            </a:r>
            <a:r>
              <a:rPr lang="ru" sz="1200">
                <a:solidFill>
                  <a:srgbClr val="222222"/>
                </a:solidFill>
                <a:highlight>
                  <a:srgbClr val="F2F2F2"/>
                </a:highlight>
              </a:rPr>
              <a:t> </a:t>
            </a:r>
            <a:r>
              <a:rPr lang="ru" sz="1200">
                <a:solidFill>
                  <a:srgbClr val="FF4500"/>
                </a:solidFill>
                <a:highlight>
                  <a:srgbClr val="F2F2F2"/>
                </a:highlight>
              </a:rPr>
              <a:t>255</a:t>
            </a:r>
            <a:r>
              <a:rPr lang="ru" sz="1200">
                <a:solidFill>
                  <a:srgbClr val="66CC66"/>
                </a:solidFill>
                <a:highlight>
                  <a:srgbClr val="F2F2F2"/>
                </a:highlight>
              </a:rPr>
              <a:t>,</a:t>
            </a:r>
            <a:r>
              <a:rPr lang="ru" sz="1200">
                <a:solidFill>
                  <a:srgbClr val="222222"/>
                </a:solidFill>
                <a:highlight>
                  <a:srgbClr val="F2F2F2"/>
                </a:highlight>
              </a:rPr>
              <a:t> </a:t>
            </a:r>
            <a:r>
              <a:rPr lang="ru" sz="1200">
                <a:solidFill>
                  <a:srgbClr val="FF4500"/>
                </a:solidFill>
                <a:highlight>
                  <a:srgbClr val="F2F2F2"/>
                </a:highlight>
              </a:rPr>
              <a:t>255</a:t>
            </a:r>
            <a:r>
              <a:rPr lang="ru" sz="1200">
                <a:solidFill>
                  <a:schemeClr val="dk1"/>
                </a:solidFill>
                <a:highlight>
                  <a:srgbClr val="F2F2F2"/>
                </a:highlight>
              </a:rPr>
              <a:t>)</a:t>
            </a:r>
            <a:endParaRPr sz="1200">
              <a:solidFill>
                <a:srgbClr val="222222"/>
              </a:solidFill>
              <a:highlight>
                <a:srgbClr val="F2F2F2"/>
              </a:highlight>
            </a:endParaRPr>
          </a:p>
          <a:p>
            <a:pPr marL="76200" marR="76200" lvl="0" indent="0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222222"/>
                </a:solidFill>
                <a:highlight>
                  <a:srgbClr val="F2F2F2"/>
                </a:highlight>
              </a:rPr>
              <a:t>BLACK </a:t>
            </a:r>
            <a:r>
              <a:rPr lang="ru" sz="1200">
                <a:solidFill>
                  <a:srgbClr val="66CC66"/>
                </a:solidFill>
                <a:highlight>
                  <a:srgbClr val="F2F2F2"/>
                </a:highlight>
              </a:rPr>
              <a:t>=</a:t>
            </a:r>
            <a:r>
              <a:rPr lang="ru" sz="1200">
                <a:solidFill>
                  <a:srgbClr val="222222"/>
                </a:solidFill>
                <a:highlight>
                  <a:srgbClr val="F2F2F2"/>
                </a:highlight>
              </a:rPr>
              <a:t> </a:t>
            </a:r>
            <a:r>
              <a:rPr lang="ru" sz="1200">
                <a:solidFill>
                  <a:schemeClr val="dk1"/>
                </a:solidFill>
                <a:highlight>
                  <a:srgbClr val="F2F2F2"/>
                </a:highlight>
              </a:rPr>
              <a:t>(</a:t>
            </a:r>
            <a:r>
              <a:rPr lang="ru" sz="1200">
                <a:solidFill>
                  <a:srgbClr val="FF4500"/>
                </a:solidFill>
                <a:highlight>
                  <a:srgbClr val="F2F2F2"/>
                </a:highlight>
              </a:rPr>
              <a:t>0</a:t>
            </a:r>
            <a:r>
              <a:rPr lang="ru" sz="1200">
                <a:solidFill>
                  <a:srgbClr val="66CC66"/>
                </a:solidFill>
                <a:highlight>
                  <a:srgbClr val="F2F2F2"/>
                </a:highlight>
              </a:rPr>
              <a:t>,</a:t>
            </a:r>
            <a:r>
              <a:rPr lang="ru" sz="1200">
                <a:solidFill>
                  <a:srgbClr val="222222"/>
                </a:solidFill>
                <a:highlight>
                  <a:srgbClr val="F2F2F2"/>
                </a:highlight>
              </a:rPr>
              <a:t> </a:t>
            </a:r>
            <a:r>
              <a:rPr lang="ru" sz="1200">
                <a:solidFill>
                  <a:srgbClr val="FF4500"/>
                </a:solidFill>
                <a:highlight>
                  <a:srgbClr val="F2F2F2"/>
                </a:highlight>
              </a:rPr>
              <a:t>0</a:t>
            </a:r>
            <a:r>
              <a:rPr lang="ru" sz="1200">
                <a:solidFill>
                  <a:srgbClr val="66CC66"/>
                </a:solidFill>
                <a:highlight>
                  <a:srgbClr val="F2F2F2"/>
                </a:highlight>
              </a:rPr>
              <a:t>,</a:t>
            </a:r>
            <a:r>
              <a:rPr lang="ru" sz="1200">
                <a:solidFill>
                  <a:srgbClr val="222222"/>
                </a:solidFill>
                <a:highlight>
                  <a:srgbClr val="F2F2F2"/>
                </a:highlight>
              </a:rPr>
              <a:t> </a:t>
            </a:r>
            <a:r>
              <a:rPr lang="ru" sz="1200">
                <a:solidFill>
                  <a:srgbClr val="FF4500"/>
                </a:solidFill>
                <a:highlight>
                  <a:srgbClr val="F2F2F2"/>
                </a:highlight>
              </a:rPr>
              <a:t>0</a:t>
            </a:r>
            <a:r>
              <a:rPr lang="ru" sz="1200">
                <a:solidFill>
                  <a:schemeClr val="dk1"/>
                </a:solidFill>
                <a:highlight>
                  <a:srgbClr val="F2F2F2"/>
                </a:highlight>
              </a:rPr>
              <a:t>)</a:t>
            </a:r>
            <a:endParaRPr sz="1200">
              <a:solidFill>
                <a:srgbClr val="222222"/>
              </a:solidFill>
              <a:highlight>
                <a:srgbClr val="F2F2F2"/>
              </a:highlight>
            </a:endParaRPr>
          </a:p>
          <a:p>
            <a:pPr marL="76200" marR="76200" lvl="0" indent="0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222222"/>
                </a:solidFill>
                <a:highlight>
                  <a:srgbClr val="F2F2F2"/>
                </a:highlight>
              </a:rPr>
              <a:t>GRAY </a:t>
            </a:r>
            <a:r>
              <a:rPr lang="ru" sz="1200">
                <a:solidFill>
                  <a:srgbClr val="66CC66"/>
                </a:solidFill>
                <a:highlight>
                  <a:srgbClr val="F2F2F2"/>
                </a:highlight>
              </a:rPr>
              <a:t>=</a:t>
            </a:r>
            <a:r>
              <a:rPr lang="ru" sz="1200">
                <a:solidFill>
                  <a:srgbClr val="222222"/>
                </a:solidFill>
                <a:highlight>
                  <a:srgbClr val="F2F2F2"/>
                </a:highlight>
              </a:rPr>
              <a:t> </a:t>
            </a:r>
            <a:r>
              <a:rPr lang="ru" sz="1200">
                <a:solidFill>
                  <a:schemeClr val="dk1"/>
                </a:solidFill>
                <a:highlight>
                  <a:srgbClr val="F2F2F2"/>
                </a:highlight>
              </a:rPr>
              <a:t>(</a:t>
            </a:r>
            <a:r>
              <a:rPr lang="ru" sz="1200">
                <a:solidFill>
                  <a:srgbClr val="FF4500"/>
                </a:solidFill>
                <a:highlight>
                  <a:srgbClr val="F2F2F2"/>
                </a:highlight>
              </a:rPr>
              <a:t>125</a:t>
            </a:r>
            <a:r>
              <a:rPr lang="ru" sz="1200">
                <a:solidFill>
                  <a:srgbClr val="66CC66"/>
                </a:solidFill>
                <a:highlight>
                  <a:srgbClr val="F2F2F2"/>
                </a:highlight>
              </a:rPr>
              <a:t>,</a:t>
            </a:r>
            <a:r>
              <a:rPr lang="ru" sz="1200">
                <a:solidFill>
                  <a:srgbClr val="222222"/>
                </a:solidFill>
                <a:highlight>
                  <a:srgbClr val="F2F2F2"/>
                </a:highlight>
              </a:rPr>
              <a:t> </a:t>
            </a:r>
            <a:r>
              <a:rPr lang="ru" sz="1200">
                <a:solidFill>
                  <a:srgbClr val="FF4500"/>
                </a:solidFill>
                <a:highlight>
                  <a:srgbClr val="F2F2F2"/>
                </a:highlight>
              </a:rPr>
              <a:t>125</a:t>
            </a:r>
            <a:r>
              <a:rPr lang="ru" sz="1200">
                <a:solidFill>
                  <a:srgbClr val="66CC66"/>
                </a:solidFill>
                <a:highlight>
                  <a:srgbClr val="F2F2F2"/>
                </a:highlight>
              </a:rPr>
              <a:t>,</a:t>
            </a:r>
            <a:r>
              <a:rPr lang="ru" sz="1200">
                <a:solidFill>
                  <a:srgbClr val="222222"/>
                </a:solidFill>
                <a:highlight>
                  <a:srgbClr val="F2F2F2"/>
                </a:highlight>
              </a:rPr>
              <a:t> </a:t>
            </a:r>
            <a:r>
              <a:rPr lang="ru" sz="1200">
                <a:solidFill>
                  <a:srgbClr val="FF4500"/>
                </a:solidFill>
                <a:highlight>
                  <a:srgbClr val="F2F2F2"/>
                </a:highlight>
              </a:rPr>
              <a:t>125</a:t>
            </a:r>
            <a:r>
              <a:rPr lang="ru" sz="1200">
                <a:solidFill>
                  <a:schemeClr val="dk1"/>
                </a:solidFill>
                <a:highlight>
                  <a:srgbClr val="F2F2F2"/>
                </a:highlight>
              </a:rPr>
              <a:t>)</a:t>
            </a:r>
            <a:endParaRPr sz="1200">
              <a:solidFill>
                <a:srgbClr val="222222"/>
              </a:solidFill>
              <a:highlight>
                <a:srgbClr val="F2F2F2"/>
              </a:highlight>
            </a:endParaRPr>
          </a:p>
          <a:p>
            <a:pPr marL="76200" marR="76200" lvl="0" indent="0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222222"/>
                </a:solidFill>
                <a:highlight>
                  <a:srgbClr val="F2F2F2"/>
                </a:highlight>
              </a:rPr>
              <a:t>LIGHT_BLUE </a:t>
            </a:r>
            <a:r>
              <a:rPr lang="ru" sz="1200">
                <a:solidFill>
                  <a:srgbClr val="66CC66"/>
                </a:solidFill>
                <a:highlight>
                  <a:srgbClr val="F2F2F2"/>
                </a:highlight>
              </a:rPr>
              <a:t>=</a:t>
            </a:r>
            <a:r>
              <a:rPr lang="ru" sz="1200">
                <a:solidFill>
                  <a:srgbClr val="222222"/>
                </a:solidFill>
                <a:highlight>
                  <a:srgbClr val="F2F2F2"/>
                </a:highlight>
              </a:rPr>
              <a:t> </a:t>
            </a:r>
            <a:r>
              <a:rPr lang="ru" sz="1200">
                <a:solidFill>
                  <a:schemeClr val="dk1"/>
                </a:solidFill>
                <a:highlight>
                  <a:srgbClr val="F2F2F2"/>
                </a:highlight>
              </a:rPr>
              <a:t>(</a:t>
            </a:r>
            <a:r>
              <a:rPr lang="ru" sz="1200">
                <a:solidFill>
                  <a:srgbClr val="FF4500"/>
                </a:solidFill>
                <a:highlight>
                  <a:srgbClr val="F2F2F2"/>
                </a:highlight>
              </a:rPr>
              <a:t>64</a:t>
            </a:r>
            <a:r>
              <a:rPr lang="ru" sz="1200">
                <a:solidFill>
                  <a:srgbClr val="66CC66"/>
                </a:solidFill>
                <a:highlight>
                  <a:srgbClr val="F2F2F2"/>
                </a:highlight>
              </a:rPr>
              <a:t>,</a:t>
            </a:r>
            <a:r>
              <a:rPr lang="ru" sz="1200">
                <a:solidFill>
                  <a:srgbClr val="222222"/>
                </a:solidFill>
                <a:highlight>
                  <a:srgbClr val="F2F2F2"/>
                </a:highlight>
              </a:rPr>
              <a:t> </a:t>
            </a:r>
            <a:r>
              <a:rPr lang="ru" sz="1200">
                <a:solidFill>
                  <a:srgbClr val="FF4500"/>
                </a:solidFill>
                <a:highlight>
                  <a:srgbClr val="F2F2F2"/>
                </a:highlight>
              </a:rPr>
              <a:t>128</a:t>
            </a:r>
            <a:r>
              <a:rPr lang="ru" sz="1200">
                <a:solidFill>
                  <a:srgbClr val="66CC66"/>
                </a:solidFill>
                <a:highlight>
                  <a:srgbClr val="F2F2F2"/>
                </a:highlight>
              </a:rPr>
              <a:t>,</a:t>
            </a:r>
            <a:r>
              <a:rPr lang="ru" sz="1200">
                <a:solidFill>
                  <a:srgbClr val="222222"/>
                </a:solidFill>
                <a:highlight>
                  <a:srgbClr val="F2F2F2"/>
                </a:highlight>
              </a:rPr>
              <a:t> </a:t>
            </a:r>
            <a:r>
              <a:rPr lang="ru" sz="1200">
                <a:solidFill>
                  <a:srgbClr val="FF4500"/>
                </a:solidFill>
                <a:highlight>
                  <a:srgbClr val="F2F2F2"/>
                </a:highlight>
              </a:rPr>
              <a:t>255</a:t>
            </a:r>
            <a:r>
              <a:rPr lang="ru" sz="1200">
                <a:solidFill>
                  <a:schemeClr val="dk1"/>
                </a:solidFill>
                <a:highlight>
                  <a:srgbClr val="F2F2F2"/>
                </a:highlight>
              </a:rPr>
              <a:t>)</a:t>
            </a:r>
            <a:endParaRPr sz="1200">
              <a:solidFill>
                <a:srgbClr val="222222"/>
              </a:solidFill>
              <a:highlight>
                <a:srgbClr val="F2F2F2"/>
              </a:highlight>
            </a:endParaRPr>
          </a:p>
          <a:p>
            <a:pPr marL="76200" marR="76200" lvl="0" indent="0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222222"/>
                </a:solidFill>
                <a:highlight>
                  <a:srgbClr val="F2F2F2"/>
                </a:highlight>
              </a:rPr>
              <a:t>GREEN </a:t>
            </a:r>
            <a:r>
              <a:rPr lang="ru" sz="1200">
                <a:solidFill>
                  <a:srgbClr val="66CC66"/>
                </a:solidFill>
                <a:highlight>
                  <a:srgbClr val="F2F2F2"/>
                </a:highlight>
              </a:rPr>
              <a:t>=</a:t>
            </a:r>
            <a:r>
              <a:rPr lang="ru" sz="1200">
                <a:solidFill>
                  <a:srgbClr val="222222"/>
                </a:solidFill>
                <a:highlight>
                  <a:srgbClr val="F2F2F2"/>
                </a:highlight>
              </a:rPr>
              <a:t> </a:t>
            </a:r>
            <a:r>
              <a:rPr lang="ru" sz="1200">
                <a:solidFill>
                  <a:schemeClr val="dk1"/>
                </a:solidFill>
                <a:highlight>
                  <a:srgbClr val="F2F2F2"/>
                </a:highlight>
              </a:rPr>
              <a:t>(</a:t>
            </a:r>
            <a:r>
              <a:rPr lang="ru" sz="1200">
                <a:solidFill>
                  <a:srgbClr val="FF4500"/>
                </a:solidFill>
                <a:highlight>
                  <a:srgbClr val="F2F2F2"/>
                </a:highlight>
              </a:rPr>
              <a:t>0</a:t>
            </a:r>
            <a:r>
              <a:rPr lang="ru" sz="1200">
                <a:solidFill>
                  <a:srgbClr val="66CC66"/>
                </a:solidFill>
                <a:highlight>
                  <a:srgbClr val="F2F2F2"/>
                </a:highlight>
              </a:rPr>
              <a:t>,</a:t>
            </a:r>
            <a:r>
              <a:rPr lang="ru" sz="1200">
                <a:solidFill>
                  <a:srgbClr val="222222"/>
                </a:solidFill>
                <a:highlight>
                  <a:srgbClr val="F2F2F2"/>
                </a:highlight>
              </a:rPr>
              <a:t> </a:t>
            </a:r>
            <a:r>
              <a:rPr lang="ru" sz="1200">
                <a:solidFill>
                  <a:srgbClr val="FF4500"/>
                </a:solidFill>
                <a:highlight>
                  <a:srgbClr val="F2F2F2"/>
                </a:highlight>
              </a:rPr>
              <a:t>200</a:t>
            </a:r>
            <a:r>
              <a:rPr lang="ru" sz="1200">
                <a:solidFill>
                  <a:srgbClr val="66CC66"/>
                </a:solidFill>
                <a:highlight>
                  <a:srgbClr val="F2F2F2"/>
                </a:highlight>
              </a:rPr>
              <a:t>,</a:t>
            </a:r>
            <a:r>
              <a:rPr lang="ru" sz="1200">
                <a:solidFill>
                  <a:srgbClr val="222222"/>
                </a:solidFill>
                <a:highlight>
                  <a:srgbClr val="F2F2F2"/>
                </a:highlight>
              </a:rPr>
              <a:t> </a:t>
            </a:r>
            <a:r>
              <a:rPr lang="ru" sz="1200">
                <a:solidFill>
                  <a:srgbClr val="FF4500"/>
                </a:solidFill>
                <a:highlight>
                  <a:srgbClr val="F2F2F2"/>
                </a:highlight>
              </a:rPr>
              <a:t>64</a:t>
            </a:r>
            <a:r>
              <a:rPr lang="ru" sz="1200">
                <a:solidFill>
                  <a:schemeClr val="dk1"/>
                </a:solidFill>
                <a:highlight>
                  <a:srgbClr val="F2F2F2"/>
                </a:highlight>
              </a:rPr>
              <a:t>)</a:t>
            </a:r>
            <a:endParaRPr sz="1200">
              <a:solidFill>
                <a:srgbClr val="222222"/>
              </a:solidFill>
              <a:highlight>
                <a:srgbClr val="F2F2F2"/>
              </a:highlight>
            </a:endParaRPr>
          </a:p>
          <a:p>
            <a:pPr marL="76200" marR="76200" lvl="0" indent="0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222222"/>
                </a:solidFill>
                <a:highlight>
                  <a:srgbClr val="F2F2F2"/>
                </a:highlight>
              </a:rPr>
              <a:t>YELLOW </a:t>
            </a:r>
            <a:r>
              <a:rPr lang="ru" sz="1200">
                <a:solidFill>
                  <a:srgbClr val="66CC66"/>
                </a:solidFill>
                <a:highlight>
                  <a:srgbClr val="F2F2F2"/>
                </a:highlight>
              </a:rPr>
              <a:t>=</a:t>
            </a:r>
            <a:r>
              <a:rPr lang="ru" sz="1200">
                <a:solidFill>
                  <a:srgbClr val="222222"/>
                </a:solidFill>
                <a:highlight>
                  <a:srgbClr val="F2F2F2"/>
                </a:highlight>
              </a:rPr>
              <a:t> </a:t>
            </a:r>
            <a:r>
              <a:rPr lang="ru" sz="1200">
                <a:solidFill>
                  <a:schemeClr val="dk1"/>
                </a:solidFill>
                <a:highlight>
                  <a:srgbClr val="F2F2F2"/>
                </a:highlight>
              </a:rPr>
              <a:t>(</a:t>
            </a:r>
            <a:r>
              <a:rPr lang="ru" sz="1200">
                <a:solidFill>
                  <a:srgbClr val="FF4500"/>
                </a:solidFill>
                <a:highlight>
                  <a:srgbClr val="F2F2F2"/>
                </a:highlight>
              </a:rPr>
              <a:t>225</a:t>
            </a:r>
            <a:r>
              <a:rPr lang="ru" sz="1200">
                <a:solidFill>
                  <a:srgbClr val="66CC66"/>
                </a:solidFill>
                <a:highlight>
                  <a:srgbClr val="F2F2F2"/>
                </a:highlight>
              </a:rPr>
              <a:t>,</a:t>
            </a:r>
            <a:r>
              <a:rPr lang="ru" sz="1200">
                <a:solidFill>
                  <a:srgbClr val="222222"/>
                </a:solidFill>
                <a:highlight>
                  <a:srgbClr val="F2F2F2"/>
                </a:highlight>
              </a:rPr>
              <a:t> </a:t>
            </a:r>
            <a:r>
              <a:rPr lang="ru" sz="1200">
                <a:solidFill>
                  <a:srgbClr val="FF4500"/>
                </a:solidFill>
                <a:highlight>
                  <a:srgbClr val="F2F2F2"/>
                </a:highlight>
              </a:rPr>
              <a:t>225</a:t>
            </a:r>
            <a:r>
              <a:rPr lang="ru" sz="1200">
                <a:solidFill>
                  <a:srgbClr val="66CC66"/>
                </a:solidFill>
                <a:highlight>
                  <a:srgbClr val="F2F2F2"/>
                </a:highlight>
              </a:rPr>
              <a:t>,</a:t>
            </a:r>
            <a:r>
              <a:rPr lang="ru" sz="1200">
                <a:solidFill>
                  <a:srgbClr val="222222"/>
                </a:solidFill>
                <a:highlight>
                  <a:srgbClr val="F2F2F2"/>
                </a:highlight>
              </a:rPr>
              <a:t> </a:t>
            </a:r>
            <a:r>
              <a:rPr lang="ru" sz="1200">
                <a:solidFill>
                  <a:srgbClr val="FF4500"/>
                </a:solidFill>
                <a:highlight>
                  <a:srgbClr val="F2F2F2"/>
                </a:highlight>
              </a:rPr>
              <a:t>0</a:t>
            </a:r>
            <a:r>
              <a:rPr lang="ru" sz="1200">
                <a:solidFill>
                  <a:schemeClr val="dk1"/>
                </a:solidFill>
                <a:highlight>
                  <a:srgbClr val="F2F2F2"/>
                </a:highlight>
              </a:rPr>
              <a:t>)</a:t>
            </a:r>
            <a:endParaRPr sz="1200">
              <a:solidFill>
                <a:srgbClr val="222222"/>
              </a:solidFill>
              <a:highlight>
                <a:srgbClr val="F2F2F2"/>
              </a:highlight>
            </a:endParaRPr>
          </a:p>
          <a:p>
            <a:pPr marL="76200" marR="76200" lvl="0" indent="0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222222"/>
                </a:solidFill>
                <a:highlight>
                  <a:srgbClr val="F2F2F2"/>
                </a:highlight>
              </a:rPr>
              <a:t>PINK </a:t>
            </a:r>
            <a:r>
              <a:rPr lang="ru" sz="1200">
                <a:solidFill>
                  <a:srgbClr val="66CC66"/>
                </a:solidFill>
                <a:highlight>
                  <a:srgbClr val="F2F2F2"/>
                </a:highlight>
              </a:rPr>
              <a:t>=</a:t>
            </a:r>
            <a:r>
              <a:rPr lang="ru" sz="1200">
                <a:solidFill>
                  <a:srgbClr val="222222"/>
                </a:solidFill>
                <a:highlight>
                  <a:srgbClr val="F2F2F2"/>
                </a:highlight>
              </a:rPr>
              <a:t> </a:t>
            </a:r>
            <a:r>
              <a:rPr lang="ru" sz="1200">
                <a:solidFill>
                  <a:schemeClr val="dk1"/>
                </a:solidFill>
                <a:highlight>
                  <a:srgbClr val="F2F2F2"/>
                </a:highlight>
              </a:rPr>
              <a:t>(</a:t>
            </a:r>
            <a:r>
              <a:rPr lang="ru" sz="1200">
                <a:solidFill>
                  <a:srgbClr val="FF4500"/>
                </a:solidFill>
                <a:highlight>
                  <a:srgbClr val="F2F2F2"/>
                </a:highlight>
              </a:rPr>
              <a:t>230</a:t>
            </a:r>
            <a:r>
              <a:rPr lang="ru" sz="1200">
                <a:solidFill>
                  <a:srgbClr val="66CC66"/>
                </a:solidFill>
                <a:highlight>
                  <a:srgbClr val="F2F2F2"/>
                </a:highlight>
              </a:rPr>
              <a:t>,</a:t>
            </a:r>
            <a:r>
              <a:rPr lang="ru" sz="1200">
                <a:solidFill>
                  <a:srgbClr val="222222"/>
                </a:solidFill>
                <a:highlight>
                  <a:srgbClr val="F2F2F2"/>
                </a:highlight>
              </a:rPr>
              <a:t> </a:t>
            </a:r>
            <a:r>
              <a:rPr lang="ru" sz="1200">
                <a:solidFill>
                  <a:srgbClr val="FF4500"/>
                </a:solidFill>
                <a:highlight>
                  <a:srgbClr val="F2F2F2"/>
                </a:highlight>
              </a:rPr>
              <a:t>50</a:t>
            </a:r>
            <a:r>
              <a:rPr lang="ru" sz="1200">
                <a:solidFill>
                  <a:srgbClr val="66CC66"/>
                </a:solidFill>
                <a:highlight>
                  <a:srgbClr val="F2F2F2"/>
                </a:highlight>
              </a:rPr>
              <a:t>,</a:t>
            </a:r>
            <a:r>
              <a:rPr lang="ru" sz="1200">
                <a:solidFill>
                  <a:srgbClr val="222222"/>
                </a:solidFill>
                <a:highlight>
                  <a:srgbClr val="F2F2F2"/>
                </a:highlight>
              </a:rPr>
              <a:t> </a:t>
            </a:r>
            <a:r>
              <a:rPr lang="ru" sz="1200">
                <a:solidFill>
                  <a:srgbClr val="FF4500"/>
                </a:solidFill>
                <a:highlight>
                  <a:srgbClr val="F2F2F2"/>
                </a:highlight>
              </a:rPr>
              <a:t>230</a:t>
            </a:r>
            <a:r>
              <a:rPr lang="ru" sz="1200">
                <a:solidFill>
                  <a:schemeClr val="dk1"/>
                </a:solidFill>
                <a:highlight>
                  <a:srgbClr val="F2F2F2"/>
                </a:highlight>
              </a:rPr>
              <a:t>)</a:t>
            </a:r>
            <a:endParaRPr sz="1200">
              <a:solidFill>
                <a:srgbClr val="222222"/>
              </a:solidFill>
              <a:highlight>
                <a:srgbClr val="F2F2F2"/>
              </a:highlight>
            </a:endParaRPr>
          </a:p>
          <a:p>
            <a:pPr marL="76200" marR="76200" lvl="0" indent="0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222222"/>
                </a:solidFill>
                <a:highlight>
                  <a:srgbClr val="F2F2F2"/>
                </a:highlight>
              </a:rPr>
              <a:t> r1 </a:t>
            </a:r>
            <a:r>
              <a:rPr lang="ru" sz="1200">
                <a:solidFill>
                  <a:srgbClr val="66CC66"/>
                </a:solidFill>
                <a:highlight>
                  <a:srgbClr val="F2F2F2"/>
                </a:highlight>
              </a:rPr>
              <a:t>=</a:t>
            </a:r>
            <a:r>
              <a:rPr lang="ru" sz="1200">
                <a:solidFill>
                  <a:srgbClr val="222222"/>
                </a:solidFill>
                <a:highlight>
                  <a:srgbClr val="F2F2F2"/>
                </a:highlight>
              </a:rPr>
              <a:t> pygame.</a:t>
            </a:r>
            <a:r>
              <a:rPr lang="ru" sz="1200">
                <a:solidFill>
                  <a:schemeClr val="dk1"/>
                </a:solidFill>
                <a:highlight>
                  <a:srgbClr val="F2F2F2"/>
                </a:highlight>
              </a:rPr>
              <a:t>Rect((</a:t>
            </a:r>
            <a:r>
              <a:rPr lang="ru" sz="1200">
                <a:solidFill>
                  <a:srgbClr val="FF4500"/>
                </a:solidFill>
                <a:highlight>
                  <a:srgbClr val="F2F2F2"/>
                </a:highlight>
              </a:rPr>
              <a:t>150</a:t>
            </a:r>
            <a:r>
              <a:rPr lang="ru" sz="1200">
                <a:solidFill>
                  <a:srgbClr val="66CC66"/>
                </a:solidFill>
                <a:highlight>
                  <a:srgbClr val="F2F2F2"/>
                </a:highlight>
              </a:rPr>
              <a:t>,</a:t>
            </a:r>
            <a:r>
              <a:rPr lang="ru" sz="1200">
                <a:solidFill>
                  <a:srgbClr val="222222"/>
                </a:solidFill>
                <a:highlight>
                  <a:srgbClr val="F2F2F2"/>
                </a:highlight>
              </a:rPr>
              <a:t> </a:t>
            </a:r>
            <a:r>
              <a:rPr lang="ru" sz="1200">
                <a:solidFill>
                  <a:srgbClr val="FF4500"/>
                </a:solidFill>
                <a:highlight>
                  <a:srgbClr val="F2F2F2"/>
                </a:highlight>
              </a:rPr>
              <a:t>20</a:t>
            </a:r>
            <a:r>
              <a:rPr lang="ru" sz="1200">
                <a:solidFill>
                  <a:srgbClr val="66CC66"/>
                </a:solidFill>
                <a:highlight>
                  <a:srgbClr val="F2F2F2"/>
                </a:highlight>
              </a:rPr>
              <a:t>,</a:t>
            </a:r>
            <a:r>
              <a:rPr lang="ru" sz="1200">
                <a:solidFill>
                  <a:srgbClr val="222222"/>
                </a:solidFill>
                <a:highlight>
                  <a:srgbClr val="F2F2F2"/>
                </a:highlight>
              </a:rPr>
              <a:t> </a:t>
            </a:r>
            <a:r>
              <a:rPr lang="ru" sz="1200">
                <a:solidFill>
                  <a:srgbClr val="FF4500"/>
                </a:solidFill>
                <a:highlight>
                  <a:srgbClr val="F2F2F2"/>
                </a:highlight>
              </a:rPr>
              <a:t>100</a:t>
            </a:r>
            <a:r>
              <a:rPr lang="ru" sz="1200">
                <a:solidFill>
                  <a:srgbClr val="66CC66"/>
                </a:solidFill>
                <a:highlight>
                  <a:srgbClr val="F2F2F2"/>
                </a:highlight>
              </a:rPr>
              <a:t>,</a:t>
            </a:r>
            <a:r>
              <a:rPr lang="ru" sz="1200">
                <a:solidFill>
                  <a:srgbClr val="222222"/>
                </a:solidFill>
                <a:highlight>
                  <a:srgbClr val="F2F2F2"/>
                </a:highlight>
              </a:rPr>
              <a:t> </a:t>
            </a:r>
            <a:r>
              <a:rPr lang="ru" sz="1200">
                <a:solidFill>
                  <a:srgbClr val="FF4500"/>
                </a:solidFill>
                <a:highlight>
                  <a:srgbClr val="F2F2F2"/>
                </a:highlight>
              </a:rPr>
              <a:t>75</a:t>
            </a:r>
            <a:r>
              <a:rPr lang="ru" sz="1200">
                <a:solidFill>
                  <a:schemeClr val="dk1"/>
                </a:solidFill>
                <a:highlight>
                  <a:srgbClr val="F2F2F2"/>
                </a:highlight>
              </a:rPr>
              <a:t>))</a:t>
            </a:r>
            <a:endParaRPr sz="1200">
              <a:solidFill>
                <a:srgbClr val="222222"/>
              </a:solidFill>
              <a:highlight>
                <a:srgbClr val="F2F2F2"/>
              </a:highlight>
            </a:endParaRPr>
          </a:p>
          <a:p>
            <a:pPr marL="76200" marR="76200" lvl="0" indent="0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222222"/>
                </a:solidFill>
                <a:highlight>
                  <a:srgbClr val="F2F2F2"/>
                </a:highlight>
              </a:rPr>
              <a:t>pygame.</a:t>
            </a:r>
            <a:r>
              <a:rPr lang="ru" sz="1200">
                <a:solidFill>
                  <a:schemeClr val="dk1"/>
                </a:solidFill>
                <a:highlight>
                  <a:srgbClr val="F2F2F2"/>
                </a:highlight>
              </a:rPr>
              <a:t>draw</a:t>
            </a:r>
            <a:r>
              <a:rPr lang="ru" sz="1200">
                <a:solidFill>
                  <a:srgbClr val="222222"/>
                </a:solidFill>
                <a:highlight>
                  <a:srgbClr val="F2F2F2"/>
                </a:highlight>
              </a:rPr>
              <a:t>.</a:t>
            </a:r>
            <a:r>
              <a:rPr lang="ru" sz="1200">
                <a:solidFill>
                  <a:schemeClr val="dk1"/>
                </a:solidFill>
                <a:highlight>
                  <a:srgbClr val="F2F2F2"/>
                </a:highlight>
              </a:rPr>
              <a:t>rect(</a:t>
            </a:r>
            <a:r>
              <a:rPr lang="ru" sz="1200">
                <a:solidFill>
                  <a:srgbClr val="222222"/>
                </a:solidFill>
                <a:highlight>
                  <a:srgbClr val="F2F2F2"/>
                </a:highlight>
              </a:rPr>
              <a:t>sc</a:t>
            </a:r>
            <a:r>
              <a:rPr lang="ru" sz="1200">
                <a:solidFill>
                  <a:srgbClr val="66CC66"/>
                </a:solidFill>
                <a:highlight>
                  <a:srgbClr val="F2F2F2"/>
                </a:highlight>
              </a:rPr>
              <a:t>,</a:t>
            </a:r>
            <a:r>
              <a:rPr lang="ru" sz="1200">
                <a:solidFill>
                  <a:srgbClr val="222222"/>
                </a:solidFill>
                <a:highlight>
                  <a:srgbClr val="F2F2F2"/>
                </a:highlight>
              </a:rPr>
              <a:t> WHITE</a:t>
            </a:r>
            <a:r>
              <a:rPr lang="ru" sz="1200">
                <a:solidFill>
                  <a:srgbClr val="66CC66"/>
                </a:solidFill>
                <a:highlight>
                  <a:srgbClr val="F2F2F2"/>
                </a:highlight>
              </a:rPr>
              <a:t>,</a:t>
            </a:r>
            <a:r>
              <a:rPr lang="ru" sz="1200">
                <a:solidFill>
                  <a:srgbClr val="222222"/>
                </a:solidFill>
                <a:highlight>
                  <a:srgbClr val="F2F2F2"/>
                </a:highlight>
              </a:rPr>
              <a:t> </a:t>
            </a:r>
            <a:r>
              <a:rPr lang="ru" sz="1200">
                <a:solidFill>
                  <a:schemeClr val="dk1"/>
                </a:solidFill>
                <a:highlight>
                  <a:srgbClr val="F2F2F2"/>
                </a:highlight>
              </a:rPr>
              <a:t>(</a:t>
            </a:r>
            <a:r>
              <a:rPr lang="ru" sz="1200">
                <a:solidFill>
                  <a:srgbClr val="FF4500"/>
                </a:solidFill>
                <a:highlight>
                  <a:srgbClr val="F2F2F2"/>
                </a:highlight>
              </a:rPr>
              <a:t>20</a:t>
            </a:r>
            <a:r>
              <a:rPr lang="ru" sz="1200">
                <a:solidFill>
                  <a:srgbClr val="66CC66"/>
                </a:solidFill>
                <a:highlight>
                  <a:srgbClr val="F2F2F2"/>
                </a:highlight>
              </a:rPr>
              <a:t>,</a:t>
            </a:r>
            <a:r>
              <a:rPr lang="ru" sz="1200">
                <a:solidFill>
                  <a:srgbClr val="222222"/>
                </a:solidFill>
                <a:highlight>
                  <a:srgbClr val="F2F2F2"/>
                </a:highlight>
              </a:rPr>
              <a:t> </a:t>
            </a:r>
            <a:r>
              <a:rPr lang="ru" sz="1200">
                <a:solidFill>
                  <a:srgbClr val="FF4500"/>
                </a:solidFill>
                <a:highlight>
                  <a:srgbClr val="F2F2F2"/>
                </a:highlight>
              </a:rPr>
              <a:t>20</a:t>
            </a:r>
            <a:r>
              <a:rPr lang="ru" sz="1200">
                <a:solidFill>
                  <a:srgbClr val="66CC66"/>
                </a:solidFill>
                <a:highlight>
                  <a:srgbClr val="F2F2F2"/>
                </a:highlight>
              </a:rPr>
              <a:t>,</a:t>
            </a:r>
            <a:r>
              <a:rPr lang="ru" sz="1200">
                <a:solidFill>
                  <a:srgbClr val="222222"/>
                </a:solidFill>
                <a:highlight>
                  <a:srgbClr val="F2F2F2"/>
                </a:highlight>
              </a:rPr>
              <a:t> </a:t>
            </a:r>
            <a:r>
              <a:rPr lang="ru" sz="1200">
                <a:solidFill>
                  <a:srgbClr val="FF4500"/>
                </a:solidFill>
                <a:highlight>
                  <a:srgbClr val="F2F2F2"/>
                </a:highlight>
              </a:rPr>
              <a:t>100</a:t>
            </a:r>
            <a:r>
              <a:rPr lang="ru" sz="1200">
                <a:solidFill>
                  <a:srgbClr val="66CC66"/>
                </a:solidFill>
                <a:highlight>
                  <a:srgbClr val="F2F2F2"/>
                </a:highlight>
              </a:rPr>
              <a:t>,</a:t>
            </a:r>
            <a:r>
              <a:rPr lang="ru" sz="1200">
                <a:solidFill>
                  <a:srgbClr val="222222"/>
                </a:solidFill>
                <a:highlight>
                  <a:srgbClr val="F2F2F2"/>
                </a:highlight>
              </a:rPr>
              <a:t> </a:t>
            </a:r>
            <a:r>
              <a:rPr lang="ru" sz="1200">
                <a:solidFill>
                  <a:srgbClr val="FF4500"/>
                </a:solidFill>
                <a:highlight>
                  <a:srgbClr val="F2F2F2"/>
                </a:highlight>
              </a:rPr>
              <a:t>75</a:t>
            </a:r>
            <a:r>
              <a:rPr lang="ru" sz="1200">
                <a:solidFill>
                  <a:schemeClr val="dk1"/>
                </a:solidFill>
                <a:highlight>
                  <a:srgbClr val="F2F2F2"/>
                </a:highlight>
              </a:rPr>
              <a:t>))</a:t>
            </a:r>
            <a:endParaRPr sz="1200">
              <a:solidFill>
                <a:srgbClr val="222222"/>
              </a:solidFill>
              <a:highlight>
                <a:srgbClr val="F2F2F2"/>
              </a:highlight>
            </a:endParaRPr>
          </a:p>
          <a:p>
            <a:pPr marL="152400" marR="152400" lvl="0" indent="0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222222"/>
                </a:solidFill>
                <a:highlight>
                  <a:srgbClr val="F2F2F2"/>
                </a:highlight>
              </a:rPr>
              <a:t>pygame.</a:t>
            </a:r>
            <a:r>
              <a:rPr lang="ru" sz="1200">
                <a:solidFill>
                  <a:schemeClr val="dk1"/>
                </a:solidFill>
                <a:highlight>
                  <a:srgbClr val="F2F2F2"/>
                </a:highlight>
              </a:rPr>
              <a:t>draw</a:t>
            </a:r>
            <a:r>
              <a:rPr lang="ru" sz="1200">
                <a:solidFill>
                  <a:srgbClr val="222222"/>
                </a:solidFill>
                <a:highlight>
                  <a:srgbClr val="F2F2F2"/>
                </a:highlight>
              </a:rPr>
              <a:t>.</a:t>
            </a:r>
            <a:r>
              <a:rPr lang="ru" sz="1200">
                <a:solidFill>
                  <a:schemeClr val="dk1"/>
                </a:solidFill>
                <a:highlight>
                  <a:srgbClr val="F2F2F2"/>
                </a:highlight>
              </a:rPr>
              <a:t>rect(</a:t>
            </a:r>
            <a:r>
              <a:rPr lang="ru" sz="1200">
                <a:solidFill>
                  <a:srgbClr val="222222"/>
                </a:solidFill>
                <a:highlight>
                  <a:srgbClr val="F2F2F2"/>
                </a:highlight>
              </a:rPr>
              <a:t>sc</a:t>
            </a:r>
            <a:r>
              <a:rPr lang="ru" sz="1200">
                <a:solidFill>
                  <a:srgbClr val="66CC66"/>
                </a:solidFill>
                <a:highlight>
                  <a:srgbClr val="F2F2F2"/>
                </a:highlight>
              </a:rPr>
              <a:t>,</a:t>
            </a:r>
            <a:r>
              <a:rPr lang="ru" sz="1200">
                <a:solidFill>
                  <a:srgbClr val="222222"/>
                </a:solidFill>
                <a:highlight>
                  <a:srgbClr val="F2F2F2"/>
                </a:highlight>
              </a:rPr>
              <a:t> LIGHT_BLUE</a:t>
            </a:r>
            <a:r>
              <a:rPr lang="ru" sz="1200">
                <a:solidFill>
                  <a:srgbClr val="66CC66"/>
                </a:solidFill>
                <a:highlight>
                  <a:srgbClr val="F2F2F2"/>
                </a:highlight>
              </a:rPr>
              <a:t>,</a:t>
            </a:r>
            <a:r>
              <a:rPr lang="ru" sz="1200">
                <a:solidFill>
                  <a:srgbClr val="222222"/>
                </a:solidFill>
                <a:highlight>
                  <a:srgbClr val="F2F2F2"/>
                </a:highlight>
              </a:rPr>
              <a:t> r1</a:t>
            </a:r>
            <a:r>
              <a:rPr lang="ru" sz="1200">
                <a:solidFill>
                  <a:srgbClr val="66CC66"/>
                </a:solidFill>
                <a:highlight>
                  <a:srgbClr val="F2F2F2"/>
                </a:highlight>
              </a:rPr>
              <a:t>,</a:t>
            </a:r>
            <a:r>
              <a:rPr lang="ru" sz="1200">
                <a:solidFill>
                  <a:srgbClr val="222222"/>
                </a:solidFill>
                <a:highlight>
                  <a:srgbClr val="F2F2F2"/>
                </a:highlight>
              </a:rPr>
              <a:t> </a:t>
            </a:r>
            <a:r>
              <a:rPr lang="ru" sz="1200">
                <a:solidFill>
                  <a:srgbClr val="FF4500"/>
                </a:solidFill>
                <a:highlight>
                  <a:srgbClr val="F2F2F2"/>
                </a:highlight>
              </a:rPr>
              <a:t>8</a:t>
            </a:r>
            <a:r>
              <a:rPr lang="ru" sz="1200">
                <a:solidFill>
                  <a:schemeClr val="dk1"/>
                </a:solidFill>
                <a:highlight>
                  <a:srgbClr val="F2F2F2"/>
                </a:highlight>
              </a:rPr>
              <a:t>)</a:t>
            </a:r>
            <a:endParaRPr sz="1200">
              <a:solidFill>
                <a:schemeClr val="dk1"/>
              </a:solidFill>
              <a:highlight>
                <a:srgbClr val="F2F2F2"/>
              </a:highlight>
            </a:endParaRPr>
          </a:p>
          <a:p>
            <a:pPr marL="76200" marR="76200" lvl="0" indent="0" algn="l" rtl="0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rgbClr val="363636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7" name="Google Shape;507;g8abca141d8_0_3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50" y="0"/>
            <a:ext cx="91403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508" name="Google Shape;508;g8abca141d8_0_314"/>
          <p:cNvSpPr/>
          <p:nvPr/>
        </p:nvSpPr>
        <p:spPr>
          <a:xfrm>
            <a:off x="346881" y="232275"/>
            <a:ext cx="7296000" cy="4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</a:pPr>
            <a:r>
              <a:rPr lang="ru" sz="3000"/>
              <a:t>Линии</a:t>
            </a:r>
            <a:endParaRPr sz="2900" b="1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09" name="Google Shape;509;g8abca141d8_0_314"/>
          <p:cNvCxnSpPr/>
          <p:nvPr/>
        </p:nvCxnSpPr>
        <p:spPr>
          <a:xfrm>
            <a:off x="733481" y="731165"/>
            <a:ext cx="470700" cy="0"/>
          </a:xfrm>
          <a:prstGeom prst="straightConnector1">
            <a:avLst/>
          </a:prstGeom>
          <a:noFill/>
          <a:ln w="88900" cap="flat" cmpd="sng">
            <a:solidFill>
              <a:srgbClr val="F26751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511" name="Google Shape;511;g8abca141d8_0_314"/>
          <p:cNvSpPr txBox="1"/>
          <p:nvPr/>
        </p:nvSpPr>
        <p:spPr>
          <a:xfrm>
            <a:off x="346875" y="1341225"/>
            <a:ext cx="8628600" cy="34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2" name="Google Shape;512;g8abca141d8_0_314"/>
          <p:cNvSpPr txBox="1"/>
          <p:nvPr/>
        </p:nvSpPr>
        <p:spPr>
          <a:xfrm>
            <a:off x="305550" y="1341225"/>
            <a:ext cx="7927500" cy="330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rgbClr val="363636"/>
                </a:solidFill>
                <a:highlight>
                  <a:srgbClr val="FFFFFF"/>
                </a:highlight>
              </a:rPr>
              <a:t>Чтобы нарисовать линию, а точнее – отрезок, надо указать координаты его концов. При этом функция line() рисует обычную линию, aaline() – сглаженную (толщину для последней указать нельзя):</a:t>
            </a:r>
            <a:endParaRPr sz="1500">
              <a:solidFill>
                <a:srgbClr val="363636"/>
              </a:solidFill>
              <a:highlight>
                <a:srgbClr val="FFFFFF"/>
              </a:highlight>
            </a:endParaRPr>
          </a:p>
          <a:p>
            <a:pPr marL="76200" marR="76200" lvl="0" indent="0" algn="l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rgbClr val="222222"/>
                </a:solidFill>
                <a:highlight>
                  <a:srgbClr val="F2F2F2"/>
                </a:highlight>
              </a:rPr>
              <a:t>pygame.</a:t>
            </a:r>
            <a:r>
              <a:rPr lang="ru" sz="1500">
                <a:solidFill>
                  <a:schemeClr val="dk1"/>
                </a:solidFill>
                <a:highlight>
                  <a:srgbClr val="F2F2F2"/>
                </a:highlight>
              </a:rPr>
              <a:t>draw</a:t>
            </a:r>
            <a:r>
              <a:rPr lang="ru" sz="1500">
                <a:solidFill>
                  <a:srgbClr val="222222"/>
                </a:solidFill>
                <a:highlight>
                  <a:srgbClr val="F2F2F2"/>
                </a:highlight>
              </a:rPr>
              <a:t>.</a:t>
            </a:r>
            <a:r>
              <a:rPr lang="ru" sz="1500">
                <a:solidFill>
                  <a:schemeClr val="dk1"/>
                </a:solidFill>
                <a:highlight>
                  <a:srgbClr val="F2F2F2"/>
                </a:highlight>
              </a:rPr>
              <a:t>line(</a:t>
            </a:r>
            <a:r>
              <a:rPr lang="ru" sz="1500">
                <a:solidFill>
                  <a:srgbClr val="222222"/>
                </a:solidFill>
                <a:highlight>
                  <a:srgbClr val="F2F2F2"/>
                </a:highlight>
              </a:rPr>
              <a:t>sc</a:t>
            </a:r>
            <a:r>
              <a:rPr lang="ru" sz="1500">
                <a:solidFill>
                  <a:srgbClr val="66CC66"/>
                </a:solidFill>
                <a:highlight>
                  <a:srgbClr val="F2F2F2"/>
                </a:highlight>
              </a:rPr>
              <a:t>,</a:t>
            </a:r>
            <a:r>
              <a:rPr lang="ru" sz="1500">
                <a:solidFill>
                  <a:srgbClr val="222222"/>
                </a:solidFill>
                <a:highlight>
                  <a:srgbClr val="F2F2F2"/>
                </a:highlight>
              </a:rPr>
              <a:t> WHITE</a:t>
            </a:r>
            <a:r>
              <a:rPr lang="ru" sz="1500">
                <a:solidFill>
                  <a:srgbClr val="66CC66"/>
                </a:solidFill>
                <a:highlight>
                  <a:srgbClr val="F2F2F2"/>
                </a:highlight>
              </a:rPr>
              <a:t>,</a:t>
            </a:r>
            <a:r>
              <a:rPr lang="ru" sz="1500">
                <a:solidFill>
                  <a:srgbClr val="222222"/>
                </a:solidFill>
                <a:highlight>
                  <a:srgbClr val="F2F2F2"/>
                </a:highlight>
              </a:rPr>
              <a:t> </a:t>
            </a:r>
            <a:r>
              <a:rPr lang="ru" sz="1500">
                <a:solidFill>
                  <a:schemeClr val="dk1"/>
                </a:solidFill>
                <a:highlight>
                  <a:srgbClr val="F2F2F2"/>
                </a:highlight>
              </a:rPr>
              <a:t>[</a:t>
            </a:r>
            <a:r>
              <a:rPr lang="ru" sz="1500">
                <a:solidFill>
                  <a:srgbClr val="FF4500"/>
                </a:solidFill>
                <a:highlight>
                  <a:srgbClr val="F2F2F2"/>
                </a:highlight>
              </a:rPr>
              <a:t>10</a:t>
            </a:r>
            <a:r>
              <a:rPr lang="ru" sz="1500">
                <a:solidFill>
                  <a:srgbClr val="66CC66"/>
                </a:solidFill>
                <a:highlight>
                  <a:srgbClr val="F2F2F2"/>
                </a:highlight>
              </a:rPr>
              <a:t>,</a:t>
            </a:r>
            <a:r>
              <a:rPr lang="ru" sz="1500">
                <a:solidFill>
                  <a:srgbClr val="222222"/>
                </a:solidFill>
                <a:highlight>
                  <a:srgbClr val="F2F2F2"/>
                </a:highlight>
              </a:rPr>
              <a:t> </a:t>
            </a:r>
            <a:r>
              <a:rPr lang="ru" sz="1500">
                <a:solidFill>
                  <a:srgbClr val="FF4500"/>
                </a:solidFill>
                <a:highlight>
                  <a:srgbClr val="F2F2F2"/>
                </a:highlight>
              </a:rPr>
              <a:t>30</a:t>
            </a:r>
            <a:r>
              <a:rPr lang="ru" sz="1500">
                <a:solidFill>
                  <a:schemeClr val="dk1"/>
                </a:solidFill>
                <a:highlight>
                  <a:srgbClr val="F2F2F2"/>
                </a:highlight>
              </a:rPr>
              <a:t>]</a:t>
            </a:r>
            <a:r>
              <a:rPr lang="ru" sz="1500">
                <a:solidFill>
                  <a:srgbClr val="66CC66"/>
                </a:solidFill>
                <a:highlight>
                  <a:srgbClr val="F2F2F2"/>
                </a:highlight>
              </a:rPr>
              <a:t>,</a:t>
            </a:r>
            <a:r>
              <a:rPr lang="ru" sz="1500">
                <a:solidFill>
                  <a:srgbClr val="222222"/>
                </a:solidFill>
                <a:highlight>
                  <a:srgbClr val="F2F2F2"/>
                </a:highlight>
              </a:rPr>
              <a:t> </a:t>
            </a:r>
            <a:r>
              <a:rPr lang="ru" sz="1500">
                <a:solidFill>
                  <a:schemeClr val="dk1"/>
                </a:solidFill>
                <a:highlight>
                  <a:srgbClr val="F2F2F2"/>
                </a:highlight>
              </a:rPr>
              <a:t>[</a:t>
            </a:r>
            <a:r>
              <a:rPr lang="ru" sz="1500">
                <a:solidFill>
                  <a:srgbClr val="FF4500"/>
                </a:solidFill>
                <a:highlight>
                  <a:srgbClr val="F2F2F2"/>
                </a:highlight>
              </a:rPr>
              <a:t>290</a:t>
            </a:r>
            <a:r>
              <a:rPr lang="ru" sz="1500">
                <a:solidFill>
                  <a:srgbClr val="66CC66"/>
                </a:solidFill>
                <a:highlight>
                  <a:srgbClr val="F2F2F2"/>
                </a:highlight>
              </a:rPr>
              <a:t>,</a:t>
            </a:r>
            <a:r>
              <a:rPr lang="ru" sz="1500">
                <a:solidFill>
                  <a:srgbClr val="222222"/>
                </a:solidFill>
                <a:highlight>
                  <a:srgbClr val="F2F2F2"/>
                </a:highlight>
              </a:rPr>
              <a:t> </a:t>
            </a:r>
            <a:r>
              <a:rPr lang="ru" sz="1500">
                <a:solidFill>
                  <a:srgbClr val="FF4500"/>
                </a:solidFill>
                <a:highlight>
                  <a:srgbClr val="F2F2F2"/>
                </a:highlight>
              </a:rPr>
              <a:t>15</a:t>
            </a:r>
            <a:r>
              <a:rPr lang="ru" sz="1500">
                <a:solidFill>
                  <a:schemeClr val="dk1"/>
                </a:solidFill>
                <a:highlight>
                  <a:srgbClr val="F2F2F2"/>
                </a:highlight>
              </a:rPr>
              <a:t>]</a:t>
            </a:r>
            <a:r>
              <a:rPr lang="ru" sz="1500">
                <a:solidFill>
                  <a:srgbClr val="66CC66"/>
                </a:solidFill>
                <a:highlight>
                  <a:srgbClr val="F2F2F2"/>
                </a:highlight>
              </a:rPr>
              <a:t>,</a:t>
            </a:r>
            <a:r>
              <a:rPr lang="ru" sz="1500">
                <a:solidFill>
                  <a:srgbClr val="222222"/>
                </a:solidFill>
                <a:highlight>
                  <a:srgbClr val="F2F2F2"/>
                </a:highlight>
              </a:rPr>
              <a:t> </a:t>
            </a:r>
            <a:r>
              <a:rPr lang="ru" sz="1500">
                <a:solidFill>
                  <a:srgbClr val="FF4500"/>
                </a:solidFill>
                <a:highlight>
                  <a:srgbClr val="F2F2F2"/>
                </a:highlight>
              </a:rPr>
              <a:t>3</a:t>
            </a:r>
            <a:r>
              <a:rPr lang="ru" sz="1500">
                <a:solidFill>
                  <a:schemeClr val="dk1"/>
                </a:solidFill>
                <a:highlight>
                  <a:srgbClr val="F2F2F2"/>
                </a:highlight>
              </a:rPr>
              <a:t>)</a:t>
            </a:r>
            <a:endParaRPr sz="1500">
              <a:solidFill>
                <a:srgbClr val="222222"/>
              </a:solidFill>
              <a:highlight>
                <a:srgbClr val="F2F2F2"/>
              </a:highlight>
            </a:endParaRPr>
          </a:p>
          <a:p>
            <a:pPr marL="76200" marR="76200" lvl="0" indent="0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rgbClr val="222222"/>
                </a:solidFill>
                <a:highlight>
                  <a:srgbClr val="F2F2F2"/>
                </a:highlight>
              </a:rPr>
              <a:t>pygame.</a:t>
            </a:r>
            <a:r>
              <a:rPr lang="ru" sz="1500">
                <a:solidFill>
                  <a:schemeClr val="dk1"/>
                </a:solidFill>
                <a:highlight>
                  <a:srgbClr val="F2F2F2"/>
                </a:highlight>
              </a:rPr>
              <a:t>draw</a:t>
            </a:r>
            <a:r>
              <a:rPr lang="ru" sz="1500">
                <a:solidFill>
                  <a:srgbClr val="222222"/>
                </a:solidFill>
                <a:highlight>
                  <a:srgbClr val="F2F2F2"/>
                </a:highlight>
              </a:rPr>
              <a:t>.</a:t>
            </a:r>
            <a:r>
              <a:rPr lang="ru" sz="1500">
                <a:solidFill>
                  <a:schemeClr val="dk1"/>
                </a:solidFill>
                <a:highlight>
                  <a:srgbClr val="F2F2F2"/>
                </a:highlight>
              </a:rPr>
              <a:t>line(</a:t>
            </a:r>
            <a:r>
              <a:rPr lang="ru" sz="1500">
                <a:solidFill>
                  <a:srgbClr val="222222"/>
                </a:solidFill>
                <a:highlight>
                  <a:srgbClr val="F2F2F2"/>
                </a:highlight>
              </a:rPr>
              <a:t>sc</a:t>
            </a:r>
            <a:r>
              <a:rPr lang="ru" sz="1500">
                <a:solidFill>
                  <a:srgbClr val="66CC66"/>
                </a:solidFill>
                <a:highlight>
                  <a:srgbClr val="F2F2F2"/>
                </a:highlight>
              </a:rPr>
              <a:t>,</a:t>
            </a:r>
            <a:r>
              <a:rPr lang="ru" sz="1500">
                <a:solidFill>
                  <a:srgbClr val="222222"/>
                </a:solidFill>
                <a:highlight>
                  <a:srgbClr val="F2F2F2"/>
                </a:highlight>
              </a:rPr>
              <a:t> WHITE</a:t>
            </a:r>
            <a:r>
              <a:rPr lang="ru" sz="1500">
                <a:solidFill>
                  <a:srgbClr val="66CC66"/>
                </a:solidFill>
                <a:highlight>
                  <a:srgbClr val="F2F2F2"/>
                </a:highlight>
              </a:rPr>
              <a:t>,</a:t>
            </a:r>
            <a:r>
              <a:rPr lang="ru" sz="1500">
                <a:solidFill>
                  <a:srgbClr val="222222"/>
                </a:solidFill>
                <a:highlight>
                  <a:srgbClr val="F2F2F2"/>
                </a:highlight>
              </a:rPr>
              <a:t> </a:t>
            </a:r>
            <a:r>
              <a:rPr lang="ru" sz="1500">
                <a:solidFill>
                  <a:schemeClr val="dk1"/>
                </a:solidFill>
                <a:highlight>
                  <a:srgbClr val="F2F2F2"/>
                </a:highlight>
              </a:rPr>
              <a:t>[</a:t>
            </a:r>
            <a:r>
              <a:rPr lang="ru" sz="1500">
                <a:solidFill>
                  <a:srgbClr val="FF4500"/>
                </a:solidFill>
                <a:highlight>
                  <a:srgbClr val="F2F2F2"/>
                </a:highlight>
              </a:rPr>
              <a:t>10</a:t>
            </a:r>
            <a:r>
              <a:rPr lang="ru" sz="1500">
                <a:solidFill>
                  <a:srgbClr val="66CC66"/>
                </a:solidFill>
                <a:highlight>
                  <a:srgbClr val="F2F2F2"/>
                </a:highlight>
              </a:rPr>
              <a:t>,</a:t>
            </a:r>
            <a:r>
              <a:rPr lang="ru" sz="1500">
                <a:solidFill>
                  <a:srgbClr val="222222"/>
                </a:solidFill>
                <a:highlight>
                  <a:srgbClr val="F2F2F2"/>
                </a:highlight>
              </a:rPr>
              <a:t> </a:t>
            </a:r>
            <a:r>
              <a:rPr lang="ru" sz="1500">
                <a:solidFill>
                  <a:srgbClr val="FF4500"/>
                </a:solidFill>
                <a:highlight>
                  <a:srgbClr val="F2F2F2"/>
                </a:highlight>
              </a:rPr>
              <a:t>50</a:t>
            </a:r>
            <a:r>
              <a:rPr lang="ru" sz="1500">
                <a:solidFill>
                  <a:schemeClr val="dk1"/>
                </a:solidFill>
                <a:highlight>
                  <a:srgbClr val="F2F2F2"/>
                </a:highlight>
              </a:rPr>
              <a:t>]</a:t>
            </a:r>
            <a:r>
              <a:rPr lang="ru" sz="1500">
                <a:solidFill>
                  <a:srgbClr val="66CC66"/>
                </a:solidFill>
                <a:highlight>
                  <a:srgbClr val="F2F2F2"/>
                </a:highlight>
              </a:rPr>
              <a:t>,</a:t>
            </a:r>
            <a:r>
              <a:rPr lang="ru" sz="1500">
                <a:solidFill>
                  <a:srgbClr val="222222"/>
                </a:solidFill>
                <a:highlight>
                  <a:srgbClr val="F2F2F2"/>
                </a:highlight>
              </a:rPr>
              <a:t> </a:t>
            </a:r>
            <a:r>
              <a:rPr lang="ru" sz="1500">
                <a:solidFill>
                  <a:schemeClr val="dk1"/>
                </a:solidFill>
                <a:highlight>
                  <a:srgbClr val="F2F2F2"/>
                </a:highlight>
              </a:rPr>
              <a:t>[</a:t>
            </a:r>
            <a:r>
              <a:rPr lang="ru" sz="1500">
                <a:solidFill>
                  <a:srgbClr val="FF4500"/>
                </a:solidFill>
                <a:highlight>
                  <a:srgbClr val="F2F2F2"/>
                </a:highlight>
              </a:rPr>
              <a:t>290</a:t>
            </a:r>
            <a:r>
              <a:rPr lang="ru" sz="1500">
                <a:solidFill>
                  <a:srgbClr val="66CC66"/>
                </a:solidFill>
                <a:highlight>
                  <a:srgbClr val="F2F2F2"/>
                </a:highlight>
              </a:rPr>
              <a:t>,</a:t>
            </a:r>
            <a:r>
              <a:rPr lang="ru" sz="1500">
                <a:solidFill>
                  <a:srgbClr val="222222"/>
                </a:solidFill>
                <a:highlight>
                  <a:srgbClr val="F2F2F2"/>
                </a:highlight>
              </a:rPr>
              <a:t> </a:t>
            </a:r>
            <a:r>
              <a:rPr lang="ru" sz="1500">
                <a:solidFill>
                  <a:srgbClr val="FF4500"/>
                </a:solidFill>
                <a:highlight>
                  <a:srgbClr val="F2F2F2"/>
                </a:highlight>
              </a:rPr>
              <a:t>35</a:t>
            </a:r>
            <a:r>
              <a:rPr lang="ru" sz="1500">
                <a:solidFill>
                  <a:schemeClr val="dk1"/>
                </a:solidFill>
                <a:highlight>
                  <a:srgbClr val="F2F2F2"/>
                </a:highlight>
              </a:rPr>
              <a:t>])</a:t>
            </a:r>
            <a:endParaRPr sz="1500">
              <a:solidFill>
                <a:srgbClr val="222222"/>
              </a:solidFill>
              <a:highlight>
                <a:srgbClr val="F2F2F2"/>
              </a:highlight>
            </a:endParaRPr>
          </a:p>
          <a:p>
            <a:pPr marL="152400" marR="152400" lvl="0" indent="0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rgbClr val="222222"/>
                </a:solidFill>
                <a:highlight>
                  <a:srgbClr val="F2F2F2"/>
                </a:highlight>
              </a:rPr>
              <a:t>pygame.</a:t>
            </a:r>
            <a:r>
              <a:rPr lang="ru" sz="1500">
                <a:solidFill>
                  <a:schemeClr val="dk1"/>
                </a:solidFill>
                <a:highlight>
                  <a:srgbClr val="F2F2F2"/>
                </a:highlight>
              </a:rPr>
              <a:t>draw</a:t>
            </a:r>
            <a:r>
              <a:rPr lang="ru" sz="1500">
                <a:solidFill>
                  <a:srgbClr val="222222"/>
                </a:solidFill>
                <a:highlight>
                  <a:srgbClr val="F2F2F2"/>
                </a:highlight>
              </a:rPr>
              <a:t>.</a:t>
            </a:r>
            <a:r>
              <a:rPr lang="ru" sz="1500">
                <a:solidFill>
                  <a:schemeClr val="dk1"/>
                </a:solidFill>
                <a:highlight>
                  <a:srgbClr val="F2F2F2"/>
                </a:highlight>
              </a:rPr>
              <a:t>aaline(</a:t>
            </a:r>
            <a:r>
              <a:rPr lang="ru" sz="1500">
                <a:solidFill>
                  <a:srgbClr val="222222"/>
                </a:solidFill>
                <a:highlight>
                  <a:srgbClr val="F2F2F2"/>
                </a:highlight>
              </a:rPr>
              <a:t>sc</a:t>
            </a:r>
            <a:r>
              <a:rPr lang="ru" sz="1500">
                <a:solidFill>
                  <a:srgbClr val="66CC66"/>
                </a:solidFill>
                <a:highlight>
                  <a:srgbClr val="F2F2F2"/>
                </a:highlight>
              </a:rPr>
              <a:t>,</a:t>
            </a:r>
            <a:r>
              <a:rPr lang="ru" sz="1500">
                <a:solidFill>
                  <a:srgbClr val="222222"/>
                </a:solidFill>
                <a:highlight>
                  <a:srgbClr val="F2F2F2"/>
                </a:highlight>
              </a:rPr>
              <a:t> WHITE</a:t>
            </a:r>
            <a:r>
              <a:rPr lang="ru" sz="1500">
                <a:solidFill>
                  <a:srgbClr val="66CC66"/>
                </a:solidFill>
                <a:highlight>
                  <a:srgbClr val="F2F2F2"/>
                </a:highlight>
              </a:rPr>
              <a:t>,</a:t>
            </a:r>
            <a:r>
              <a:rPr lang="ru" sz="1500">
                <a:solidFill>
                  <a:srgbClr val="222222"/>
                </a:solidFill>
                <a:highlight>
                  <a:srgbClr val="F2F2F2"/>
                </a:highlight>
              </a:rPr>
              <a:t> </a:t>
            </a:r>
            <a:r>
              <a:rPr lang="ru" sz="1500">
                <a:solidFill>
                  <a:schemeClr val="dk1"/>
                </a:solidFill>
                <a:highlight>
                  <a:srgbClr val="F2F2F2"/>
                </a:highlight>
              </a:rPr>
              <a:t>[</a:t>
            </a:r>
            <a:r>
              <a:rPr lang="ru" sz="1500">
                <a:solidFill>
                  <a:srgbClr val="FF4500"/>
                </a:solidFill>
                <a:highlight>
                  <a:srgbClr val="F2F2F2"/>
                </a:highlight>
              </a:rPr>
              <a:t>10</a:t>
            </a:r>
            <a:r>
              <a:rPr lang="ru" sz="1500">
                <a:solidFill>
                  <a:srgbClr val="66CC66"/>
                </a:solidFill>
                <a:highlight>
                  <a:srgbClr val="F2F2F2"/>
                </a:highlight>
              </a:rPr>
              <a:t>,</a:t>
            </a:r>
            <a:r>
              <a:rPr lang="ru" sz="1500">
                <a:solidFill>
                  <a:srgbClr val="222222"/>
                </a:solidFill>
                <a:highlight>
                  <a:srgbClr val="F2F2F2"/>
                </a:highlight>
              </a:rPr>
              <a:t> </a:t>
            </a:r>
            <a:r>
              <a:rPr lang="ru" sz="1500">
                <a:solidFill>
                  <a:srgbClr val="FF4500"/>
                </a:solidFill>
                <a:highlight>
                  <a:srgbClr val="F2F2F2"/>
                </a:highlight>
              </a:rPr>
              <a:t>70</a:t>
            </a:r>
            <a:r>
              <a:rPr lang="ru" sz="1500">
                <a:solidFill>
                  <a:schemeClr val="dk1"/>
                </a:solidFill>
                <a:highlight>
                  <a:srgbClr val="F2F2F2"/>
                </a:highlight>
              </a:rPr>
              <a:t>]</a:t>
            </a:r>
            <a:r>
              <a:rPr lang="ru" sz="1500">
                <a:solidFill>
                  <a:srgbClr val="66CC66"/>
                </a:solidFill>
                <a:highlight>
                  <a:srgbClr val="F2F2F2"/>
                </a:highlight>
              </a:rPr>
              <a:t>,</a:t>
            </a:r>
            <a:r>
              <a:rPr lang="ru" sz="1500">
                <a:solidFill>
                  <a:srgbClr val="222222"/>
                </a:solidFill>
                <a:highlight>
                  <a:srgbClr val="F2F2F2"/>
                </a:highlight>
              </a:rPr>
              <a:t> </a:t>
            </a:r>
            <a:r>
              <a:rPr lang="ru" sz="1500">
                <a:solidFill>
                  <a:schemeClr val="dk1"/>
                </a:solidFill>
                <a:highlight>
                  <a:srgbClr val="F2F2F2"/>
                </a:highlight>
              </a:rPr>
              <a:t>[</a:t>
            </a:r>
            <a:r>
              <a:rPr lang="ru" sz="1500">
                <a:solidFill>
                  <a:srgbClr val="FF4500"/>
                </a:solidFill>
                <a:highlight>
                  <a:srgbClr val="F2F2F2"/>
                </a:highlight>
              </a:rPr>
              <a:t>290</a:t>
            </a:r>
            <a:r>
              <a:rPr lang="ru" sz="1500">
                <a:solidFill>
                  <a:srgbClr val="66CC66"/>
                </a:solidFill>
                <a:highlight>
                  <a:srgbClr val="F2F2F2"/>
                </a:highlight>
              </a:rPr>
              <a:t>,</a:t>
            </a:r>
            <a:r>
              <a:rPr lang="ru" sz="1500">
                <a:solidFill>
                  <a:srgbClr val="222222"/>
                </a:solidFill>
                <a:highlight>
                  <a:srgbClr val="F2F2F2"/>
                </a:highlight>
              </a:rPr>
              <a:t> </a:t>
            </a:r>
            <a:r>
              <a:rPr lang="ru" sz="1500">
                <a:solidFill>
                  <a:srgbClr val="FF4500"/>
                </a:solidFill>
                <a:highlight>
                  <a:srgbClr val="F2F2F2"/>
                </a:highlight>
              </a:rPr>
              <a:t>55</a:t>
            </a:r>
            <a:r>
              <a:rPr lang="ru" sz="1500">
                <a:solidFill>
                  <a:schemeClr val="dk1"/>
                </a:solidFill>
                <a:highlight>
                  <a:srgbClr val="F2F2F2"/>
                </a:highlight>
              </a:rPr>
              <a:t>])</a:t>
            </a:r>
            <a:endParaRPr sz="1500">
              <a:solidFill>
                <a:schemeClr val="dk1"/>
              </a:solidFill>
              <a:highlight>
                <a:srgbClr val="F2F2F2"/>
              </a:highlight>
            </a:endParaRPr>
          </a:p>
          <a:p>
            <a:pPr marL="76200" marR="76200" lvl="0" indent="0" algn="l" rtl="0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rgbClr val="363636"/>
              </a:solidFill>
            </a:endParaRPr>
          </a:p>
        </p:txBody>
      </p:sp>
      <p:pic>
        <p:nvPicPr>
          <p:cNvPr id="513" name="Google Shape;513;g8abca141d8_0_3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41538" y="2046025"/>
            <a:ext cx="2847975" cy="192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8" name="Google Shape;518;g8abca141d8_0_3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50" y="0"/>
            <a:ext cx="91403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519" name="Google Shape;519;g8abca141d8_0_323"/>
          <p:cNvSpPr/>
          <p:nvPr/>
        </p:nvSpPr>
        <p:spPr>
          <a:xfrm>
            <a:off x="346881" y="232275"/>
            <a:ext cx="7296000" cy="4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</a:pPr>
            <a:r>
              <a:rPr lang="ru" sz="3000"/>
              <a:t>Ломаные</a:t>
            </a:r>
            <a:endParaRPr sz="2900" b="1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20" name="Google Shape;520;g8abca141d8_0_323"/>
          <p:cNvCxnSpPr/>
          <p:nvPr/>
        </p:nvCxnSpPr>
        <p:spPr>
          <a:xfrm>
            <a:off x="733481" y="731165"/>
            <a:ext cx="470700" cy="0"/>
          </a:xfrm>
          <a:prstGeom prst="straightConnector1">
            <a:avLst/>
          </a:prstGeom>
          <a:noFill/>
          <a:ln w="88900" cap="flat" cmpd="sng">
            <a:solidFill>
              <a:srgbClr val="F26751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522" name="Google Shape;522;g8abca141d8_0_323"/>
          <p:cNvSpPr txBox="1"/>
          <p:nvPr/>
        </p:nvSpPr>
        <p:spPr>
          <a:xfrm>
            <a:off x="346875" y="1341225"/>
            <a:ext cx="8628600" cy="34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3" name="Google Shape;523;g8abca141d8_0_323"/>
          <p:cNvSpPr txBox="1"/>
          <p:nvPr/>
        </p:nvSpPr>
        <p:spPr>
          <a:xfrm>
            <a:off x="346875" y="992350"/>
            <a:ext cx="7927500" cy="330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rgbClr val="363636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Координаты можно передавать как в виде списка, так и кортежа.</a:t>
            </a:r>
            <a:endParaRPr sz="1500">
              <a:solidFill>
                <a:srgbClr val="363636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rgbClr val="363636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Функции lines() и aalines() рисуют ломанные линии:</a:t>
            </a:r>
            <a:endParaRPr sz="1500">
              <a:solidFill>
                <a:srgbClr val="363636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76200" marR="76200" lvl="0" indent="0" algn="l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rgbClr val="222222"/>
                </a:solidFill>
                <a:highlight>
                  <a:srgbClr val="F2F2F2"/>
                </a:highlight>
                <a:latin typeface="Roboto"/>
                <a:ea typeface="Roboto"/>
                <a:cs typeface="Roboto"/>
                <a:sym typeface="Roboto"/>
              </a:rPr>
              <a:t>pygame.</a:t>
            </a:r>
            <a:r>
              <a:rPr lang="ru" sz="1500">
                <a:solidFill>
                  <a:schemeClr val="dk1"/>
                </a:solidFill>
                <a:highlight>
                  <a:srgbClr val="F2F2F2"/>
                </a:highlight>
                <a:latin typeface="Roboto"/>
                <a:ea typeface="Roboto"/>
                <a:cs typeface="Roboto"/>
                <a:sym typeface="Roboto"/>
              </a:rPr>
              <a:t>draw</a:t>
            </a:r>
            <a:r>
              <a:rPr lang="ru" sz="1500">
                <a:solidFill>
                  <a:srgbClr val="222222"/>
                </a:solidFill>
                <a:highlight>
                  <a:srgbClr val="F2F2F2"/>
                </a:highlight>
                <a:latin typeface="Roboto"/>
                <a:ea typeface="Roboto"/>
                <a:cs typeface="Roboto"/>
                <a:sym typeface="Roboto"/>
              </a:rPr>
              <a:t>.</a:t>
            </a:r>
            <a:r>
              <a:rPr lang="ru" sz="1500">
                <a:solidFill>
                  <a:schemeClr val="dk1"/>
                </a:solidFill>
                <a:highlight>
                  <a:srgbClr val="F2F2F2"/>
                </a:highlight>
                <a:latin typeface="Roboto"/>
                <a:ea typeface="Roboto"/>
                <a:cs typeface="Roboto"/>
                <a:sym typeface="Roboto"/>
              </a:rPr>
              <a:t>lines(</a:t>
            </a:r>
            <a:r>
              <a:rPr lang="ru" sz="1500">
                <a:solidFill>
                  <a:srgbClr val="222222"/>
                </a:solidFill>
                <a:highlight>
                  <a:srgbClr val="F2F2F2"/>
                </a:highlight>
                <a:latin typeface="Roboto"/>
                <a:ea typeface="Roboto"/>
                <a:cs typeface="Roboto"/>
                <a:sym typeface="Roboto"/>
              </a:rPr>
              <a:t>sc</a:t>
            </a:r>
            <a:r>
              <a:rPr lang="ru" sz="1500">
                <a:solidFill>
                  <a:srgbClr val="66CC66"/>
                </a:solidFill>
                <a:highlight>
                  <a:srgbClr val="F2F2F2"/>
                </a:highlight>
                <a:latin typeface="Roboto"/>
                <a:ea typeface="Roboto"/>
                <a:cs typeface="Roboto"/>
                <a:sym typeface="Roboto"/>
              </a:rPr>
              <a:t>,</a:t>
            </a:r>
            <a:r>
              <a:rPr lang="ru" sz="1500">
                <a:solidFill>
                  <a:srgbClr val="222222"/>
                </a:solidFill>
                <a:highlight>
                  <a:srgbClr val="F2F2F2"/>
                </a:highlight>
                <a:latin typeface="Roboto"/>
                <a:ea typeface="Roboto"/>
                <a:cs typeface="Roboto"/>
                <a:sym typeface="Roboto"/>
              </a:rPr>
              <a:t> WHITE</a:t>
            </a:r>
            <a:r>
              <a:rPr lang="ru" sz="1500">
                <a:solidFill>
                  <a:srgbClr val="66CC66"/>
                </a:solidFill>
                <a:highlight>
                  <a:srgbClr val="F2F2F2"/>
                </a:highlight>
                <a:latin typeface="Roboto"/>
                <a:ea typeface="Roboto"/>
                <a:cs typeface="Roboto"/>
                <a:sym typeface="Roboto"/>
              </a:rPr>
              <a:t>,</a:t>
            </a:r>
            <a:r>
              <a:rPr lang="ru" sz="1500">
                <a:solidFill>
                  <a:srgbClr val="222222"/>
                </a:solidFill>
                <a:highlight>
                  <a:srgbClr val="F2F2F2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" sz="1500">
                <a:solidFill>
                  <a:srgbClr val="008000"/>
                </a:solidFill>
                <a:highlight>
                  <a:srgbClr val="F2F2F2"/>
                </a:highlight>
                <a:latin typeface="Roboto"/>
                <a:ea typeface="Roboto"/>
                <a:cs typeface="Roboto"/>
                <a:sym typeface="Roboto"/>
              </a:rPr>
              <a:t>True</a:t>
            </a:r>
            <a:r>
              <a:rPr lang="ru" sz="1500">
                <a:solidFill>
                  <a:srgbClr val="66CC66"/>
                </a:solidFill>
                <a:highlight>
                  <a:srgbClr val="F2F2F2"/>
                </a:highlight>
                <a:latin typeface="Roboto"/>
                <a:ea typeface="Roboto"/>
                <a:cs typeface="Roboto"/>
                <a:sym typeface="Roboto"/>
              </a:rPr>
              <a:t>,</a:t>
            </a:r>
            <a:r>
              <a:rPr lang="ru" sz="1500">
                <a:solidFill>
                  <a:srgbClr val="222222"/>
                </a:solidFill>
                <a:highlight>
                  <a:srgbClr val="F2F2F2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" sz="1500">
                <a:solidFill>
                  <a:schemeClr val="dk1"/>
                </a:solidFill>
                <a:highlight>
                  <a:srgbClr val="F2F2F2"/>
                </a:highlight>
                <a:latin typeface="Roboto"/>
                <a:ea typeface="Roboto"/>
                <a:cs typeface="Roboto"/>
                <a:sym typeface="Roboto"/>
              </a:rPr>
              <a:t>[[</a:t>
            </a:r>
            <a:r>
              <a:rPr lang="ru" sz="1500">
                <a:solidFill>
                  <a:srgbClr val="FF4500"/>
                </a:solidFill>
                <a:highlight>
                  <a:srgbClr val="F2F2F2"/>
                </a:highlight>
                <a:latin typeface="Roboto"/>
                <a:ea typeface="Roboto"/>
                <a:cs typeface="Roboto"/>
                <a:sym typeface="Roboto"/>
              </a:rPr>
              <a:t>10</a:t>
            </a:r>
            <a:r>
              <a:rPr lang="ru" sz="1500">
                <a:solidFill>
                  <a:srgbClr val="66CC66"/>
                </a:solidFill>
                <a:highlight>
                  <a:srgbClr val="F2F2F2"/>
                </a:highlight>
                <a:latin typeface="Roboto"/>
                <a:ea typeface="Roboto"/>
                <a:cs typeface="Roboto"/>
                <a:sym typeface="Roboto"/>
              </a:rPr>
              <a:t>,</a:t>
            </a:r>
            <a:r>
              <a:rPr lang="ru" sz="1500">
                <a:solidFill>
                  <a:srgbClr val="222222"/>
                </a:solidFill>
                <a:highlight>
                  <a:srgbClr val="F2F2F2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" sz="1500">
                <a:solidFill>
                  <a:srgbClr val="FF4500"/>
                </a:solidFill>
                <a:highlight>
                  <a:srgbClr val="F2F2F2"/>
                </a:highlight>
                <a:latin typeface="Roboto"/>
                <a:ea typeface="Roboto"/>
                <a:cs typeface="Roboto"/>
                <a:sym typeface="Roboto"/>
              </a:rPr>
              <a:t>10</a:t>
            </a:r>
            <a:r>
              <a:rPr lang="ru" sz="1500">
                <a:solidFill>
                  <a:schemeClr val="dk1"/>
                </a:solidFill>
                <a:highlight>
                  <a:srgbClr val="F2F2F2"/>
                </a:highlight>
                <a:latin typeface="Roboto"/>
                <a:ea typeface="Roboto"/>
                <a:cs typeface="Roboto"/>
                <a:sym typeface="Roboto"/>
              </a:rPr>
              <a:t>]</a:t>
            </a:r>
            <a:r>
              <a:rPr lang="ru" sz="1500">
                <a:solidFill>
                  <a:srgbClr val="66CC66"/>
                </a:solidFill>
                <a:highlight>
                  <a:srgbClr val="F2F2F2"/>
                </a:highlight>
                <a:latin typeface="Roboto"/>
                <a:ea typeface="Roboto"/>
                <a:cs typeface="Roboto"/>
                <a:sym typeface="Roboto"/>
              </a:rPr>
              <a:t>,</a:t>
            </a:r>
            <a:r>
              <a:rPr lang="ru" sz="1500">
                <a:solidFill>
                  <a:srgbClr val="222222"/>
                </a:solidFill>
                <a:highlight>
                  <a:srgbClr val="F2F2F2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" sz="1500">
                <a:solidFill>
                  <a:schemeClr val="dk1"/>
                </a:solidFill>
                <a:highlight>
                  <a:srgbClr val="F2F2F2"/>
                </a:highlight>
                <a:latin typeface="Roboto"/>
                <a:ea typeface="Roboto"/>
                <a:cs typeface="Roboto"/>
                <a:sym typeface="Roboto"/>
              </a:rPr>
              <a:t>[</a:t>
            </a:r>
            <a:r>
              <a:rPr lang="ru" sz="1500">
                <a:solidFill>
                  <a:srgbClr val="FF4500"/>
                </a:solidFill>
                <a:highlight>
                  <a:srgbClr val="F2F2F2"/>
                </a:highlight>
                <a:latin typeface="Roboto"/>
                <a:ea typeface="Roboto"/>
                <a:cs typeface="Roboto"/>
                <a:sym typeface="Roboto"/>
              </a:rPr>
              <a:t>140</a:t>
            </a:r>
            <a:r>
              <a:rPr lang="ru" sz="1500">
                <a:solidFill>
                  <a:srgbClr val="66CC66"/>
                </a:solidFill>
                <a:highlight>
                  <a:srgbClr val="F2F2F2"/>
                </a:highlight>
                <a:latin typeface="Roboto"/>
                <a:ea typeface="Roboto"/>
                <a:cs typeface="Roboto"/>
                <a:sym typeface="Roboto"/>
              </a:rPr>
              <a:t>,</a:t>
            </a:r>
            <a:r>
              <a:rPr lang="ru" sz="1500">
                <a:solidFill>
                  <a:srgbClr val="222222"/>
                </a:solidFill>
                <a:highlight>
                  <a:srgbClr val="F2F2F2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" sz="1500">
                <a:solidFill>
                  <a:srgbClr val="FF4500"/>
                </a:solidFill>
                <a:highlight>
                  <a:srgbClr val="F2F2F2"/>
                </a:highlight>
                <a:latin typeface="Roboto"/>
                <a:ea typeface="Roboto"/>
                <a:cs typeface="Roboto"/>
                <a:sym typeface="Roboto"/>
              </a:rPr>
              <a:t>70</a:t>
            </a:r>
            <a:r>
              <a:rPr lang="ru" sz="1500">
                <a:solidFill>
                  <a:schemeClr val="dk1"/>
                </a:solidFill>
                <a:highlight>
                  <a:srgbClr val="F2F2F2"/>
                </a:highlight>
                <a:latin typeface="Roboto"/>
                <a:ea typeface="Roboto"/>
                <a:cs typeface="Roboto"/>
                <a:sym typeface="Roboto"/>
              </a:rPr>
              <a:t>]</a:t>
            </a:r>
            <a:r>
              <a:rPr lang="ru" sz="1500">
                <a:solidFill>
                  <a:srgbClr val="66CC66"/>
                </a:solidFill>
                <a:highlight>
                  <a:srgbClr val="F2F2F2"/>
                </a:highlight>
                <a:latin typeface="Roboto"/>
                <a:ea typeface="Roboto"/>
                <a:cs typeface="Roboto"/>
                <a:sym typeface="Roboto"/>
              </a:rPr>
              <a:t>,</a:t>
            </a:r>
            <a:r>
              <a:rPr lang="ru" sz="1500">
                <a:solidFill>
                  <a:srgbClr val="222222"/>
                </a:solidFill>
                <a:highlight>
                  <a:srgbClr val="F2F2F2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" sz="1500">
                <a:solidFill>
                  <a:schemeClr val="dk1"/>
                </a:solidFill>
                <a:highlight>
                  <a:srgbClr val="F2F2F2"/>
                </a:highlight>
                <a:latin typeface="Roboto"/>
                <a:ea typeface="Roboto"/>
                <a:cs typeface="Roboto"/>
                <a:sym typeface="Roboto"/>
              </a:rPr>
              <a:t>[</a:t>
            </a:r>
            <a:r>
              <a:rPr lang="ru" sz="1500">
                <a:solidFill>
                  <a:srgbClr val="FF4500"/>
                </a:solidFill>
                <a:highlight>
                  <a:srgbClr val="F2F2F2"/>
                </a:highlight>
                <a:latin typeface="Roboto"/>
                <a:ea typeface="Roboto"/>
                <a:cs typeface="Roboto"/>
                <a:sym typeface="Roboto"/>
              </a:rPr>
              <a:t>280</a:t>
            </a:r>
            <a:r>
              <a:rPr lang="ru" sz="1500">
                <a:solidFill>
                  <a:srgbClr val="66CC66"/>
                </a:solidFill>
                <a:highlight>
                  <a:srgbClr val="F2F2F2"/>
                </a:highlight>
                <a:latin typeface="Roboto"/>
                <a:ea typeface="Roboto"/>
                <a:cs typeface="Roboto"/>
                <a:sym typeface="Roboto"/>
              </a:rPr>
              <a:t>,</a:t>
            </a:r>
            <a:r>
              <a:rPr lang="ru" sz="1500">
                <a:solidFill>
                  <a:srgbClr val="222222"/>
                </a:solidFill>
                <a:highlight>
                  <a:srgbClr val="F2F2F2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" sz="1500">
                <a:solidFill>
                  <a:srgbClr val="FF4500"/>
                </a:solidFill>
                <a:highlight>
                  <a:srgbClr val="F2F2F2"/>
                </a:highlight>
                <a:latin typeface="Roboto"/>
                <a:ea typeface="Roboto"/>
                <a:cs typeface="Roboto"/>
                <a:sym typeface="Roboto"/>
              </a:rPr>
              <a:t>20</a:t>
            </a:r>
            <a:r>
              <a:rPr lang="ru" sz="1500">
                <a:solidFill>
                  <a:schemeClr val="dk1"/>
                </a:solidFill>
                <a:highlight>
                  <a:srgbClr val="F2F2F2"/>
                </a:highlight>
                <a:latin typeface="Roboto"/>
                <a:ea typeface="Roboto"/>
                <a:cs typeface="Roboto"/>
                <a:sym typeface="Roboto"/>
              </a:rPr>
              <a:t>]]</a:t>
            </a:r>
            <a:r>
              <a:rPr lang="ru" sz="1500">
                <a:solidFill>
                  <a:srgbClr val="66CC66"/>
                </a:solidFill>
                <a:highlight>
                  <a:srgbClr val="F2F2F2"/>
                </a:highlight>
                <a:latin typeface="Roboto"/>
                <a:ea typeface="Roboto"/>
                <a:cs typeface="Roboto"/>
                <a:sym typeface="Roboto"/>
              </a:rPr>
              <a:t>,</a:t>
            </a:r>
            <a:r>
              <a:rPr lang="ru" sz="1500">
                <a:solidFill>
                  <a:srgbClr val="222222"/>
                </a:solidFill>
                <a:highlight>
                  <a:srgbClr val="F2F2F2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" sz="1500">
                <a:solidFill>
                  <a:srgbClr val="FF4500"/>
                </a:solidFill>
                <a:highlight>
                  <a:srgbClr val="F2F2F2"/>
                </a:highlight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lang="ru" sz="1500">
                <a:solidFill>
                  <a:schemeClr val="dk1"/>
                </a:solidFill>
                <a:highlight>
                  <a:srgbClr val="F2F2F2"/>
                </a:highlight>
                <a:latin typeface="Roboto"/>
                <a:ea typeface="Roboto"/>
                <a:cs typeface="Roboto"/>
                <a:sym typeface="Roboto"/>
              </a:rPr>
              <a:t>)</a:t>
            </a:r>
            <a:endParaRPr sz="1500">
              <a:solidFill>
                <a:srgbClr val="222222"/>
              </a:solidFill>
              <a:highlight>
                <a:srgbClr val="F2F2F2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152400" marR="152400" lvl="0" indent="0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rgbClr val="222222"/>
                </a:solidFill>
                <a:highlight>
                  <a:srgbClr val="F2F2F2"/>
                </a:highlight>
                <a:latin typeface="Roboto"/>
                <a:ea typeface="Roboto"/>
                <a:cs typeface="Roboto"/>
                <a:sym typeface="Roboto"/>
              </a:rPr>
              <a:t>pygame.</a:t>
            </a:r>
            <a:r>
              <a:rPr lang="ru" sz="1500">
                <a:solidFill>
                  <a:schemeClr val="dk1"/>
                </a:solidFill>
                <a:highlight>
                  <a:srgbClr val="F2F2F2"/>
                </a:highlight>
                <a:latin typeface="Roboto"/>
                <a:ea typeface="Roboto"/>
                <a:cs typeface="Roboto"/>
                <a:sym typeface="Roboto"/>
              </a:rPr>
              <a:t>draw</a:t>
            </a:r>
            <a:r>
              <a:rPr lang="ru" sz="1500">
                <a:solidFill>
                  <a:srgbClr val="222222"/>
                </a:solidFill>
                <a:highlight>
                  <a:srgbClr val="F2F2F2"/>
                </a:highlight>
                <a:latin typeface="Roboto"/>
                <a:ea typeface="Roboto"/>
                <a:cs typeface="Roboto"/>
                <a:sym typeface="Roboto"/>
              </a:rPr>
              <a:t>.</a:t>
            </a:r>
            <a:r>
              <a:rPr lang="ru" sz="1500">
                <a:solidFill>
                  <a:schemeClr val="dk1"/>
                </a:solidFill>
                <a:highlight>
                  <a:srgbClr val="F2F2F2"/>
                </a:highlight>
                <a:latin typeface="Roboto"/>
                <a:ea typeface="Roboto"/>
                <a:cs typeface="Roboto"/>
                <a:sym typeface="Roboto"/>
              </a:rPr>
              <a:t>aalines(</a:t>
            </a:r>
            <a:r>
              <a:rPr lang="ru" sz="1500">
                <a:solidFill>
                  <a:srgbClr val="222222"/>
                </a:solidFill>
                <a:highlight>
                  <a:srgbClr val="F2F2F2"/>
                </a:highlight>
                <a:latin typeface="Roboto"/>
                <a:ea typeface="Roboto"/>
                <a:cs typeface="Roboto"/>
                <a:sym typeface="Roboto"/>
              </a:rPr>
              <a:t>sc</a:t>
            </a:r>
            <a:r>
              <a:rPr lang="ru" sz="1500">
                <a:solidFill>
                  <a:srgbClr val="66CC66"/>
                </a:solidFill>
                <a:highlight>
                  <a:srgbClr val="F2F2F2"/>
                </a:highlight>
                <a:latin typeface="Roboto"/>
                <a:ea typeface="Roboto"/>
                <a:cs typeface="Roboto"/>
                <a:sym typeface="Roboto"/>
              </a:rPr>
              <a:t>,</a:t>
            </a:r>
            <a:r>
              <a:rPr lang="ru" sz="1500">
                <a:solidFill>
                  <a:srgbClr val="222222"/>
                </a:solidFill>
                <a:highlight>
                  <a:srgbClr val="F2F2F2"/>
                </a:highlight>
                <a:latin typeface="Roboto"/>
                <a:ea typeface="Roboto"/>
                <a:cs typeface="Roboto"/>
                <a:sym typeface="Roboto"/>
              </a:rPr>
              <a:t> WHITE</a:t>
            </a:r>
            <a:r>
              <a:rPr lang="ru" sz="1500">
                <a:solidFill>
                  <a:srgbClr val="66CC66"/>
                </a:solidFill>
                <a:highlight>
                  <a:srgbClr val="F2F2F2"/>
                </a:highlight>
                <a:latin typeface="Roboto"/>
                <a:ea typeface="Roboto"/>
                <a:cs typeface="Roboto"/>
                <a:sym typeface="Roboto"/>
              </a:rPr>
              <a:t>,</a:t>
            </a:r>
            <a:r>
              <a:rPr lang="ru" sz="1500">
                <a:solidFill>
                  <a:srgbClr val="222222"/>
                </a:solidFill>
                <a:highlight>
                  <a:srgbClr val="F2F2F2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" sz="1500">
                <a:solidFill>
                  <a:srgbClr val="008000"/>
                </a:solidFill>
                <a:highlight>
                  <a:srgbClr val="F2F2F2"/>
                </a:highlight>
                <a:latin typeface="Roboto"/>
                <a:ea typeface="Roboto"/>
                <a:cs typeface="Roboto"/>
                <a:sym typeface="Roboto"/>
              </a:rPr>
              <a:t>False</a:t>
            </a:r>
            <a:r>
              <a:rPr lang="ru" sz="1500">
                <a:solidFill>
                  <a:srgbClr val="66CC66"/>
                </a:solidFill>
                <a:highlight>
                  <a:srgbClr val="F2F2F2"/>
                </a:highlight>
                <a:latin typeface="Roboto"/>
                <a:ea typeface="Roboto"/>
                <a:cs typeface="Roboto"/>
                <a:sym typeface="Roboto"/>
              </a:rPr>
              <a:t>,</a:t>
            </a:r>
            <a:r>
              <a:rPr lang="ru" sz="1500">
                <a:solidFill>
                  <a:srgbClr val="222222"/>
                </a:solidFill>
                <a:highlight>
                  <a:srgbClr val="F2F2F2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" sz="1500">
                <a:solidFill>
                  <a:schemeClr val="dk1"/>
                </a:solidFill>
                <a:highlight>
                  <a:srgbClr val="F2F2F2"/>
                </a:highlight>
                <a:latin typeface="Roboto"/>
                <a:ea typeface="Roboto"/>
                <a:cs typeface="Roboto"/>
                <a:sym typeface="Roboto"/>
              </a:rPr>
              <a:t>[[</a:t>
            </a:r>
            <a:r>
              <a:rPr lang="ru" sz="1500">
                <a:solidFill>
                  <a:srgbClr val="FF4500"/>
                </a:solidFill>
                <a:highlight>
                  <a:srgbClr val="F2F2F2"/>
                </a:highlight>
                <a:latin typeface="Roboto"/>
                <a:ea typeface="Roboto"/>
                <a:cs typeface="Roboto"/>
                <a:sym typeface="Roboto"/>
              </a:rPr>
              <a:t>10</a:t>
            </a:r>
            <a:r>
              <a:rPr lang="ru" sz="1500">
                <a:solidFill>
                  <a:srgbClr val="66CC66"/>
                </a:solidFill>
                <a:highlight>
                  <a:srgbClr val="F2F2F2"/>
                </a:highlight>
                <a:latin typeface="Roboto"/>
                <a:ea typeface="Roboto"/>
                <a:cs typeface="Roboto"/>
                <a:sym typeface="Roboto"/>
              </a:rPr>
              <a:t>,</a:t>
            </a:r>
            <a:r>
              <a:rPr lang="ru" sz="1500">
                <a:solidFill>
                  <a:srgbClr val="222222"/>
                </a:solidFill>
                <a:highlight>
                  <a:srgbClr val="F2F2F2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" sz="1500">
                <a:solidFill>
                  <a:srgbClr val="FF4500"/>
                </a:solidFill>
                <a:highlight>
                  <a:srgbClr val="F2F2F2"/>
                </a:highlight>
                <a:latin typeface="Roboto"/>
                <a:ea typeface="Roboto"/>
                <a:cs typeface="Roboto"/>
                <a:sym typeface="Roboto"/>
              </a:rPr>
              <a:t>100</a:t>
            </a:r>
            <a:r>
              <a:rPr lang="ru" sz="1500">
                <a:solidFill>
                  <a:schemeClr val="dk1"/>
                </a:solidFill>
                <a:highlight>
                  <a:srgbClr val="F2F2F2"/>
                </a:highlight>
                <a:latin typeface="Roboto"/>
                <a:ea typeface="Roboto"/>
                <a:cs typeface="Roboto"/>
                <a:sym typeface="Roboto"/>
              </a:rPr>
              <a:t>]</a:t>
            </a:r>
            <a:r>
              <a:rPr lang="ru" sz="1500">
                <a:solidFill>
                  <a:srgbClr val="66CC66"/>
                </a:solidFill>
                <a:highlight>
                  <a:srgbClr val="F2F2F2"/>
                </a:highlight>
                <a:latin typeface="Roboto"/>
                <a:ea typeface="Roboto"/>
                <a:cs typeface="Roboto"/>
                <a:sym typeface="Roboto"/>
              </a:rPr>
              <a:t>,</a:t>
            </a:r>
            <a:r>
              <a:rPr lang="ru" sz="1500">
                <a:solidFill>
                  <a:srgbClr val="222222"/>
                </a:solidFill>
                <a:highlight>
                  <a:srgbClr val="F2F2F2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" sz="1500">
                <a:solidFill>
                  <a:schemeClr val="dk1"/>
                </a:solidFill>
                <a:highlight>
                  <a:srgbClr val="F2F2F2"/>
                </a:highlight>
                <a:latin typeface="Roboto"/>
                <a:ea typeface="Roboto"/>
                <a:cs typeface="Roboto"/>
                <a:sym typeface="Roboto"/>
              </a:rPr>
              <a:t>[</a:t>
            </a:r>
            <a:r>
              <a:rPr lang="ru" sz="1500">
                <a:solidFill>
                  <a:srgbClr val="FF4500"/>
                </a:solidFill>
                <a:highlight>
                  <a:srgbClr val="F2F2F2"/>
                </a:highlight>
                <a:latin typeface="Roboto"/>
                <a:ea typeface="Roboto"/>
                <a:cs typeface="Roboto"/>
                <a:sym typeface="Roboto"/>
              </a:rPr>
              <a:t>140</a:t>
            </a:r>
            <a:r>
              <a:rPr lang="ru" sz="1500">
                <a:solidFill>
                  <a:srgbClr val="66CC66"/>
                </a:solidFill>
                <a:highlight>
                  <a:srgbClr val="F2F2F2"/>
                </a:highlight>
                <a:latin typeface="Roboto"/>
                <a:ea typeface="Roboto"/>
                <a:cs typeface="Roboto"/>
                <a:sym typeface="Roboto"/>
              </a:rPr>
              <a:t>,</a:t>
            </a:r>
            <a:r>
              <a:rPr lang="ru" sz="1500">
                <a:solidFill>
                  <a:srgbClr val="222222"/>
                </a:solidFill>
                <a:highlight>
                  <a:srgbClr val="F2F2F2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" sz="1500">
                <a:solidFill>
                  <a:srgbClr val="FF4500"/>
                </a:solidFill>
                <a:highlight>
                  <a:srgbClr val="F2F2F2"/>
                </a:highlight>
                <a:latin typeface="Roboto"/>
                <a:ea typeface="Roboto"/>
                <a:cs typeface="Roboto"/>
                <a:sym typeface="Roboto"/>
              </a:rPr>
              <a:t>170</a:t>
            </a:r>
            <a:r>
              <a:rPr lang="ru" sz="1500">
                <a:solidFill>
                  <a:schemeClr val="dk1"/>
                </a:solidFill>
                <a:highlight>
                  <a:srgbClr val="F2F2F2"/>
                </a:highlight>
                <a:latin typeface="Roboto"/>
                <a:ea typeface="Roboto"/>
                <a:cs typeface="Roboto"/>
                <a:sym typeface="Roboto"/>
              </a:rPr>
              <a:t>]</a:t>
            </a:r>
            <a:r>
              <a:rPr lang="ru" sz="1500">
                <a:solidFill>
                  <a:srgbClr val="66CC66"/>
                </a:solidFill>
                <a:highlight>
                  <a:srgbClr val="F2F2F2"/>
                </a:highlight>
                <a:latin typeface="Roboto"/>
                <a:ea typeface="Roboto"/>
                <a:cs typeface="Roboto"/>
                <a:sym typeface="Roboto"/>
              </a:rPr>
              <a:t>,</a:t>
            </a:r>
            <a:r>
              <a:rPr lang="ru" sz="1500">
                <a:solidFill>
                  <a:srgbClr val="222222"/>
                </a:solidFill>
                <a:highlight>
                  <a:srgbClr val="F2F2F2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" sz="1500">
                <a:solidFill>
                  <a:schemeClr val="dk1"/>
                </a:solidFill>
                <a:highlight>
                  <a:srgbClr val="F2F2F2"/>
                </a:highlight>
                <a:latin typeface="Roboto"/>
                <a:ea typeface="Roboto"/>
                <a:cs typeface="Roboto"/>
                <a:sym typeface="Roboto"/>
              </a:rPr>
              <a:t>[</a:t>
            </a:r>
            <a:r>
              <a:rPr lang="ru" sz="1500">
                <a:solidFill>
                  <a:srgbClr val="FF4500"/>
                </a:solidFill>
                <a:highlight>
                  <a:srgbClr val="F2F2F2"/>
                </a:highlight>
                <a:latin typeface="Roboto"/>
                <a:ea typeface="Roboto"/>
                <a:cs typeface="Roboto"/>
                <a:sym typeface="Roboto"/>
              </a:rPr>
              <a:t>280</a:t>
            </a:r>
            <a:r>
              <a:rPr lang="ru" sz="1500">
                <a:solidFill>
                  <a:srgbClr val="66CC66"/>
                </a:solidFill>
                <a:highlight>
                  <a:srgbClr val="F2F2F2"/>
                </a:highlight>
                <a:latin typeface="Roboto"/>
                <a:ea typeface="Roboto"/>
                <a:cs typeface="Roboto"/>
                <a:sym typeface="Roboto"/>
              </a:rPr>
              <a:t>,</a:t>
            </a:r>
            <a:r>
              <a:rPr lang="ru" sz="1500">
                <a:solidFill>
                  <a:srgbClr val="222222"/>
                </a:solidFill>
                <a:highlight>
                  <a:srgbClr val="F2F2F2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" sz="1500">
                <a:solidFill>
                  <a:srgbClr val="FF4500"/>
                </a:solidFill>
                <a:highlight>
                  <a:srgbClr val="F2F2F2"/>
                </a:highlight>
                <a:latin typeface="Roboto"/>
                <a:ea typeface="Roboto"/>
                <a:cs typeface="Roboto"/>
                <a:sym typeface="Roboto"/>
              </a:rPr>
              <a:t>110</a:t>
            </a:r>
            <a:r>
              <a:rPr lang="ru" sz="1500">
                <a:solidFill>
                  <a:schemeClr val="dk1"/>
                </a:solidFill>
                <a:highlight>
                  <a:srgbClr val="F2F2F2"/>
                </a:highlight>
                <a:latin typeface="Roboto"/>
                <a:ea typeface="Roboto"/>
                <a:cs typeface="Roboto"/>
                <a:sym typeface="Roboto"/>
              </a:rPr>
              <a:t>]])</a:t>
            </a:r>
            <a:endParaRPr sz="1500">
              <a:solidFill>
                <a:schemeClr val="dk1"/>
              </a:solidFill>
              <a:highlight>
                <a:srgbClr val="F2F2F2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152400" marR="152400" lvl="0" indent="0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1"/>
              </a:solidFill>
              <a:highlight>
                <a:srgbClr val="F8F8F8"/>
              </a:highlight>
            </a:endParaRPr>
          </a:p>
          <a:p>
            <a:pPr marL="76200" marR="76200" lvl="0" indent="0" algn="l" rtl="0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rgbClr val="363636"/>
              </a:solidFill>
            </a:endParaRPr>
          </a:p>
        </p:txBody>
      </p:sp>
      <p:pic>
        <p:nvPicPr>
          <p:cNvPr id="524" name="Google Shape;524;g8abca141d8_0_3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85963" y="2698963"/>
            <a:ext cx="2847975" cy="191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9" name="Google Shape;529;g8abca141d8_0_3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50" y="0"/>
            <a:ext cx="91403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530" name="Google Shape;530;g8abca141d8_0_332"/>
          <p:cNvSpPr/>
          <p:nvPr/>
        </p:nvSpPr>
        <p:spPr>
          <a:xfrm>
            <a:off x="346881" y="232275"/>
            <a:ext cx="7296000" cy="4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</a:pPr>
            <a:r>
              <a:rPr lang="ru" sz="3000"/>
              <a:t>Многоугольник</a:t>
            </a:r>
            <a:endParaRPr sz="2900" b="1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31" name="Google Shape;531;g8abca141d8_0_332"/>
          <p:cNvCxnSpPr/>
          <p:nvPr/>
        </p:nvCxnSpPr>
        <p:spPr>
          <a:xfrm>
            <a:off x="733481" y="731165"/>
            <a:ext cx="470700" cy="0"/>
          </a:xfrm>
          <a:prstGeom prst="straightConnector1">
            <a:avLst/>
          </a:prstGeom>
          <a:noFill/>
          <a:ln w="88900" cap="flat" cmpd="sng">
            <a:solidFill>
              <a:srgbClr val="F26751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533" name="Google Shape;533;g8abca141d8_0_332"/>
          <p:cNvSpPr txBox="1"/>
          <p:nvPr/>
        </p:nvSpPr>
        <p:spPr>
          <a:xfrm>
            <a:off x="346875" y="1341225"/>
            <a:ext cx="8628600" cy="34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4" name="Google Shape;534;g8abca141d8_0_332"/>
          <p:cNvSpPr txBox="1"/>
          <p:nvPr/>
        </p:nvSpPr>
        <p:spPr>
          <a:xfrm>
            <a:off x="346875" y="992350"/>
            <a:ext cx="8451600" cy="330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363636"/>
                </a:solidFill>
                <a:highlight>
                  <a:srgbClr val="FFFFFF"/>
                </a:highlight>
              </a:rPr>
              <a:t>Координаты определяют места излома. Количество точек может быть произвольным. Третий параметр (True или False) указывает замыкать ли крайние точки.</a:t>
            </a:r>
            <a:endParaRPr>
              <a:solidFill>
                <a:srgbClr val="363636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363636"/>
                </a:solidFill>
                <a:highlight>
                  <a:srgbClr val="FFFFFF"/>
                </a:highlight>
              </a:rPr>
              <a:t>Функция polygon() рисует произвольный многоугольник. Задаются координаты вершин.</a:t>
            </a:r>
            <a:endParaRPr>
              <a:solidFill>
                <a:srgbClr val="363636"/>
              </a:solidFill>
              <a:highlight>
                <a:srgbClr val="FFFFFF"/>
              </a:highlight>
            </a:endParaRPr>
          </a:p>
          <a:p>
            <a:pPr marL="76200" marR="76200" lvl="0" indent="0" algn="l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222222"/>
                </a:solidFill>
                <a:highlight>
                  <a:srgbClr val="F2F2F2"/>
                </a:highlight>
              </a:rPr>
              <a:t>pygame.</a:t>
            </a:r>
            <a:r>
              <a:rPr lang="ru">
                <a:solidFill>
                  <a:schemeClr val="dk1"/>
                </a:solidFill>
                <a:highlight>
                  <a:srgbClr val="F2F2F2"/>
                </a:highlight>
              </a:rPr>
              <a:t>draw</a:t>
            </a:r>
            <a:r>
              <a:rPr lang="ru">
                <a:solidFill>
                  <a:srgbClr val="222222"/>
                </a:solidFill>
                <a:highlight>
                  <a:srgbClr val="F2F2F2"/>
                </a:highlight>
              </a:rPr>
              <a:t>.</a:t>
            </a:r>
            <a:r>
              <a:rPr lang="ru">
                <a:solidFill>
                  <a:schemeClr val="dk1"/>
                </a:solidFill>
                <a:highlight>
                  <a:srgbClr val="F2F2F2"/>
                </a:highlight>
              </a:rPr>
              <a:t>polygon(</a:t>
            </a:r>
            <a:r>
              <a:rPr lang="ru">
                <a:solidFill>
                  <a:srgbClr val="222222"/>
                </a:solidFill>
                <a:highlight>
                  <a:srgbClr val="F2F2F2"/>
                </a:highlight>
              </a:rPr>
              <a:t>sc</a:t>
            </a:r>
            <a:r>
              <a:rPr lang="ru">
                <a:solidFill>
                  <a:srgbClr val="66CC66"/>
                </a:solidFill>
                <a:highlight>
                  <a:srgbClr val="F2F2F2"/>
                </a:highlight>
              </a:rPr>
              <a:t>,</a:t>
            </a:r>
            <a:r>
              <a:rPr lang="ru">
                <a:solidFill>
                  <a:srgbClr val="222222"/>
                </a:solidFill>
                <a:highlight>
                  <a:srgbClr val="F2F2F2"/>
                </a:highlight>
              </a:rPr>
              <a:t> WHITE</a:t>
            </a:r>
            <a:r>
              <a:rPr lang="ru">
                <a:solidFill>
                  <a:srgbClr val="66CC66"/>
                </a:solidFill>
                <a:highlight>
                  <a:srgbClr val="F2F2F2"/>
                </a:highlight>
              </a:rPr>
              <a:t>,</a:t>
            </a:r>
            <a:r>
              <a:rPr lang="ru">
                <a:solidFill>
                  <a:srgbClr val="222222"/>
                </a:solidFill>
                <a:highlight>
                  <a:srgbClr val="F2F2F2"/>
                </a:highlight>
              </a:rPr>
              <a:t> </a:t>
            </a:r>
            <a:r>
              <a:rPr lang="ru">
                <a:solidFill>
                  <a:schemeClr val="dk1"/>
                </a:solidFill>
                <a:highlight>
                  <a:srgbClr val="F2F2F2"/>
                </a:highlight>
              </a:rPr>
              <a:t>[[</a:t>
            </a:r>
            <a:r>
              <a:rPr lang="ru">
                <a:solidFill>
                  <a:srgbClr val="FF4500"/>
                </a:solidFill>
                <a:highlight>
                  <a:srgbClr val="F2F2F2"/>
                </a:highlight>
              </a:rPr>
              <a:t>150</a:t>
            </a:r>
            <a:r>
              <a:rPr lang="ru">
                <a:solidFill>
                  <a:srgbClr val="66CC66"/>
                </a:solidFill>
                <a:highlight>
                  <a:srgbClr val="F2F2F2"/>
                </a:highlight>
              </a:rPr>
              <a:t>,</a:t>
            </a:r>
            <a:r>
              <a:rPr lang="ru">
                <a:solidFill>
                  <a:srgbClr val="222222"/>
                </a:solidFill>
                <a:highlight>
                  <a:srgbClr val="F2F2F2"/>
                </a:highlight>
              </a:rPr>
              <a:t> </a:t>
            </a:r>
            <a:r>
              <a:rPr lang="ru">
                <a:solidFill>
                  <a:srgbClr val="FF4500"/>
                </a:solidFill>
                <a:highlight>
                  <a:srgbClr val="F2F2F2"/>
                </a:highlight>
              </a:rPr>
              <a:t>10</a:t>
            </a:r>
            <a:r>
              <a:rPr lang="ru">
                <a:solidFill>
                  <a:schemeClr val="dk1"/>
                </a:solidFill>
                <a:highlight>
                  <a:srgbClr val="F2F2F2"/>
                </a:highlight>
              </a:rPr>
              <a:t>]</a:t>
            </a:r>
            <a:r>
              <a:rPr lang="ru">
                <a:solidFill>
                  <a:srgbClr val="66CC66"/>
                </a:solidFill>
                <a:highlight>
                  <a:srgbClr val="F2F2F2"/>
                </a:highlight>
              </a:rPr>
              <a:t>,</a:t>
            </a:r>
            <a:r>
              <a:rPr lang="ru">
                <a:solidFill>
                  <a:srgbClr val="222222"/>
                </a:solidFill>
                <a:highlight>
                  <a:srgbClr val="F2F2F2"/>
                </a:highlight>
              </a:rPr>
              <a:t> </a:t>
            </a:r>
            <a:r>
              <a:rPr lang="ru">
                <a:solidFill>
                  <a:schemeClr val="dk1"/>
                </a:solidFill>
                <a:highlight>
                  <a:srgbClr val="F2F2F2"/>
                </a:highlight>
              </a:rPr>
              <a:t>[</a:t>
            </a:r>
            <a:r>
              <a:rPr lang="ru">
                <a:solidFill>
                  <a:srgbClr val="FF4500"/>
                </a:solidFill>
                <a:highlight>
                  <a:srgbClr val="F2F2F2"/>
                </a:highlight>
              </a:rPr>
              <a:t>180</a:t>
            </a:r>
            <a:r>
              <a:rPr lang="ru">
                <a:solidFill>
                  <a:srgbClr val="66CC66"/>
                </a:solidFill>
                <a:highlight>
                  <a:srgbClr val="F2F2F2"/>
                </a:highlight>
              </a:rPr>
              <a:t>,</a:t>
            </a:r>
            <a:r>
              <a:rPr lang="ru">
                <a:solidFill>
                  <a:srgbClr val="222222"/>
                </a:solidFill>
                <a:highlight>
                  <a:srgbClr val="F2F2F2"/>
                </a:highlight>
              </a:rPr>
              <a:t> </a:t>
            </a:r>
            <a:r>
              <a:rPr lang="ru">
                <a:solidFill>
                  <a:srgbClr val="FF4500"/>
                </a:solidFill>
                <a:highlight>
                  <a:srgbClr val="F2F2F2"/>
                </a:highlight>
              </a:rPr>
              <a:t>50</a:t>
            </a:r>
            <a:r>
              <a:rPr lang="ru">
                <a:solidFill>
                  <a:schemeClr val="dk1"/>
                </a:solidFill>
                <a:highlight>
                  <a:srgbClr val="F2F2F2"/>
                </a:highlight>
              </a:rPr>
              <a:t>]</a:t>
            </a:r>
            <a:r>
              <a:rPr lang="ru">
                <a:solidFill>
                  <a:srgbClr val="66CC66"/>
                </a:solidFill>
                <a:highlight>
                  <a:srgbClr val="F2F2F2"/>
                </a:highlight>
              </a:rPr>
              <a:t>,</a:t>
            </a:r>
            <a:r>
              <a:rPr lang="ru">
                <a:solidFill>
                  <a:srgbClr val="222222"/>
                </a:solidFill>
                <a:highlight>
                  <a:srgbClr val="F2F2F2"/>
                </a:highlight>
              </a:rPr>
              <a:t> </a:t>
            </a:r>
            <a:r>
              <a:rPr lang="ru">
                <a:solidFill>
                  <a:schemeClr val="dk1"/>
                </a:solidFill>
                <a:highlight>
                  <a:srgbClr val="F2F2F2"/>
                </a:highlight>
              </a:rPr>
              <a:t>[</a:t>
            </a:r>
            <a:r>
              <a:rPr lang="ru">
                <a:solidFill>
                  <a:srgbClr val="FF4500"/>
                </a:solidFill>
                <a:highlight>
                  <a:srgbClr val="F2F2F2"/>
                </a:highlight>
              </a:rPr>
              <a:t>90</a:t>
            </a:r>
            <a:r>
              <a:rPr lang="ru">
                <a:solidFill>
                  <a:srgbClr val="66CC66"/>
                </a:solidFill>
                <a:highlight>
                  <a:srgbClr val="F2F2F2"/>
                </a:highlight>
              </a:rPr>
              <a:t>,</a:t>
            </a:r>
            <a:r>
              <a:rPr lang="ru">
                <a:solidFill>
                  <a:srgbClr val="222222"/>
                </a:solidFill>
                <a:highlight>
                  <a:srgbClr val="F2F2F2"/>
                </a:highlight>
              </a:rPr>
              <a:t> </a:t>
            </a:r>
            <a:r>
              <a:rPr lang="ru">
                <a:solidFill>
                  <a:srgbClr val="FF4500"/>
                </a:solidFill>
                <a:highlight>
                  <a:srgbClr val="F2F2F2"/>
                </a:highlight>
              </a:rPr>
              <a:t>90</a:t>
            </a:r>
            <a:r>
              <a:rPr lang="ru">
                <a:solidFill>
                  <a:schemeClr val="dk1"/>
                </a:solidFill>
                <a:highlight>
                  <a:srgbClr val="F2F2F2"/>
                </a:highlight>
              </a:rPr>
              <a:t>]</a:t>
            </a:r>
            <a:r>
              <a:rPr lang="ru">
                <a:solidFill>
                  <a:srgbClr val="66CC66"/>
                </a:solidFill>
                <a:highlight>
                  <a:srgbClr val="F2F2F2"/>
                </a:highlight>
              </a:rPr>
              <a:t>,</a:t>
            </a:r>
            <a:r>
              <a:rPr lang="ru">
                <a:solidFill>
                  <a:srgbClr val="222222"/>
                </a:solidFill>
                <a:highlight>
                  <a:srgbClr val="F2F2F2"/>
                </a:highlight>
              </a:rPr>
              <a:t> </a:t>
            </a:r>
            <a:r>
              <a:rPr lang="ru">
                <a:solidFill>
                  <a:schemeClr val="dk1"/>
                </a:solidFill>
                <a:highlight>
                  <a:srgbClr val="F2F2F2"/>
                </a:highlight>
              </a:rPr>
              <a:t>[</a:t>
            </a:r>
            <a:r>
              <a:rPr lang="ru">
                <a:solidFill>
                  <a:srgbClr val="FF4500"/>
                </a:solidFill>
                <a:highlight>
                  <a:srgbClr val="F2F2F2"/>
                </a:highlight>
              </a:rPr>
              <a:t>30</a:t>
            </a:r>
            <a:r>
              <a:rPr lang="ru">
                <a:solidFill>
                  <a:srgbClr val="66CC66"/>
                </a:solidFill>
                <a:highlight>
                  <a:srgbClr val="F2F2F2"/>
                </a:highlight>
              </a:rPr>
              <a:t>,</a:t>
            </a:r>
            <a:r>
              <a:rPr lang="ru">
                <a:solidFill>
                  <a:srgbClr val="222222"/>
                </a:solidFill>
                <a:highlight>
                  <a:srgbClr val="F2F2F2"/>
                </a:highlight>
              </a:rPr>
              <a:t> </a:t>
            </a:r>
            <a:r>
              <a:rPr lang="ru">
                <a:solidFill>
                  <a:srgbClr val="FF4500"/>
                </a:solidFill>
                <a:highlight>
                  <a:srgbClr val="F2F2F2"/>
                </a:highlight>
              </a:rPr>
              <a:t>30</a:t>
            </a:r>
            <a:r>
              <a:rPr lang="ru">
                <a:solidFill>
                  <a:schemeClr val="dk1"/>
                </a:solidFill>
                <a:highlight>
                  <a:srgbClr val="F2F2F2"/>
                </a:highlight>
              </a:rPr>
              <a:t>]])</a:t>
            </a:r>
            <a:endParaRPr>
              <a:solidFill>
                <a:srgbClr val="222222"/>
              </a:solidFill>
              <a:highlight>
                <a:srgbClr val="F2F2F2"/>
              </a:highlight>
            </a:endParaRPr>
          </a:p>
          <a:p>
            <a:pPr marL="76200" marR="76200" lvl="0" indent="0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222222"/>
                </a:solidFill>
                <a:highlight>
                  <a:srgbClr val="F2F2F2"/>
                </a:highlight>
              </a:rPr>
              <a:t>pygame.</a:t>
            </a:r>
            <a:r>
              <a:rPr lang="ru">
                <a:solidFill>
                  <a:schemeClr val="dk1"/>
                </a:solidFill>
                <a:highlight>
                  <a:srgbClr val="F2F2F2"/>
                </a:highlight>
              </a:rPr>
              <a:t>draw</a:t>
            </a:r>
            <a:r>
              <a:rPr lang="ru">
                <a:solidFill>
                  <a:srgbClr val="222222"/>
                </a:solidFill>
                <a:highlight>
                  <a:srgbClr val="F2F2F2"/>
                </a:highlight>
              </a:rPr>
              <a:t>.</a:t>
            </a:r>
            <a:r>
              <a:rPr lang="ru">
                <a:solidFill>
                  <a:schemeClr val="dk1"/>
                </a:solidFill>
                <a:highlight>
                  <a:srgbClr val="F2F2F2"/>
                </a:highlight>
              </a:rPr>
              <a:t>polygon(</a:t>
            </a:r>
            <a:r>
              <a:rPr lang="ru">
                <a:solidFill>
                  <a:srgbClr val="222222"/>
                </a:solidFill>
                <a:highlight>
                  <a:srgbClr val="F2F2F2"/>
                </a:highlight>
              </a:rPr>
              <a:t>sc</a:t>
            </a:r>
            <a:r>
              <a:rPr lang="ru">
                <a:solidFill>
                  <a:srgbClr val="66CC66"/>
                </a:solidFill>
                <a:highlight>
                  <a:srgbClr val="F2F2F2"/>
                </a:highlight>
              </a:rPr>
              <a:t>,</a:t>
            </a:r>
            <a:r>
              <a:rPr lang="ru">
                <a:solidFill>
                  <a:srgbClr val="222222"/>
                </a:solidFill>
                <a:highlight>
                  <a:srgbClr val="F2F2F2"/>
                </a:highlight>
              </a:rPr>
              <a:t> WHITE</a:t>
            </a:r>
            <a:r>
              <a:rPr lang="ru">
                <a:solidFill>
                  <a:srgbClr val="66CC66"/>
                </a:solidFill>
                <a:highlight>
                  <a:srgbClr val="F2F2F2"/>
                </a:highlight>
              </a:rPr>
              <a:t>,</a:t>
            </a:r>
            <a:r>
              <a:rPr lang="ru">
                <a:solidFill>
                  <a:srgbClr val="222222"/>
                </a:solidFill>
                <a:highlight>
                  <a:srgbClr val="F2F2F2"/>
                </a:highlight>
              </a:rPr>
              <a:t> </a:t>
            </a:r>
            <a:r>
              <a:rPr lang="ru">
                <a:solidFill>
                  <a:schemeClr val="dk1"/>
                </a:solidFill>
                <a:highlight>
                  <a:srgbClr val="F2F2F2"/>
                </a:highlight>
              </a:rPr>
              <a:t>[[</a:t>
            </a:r>
            <a:r>
              <a:rPr lang="ru">
                <a:solidFill>
                  <a:srgbClr val="FF4500"/>
                </a:solidFill>
                <a:highlight>
                  <a:srgbClr val="F2F2F2"/>
                </a:highlight>
              </a:rPr>
              <a:t>250</a:t>
            </a:r>
            <a:r>
              <a:rPr lang="ru">
                <a:solidFill>
                  <a:srgbClr val="66CC66"/>
                </a:solidFill>
                <a:highlight>
                  <a:srgbClr val="F2F2F2"/>
                </a:highlight>
              </a:rPr>
              <a:t>,</a:t>
            </a:r>
            <a:r>
              <a:rPr lang="ru">
                <a:solidFill>
                  <a:srgbClr val="222222"/>
                </a:solidFill>
                <a:highlight>
                  <a:srgbClr val="F2F2F2"/>
                </a:highlight>
              </a:rPr>
              <a:t> </a:t>
            </a:r>
            <a:r>
              <a:rPr lang="ru">
                <a:solidFill>
                  <a:srgbClr val="FF4500"/>
                </a:solidFill>
                <a:highlight>
                  <a:srgbClr val="F2F2F2"/>
                </a:highlight>
              </a:rPr>
              <a:t>110</a:t>
            </a:r>
            <a:r>
              <a:rPr lang="ru">
                <a:solidFill>
                  <a:schemeClr val="dk1"/>
                </a:solidFill>
                <a:highlight>
                  <a:srgbClr val="F2F2F2"/>
                </a:highlight>
              </a:rPr>
              <a:t>]</a:t>
            </a:r>
            <a:r>
              <a:rPr lang="ru">
                <a:solidFill>
                  <a:srgbClr val="66CC66"/>
                </a:solidFill>
                <a:highlight>
                  <a:srgbClr val="F2F2F2"/>
                </a:highlight>
              </a:rPr>
              <a:t>,</a:t>
            </a:r>
            <a:r>
              <a:rPr lang="ru">
                <a:solidFill>
                  <a:srgbClr val="222222"/>
                </a:solidFill>
                <a:highlight>
                  <a:srgbClr val="F2F2F2"/>
                </a:highlight>
              </a:rPr>
              <a:t> </a:t>
            </a:r>
            <a:r>
              <a:rPr lang="ru">
                <a:solidFill>
                  <a:schemeClr val="dk1"/>
                </a:solidFill>
                <a:highlight>
                  <a:srgbClr val="F2F2F2"/>
                </a:highlight>
              </a:rPr>
              <a:t>[</a:t>
            </a:r>
            <a:r>
              <a:rPr lang="ru">
                <a:solidFill>
                  <a:srgbClr val="FF4500"/>
                </a:solidFill>
                <a:highlight>
                  <a:srgbClr val="F2F2F2"/>
                </a:highlight>
              </a:rPr>
              <a:t>280</a:t>
            </a:r>
            <a:r>
              <a:rPr lang="ru">
                <a:solidFill>
                  <a:srgbClr val="66CC66"/>
                </a:solidFill>
                <a:highlight>
                  <a:srgbClr val="F2F2F2"/>
                </a:highlight>
              </a:rPr>
              <a:t>,</a:t>
            </a:r>
            <a:r>
              <a:rPr lang="ru">
                <a:solidFill>
                  <a:srgbClr val="222222"/>
                </a:solidFill>
                <a:highlight>
                  <a:srgbClr val="F2F2F2"/>
                </a:highlight>
              </a:rPr>
              <a:t> </a:t>
            </a:r>
            <a:r>
              <a:rPr lang="ru">
                <a:solidFill>
                  <a:srgbClr val="FF4500"/>
                </a:solidFill>
                <a:highlight>
                  <a:srgbClr val="F2F2F2"/>
                </a:highlight>
              </a:rPr>
              <a:t>150</a:t>
            </a:r>
            <a:r>
              <a:rPr lang="ru">
                <a:solidFill>
                  <a:schemeClr val="dk1"/>
                </a:solidFill>
                <a:highlight>
                  <a:srgbClr val="F2F2F2"/>
                </a:highlight>
              </a:rPr>
              <a:t>]</a:t>
            </a:r>
            <a:r>
              <a:rPr lang="ru">
                <a:solidFill>
                  <a:srgbClr val="66CC66"/>
                </a:solidFill>
                <a:highlight>
                  <a:srgbClr val="F2F2F2"/>
                </a:highlight>
              </a:rPr>
              <a:t>,</a:t>
            </a:r>
            <a:r>
              <a:rPr lang="ru">
                <a:solidFill>
                  <a:srgbClr val="222222"/>
                </a:solidFill>
                <a:highlight>
                  <a:srgbClr val="F2F2F2"/>
                </a:highlight>
              </a:rPr>
              <a:t> </a:t>
            </a:r>
            <a:r>
              <a:rPr lang="ru">
                <a:solidFill>
                  <a:schemeClr val="dk1"/>
                </a:solidFill>
                <a:highlight>
                  <a:srgbClr val="F2F2F2"/>
                </a:highlight>
              </a:rPr>
              <a:t>[</a:t>
            </a:r>
            <a:r>
              <a:rPr lang="ru">
                <a:solidFill>
                  <a:srgbClr val="FF4500"/>
                </a:solidFill>
                <a:highlight>
                  <a:srgbClr val="F2F2F2"/>
                </a:highlight>
              </a:rPr>
              <a:t>190</a:t>
            </a:r>
            <a:r>
              <a:rPr lang="ru">
                <a:solidFill>
                  <a:srgbClr val="66CC66"/>
                </a:solidFill>
                <a:highlight>
                  <a:srgbClr val="F2F2F2"/>
                </a:highlight>
              </a:rPr>
              <a:t>,</a:t>
            </a:r>
            <a:r>
              <a:rPr lang="ru">
                <a:solidFill>
                  <a:srgbClr val="222222"/>
                </a:solidFill>
                <a:highlight>
                  <a:srgbClr val="F2F2F2"/>
                </a:highlight>
              </a:rPr>
              <a:t> </a:t>
            </a:r>
            <a:r>
              <a:rPr lang="ru">
                <a:solidFill>
                  <a:srgbClr val="FF4500"/>
                </a:solidFill>
                <a:highlight>
                  <a:srgbClr val="F2F2F2"/>
                </a:highlight>
              </a:rPr>
              <a:t>190</a:t>
            </a:r>
            <a:r>
              <a:rPr lang="ru">
                <a:solidFill>
                  <a:schemeClr val="dk1"/>
                </a:solidFill>
                <a:highlight>
                  <a:srgbClr val="F2F2F2"/>
                </a:highlight>
              </a:rPr>
              <a:t>]</a:t>
            </a:r>
            <a:r>
              <a:rPr lang="ru">
                <a:solidFill>
                  <a:srgbClr val="66CC66"/>
                </a:solidFill>
                <a:highlight>
                  <a:srgbClr val="F2F2F2"/>
                </a:highlight>
              </a:rPr>
              <a:t>,</a:t>
            </a:r>
            <a:r>
              <a:rPr lang="ru">
                <a:solidFill>
                  <a:srgbClr val="222222"/>
                </a:solidFill>
                <a:highlight>
                  <a:srgbClr val="F2F2F2"/>
                </a:highlight>
              </a:rPr>
              <a:t> </a:t>
            </a:r>
            <a:r>
              <a:rPr lang="ru">
                <a:solidFill>
                  <a:schemeClr val="dk1"/>
                </a:solidFill>
                <a:highlight>
                  <a:srgbClr val="F2F2F2"/>
                </a:highlight>
              </a:rPr>
              <a:t>[</a:t>
            </a:r>
            <a:r>
              <a:rPr lang="ru">
                <a:solidFill>
                  <a:srgbClr val="FF4500"/>
                </a:solidFill>
                <a:highlight>
                  <a:srgbClr val="F2F2F2"/>
                </a:highlight>
              </a:rPr>
              <a:t>130</a:t>
            </a:r>
            <a:r>
              <a:rPr lang="ru">
                <a:solidFill>
                  <a:srgbClr val="66CC66"/>
                </a:solidFill>
                <a:highlight>
                  <a:srgbClr val="F2F2F2"/>
                </a:highlight>
              </a:rPr>
              <a:t>,</a:t>
            </a:r>
            <a:r>
              <a:rPr lang="ru">
                <a:solidFill>
                  <a:srgbClr val="222222"/>
                </a:solidFill>
                <a:highlight>
                  <a:srgbClr val="F2F2F2"/>
                </a:highlight>
              </a:rPr>
              <a:t> </a:t>
            </a:r>
            <a:r>
              <a:rPr lang="ru">
                <a:solidFill>
                  <a:srgbClr val="FF4500"/>
                </a:solidFill>
                <a:highlight>
                  <a:srgbClr val="F2F2F2"/>
                </a:highlight>
              </a:rPr>
              <a:t>130</a:t>
            </a:r>
            <a:r>
              <a:rPr lang="ru">
                <a:solidFill>
                  <a:schemeClr val="dk1"/>
                </a:solidFill>
                <a:highlight>
                  <a:srgbClr val="F2F2F2"/>
                </a:highlight>
              </a:rPr>
              <a:t>]])</a:t>
            </a:r>
            <a:endParaRPr>
              <a:solidFill>
                <a:srgbClr val="222222"/>
              </a:solidFill>
              <a:highlight>
                <a:srgbClr val="F2F2F2"/>
              </a:highlight>
            </a:endParaRPr>
          </a:p>
          <a:p>
            <a:pPr marL="0" marR="152400" lvl="0" indent="0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222222"/>
                </a:solidFill>
                <a:highlight>
                  <a:srgbClr val="F2F2F2"/>
                </a:highlight>
              </a:rPr>
              <a:t>pygame.</a:t>
            </a:r>
            <a:r>
              <a:rPr lang="ru">
                <a:solidFill>
                  <a:schemeClr val="dk1"/>
                </a:solidFill>
                <a:highlight>
                  <a:srgbClr val="F2F2F2"/>
                </a:highlight>
              </a:rPr>
              <a:t>draw</a:t>
            </a:r>
            <a:r>
              <a:rPr lang="ru">
                <a:solidFill>
                  <a:srgbClr val="222222"/>
                </a:solidFill>
                <a:highlight>
                  <a:srgbClr val="F2F2F2"/>
                </a:highlight>
              </a:rPr>
              <a:t>.</a:t>
            </a:r>
            <a:r>
              <a:rPr lang="ru">
                <a:solidFill>
                  <a:schemeClr val="dk1"/>
                </a:solidFill>
                <a:highlight>
                  <a:srgbClr val="F2F2F2"/>
                </a:highlight>
              </a:rPr>
              <a:t>aalines(</a:t>
            </a:r>
            <a:r>
              <a:rPr lang="ru">
                <a:solidFill>
                  <a:srgbClr val="222222"/>
                </a:solidFill>
                <a:highlight>
                  <a:srgbClr val="F2F2F2"/>
                </a:highlight>
              </a:rPr>
              <a:t>sc</a:t>
            </a:r>
            <a:r>
              <a:rPr lang="ru">
                <a:solidFill>
                  <a:srgbClr val="66CC66"/>
                </a:solidFill>
                <a:highlight>
                  <a:srgbClr val="F2F2F2"/>
                </a:highlight>
              </a:rPr>
              <a:t>,</a:t>
            </a:r>
            <a:r>
              <a:rPr lang="ru">
                <a:solidFill>
                  <a:srgbClr val="222222"/>
                </a:solidFill>
                <a:highlight>
                  <a:srgbClr val="F2F2F2"/>
                </a:highlight>
              </a:rPr>
              <a:t> WHITE</a:t>
            </a:r>
            <a:r>
              <a:rPr lang="ru">
                <a:solidFill>
                  <a:srgbClr val="66CC66"/>
                </a:solidFill>
                <a:highlight>
                  <a:srgbClr val="F2F2F2"/>
                </a:highlight>
              </a:rPr>
              <a:t>,</a:t>
            </a:r>
            <a:r>
              <a:rPr lang="ru">
                <a:solidFill>
                  <a:srgbClr val="222222"/>
                </a:solidFill>
                <a:highlight>
                  <a:srgbClr val="F2F2F2"/>
                </a:highlight>
              </a:rPr>
              <a:t> </a:t>
            </a:r>
            <a:r>
              <a:rPr lang="ru">
                <a:solidFill>
                  <a:srgbClr val="008000"/>
                </a:solidFill>
                <a:highlight>
                  <a:srgbClr val="F2F2F2"/>
                </a:highlight>
              </a:rPr>
              <a:t>True</a:t>
            </a:r>
            <a:r>
              <a:rPr lang="ru">
                <a:solidFill>
                  <a:srgbClr val="66CC66"/>
                </a:solidFill>
                <a:highlight>
                  <a:srgbClr val="F2F2F2"/>
                </a:highlight>
              </a:rPr>
              <a:t>,</a:t>
            </a:r>
            <a:r>
              <a:rPr lang="ru">
                <a:solidFill>
                  <a:srgbClr val="222222"/>
                </a:solidFill>
                <a:highlight>
                  <a:srgbClr val="F2F2F2"/>
                </a:highlight>
              </a:rPr>
              <a:t> </a:t>
            </a:r>
            <a:r>
              <a:rPr lang="ru">
                <a:solidFill>
                  <a:schemeClr val="dk1"/>
                </a:solidFill>
                <a:highlight>
                  <a:srgbClr val="F2F2F2"/>
                </a:highlight>
              </a:rPr>
              <a:t>[[</a:t>
            </a:r>
            <a:r>
              <a:rPr lang="ru">
                <a:solidFill>
                  <a:srgbClr val="FF4500"/>
                </a:solidFill>
                <a:highlight>
                  <a:srgbClr val="F2F2F2"/>
                </a:highlight>
              </a:rPr>
              <a:t>250</a:t>
            </a:r>
            <a:r>
              <a:rPr lang="ru">
                <a:solidFill>
                  <a:srgbClr val="66CC66"/>
                </a:solidFill>
                <a:highlight>
                  <a:srgbClr val="F2F2F2"/>
                </a:highlight>
              </a:rPr>
              <a:t>,</a:t>
            </a:r>
            <a:r>
              <a:rPr lang="ru">
                <a:solidFill>
                  <a:srgbClr val="222222"/>
                </a:solidFill>
                <a:highlight>
                  <a:srgbClr val="F2F2F2"/>
                </a:highlight>
              </a:rPr>
              <a:t> </a:t>
            </a:r>
            <a:r>
              <a:rPr lang="ru">
                <a:solidFill>
                  <a:srgbClr val="FF4500"/>
                </a:solidFill>
                <a:highlight>
                  <a:srgbClr val="F2F2F2"/>
                </a:highlight>
              </a:rPr>
              <a:t>110</a:t>
            </a:r>
            <a:r>
              <a:rPr lang="ru">
                <a:solidFill>
                  <a:schemeClr val="dk1"/>
                </a:solidFill>
                <a:highlight>
                  <a:srgbClr val="F2F2F2"/>
                </a:highlight>
              </a:rPr>
              <a:t>]</a:t>
            </a:r>
            <a:r>
              <a:rPr lang="ru">
                <a:solidFill>
                  <a:srgbClr val="66CC66"/>
                </a:solidFill>
                <a:highlight>
                  <a:srgbClr val="F2F2F2"/>
                </a:highlight>
              </a:rPr>
              <a:t>,</a:t>
            </a:r>
            <a:r>
              <a:rPr lang="ru">
                <a:solidFill>
                  <a:srgbClr val="222222"/>
                </a:solidFill>
                <a:highlight>
                  <a:srgbClr val="F2F2F2"/>
                </a:highlight>
              </a:rPr>
              <a:t> </a:t>
            </a:r>
            <a:r>
              <a:rPr lang="ru">
                <a:solidFill>
                  <a:schemeClr val="dk1"/>
                </a:solidFill>
                <a:highlight>
                  <a:srgbClr val="F2F2F2"/>
                </a:highlight>
              </a:rPr>
              <a:t>[</a:t>
            </a:r>
            <a:r>
              <a:rPr lang="ru">
                <a:solidFill>
                  <a:srgbClr val="FF4500"/>
                </a:solidFill>
                <a:highlight>
                  <a:srgbClr val="F2F2F2"/>
                </a:highlight>
              </a:rPr>
              <a:t>280</a:t>
            </a:r>
            <a:r>
              <a:rPr lang="ru">
                <a:solidFill>
                  <a:srgbClr val="66CC66"/>
                </a:solidFill>
                <a:highlight>
                  <a:srgbClr val="F2F2F2"/>
                </a:highlight>
              </a:rPr>
              <a:t>,</a:t>
            </a:r>
            <a:r>
              <a:rPr lang="ru">
                <a:solidFill>
                  <a:srgbClr val="222222"/>
                </a:solidFill>
                <a:highlight>
                  <a:srgbClr val="F2F2F2"/>
                </a:highlight>
              </a:rPr>
              <a:t> </a:t>
            </a:r>
            <a:r>
              <a:rPr lang="ru">
                <a:solidFill>
                  <a:srgbClr val="FF4500"/>
                </a:solidFill>
                <a:highlight>
                  <a:srgbClr val="F2F2F2"/>
                </a:highlight>
              </a:rPr>
              <a:t>150</a:t>
            </a:r>
            <a:r>
              <a:rPr lang="ru">
                <a:solidFill>
                  <a:schemeClr val="dk1"/>
                </a:solidFill>
                <a:highlight>
                  <a:srgbClr val="F2F2F2"/>
                </a:highlight>
              </a:rPr>
              <a:t>]</a:t>
            </a:r>
            <a:r>
              <a:rPr lang="ru">
                <a:solidFill>
                  <a:srgbClr val="66CC66"/>
                </a:solidFill>
                <a:highlight>
                  <a:srgbClr val="F2F2F2"/>
                </a:highlight>
              </a:rPr>
              <a:t>,</a:t>
            </a:r>
            <a:r>
              <a:rPr lang="ru">
                <a:solidFill>
                  <a:srgbClr val="222222"/>
                </a:solidFill>
                <a:highlight>
                  <a:srgbClr val="F2F2F2"/>
                </a:highlight>
              </a:rPr>
              <a:t> </a:t>
            </a:r>
            <a:r>
              <a:rPr lang="ru">
                <a:solidFill>
                  <a:schemeClr val="dk1"/>
                </a:solidFill>
                <a:highlight>
                  <a:srgbClr val="F2F2F2"/>
                </a:highlight>
              </a:rPr>
              <a:t>[</a:t>
            </a:r>
            <a:r>
              <a:rPr lang="ru">
                <a:solidFill>
                  <a:srgbClr val="FF4500"/>
                </a:solidFill>
                <a:highlight>
                  <a:srgbClr val="F2F2F2"/>
                </a:highlight>
              </a:rPr>
              <a:t>190</a:t>
            </a:r>
            <a:r>
              <a:rPr lang="ru">
                <a:solidFill>
                  <a:srgbClr val="66CC66"/>
                </a:solidFill>
                <a:highlight>
                  <a:srgbClr val="F2F2F2"/>
                </a:highlight>
              </a:rPr>
              <a:t>,</a:t>
            </a:r>
            <a:r>
              <a:rPr lang="ru">
                <a:solidFill>
                  <a:srgbClr val="222222"/>
                </a:solidFill>
                <a:highlight>
                  <a:srgbClr val="F2F2F2"/>
                </a:highlight>
              </a:rPr>
              <a:t> </a:t>
            </a:r>
            <a:r>
              <a:rPr lang="ru">
                <a:solidFill>
                  <a:srgbClr val="FF4500"/>
                </a:solidFill>
                <a:highlight>
                  <a:srgbClr val="F2F2F2"/>
                </a:highlight>
              </a:rPr>
              <a:t>190</a:t>
            </a:r>
            <a:r>
              <a:rPr lang="ru">
                <a:solidFill>
                  <a:schemeClr val="dk1"/>
                </a:solidFill>
                <a:highlight>
                  <a:srgbClr val="F2F2F2"/>
                </a:highlight>
              </a:rPr>
              <a:t>]</a:t>
            </a:r>
            <a:r>
              <a:rPr lang="ru">
                <a:solidFill>
                  <a:srgbClr val="66CC66"/>
                </a:solidFill>
                <a:highlight>
                  <a:srgbClr val="F2F2F2"/>
                </a:highlight>
              </a:rPr>
              <a:t>,</a:t>
            </a:r>
            <a:r>
              <a:rPr lang="ru">
                <a:solidFill>
                  <a:srgbClr val="222222"/>
                </a:solidFill>
                <a:highlight>
                  <a:srgbClr val="F2F2F2"/>
                </a:highlight>
              </a:rPr>
              <a:t> </a:t>
            </a:r>
            <a:r>
              <a:rPr lang="ru">
                <a:solidFill>
                  <a:schemeClr val="dk1"/>
                </a:solidFill>
                <a:highlight>
                  <a:srgbClr val="F2F2F2"/>
                </a:highlight>
              </a:rPr>
              <a:t>[</a:t>
            </a:r>
            <a:r>
              <a:rPr lang="ru">
                <a:solidFill>
                  <a:srgbClr val="FF4500"/>
                </a:solidFill>
                <a:highlight>
                  <a:srgbClr val="F2F2F2"/>
                </a:highlight>
              </a:rPr>
              <a:t>130</a:t>
            </a:r>
            <a:r>
              <a:rPr lang="ru">
                <a:solidFill>
                  <a:srgbClr val="66CC66"/>
                </a:solidFill>
                <a:highlight>
                  <a:srgbClr val="F2F2F2"/>
                </a:highlight>
              </a:rPr>
              <a:t>,</a:t>
            </a:r>
            <a:r>
              <a:rPr lang="ru">
                <a:solidFill>
                  <a:srgbClr val="222222"/>
                </a:solidFill>
                <a:highlight>
                  <a:srgbClr val="F2F2F2"/>
                </a:highlight>
              </a:rPr>
              <a:t> </a:t>
            </a:r>
            <a:r>
              <a:rPr lang="ru">
                <a:solidFill>
                  <a:srgbClr val="FF4500"/>
                </a:solidFill>
                <a:highlight>
                  <a:srgbClr val="F2F2F2"/>
                </a:highlight>
              </a:rPr>
              <a:t>130</a:t>
            </a:r>
            <a:r>
              <a:rPr lang="ru">
                <a:solidFill>
                  <a:schemeClr val="dk1"/>
                </a:solidFill>
                <a:highlight>
                  <a:srgbClr val="F2F2F2"/>
                </a:highlight>
              </a:rPr>
              <a:t>]])</a:t>
            </a:r>
            <a:endParaRPr>
              <a:solidFill>
                <a:schemeClr val="dk1"/>
              </a:solidFill>
              <a:highlight>
                <a:srgbClr val="F2F2F2"/>
              </a:highlight>
            </a:endParaRPr>
          </a:p>
          <a:p>
            <a:pPr marL="152400" marR="152400" lvl="0" indent="0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  <a:highlight>
                <a:srgbClr val="F8F8F8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363636"/>
                </a:solidFill>
                <a:highlight>
                  <a:srgbClr val="FFFFFF"/>
                </a:highlight>
              </a:rPr>
              <a:t>Сглаженная ломаная здесь повторяет контур многоугольника, </a:t>
            </a:r>
            <a:endParaRPr>
              <a:solidFill>
                <a:srgbClr val="363636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363636"/>
                </a:solidFill>
                <a:highlight>
                  <a:srgbClr val="FFFFFF"/>
                </a:highlight>
              </a:rPr>
              <a:t>чем сглаживает его ребра.</a:t>
            </a:r>
            <a:endParaRPr>
              <a:solidFill>
                <a:srgbClr val="363636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363636"/>
                </a:solidFill>
                <a:highlight>
                  <a:srgbClr val="FFFFFF"/>
                </a:highlight>
              </a:rPr>
              <a:t>Так же как в случае rect() для polygon() можно указать толщину </a:t>
            </a:r>
            <a:endParaRPr>
              <a:solidFill>
                <a:srgbClr val="363636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363636"/>
                </a:solidFill>
                <a:highlight>
                  <a:srgbClr val="FFFFFF"/>
                </a:highlight>
              </a:rPr>
              <a:t>контура.</a:t>
            </a:r>
            <a:endParaRPr>
              <a:solidFill>
                <a:srgbClr val="363636"/>
              </a:solidFill>
              <a:highlight>
                <a:srgbClr val="FFFFFF"/>
              </a:highlight>
            </a:endParaRPr>
          </a:p>
          <a:p>
            <a:pPr marL="76200" marR="76200" lvl="0" indent="0" algn="l" rtl="0">
              <a:lnSpc>
                <a:spcPct val="130000"/>
              </a:lnSpc>
              <a:spcBef>
                <a:spcPts val="15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rgbClr val="363636"/>
              </a:solidFill>
            </a:endParaRPr>
          </a:p>
        </p:txBody>
      </p:sp>
      <p:pic>
        <p:nvPicPr>
          <p:cNvPr id="535" name="Google Shape;535;g8abca141d8_0_3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95375" y="3131075"/>
            <a:ext cx="2857500" cy="19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0" name="Google Shape;540;g8abca141d8_0_35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50" y="0"/>
            <a:ext cx="91403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541" name="Google Shape;541;g8abca141d8_0_350"/>
          <p:cNvSpPr/>
          <p:nvPr/>
        </p:nvSpPr>
        <p:spPr>
          <a:xfrm>
            <a:off x="346881" y="232275"/>
            <a:ext cx="7296000" cy="4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</a:pPr>
            <a:r>
              <a:rPr lang="ru" sz="3000"/>
              <a:t>Круг и эллипс</a:t>
            </a:r>
            <a:endParaRPr sz="2900" b="1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42" name="Google Shape;542;g8abca141d8_0_350"/>
          <p:cNvCxnSpPr/>
          <p:nvPr/>
        </p:nvCxnSpPr>
        <p:spPr>
          <a:xfrm>
            <a:off x="733481" y="731165"/>
            <a:ext cx="470700" cy="0"/>
          </a:xfrm>
          <a:prstGeom prst="straightConnector1">
            <a:avLst/>
          </a:prstGeom>
          <a:noFill/>
          <a:ln w="88900" cap="flat" cmpd="sng">
            <a:solidFill>
              <a:srgbClr val="F26751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544" name="Google Shape;544;g8abca141d8_0_350"/>
          <p:cNvSpPr txBox="1"/>
          <p:nvPr/>
        </p:nvSpPr>
        <p:spPr>
          <a:xfrm>
            <a:off x="346875" y="1341225"/>
            <a:ext cx="8628600" cy="34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5" name="Google Shape;545;g8abca141d8_0_350"/>
          <p:cNvSpPr txBox="1"/>
          <p:nvPr/>
        </p:nvSpPr>
        <p:spPr>
          <a:xfrm>
            <a:off x="346875" y="992350"/>
            <a:ext cx="7927500" cy="330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rgbClr val="363636"/>
                </a:solidFill>
                <a:highlight>
                  <a:srgbClr val="FFFFFF"/>
                </a:highlight>
              </a:rPr>
              <a:t>Функция circle() рисует круги. </a:t>
            </a:r>
            <a:endParaRPr sz="1600">
              <a:solidFill>
                <a:srgbClr val="363636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rgbClr val="363636"/>
                </a:solidFill>
                <a:highlight>
                  <a:srgbClr val="FFFFFF"/>
                </a:highlight>
              </a:rPr>
              <a:t>Указывается центр окружности и радиус:</a:t>
            </a:r>
            <a:endParaRPr sz="1600">
              <a:solidFill>
                <a:srgbClr val="363636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rgbClr val="222222"/>
                </a:solidFill>
                <a:highlight>
                  <a:srgbClr val="F2F2F2"/>
                </a:highlight>
              </a:rPr>
              <a:t>pygame.</a:t>
            </a:r>
            <a:r>
              <a:rPr lang="ru" sz="1600">
                <a:solidFill>
                  <a:schemeClr val="dk1"/>
                </a:solidFill>
                <a:highlight>
                  <a:srgbClr val="F2F2F2"/>
                </a:highlight>
              </a:rPr>
              <a:t>draw</a:t>
            </a:r>
            <a:r>
              <a:rPr lang="ru" sz="1600">
                <a:solidFill>
                  <a:srgbClr val="222222"/>
                </a:solidFill>
                <a:highlight>
                  <a:srgbClr val="F2F2F2"/>
                </a:highlight>
              </a:rPr>
              <a:t>.</a:t>
            </a:r>
            <a:r>
              <a:rPr lang="ru" sz="1600">
                <a:solidFill>
                  <a:schemeClr val="dk1"/>
                </a:solidFill>
                <a:highlight>
                  <a:srgbClr val="F2F2F2"/>
                </a:highlight>
              </a:rPr>
              <a:t>circle(</a:t>
            </a:r>
            <a:r>
              <a:rPr lang="ru" sz="1600">
                <a:solidFill>
                  <a:srgbClr val="222222"/>
                </a:solidFill>
                <a:highlight>
                  <a:srgbClr val="F2F2F2"/>
                </a:highlight>
              </a:rPr>
              <a:t>sc</a:t>
            </a:r>
            <a:r>
              <a:rPr lang="ru" sz="1600">
                <a:solidFill>
                  <a:srgbClr val="66CC66"/>
                </a:solidFill>
                <a:highlight>
                  <a:srgbClr val="F2F2F2"/>
                </a:highlight>
              </a:rPr>
              <a:t>,</a:t>
            </a:r>
            <a:r>
              <a:rPr lang="ru" sz="1600">
                <a:solidFill>
                  <a:srgbClr val="222222"/>
                </a:solidFill>
                <a:highlight>
                  <a:srgbClr val="F2F2F2"/>
                </a:highlight>
              </a:rPr>
              <a:t> YELLOW</a:t>
            </a:r>
            <a:r>
              <a:rPr lang="ru" sz="1600">
                <a:solidFill>
                  <a:srgbClr val="66CC66"/>
                </a:solidFill>
                <a:highlight>
                  <a:srgbClr val="F2F2F2"/>
                </a:highlight>
              </a:rPr>
              <a:t>,</a:t>
            </a:r>
            <a:r>
              <a:rPr lang="ru" sz="1600">
                <a:solidFill>
                  <a:srgbClr val="222222"/>
                </a:solidFill>
                <a:highlight>
                  <a:srgbClr val="F2F2F2"/>
                </a:highlight>
              </a:rPr>
              <a:t> </a:t>
            </a:r>
            <a:r>
              <a:rPr lang="ru" sz="1600">
                <a:solidFill>
                  <a:schemeClr val="dk1"/>
                </a:solidFill>
                <a:highlight>
                  <a:srgbClr val="F2F2F2"/>
                </a:highlight>
              </a:rPr>
              <a:t>(</a:t>
            </a:r>
            <a:r>
              <a:rPr lang="ru" sz="1600">
                <a:solidFill>
                  <a:srgbClr val="FF4500"/>
                </a:solidFill>
                <a:highlight>
                  <a:srgbClr val="F2F2F2"/>
                </a:highlight>
              </a:rPr>
              <a:t>100</a:t>
            </a:r>
            <a:r>
              <a:rPr lang="ru" sz="1600">
                <a:solidFill>
                  <a:srgbClr val="66CC66"/>
                </a:solidFill>
                <a:highlight>
                  <a:srgbClr val="F2F2F2"/>
                </a:highlight>
              </a:rPr>
              <a:t>,</a:t>
            </a:r>
            <a:r>
              <a:rPr lang="ru" sz="1600">
                <a:solidFill>
                  <a:srgbClr val="222222"/>
                </a:solidFill>
                <a:highlight>
                  <a:srgbClr val="F2F2F2"/>
                </a:highlight>
              </a:rPr>
              <a:t> </a:t>
            </a:r>
            <a:r>
              <a:rPr lang="ru" sz="1600">
                <a:solidFill>
                  <a:srgbClr val="FF4500"/>
                </a:solidFill>
                <a:highlight>
                  <a:srgbClr val="F2F2F2"/>
                </a:highlight>
              </a:rPr>
              <a:t>100</a:t>
            </a:r>
            <a:r>
              <a:rPr lang="ru" sz="1600">
                <a:solidFill>
                  <a:schemeClr val="dk1"/>
                </a:solidFill>
                <a:highlight>
                  <a:srgbClr val="F2F2F2"/>
                </a:highlight>
              </a:rPr>
              <a:t>)</a:t>
            </a:r>
            <a:r>
              <a:rPr lang="ru" sz="1600">
                <a:solidFill>
                  <a:srgbClr val="66CC66"/>
                </a:solidFill>
                <a:highlight>
                  <a:srgbClr val="F2F2F2"/>
                </a:highlight>
              </a:rPr>
              <a:t>,</a:t>
            </a:r>
            <a:r>
              <a:rPr lang="ru" sz="1600">
                <a:solidFill>
                  <a:srgbClr val="222222"/>
                </a:solidFill>
                <a:highlight>
                  <a:srgbClr val="F2F2F2"/>
                </a:highlight>
              </a:rPr>
              <a:t> </a:t>
            </a:r>
            <a:r>
              <a:rPr lang="ru" sz="1600">
                <a:solidFill>
                  <a:srgbClr val="FF4500"/>
                </a:solidFill>
                <a:highlight>
                  <a:srgbClr val="F2F2F2"/>
                </a:highlight>
              </a:rPr>
              <a:t>50</a:t>
            </a:r>
            <a:r>
              <a:rPr lang="ru" sz="1600">
                <a:solidFill>
                  <a:schemeClr val="dk1"/>
                </a:solidFill>
                <a:highlight>
                  <a:srgbClr val="F2F2F2"/>
                </a:highlight>
              </a:rPr>
              <a:t>)</a:t>
            </a:r>
            <a:endParaRPr sz="1600">
              <a:solidFill>
                <a:srgbClr val="222222"/>
              </a:solidFill>
              <a:highlight>
                <a:srgbClr val="F2F2F2"/>
              </a:highlight>
            </a:endParaRPr>
          </a:p>
          <a:p>
            <a:pPr marL="152400" marR="152400" lvl="0" indent="0" algn="l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rgbClr val="222222"/>
                </a:solidFill>
                <a:highlight>
                  <a:srgbClr val="F2F2F2"/>
                </a:highlight>
              </a:rPr>
              <a:t>pygame.</a:t>
            </a:r>
            <a:r>
              <a:rPr lang="ru" sz="1600">
                <a:solidFill>
                  <a:schemeClr val="dk1"/>
                </a:solidFill>
                <a:highlight>
                  <a:srgbClr val="F2F2F2"/>
                </a:highlight>
              </a:rPr>
              <a:t>draw</a:t>
            </a:r>
            <a:r>
              <a:rPr lang="ru" sz="1600">
                <a:solidFill>
                  <a:srgbClr val="222222"/>
                </a:solidFill>
                <a:highlight>
                  <a:srgbClr val="F2F2F2"/>
                </a:highlight>
              </a:rPr>
              <a:t>.</a:t>
            </a:r>
            <a:r>
              <a:rPr lang="ru" sz="1600">
                <a:solidFill>
                  <a:schemeClr val="dk1"/>
                </a:solidFill>
                <a:highlight>
                  <a:srgbClr val="F2F2F2"/>
                </a:highlight>
              </a:rPr>
              <a:t>circle(</a:t>
            </a:r>
            <a:r>
              <a:rPr lang="ru" sz="1600">
                <a:solidFill>
                  <a:srgbClr val="222222"/>
                </a:solidFill>
                <a:highlight>
                  <a:srgbClr val="F2F2F2"/>
                </a:highlight>
              </a:rPr>
              <a:t>sc</a:t>
            </a:r>
            <a:r>
              <a:rPr lang="ru" sz="1600">
                <a:solidFill>
                  <a:srgbClr val="66CC66"/>
                </a:solidFill>
                <a:highlight>
                  <a:srgbClr val="F2F2F2"/>
                </a:highlight>
              </a:rPr>
              <a:t>,</a:t>
            </a:r>
            <a:r>
              <a:rPr lang="ru" sz="1600">
                <a:solidFill>
                  <a:srgbClr val="222222"/>
                </a:solidFill>
                <a:highlight>
                  <a:srgbClr val="F2F2F2"/>
                </a:highlight>
              </a:rPr>
              <a:t> PINK</a:t>
            </a:r>
            <a:r>
              <a:rPr lang="ru" sz="1600">
                <a:solidFill>
                  <a:srgbClr val="66CC66"/>
                </a:solidFill>
                <a:highlight>
                  <a:srgbClr val="F2F2F2"/>
                </a:highlight>
              </a:rPr>
              <a:t>,</a:t>
            </a:r>
            <a:r>
              <a:rPr lang="ru" sz="1600">
                <a:solidFill>
                  <a:srgbClr val="222222"/>
                </a:solidFill>
                <a:highlight>
                  <a:srgbClr val="F2F2F2"/>
                </a:highlight>
              </a:rPr>
              <a:t> </a:t>
            </a:r>
            <a:r>
              <a:rPr lang="ru" sz="1600">
                <a:solidFill>
                  <a:schemeClr val="dk1"/>
                </a:solidFill>
                <a:highlight>
                  <a:srgbClr val="F2F2F2"/>
                </a:highlight>
              </a:rPr>
              <a:t>(</a:t>
            </a:r>
            <a:r>
              <a:rPr lang="ru" sz="1600">
                <a:solidFill>
                  <a:srgbClr val="FF4500"/>
                </a:solidFill>
                <a:highlight>
                  <a:srgbClr val="F2F2F2"/>
                </a:highlight>
              </a:rPr>
              <a:t>200</a:t>
            </a:r>
            <a:r>
              <a:rPr lang="ru" sz="1600">
                <a:solidFill>
                  <a:srgbClr val="66CC66"/>
                </a:solidFill>
                <a:highlight>
                  <a:srgbClr val="F2F2F2"/>
                </a:highlight>
              </a:rPr>
              <a:t>,</a:t>
            </a:r>
            <a:r>
              <a:rPr lang="ru" sz="1600">
                <a:solidFill>
                  <a:srgbClr val="222222"/>
                </a:solidFill>
                <a:highlight>
                  <a:srgbClr val="F2F2F2"/>
                </a:highlight>
              </a:rPr>
              <a:t> </a:t>
            </a:r>
            <a:r>
              <a:rPr lang="ru" sz="1600">
                <a:solidFill>
                  <a:srgbClr val="FF4500"/>
                </a:solidFill>
                <a:highlight>
                  <a:srgbClr val="F2F2F2"/>
                </a:highlight>
              </a:rPr>
              <a:t>100</a:t>
            </a:r>
            <a:r>
              <a:rPr lang="ru" sz="1600">
                <a:solidFill>
                  <a:schemeClr val="dk1"/>
                </a:solidFill>
                <a:highlight>
                  <a:srgbClr val="F2F2F2"/>
                </a:highlight>
              </a:rPr>
              <a:t>)</a:t>
            </a:r>
            <a:r>
              <a:rPr lang="ru" sz="1600">
                <a:solidFill>
                  <a:srgbClr val="66CC66"/>
                </a:solidFill>
                <a:highlight>
                  <a:srgbClr val="F2F2F2"/>
                </a:highlight>
              </a:rPr>
              <a:t>,</a:t>
            </a:r>
            <a:r>
              <a:rPr lang="ru" sz="1600">
                <a:solidFill>
                  <a:srgbClr val="222222"/>
                </a:solidFill>
                <a:highlight>
                  <a:srgbClr val="F2F2F2"/>
                </a:highlight>
              </a:rPr>
              <a:t> </a:t>
            </a:r>
            <a:r>
              <a:rPr lang="ru" sz="1600">
                <a:solidFill>
                  <a:srgbClr val="FF4500"/>
                </a:solidFill>
                <a:highlight>
                  <a:srgbClr val="F2F2F2"/>
                </a:highlight>
              </a:rPr>
              <a:t>50</a:t>
            </a:r>
            <a:r>
              <a:rPr lang="ru" sz="1600">
                <a:solidFill>
                  <a:srgbClr val="66CC66"/>
                </a:solidFill>
                <a:highlight>
                  <a:srgbClr val="F2F2F2"/>
                </a:highlight>
              </a:rPr>
              <a:t>,</a:t>
            </a:r>
            <a:r>
              <a:rPr lang="ru" sz="1600">
                <a:solidFill>
                  <a:srgbClr val="222222"/>
                </a:solidFill>
                <a:highlight>
                  <a:srgbClr val="F2F2F2"/>
                </a:highlight>
              </a:rPr>
              <a:t> </a:t>
            </a:r>
            <a:r>
              <a:rPr lang="ru" sz="1600">
                <a:solidFill>
                  <a:srgbClr val="FF4500"/>
                </a:solidFill>
                <a:highlight>
                  <a:srgbClr val="F2F2F2"/>
                </a:highlight>
              </a:rPr>
              <a:t>10</a:t>
            </a:r>
            <a:r>
              <a:rPr lang="ru" sz="1600">
                <a:solidFill>
                  <a:schemeClr val="dk1"/>
                </a:solidFill>
                <a:highlight>
                  <a:srgbClr val="F2F2F2"/>
                </a:highlight>
              </a:rPr>
              <a:t>)</a:t>
            </a:r>
            <a:endParaRPr sz="1600">
              <a:solidFill>
                <a:srgbClr val="363636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rgbClr val="363636"/>
                </a:solidFill>
                <a:highlight>
                  <a:srgbClr val="FFFFFF"/>
                </a:highlight>
              </a:rPr>
              <a:t>В случае эллипса передается описывающая его прямоугольная область:</a:t>
            </a:r>
            <a:endParaRPr sz="1600">
              <a:solidFill>
                <a:srgbClr val="363636"/>
              </a:solidFill>
              <a:highlight>
                <a:srgbClr val="FFFFFF"/>
              </a:highlight>
            </a:endParaRPr>
          </a:p>
          <a:p>
            <a:pPr marL="152400" marR="152400" lvl="0" indent="0" algn="l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rgbClr val="222222"/>
                </a:solidFill>
                <a:highlight>
                  <a:srgbClr val="F2F2F2"/>
                </a:highlight>
              </a:rPr>
              <a:t>pygame.</a:t>
            </a:r>
            <a:r>
              <a:rPr lang="ru" sz="1600">
                <a:solidFill>
                  <a:schemeClr val="dk1"/>
                </a:solidFill>
                <a:highlight>
                  <a:srgbClr val="F2F2F2"/>
                </a:highlight>
              </a:rPr>
              <a:t>draw</a:t>
            </a:r>
            <a:r>
              <a:rPr lang="ru" sz="1600">
                <a:solidFill>
                  <a:srgbClr val="222222"/>
                </a:solidFill>
                <a:highlight>
                  <a:srgbClr val="F2F2F2"/>
                </a:highlight>
              </a:rPr>
              <a:t>.</a:t>
            </a:r>
            <a:r>
              <a:rPr lang="ru" sz="1600">
                <a:solidFill>
                  <a:schemeClr val="dk1"/>
                </a:solidFill>
                <a:highlight>
                  <a:srgbClr val="F2F2F2"/>
                </a:highlight>
              </a:rPr>
              <a:t>ellipse(</a:t>
            </a:r>
            <a:r>
              <a:rPr lang="ru" sz="1600">
                <a:solidFill>
                  <a:srgbClr val="222222"/>
                </a:solidFill>
                <a:highlight>
                  <a:srgbClr val="F2F2F2"/>
                </a:highlight>
              </a:rPr>
              <a:t>sc</a:t>
            </a:r>
            <a:r>
              <a:rPr lang="ru" sz="1600">
                <a:solidFill>
                  <a:srgbClr val="66CC66"/>
                </a:solidFill>
                <a:highlight>
                  <a:srgbClr val="F2F2F2"/>
                </a:highlight>
              </a:rPr>
              <a:t>,</a:t>
            </a:r>
            <a:r>
              <a:rPr lang="ru" sz="1600">
                <a:solidFill>
                  <a:srgbClr val="222222"/>
                </a:solidFill>
                <a:highlight>
                  <a:srgbClr val="F2F2F2"/>
                </a:highlight>
              </a:rPr>
              <a:t> GREEN</a:t>
            </a:r>
            <a:r>
              <a:rPr lang="ru" sz="1600">
                <a:solidFill>
                  <a:srgbClr val="66CC66"/>
                </a:solidFill>
                <a:highlight>
                  <a:srgbClr val="F2F2F2"/>
                </a:highlight>
              </a:rPr>
              <a:t>,</a:t>
            </a:r>
            <a:r>
              <a:rPr lang="ru" sz="1600">
                <a:solidFill>
                  <a:srgbClr val="222222"/>
                </a:solidFill>
                <a:highlight>
                  <a:srgbClr val="F2F2F2"/>
                </a:highlight>
              </a:rPr>
              <a:t> </a:t>
            </a:r>
            <a:r>
              <a:rPr lang="ru" sz="1600">
                <a:solidFill>
                  <a:schemeClr val="dk1"/>
                </a:solidFill>
                <a:highlight>
                  <a:srgbClr val="F2F2F2"/>
                </a:highlight>
              </a:rPr>
              <a:t>(</a:t>
            </a:r>
            <a:r>
              <a:rPr lang="ru" sz="1600">
                <a:solidFill>
                  <a:srgbClr val="FF4500"/>
                </a:solidFill>
                <a:highlight>
                  <a:srgbClr val="F2F2F2"/>
                </a:highlight>
              </a:rPr>
              <a:t>10</a:t>
            </a:r>
            <a:r>
              <a:rPr lang="ru" sz="1600">
                <a:solidFill>
                  <a:srgbClr val="66CC66"/>
                </a:solidFill>
                <a:highlight>
                  <a:srgbClr val="F2F2F2"/>
                </a:highlight>
              </a:rPr>
              <a:t>,</a:t>
            </a:r>
            <a:r>
              <a:rPr lang="ru" sz="1600">
                <a:solidFill>
                  <a:srgbClr val="222222"/>
                </a:solidFill>
                <a:highlight>
                  <a:srgbClr val="F2F2F2"/>
                </a:highlight>
              </a:rPr>
              <a:t> </a:t>
            </a:r>
            <a:r>
              <a:rPr lang="ru" sz="1600">
                <a:solidFill>
                  <a:srgbClr val="FF4500"/>
                </a:solidFill>
                <a:highlight>
                  <a:srgbClr val="F2F2F2"/>
                </a:highlight>
              </a:rPr>
              <a:t>50</a:t>
            </a:r>
            <a:r>
              <a:rPr lang="ru" sz="1600">
                <a:solidFill>
                  <a:srgbClr val="66CC66"/>
                </a:solidFill>
                <a:highlight>
                  <a:srgbClr val="F2F2F2"/>
                </a:highlight>
              </a:rPr>
              <a:t>,</a:t>
            </a:r>
            <a:r>
              <a:rPr lang="ru" sz="1600">
                <a:solidFill>
                  <a:srgbClr val="222222"/>
                </a:solidFill>
                <a:highlight>
                  <a:srgbClr val="F2F2F2"/>
                </a:highlight>
              </a:rPr>
              <a:t> </a:t>
            </a:r>
            <a:r>
              <a:rPr lang="ru" sz="1600">
                <a:solidFill>
                  <a:srgbClr val="FF4500"/>
                </a:solidFill>
                <a:highlight>
                  <a:srgbClr val="F2F2F2"/>
                </a:highlight>
              </a:rPr>
              <a:t>280</a:t>
            </a:r>
            <a:r>
              <a:rPr lang="ru" sz="1600">
                <a:solidFill>
                  <a:srgbClr val="66CC66"/>
                </a:solidFill>
                <a:highlight>
                  <a:srgbClr val="F2F2F2"/>
                </a:highlight>
              </a:rPr>
              <a:t>,</a:t>
            </a:r>
            <a:r>
              <a:rPr lang="ru" sz="1600">
                <a:solidFill>
                  <a:srgbClr val="222222"/>
                </a:solidFill>
                <a:highlight>
                  <a:srgbClr val="F2F2F2"/>
                </a:highlight>
              </a:rPr>
              <a:t> </a:t>
            </a:r>
            <a:r>
              <a:rPr lang="ru" sz="1600">
                <a:solidFill>
                  <a:srgbClr val="FF4500"/>
                </a:solidFill>
                <a:highlight>
                  <a:srgbClr val="F2F2F2"/>
                </a:highlight>
              </a:rPr>
              <a:t>100</a:t>
            </a:r>
            <a:r>
              <a:rPr lang="ru" sz="1600">
                <a:solidFill>
                  <a:schemeClr val="dk1"/>
                </a:solidFill>
                <a:highlight>
                  <a:srgbClr val="F2F2F2"/>
                </a:highlight>
              </a:rPr>
              <a:t>))</a:t>
            </a:r>
            <a:endParaRPr sz="1600">
              <a:solidFill>
                <a:schemeClr val="dk1"/>
              </a:solidFill>
              <a:highlight>
                <a:srgbClr val="F2F2F2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rgbClr val="363636"/>
              </a:solidFill>
              <a:highlight>
                <a:srgbClr val="FFFFFF"/>
              </a:highlight>
            </a:endParaRPr>
          </a:p>
          <a:p>
            <a:pPr marL="76200" marR="76200" lvl="0" indent="0" algn="l" rtl="0">
              <a:lnSpc>
                <a:spcPct val="130000"/>
              </a:lnSpc>
              <a:spcBef>
                <a:spcPts val="15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rgbClr val="363636"/>
              </a:solidFill>
            </a:endParaRPr>
          </a:p>
        </p:txBody>
      </p:sp>
      <p:pic>
        <p:nvPicPr>
          <p:cNvPr id="546" name="Google Shape;546;g8abca141d8_0_3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00425" y="782675"/>
            <a:ext cx="2857500" cy="190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7" name="Google Shape;547;g8abca141d8_0_35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44725" y="3252963"/>
            <a:ext cx="2857500" cy="191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2" name="Google Shape;552;g8abca141d8_0_36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50" y="0"/>
            <a:ext cx="91403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553" name="Google Shape;553;g8abca141d8_0_360"/>
          <p:cNvSpPr/>
          <p:nvPr/>
        </p:nvSpPr>
        <p:spPr>
          <a:xfrm>
            <a:off x="346881" y="232275"/>
            <a:ext cx="7296000" cy="4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</a:pPr>
            <a:r>
              <a:rPr lang="ru" sz="3000"/>
              <a:t>Дуги</a:t>
            </a:r>
            <a:endParaRPr sz="2900" b="1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54" name="Google Shape;554;g8abca141d8_0_360"/>
          <p:cNvCxnSpPr/>
          <p:nvPr/>
        </p:nvCxnSpPr>
        <p:spPr>
          <a:xfrm>
            <a:off x="733481" y="731165"/>
            <a:ext cx="470700" cy="0"/>
          </a:xfrm>
          <a:prstGeom prst="straightConnector1">
            <a:avLst/>
          </a:prstGeom>
          <a:noFill/>
          <a:ln w="88900" cap="flat" cmpd="sng">
            <a:solidFill>
              <a:srgbClr val="F26751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556" name="Google Shape;556;g8abca141d8_0_360"/>
          <p:cNvSpPr txBox="1"/>
          <p:nvPr/>
        </p:nvSpPr>
        <p:spPr>
          <a:xfrm>
            <a:off x="346875" y="1341225"/>
            <a:ext cx="8628600" cy="34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7" name="Google Shape;557;g8abca141d8_0_360"/>
          <p:cNvSpPr txBox="1"/>
          <p:nvPr/>
        </p:nvSpPr>
        <p:spPr>
          <a:xfrm>
            <a:off x="346875" y="992350"/>
            <a:ext cx="7927500" cy="330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rgbClr val="363636"/>
                </a:solidFill>
                <a:highlight>
                  <a:srgbClr val="FFFFFF"/>
                </a:highlight>
              </a:rPr>
              <a:t>Наконец, дуга:</a:t>
            </a:r>
            <a:endParaRPr sz="1500">
              <a:solidFill>
                <a:srgbClr val="363636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rgbClr val="222222"/>
                </a:solidFill>
                <a:highlight>
                  <a:srgbClr val="F2F2F2"/>
                </a:highlight>
              </a:rPr>
              <a:t>pi </a:t>
            </a:r>
            <a:r>
              <a:rPr lang="ru" sz="1500">
                <a:solidFill>
                  <a:srgbClr val="66CC66"/>
                </a:solidFill>
                <a:highlight>
                  <a:srgbClr val="F2F2F2"/>
                </a:highlight>
              </a:rPr>
              <a:t>=</a:t>
            </a:r>
            <a:r>
              <a:rPr lang="ru" sz="1500">
                <a:solidFill>
                  <a:srgbClr val="222222"/>
                </a:solidFill>
                <a:highlight>
                  <a:srgbClr val="F2F2F2"/>
                </a:highlight>
              </a:rPr>
              <a:t> </a:t>
            </a:r>
            <a:r>
              <a:rPr lang="ru" sz="1500">
                <a:solidFill>
                  <a:srgbClr val="FF4500"/>
                </a:solidFill>
                <a:highlight>
                  <a:srgbClr val="F2F2F2"/>
                </a:highlight>
              </a:rPr>
              <a:t>3.14</a:t>
            </a:r>
            <a:endParaRPr sz="1500">
              <a:solidFill>
                <a:srgbClr val="222222"/>
              </a:solidFill>
              <a:highlight>
                <a:srgbClr val="F2F2F2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rgbClr val="222222"/>
                </a:solidFill>
                <a:highlight>
                  <a:srgbClr val="F2F2F2"/>
                </a:highlight>
              </a:rPr>
              <a:t>pygame.</a:t>
            </a:r>
            <a:r>
              <a:rPr lang="ru" sz="1500">
                <a:solidFill>
                  <a:schemeClr val="dk1"/>
                </a:solidFill>
                <a:highlight>
                  <a:srgbClr val="F2F2F2"/>
                </a:highlight>
              </a:rPr>
              <a:t>draw</a:t>
            </a:r>
            <a:r>
              <a:rPr lang="ru" sz="1500">
                <a:solidFill>
                  <a:srgbClr val="222222"/>
                </a:solidFill>
                <a:highlight>
                  <a:srgbClr val="F2F2F2"/>
                </a:highlight>
              </a:rPr>
              <a:t>.</a:t>
            </a:r>
            <a:r>
              <a:rPr lang="ru" sz="1500">
                <a:solidFill>
                  <a:schemeClr val="dk1"/>
                </a:solidFill>
                <a:highlight>
                  <a:srgbClr val="F2F2F2"/>
                </a:highlight>
              </a:rPr>
              <a:t>arc(</a:t>
            </a:r>
            <a:r>
              <a:rPr lang="ru" sz="1500">
                <a:solidFill>
                  <a:srgbClr val="222222"/>
                </a:solidFill>
                <a:highlight>
                  <a:srgbClr val="F2F2F2"/>
                </a:highlight>
              </a:rPr>
              <a:t>sc</a:t>
            </a:r>
            <a:r>
              <a:rPr lang="ru" sz="1500">
                <a:solidFill>
                  <a:srgbClr val="66CC66"/>
                </a:solidFill>
                <a:highlight>
                  <a:srgbClr val="F2F2F2"/>
                </a:highlight>
              </a:rPr>
              <a:t>,</a:t>
            </a:r>
            <a:r>
              <a:rPr lang="ru" sz="1500">
                <a:solidFill>
                  <a:srgbClr val="222222"/>
                </a:solidFill>
                <a:highlight>
                  <a:srgbClr val="F2F2F2"/>
                </a:highlight>
              </a:rPr>
              <a:t> WHITE</a:t>
            </a:r>
            <a:r>
              <a:rPr lang="ru" sz="1500">
                <a:solidFill>
                  <a:srgbClr val="66CC66"/>
                </a:solidFill>
                <a:highlight>
                  <a:srgbClr val="F2F2F2"/>
                </a:highlight>
              </a:rPr>
              <a:t>,</a:t>
            </a:r>
            <a:r>
              <a:rPr lang="ru" sz="1500">
                <a:solidFill>
                  <a:srgbClr val="222222"/>
                </a:solidFill>
                <a:highlight>
                  <a:srgbClr val="F2F2F2"/>
                </a:highlight>
              </a:rPr>
              <a:t> </a:t>
            </a:r>
            <a:r>
              <a:rPr lang="ru" sz="1500">
                <a:solidFill>
                  <a:schemeClr val="dk1"/>
                </a:solidFill>
                <a:highlight>
                  <a:srgbClr val="F2F2F2"/>
                </a:highlight>
              </a:rPr>
              <a:t>(</a:t>
            </a:r>
            <a:r>
              <a:rPr lang="ru" sz="1500">
                <a:solidFill>
                  <a:srgbClr val="FF4500"/>
                </a:solidFill>
                <a:highlight>
                  <a:srgbClr val="F2F2F2"/>
                </a:highlight>
              </a:rPr>
              <a:t>10</a:t>
            </a:r>
            <a:r>
              <a:rPr lang="ru" sz="1500">
                <a:solidFill>
                  <a:srgbClr val="66CC66"/>
                </a:solidFill>
                <a:highlight>
                  <a:srgbClr val="F2F2F2"/>
                </a:highlight>
              </a:rPr>
              <a:t>,</a:t>
            </a:r>
            <a:r>
              <a:rPr lang="ru" sz="1500">
                <a:solidFill>
                  <a:srgbClr val="222222"/>
                </a:solidFill>
                <a:highlight>
                  <a:srgbClr val="F2F2F2"/>
                </a:highlight>
              </a:rPr>
              <a:t> </a:t>
            </a:r>
            <a:r>
              <a:rPr lang="ru" sz="1500">
                <a:solidFill>
                  <a:srgbClr val="FF4500"/>
                </a:solidFill>
                <a:highlight>
                  <a:srgbClr val="F2F2F2"/>
                </a:highlight>
              </a:rPr>
              <a:t>50</a:t>
            </a:r>
            <a:r>
              <a:rPr lang="ru" sz="1500">
                <a:solidFill>
                  <a:srgbClr val="66CC66"/>
                </a:solidFill>
                <a:highlight>
                  <a:srgbClr val="F2F2F2"/>
                </a:highlight>
              </a:rPr>
              <a:t>,</a:t>
            </a:r>
            <a:r>
              <a:rPr lang="ru" sz="1500">
                <a:solidFill>
                  <a:srgbClr val="222222"/>
                </a:solidFill>
                <a:highlight>
                  <a:srgbClr val="F2F2F2"/>
                </a:highlight>
              </a:rPr>
              <a:t> </a:t>
            </a:r>
            <a:r>
              <a:rPr lang="ru" sz="1500">
                <a:solidFill>
                  <a:srgbClr val="FF4500"/>
                </a:solidFill>
                <a:highlight>
                  <a:srgbClr val="F2F2F2"/>
                </a:highlight>
              </a:rPr>
              <a:t>280</a:t>
            </a:r>
            <a:r>
              <a:rPr lang="ru" sz="1500">
                <a:solidFill>
                  <a:srgbClr val="66CC66"/>
                </a:solidFill>
                <a:highlight>
                  <a:srgbClr val="F2F2F2"/>
                </a:highlight>
              </a:rPr>
              <a:t>,</a:t>
            </a:r>
            <a:r>
              <a:rPr lang="ru" sz="1500">
                <a:solidFill>
                  <a:srgbClr val="222222"/>
                </a:solidFill>
                <a:highlight>
                  <a:srgbClr val="F2F2F2"/>
                </a:highlight>
              </a:rPr>
              <a:t> </a:t>
            </a:r>
            <a:r>
              <a:rPr lang="ru" sz="1500">
                <a:solidFill>
                  <a:srgbClr val="FF4500"/>
                </a:solidFill>
                <a:highlight>
                  <a:srgbClr val="F2F2F2"/>
                </a:highlight>
              </a:rPr>
              <a:t>100</a:t>
            </a:r>
            <a:r>
              <a:rPr lang="ru" sz="1500">
                <a:solidFill>
                  <a:schemeClr val="dk1"/>
                </a:solidFill>
                <a:highlight>
                  <a:srgbClr val="F2F2F2"/>
                </a:highlight>
              </a:rPr>
              <a:t>)</a:t>
            </a:r>
            <a:r>
              <a:rPr lang="ru" sz="1500">
                <a:solidFill>
                  <a:srgbClr val="66CC66"/>
                </a:solidFill>
                <a:highlight>
                  <a:srgbClr val="F2F2F2"/>
                </a:highlight>
              </a:rPr>
              <a:t>,</a:t>
            </a:r>
            <a:r>
              <a:rPr lang="ru" sz="1500">
                <a:solidFill>
                  <a:srgbClr val="222222"/>
                </a:solidFill>
                <a:highlight>
                  <a:srgbClr val="F2F2F2"/>
                </a:highlight>
              </a:rPr>
              <a:t> </a:t>
            </a:r>
            <a:r>
              <a:rPr lang="ru" sz="1500">
                <a:solidFill>
                  <a:srgbClr val="FF4500"/>
                </a:solidFill>
                <a:highlight>
                  <a:srgbClr val="F2F2F2"/>
                </a:highlight>
              </a:rPr>
              <a:t>0</a:t>
            </a:r>
            <a:r>
              <a:rPr lang="ru" sz="1500">
                <a:solidFill>
                  <a:srgbClr val="66CC66"/>
                </a:solidFill>
                <a:highlight>
                  <a:srgbClr val="F2F2F2"/>
                </a:highlight>
              </a:rPr>
              <a:t>,</a:t>
            </a:r>
            <a:r>
              <a:rPr lang="ru" sz="1500">
                <a:solidFill>
                  <a:srgbClr val="222222"/>
                </a:solidFill>
                <a:highlight>
                  <a:srgbClr val="F2F2F2"/>
                </a:highlight>
              </a:rPr>
              <a:t> pi</a:t>
            </a:r>
            <a:r>
              <a:rPr lang="ru" sz="1500">
                <a:solidFill>
                  <a:schemeClr val="dk1"/>
                </a:solidFill>
                <a:highlight>
                  <a:srgbClr val="F2F2F2"/>
                </a:highlight>
              </a:rPr>
              <a:t>)</a:t>
            </a:r>
            <a:endParaRPr sz="1500">
              <a:solidFill>
                <a:srgbClr val="222222"/>
              </a:solidFill>
              <a:highlight>
                <a:srgbClr val="F2F2F2"/>
              </a:highlight>
            </a:endParaRPr>
          </a:p>
          <a:p>
            <a:pPr marL="152400" marR="152400" lvl="0" indent="0" algn="l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rgbClr val="222222"/>
                </a:solidFill>
                <a:highlight>
                  <a:srgbClr val="F2F2F2"/>
                </a:highlight>
              </a:rPr>
              <a:t>pygame.</a:t>
            </a:r>
            <a:r>
              <a:rPr lang="ru" sz="1500">
                <a:solidFill>
                  <a:schemeClr val="dk1"/>
                </a:solidFill>
                <a:highlight>
                  <a:srgbClr val="F2F2F2"/>
                </a:highlight>
              </a:rPr>
              <a:t>draw</a:t>
            </a:r>
            <a:r>
              <a:rPr lang="ru" sz="1500">
                <a:solidFill>
                  <a:srgbClr val="222222"/>
                </a:solidFill>
                <a:highlight>
                  <a:srgbClr val="F2F2F2"/>
                </a:highlight>
              </a:rPr>
              <a:t>.</a:t>
            </a:r>
            <a:r>
              <a:rPr lang="ru" sz="1500">
                <a:solidFill>
                  <a:schemeClr val="dk1"/>
                </a:solidFill>
                <a:highlight>
                  <a:srgbClr val="F2F2F2"/>
                </a:highlight>
              </a:rPr>
              <a:t>arc(</a:t>
            </a:r>
            <a:r>
              <a:rPr lang="ru" sz="1500">
                <a:solidFill>
                  <a:srgbClr val="222222"/>
                </a:solidFill>
                <a:highlight>
                  <a:srgbClr val="F2F2F2"/>
                </a:highlight>
              </a:rPr>
              <a:t>sc</a:t>
            </a:r>
            <a:r>
              <a:rPr lang="ru" sz="1500">
                <a:solidFill>
                  <a:srgbClr val="66CC66"/>
                </a:solidFill>
                <a:highlight>
                  <a:srgbClr val="F2F2F2"/>
                </a:highlight>
              </a:rPr>
              <a:t>,</a:t>
            </a:r>
            <a:r>
              <a:rPr lang="ru" sz="1500">
                <a:solidFill>
                  <a:srgbClr val="222222"/>
                </a:solidFill>
                <a:highlight>
                  <a:srgbClr val="F2F2F2"/>
                </a:highlight>
              </a:rPr>
              <a:t> PINK</a:t>
            </a:r>
            <a:r>
              <a:rPr lang="ru" sz="1500">
                <a:solidFill>
                  <a:srgbClr val="66CC66"/>
                </a:solidFill>
                <a:highlight>
                  <a:srgbClr val="F2F2F2"/>
                </a:highlight>
              </a:rPr>
              <a:t>,</a:t>
            </a:r>
            <a:r>
              <a:rPr lang="ru" sz="1500">
                <a:solidFill>
                  <a:srgbClr val="222222"/>
                </a:solidFill>
                <a:highlight>
                  <a:srgbClr val="F2F2F2"/>
                </a:highlight>
              </a:rPr>
              <a:t> </a:t>
            </a:r>
            <a:r>
              <a:rPr lang="ru" sz="1500">
                <a:solidFill>
                  <a:schemeClr val="dk1"/>
                </a:solidFill>
                <a:highlight>
                  <a:srgbClr val="F2F2F2"/>
                </a:highlight>
              </a:rPr>
              <a:t>(</a:t>
            </a:r>
            <a:r>
              <a:rPr lang="ru" sz="1500">
                <a:solidFill>
                  <a:srgbClr val="FF4500"/>
                </a:solidFill>
                <a:highlight>
                  <a:srgbClr val="F2F2F2"/>
                </a:highlight>
              </a:rPr>
              <a:t>50</a:t>
            </a:r>
            <a:r>
              <a:rPr lang="ru" sz="1500">
                <a:solidFill>
                  <a:srgbClr val="66CC66"/>
                </a:solidFill>
                <a:highlight>
                  <a:srgbClr val="F2F2F2"/>
                </a:highlight>
              </a:rPr>
              <a:t>,</a:t>
            </a:r>
            <a:r>
              <a:rPr lang="ru" sz="1500">
                <a:solidFill>
                  <a:srgbClr val="222222"/>
                </a:solidFill>
                <a:highlight>
                  <a:srgbClr val="F2F2F2"/>
                </a:highlight>
              </a:rPr>
              <a:t> </a:t>
            </a:r>
            <a:r>
              <a:rPr lang="ru" sz="1500">
                <a:solidFill>
                  <a:srgbClr val="FF4500"/>
                </a:solidFill>
                <a:highlight>
                  <a:srgbClr val="F2F2F2"/>
                </a:highlight>
              </a:rPr>
              <a:t>30</a:t>
            </a:r>
            <a:r>
              <a:rPr lang="ru" sz="1500">
                <a:solidFill>
                  <a:srgbClr val="66CC66"/>
                </a:solidFill>
                <a:highlight>
                  <a:srgbClr val="F2F2F2"/>
                </a:highlight>
              </a:rPr>
              <a:t>,</a:t>
            </a:r>
            <a:r>
              <a:rPr lang="ru" sz="1500">
                <a:solidFill>
                  <a:srgbClr val="222222"/>
                </a:solidFill>
                <a:highlight>
                  <a:srgbClr val="F2F2F2"/>
                </a:highlight>
              </a:rPr>
              <a:t> </a:t>
            </a:r>
            <a:r>
              <a:rPr lang="ru" sz="1500">
                <a:solidFill>
                  <a:srgbClr val="FF4500"/>
                </a:solidFill>
                <a:highlight>
                  <a:srgbClr val="F2F2F2"/>
                </a:highlight>
              </a:rPr>
              <a:t>200</a:t>
            </a:r>
            <a:r>
              <a:rPr lang="ru" sz="1500">
                <a:solidFill>
                  <a:srgbClr val="66CC66"/>
                </a:solidFill>
                <a:highlight>
                  <a:srgbClr val="F2F2F2"/>
                </a:highlight>
              </a:rPr>
              <a:t>,</a:t>
            </a:r>
            <a:r>
              <a:rPr lang="ru" sz="1500">
                <a:solidFill>
                  <a:srgbClr val="222222"/>
                </a:solidFill>
                <a:highlight>
                  <a:srgbClr val="F2F2F2"/>
                </a:highlight>
              </a:rPr>
              <a:t> </a:t>
            </a:r>
            <a:r>
              <a:rPr lang="ru" sz="1500">
                <a:solidFill>
                  <a:srgbClr val="FF4500"/>
                </a:solidFill>
                <a:highlight>
                  <a:srgbClr val="F2F2F2"/>
                </a:highlight>
              </a:rPr>
              <a:t>150</a:t>
            </a:r>
            <a:r>
              <a:rPr lang="ru" sz="1500">
                <a:solidFill>
                  <a:schemeClr val="dk1"/>
                </a:solidFill>
                <a:highlight>
                  <a:srgbClr val="F2F2F2"/>
                </a:highlight>
              </a:rPr>
              <a:t>)</a:t>
            </a:r>
            <a:r>
              <a:rPr lang="ru" sz="1500">
                <a:solidFill>
                  <a:srgbClr val="66CC66"/>
                </a:solidFill>
                <a:highlight>
                  <a:srgbClr val="F2F2F2"/>
                </a:highlight>
              </a:rPr>
              <a:t>,</a:t>
            </a:r>
            <a:r>
              <a:rPr lang="ru" sz="1500">
                <a:solidFill>
                  <a:srgbClr val="222222"/>
                </a:solidFill>
                <a:highlight>
                  <a:srgbClr val="F2F2F2"/>
                </a:highlight>
              </a:rPr>
              <a:t> pi</a:t>
            </a:r>
            <a:r>
              <a:rPr lang="ru" sz="1500">
                <a:solidFill>
                  <a:srgbClr val="66CC66"/>
                </a:solidFill>
                <a:highlight>
                  <a:srgbClr val="F2F2F2"/>
                </a:highlight>
              </a:rPr>
              <a:t>,</a:t>
            </a:r>
            <a:r>
              <a:rPr lang="ru" sz="1500">
                <a:solidFill>
                  <a:srgbClr val="222222"/>
                </a:solidFill>
                <a:highlight>
                  <a:srgbClr val="F2F2F2"/>
                </a:highlight>
              </a:rPr>
              <a:t> </a:t>
            </a:r>
            <a:r>
              <a:rPr lang="ru" sz="1500">
                <a:solidFill>
                  <a:srgbClr val="FF4500"/>
                </a:solidFill>
                <a:highlight>
                  <a:srgbClr val="F2F2F2"/>
                </a:highlight>
              </a:rPr>
              <a:t>2</a:t>
            </a:r>
            <a:r>
              <a:rPr lang="ru" sz="1500">
                <a:solidFill>
                  <a:srgbClr val="222222"/>
                </a:solidFill>
                <a:highlight>
                  <a:srgbClr val="F2F2F2"/>
                </a:highlight>
              </a:rPr>
              <a:t>*pi</a:t>
            </a:r>
            <a:r>
              <a:rPr lang="ru" sz="1500">
                <a:solidFill>
                  <a:srgbClr val="66CC66"/>
                </a:solidFill>
                <a:highlight>
                  <a:srgbClr val="F2F2F2"/>
                </a:highlight>
              </a:rPr>
              <a:t>,</a:t>
            </a:r>
            <a:r>
              <a:rPr lang="ru" sz="1500">
                <a:solidFill>
                  <a:srgbClr val="222222"/>
                </a:solidFill>
                <a:highlight>
                  <a:srgbClr val="F2F2F2"/>
                </a:highlight>
              </a:rPr>
              <a:t> </a:t>
            </a:r>
            <a:r>
              <a:rPr lang="ru" sz="1500">
                <a:solidFill>
                  <a:srgbClr val="FF4500"/>
                </a:solidFill>
                <a:highlight>
                  <a:srgbClr val="F2F2F2"/>
                </a:highlight>
              </a:rPr>
              <a:t>3</a:t>
            </a:r>
            <a:r>
              <a:rPr lang="ru" sz="1500">
                <a:solidFill>
                  <a:schemeClr val="dk1"/>
                </a:solidFill>
                <a:highlight>
                  <a:srgbClr val="F2F2F2"/>
                </a:highlight>
              </a:rPr>
              <a:t>)</a:t>
            </a:r>
            <a:endParaRPr sz="1500">
              <a:solidFill>
                <a:schemeClr val="dk1"/>
              </a:solidFill>
              <a:highlight>
                <a:srgbClr val="F2F2F2"/>
              </a:highlight>
            </a:endParaRPr>
          </a:p>
          <a:p>
            <a:pPr marL="152400" marR="152400" lvl="0" indent="0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chemeClr val="dk1"/>
              </a:solidFill>
              <a:highlight>
                <a:srgbClr val="F2F2F2"/>
              </a:highlight>
            </a:endParaRPr>
          </a:p>
          <a:p>
            <a:pPr marL="152400" marR="152400" lvl="0" indent="0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chemeClr val="dk1"/>
              </a:solidFill>
              <a:highlight>
                <a:srgbClr val="F2F2F2"/>
              </a:highlight>
            </a:endParaRPr>
          </a:p>
          <a:p>
            <a:pPr marL="152400" marR="152400" lvl="0" indent="0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rgbClr val="363636"/>
                </a:solidFill>
                <a:highlight>
                  <a:srgbClr val="FFFFFF"/>
                </a:highlight>
              </a:rPr>
              <a:t>Указывается прямоугольник, описывающий эллипс, из которого вырезается дуга. Четвертый и пятый аргументы – начало и конец дуги, выраженные в радианах. Нулевая точка справа.</a:t>
            </a:r>
            <a:endParaRPr sz="1500">
              <a:solidFill>
                <a:srgbClr val="363636"/>
              </a:solidFill>
              <a:highlight>
                <a:srgbClr val="FFFFFF"/>
              </a:highlight>
            </a:endParaRPr>
          </a:p>
          <a:p>
            <a:pPr marL="152400" marR="152400" lvl="0" indent="0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rgbClr val="363636"/>
                </a:solidFill>
                <a:highlight>
                  <a:srgbClr val="FFFFFF"/>
                </a:highlight>
              </a:rPr>
              <a:t>ЛИСТИНГ</a:t>
            </a:r>
            <a:endParaRPr sz="1500">
              <a:solidFill>
                <a:srgbClr val="363636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rgbClr val="363636"/>
              </a:solidFill>
              <a:highlight>
                <a:srgbClr val="FFFFFF"/>
              </a:highlight>
            </a:endParaRPr>
          </a:p>
          <a:p>
            <a:pPr marL="76200" marR="76200" lvl="0" indent="0" algn="l" rtl="0">
              <a:lnSpc>
                <a:spcPct val="130000"/>
              </a:lnSpc>
              <a:spcBef>
                <a:spcPts val="15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rgbClr val="363636"/>
              </a:solidFill>
            </a:endParaRPr>
          </a:p>
        </p:txBody>
      </p:sp>
      <p:pic>
        <p:nvPicPr>
          <p:cNvPr id="558" name="Google Shape;558;g8abca141d8_0_3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93200" y="1019113"/>
            <a:ext cx="2857500" cy="191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3" name="Google Shape;563;g8abca141d8_0_36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50" y="0"/>
            <a:ext cx="91403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564" name="Google Shape;564;g8abca141d8_0_369"/>
          <p:cNvSpPr/>
          <p:nvPr/>
        </p:nvSpPr>
        <p:spPr>
          <a:xfrm>
            <a:off x="346881" y="232275"/>
            <a:ext cx="7296000" cy="4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</a:pPr>
            <a:r>
              <a:rPr lang="ru" sz="3000"/>
              <a:t>Анимация</a:t>
            </a:r>
            <a:endParaRPr sz="2900" b="1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65" name="Google Shape;565;g8abca141d8_0_369"/>
          <p:cNvCxnSpPr/>
          <p:nvPr/>
        </p:nvCxnSpPr>
        <p:spPr>
          <a:xfrm>
            <a:off x="733481" y="731165"/>
            <a:ext cx="470700" cy="0"/>
          </a:xfrm>
          <a:prstGeom prst="straightConnector1">
            <a:avLst/>
          </a:prstGeom>
          <a:noFill/>
          <a:ln w="88900" cap="flat" cmpd="sng">
            <a:solidFill>
              <a:srgbClr val="F26751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567" name="Google Shape;567;g8abca141d8_0_369"/>
          <p:cNvSpPr txBox="1"/>
          <p:nvPr/>
        </p:nvSpPr>
        <p:spPr>
          <a:xfrm>
            <a:off x="346875" y="1341225"/>
            <a:ext cx="8628600" cy="34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8" name="Google Shape;568;g8abca141d8_0_369"/>
          <p:cNvSpPr txBox="1"/>
          <p:nvPr/>
        </p:nvSpPr>
        <p:spPr>
          <a:xfrm>
            <a:off x="346875" y="992350"/>
            <a:ext cx="7927500" cy="330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700">
                <a:solidFill>
                  <a:srgbClr val="363636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Суть алгоритма в следующем. </a:t>
            </a:r>
            <a:endParaRPr sz="1700">
              <a:solidFill>
                <a:srgbClr val="363636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700">
                <a:solidFill>
                  <a:srgbClr val="363636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Берем фигуру. </a:t>
            </a:r>
            <a:endParaRPr sz="1700">
              <a:solidFill>
                <a:srgbClr val="363636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700">
                <a:solidFill>
                  <a:srgbClr val="363636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Рисуем ее на поверхности. </a:t>
            </a:r>
            <a:endParaRPr sz="1700">
              <a:solidFill>
                <a:srgbClr val="363636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700">
                <a:solidFill>
                  <a:srgbClr val="363636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Обновляем главное окно, человек видит картинку. </a:t>
            </a:r>
            <a:endParaRPr sz="1700">
              <a:solidFill>
                <a:srgbClr val="363636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700">
                <a:solidFill>
                  <a:srgbClr val="363636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Стираем фигуру. </a:t>
            </a:r>
            <a:endParaRPr sz="1700">
              <a:solidFill>
                <a:srgbClr val="363636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700">
                <a:solidFill>
                  <a:srgbClr val="363636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Рисуем ее с небольшим смещением от первоначальной позиции. </a:t>
            </a:r>
            <a:endParaRPr sz="1700">
              <a:solidFill>
                <a:srgbClr val="363636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700">
                <a:solidFill>
                  <a:srgbClr val="363636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Снова обновляем окно и так далее.</a:t>
            </a:r>
            <a:endParaRPr sz="1700">
              <a:solidFill>
                <a:srgbClr val="363636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rgbClr val="363636"/>
              </a:solidFill>
              <a:highlight>
                <a:srgbClr val="FFFFFF"/>
              </a:highlight>
            </a:endParaRPr>
          </a:p>
          <a:p>
            <a:pPr marL="76200" marR="76200" lvl="0" indent="0" algn="l" rtl="0">
              <a:lnSpc>
                <a:spcPct val="130000"/>
              </a:lnSpc>
              <a:spcBef>
                <a:spcPts val="15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rgbClr val="363636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3" name="Google Shape;573;g8abca141d8_0_4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50" y="0"/>
            <a:ext cx="91403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574" name="Google Shape;574;g8abca141d8_0_419"/>
          <p:cNvSpPr/>
          <p:nvPr/>
        </p:nvSpPr>
        <p:spPr>
          <a:xfrm>
            <a:off x="346881" y="232275"/>
            <a:ext cx="7296000" cy="4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</a:pPr>
            <a:r>
              <a:rPr lang="ru" sz="3000">
                <a:solidFill>
                  <a:schemeClr val="dk1"/>
                </a:solidFill>
              </a:rPr>
              <a:t>Анимация</a:t>
            </a:r>
            <a:endParaRPr sz="2900" b="1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75" name="Google Shape;575;g8abca141d8_0_419"/>
          <p:cNvCxnSpPr/>
          <p:nvPr/>
        </p:nvCxnSpPr>
        <p:spPr>
          <a:xfrm>
            <a:off x="733481" y="731165"/>
            <a:ext cx="470700" cy="0"/>
          </a:xfrm>
          <a:prstGeom prst="straightConnector1">
            <a:avLst/>
          </a:prstGeom>
          <a:noFill/>
          <a:ln w="88900" cap="flat" cmpd="sng">
            <a:solidFill>
              <a:srgbClr val="F26751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577" name="Google Shape;577;g8abca141d8_0_419"/>
          <p:cNvSpPr txBox="1"/>
          <p:nvPr/>
        </p:nvSpPr>
        <p:spPr>
          <a:xfrm>
            <a:off x="346875" y="1341225"/>
            <a:ext cx="8628600" cy="34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8" name="Google Shape;578;g8abca141d8_0_419"/>
          <p:cNvSpPr txBox="1"/>
          <p:nvPr/>
        </p:nvSpPr>
        <p:spPr>
          <a:xfrm>
            <a:off x="346875" y="992350"/>
            <a:ext cx="7927500" cy="330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 dirty="0">
                <a:solidFill>
                  <a:srgbClr val="363636"/>
                </a:solidFill>
                <a:highlight>
                  <a:srgbClr val="FFFFFF"/>
                </a:highlight>
              </a:rPr>
              <a:t>Как "стереть" старую фигуру? Для этого используется метод fill() объекта Surface. В качестве аргумента передается цвет, т. е. фон можно сделать любым, а не только черным, который задан по-умолчанию.</a:t>
            </a:r>
            <a:endParaRPr sz="1500" dirty="0">
              <a:solidFill>
                <a:srgbClr val="363636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 dirty="0">
                <a:solidFill>
                  <a:srgbClr val="363636"/>
                </a:solidFill>
                <a:highlight>
                  <a:srgbClr val="FFFFFF"/>
                </a:highlight>
              </a:rPr>
              <a:t>Код анимации круга. Объект появляется с левой стороны, доходит до правой, исчезает за ней. После этого снова появляется слева. </a:t>
            </a:r>
            <a:endParaRPr sz="1200" dirty="0">
              <a:solidFill>
                <a:srgbClr val="363636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 dirty="0">
                <a:solidFill>
                  <a:srgbClr val="363636"/>
                </a:solidFill>
                <a:highlight>
                  <a:srgbClr val="FFFFFF"/>
                </a:highlight>
              </a:rPr>
              <a:t>Листинг</a:t>
            </a:r>
            <a:endParaRPr sz="1200" dirty="0">
              <a:solidFill>
                <a:srgbClr val="363636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>
              <a:solidFill>
                <a:srgbClr val="363636"/>
              </a:solidFill>
              <a:highlight>
                <a:srgbClr val="FFFFFF"/>
              </a:highlight>
            </a:endParaRPr>
          </a:p>
          <a:p>
            <a:pPr marL="76200" marR="76200" lvl="0" indent="0" algn="l" rtl="0">
              <a:lnSpc>
                <a:spcPct val="130000"/>
              </a:lnSpc>
              <a:spcBef>
                <a:spcPts val="15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>
              <a:solidFill>
                <a:srgbClr val="363636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" name="Google Shape;583;g8abca141d8_0_37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50" y="0"/>
            <a:ext cx="91403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584" name="Google Shape;584;g8abca141d8_0_378"/>
          <p:cNvSpPr/>
          <p:nvPr/>
        </p:nvSpPr>
        <p:spPr>
          <a:xfrm>
            <a:off x="346881" y="232275"/>
            <a:ext cx="7296000" cy="4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</a:pPr>
            <a:r>
              <a:rPr lang="ru" sz="3000">
                <a:solidFill>
                  <a:schemeClr val="dk1"/>
                </a:solidFill>
              </a:rPr>
              <a:t>События клавиатуры</a:t>
            </a:r>
            <a:endParaRPr sz="2900" b="1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85" name="Google Shape;585;g8abca141d8_0_378"/>
          <p:cNvCxnSpPr/>
          <p:nvPr/>
        </p:nvCxnSpPr>
        <p:spPr>
          <a:xfrm>
            <a:off x="733481" y="731165"/>
            <a:ext cx="470700" cy="0"/>
          </a:xfrm>
          <a:prstGeom prst="straightConnector1">
            <a:avLst/>
          </a:prstGeom>
          <a:noFill/>
          <a:ln w="88900" cap="flat" cmpd="sng">
            <a:solidFill>
              <a:srgbClr val="F26751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587" name="Google Shape;587;g8abca141d8_0_378"/>
          <p:cNvSpPr txBox="1"/>
          <p:nvPr/>
        </p:nvSpPr>
        <p:spPr>
          <a:xfrm>
            <a:off x="346875" y="1341225"/>
            <a:ext cx="8628600" cy="34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8" name="Google Shape;588;g8abca141d8_0_378"/>
          <p:cNvSpPr txBox="1"/>
          <p:nvPr/>
        </p:nvSpPr>
        <p:spPr>
          <a:xfrm>
            <a:off x="346875" y="992350"/>
            <a:ext cx="7927500" cy="330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700">
              <a:solidFill>
                <a:srgbClr val="363636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700">
                <a:solidFill>
                  <a:srgbClr val="363636"/>
                </a:solidFill>
                <a:highlight>
                  <a:srgbClr val="FFFFFF"/>
                </a:highlight>
              </a:rPr>
              <a:t>Обработкой событий занимается модуль pygame.event, который включает ряд функций, наиболее важная из которых уже ранее рассмотренная pygame.event.get(), которая забирает из очереди произошедшие события.</a:t>
            </a:r>
            <a:endParaRPr sz="1700">
              <a:solidFill>
                <a:srgbClr val="363636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700">
                <a:solidFill>
                  <a:srgbClr val="363636"/>
                </a:solidFill>
                <a:highlight>
                  <a:srgbClr val="FFFFFF"/>
                </a:highlight>
              </a:rPr>
              <a:t>В pygame, когда фиксируется то или иное событие, создается соответствующий ему объект от класса Event. Уже с этими объектами работает программа. Экземпляры данного класса имеют только свойства, у них нет методов. У всех экземпляров есть свойство type. Набор остальных свойств события зависит от значения type.</a:t>
            </a:r>
            <a:endParaRPr sz="1700">
              <a:solidFill>
                <a:srgbClr val="363636"/>
              </a:solidFill>
              <a:highlight>
                <a:srgbClr val="FFFFFF"/>
              </a:highlight>
            </a:endParaRPr>
          </a:p>
          <a:p>
            <a:pPr marL="76200" marR="76200" lvl="0" indent="0" algn="l" rtl="0">
              <a:lnSpc>
                <a:spcPct val="130000"/>
              </a:lnSpc>
              <a:spcBef>
                <a:spcPts val="15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rgbClr val="363636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" name="Google Shape;219;g8abca141d8_0_4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50" y="0"/>
            <a:ext cx="91403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g8abca141d8_0_443"/>
          <p:cNvSpPr/>
          <p:nvPr/>
        </p:nvSpPr>
        <p:spPr>
          <a:xfrm>
            <a:off x="346866" y="232275"/>
            <a:ext cx="4264800" cy="4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</a:pPr>
            <a:r>
              <a:rPr lang="ru" sz="3000"/>
              <a:t>Создание окна</a:t>
            </a:r>
            <a:endParaRPr sz="2900" b="1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21" name="Google Shape;221;g8abca141d8_0_443"/>
          <p:cNvCxnSpPr/>
          <p:nvPr/>
        </p:nvCxnSpPr>
        <p:spPr>
          <a:xfrm>
            <a:off x="733481" y="731165"/>
            <a:ext cx="470700" cy="0"/>
          </a:xfrm>
          <a:prstGeom prst="straightConnector1">
            <a:avLst/>
          </a:prstGeom>
          <a:noFill/>
          <a:ln w="88900" cap="flat" cmpd="sng">
            <a:solidFill>
              <a:srgbClr val="F26751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223" name="Google Shape;223;g8abca141d8_0_443"/>
          <p:cNvSpPr txBox="1"/>
          <p:nvPr/>
        </p:nvSpPr>
        <p:spPr>
          <a:xfrm>
            <a:off x="346875" y="1341225"/>
            <a:ext cx="8628600" cy="34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g8abca141d8_0_443"/>
          <p:cNvSpPr txBox="1"/>
          <p:nvPr/>
        </p:nvSpPr>
        <p:spPr>
          <a:xfrm>
            <a:off x="346875" y="992350"/>
            <a:ext cx="8386800" cy="39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600">
                <a:solidFill>
                  <a:srgbClr val="363636"/>
                </a:solidFill>
              </a:rPr>
              <a:t>В pygame есть функция init(), которая импортирует весь инструментарий pygame, другими словами, инициализирует все модули библиотеки.</a:t>
            </a:r>
            <a:endParaRPr sz="2600">
              <a:solidFill>
                <a:srgbClr val="363636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600">
                <a:solidFill>
                  <a:srgbClr val="363636"/>
                </a:solidFill>
              </a:rPr>
              <a:t>После этого можно вывести на экран главное графическое окно игры с помощью функции set_mode() модуля display, входящего в состав библиотеки pygame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3" name="Google Shape;593;g8abca141d8_0_38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50" y="0"/>
            <a:ext cx="91403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594" name="Google Shape;594;g8abca141d8_0_387"/>
          <p:cNvSpPr/>
          <p:nvPr/>
        </p:nvSpPr>
        <p:spPr>
          <a:xfrm>
            <a:off x="346881" y="232275"/>
            <a:ext cx="7296000" cy="4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</a:pPr>
            <a:r>
              <a:rPr lang="ru" sz="3000">
                <a:solidFill>
                  <a:schemeClr val="dk1"/>
                </a:solidFill>
              </a:rPr>
              <a:t>События клавиатуры</a:t>
            </a:r>
            <a:endParaRPr sz="2900"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</a:pPr>
            <a:endParaRPr sz="3000"/>
          </a:p>
        </p:txBody>
      </p:sp>
      <p:cxnSp>
        <p:nvCxnSpPr>
          <p:cNvPr id="595" name="Google Shape;595;g8abca141d8_0_387"/>
          <p:cNvCxnSpPr/>
          <p:nvPr/>
        </p:nvCxnSpPr>
        <p:spPr>
          <a:xfrm>
            <a:off x="733481" y="731165"/>
            <a:ext cx="470700" cy="0"/>
          </a:xfrm>
          <a:prstGeom prst="straightConnector1">
            <a:avLst/>
          </a:prstGeom>
          <a:noFill/>
          <a:ln w="88900" cap="flat" cmpd="sng">
            <a:solidFill>
              <a:srgbClr val="F26751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597" name="Google Shape;597;g8abca141d8_0_387"/>
          <p:cNvSpPr txBox="1"/>
          <p:nvPr/>
        </p:nvSpPr>
        <p:spPr>
          <a:xfrm>
            <a:off x="346875" y="1341225"/>
            <a:ext cx="8628600" cy="34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8" name="Google Shape;598;g8abca141d8_0_387"/>
          <p:cNvSpPr txBox="1"/>
          <p:nvPr/>
        </p:nvSpPr>
        <p:spPr>
          <a:xfrm>
            <a:off x="346875" y="992350"/>
            <a:ext cx="7927500" cy="330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rgbClr val="363636"/>
                </a:solidFill>
                <a:highlight>
                  <a:srgbClr val="FFFFFF"/>
                </a:highlight>
              </a:rPr>
              <a:t>События клавиатуры могут быть двух типов (иметь одно из двух значений type) – клавиша была нажата, клавиша была отпущена. Если вы нажали клавишу и отпустили, то в очередь событий будут записаны оба. Какое из них обрабатывать, зависит от контекста игры. Если вы зажали клавишу и не отпускаете ее, то в очередь записывается только один вариант – клавиша нажата.</a:t>
            </a:r>
            <a:endParaRPr sz="1600">
              <a:solidFill>
                <a:srgbClr val="363636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rgbClr val="363636"/>
                </a:solidFill>
                <a:highlight>
                  <a:srgbClr val="FFFFFF"/>
                </a:highlight>
              </a:rPr>
              <a:t>Событию типа "клавиша нажата" в поле type записывается числовое значение, совпадающее со значением константы pygame.KEYDOWN. Событию типа "клавиша отпущена" в поле type записывается значение, совпадающее со значением константы pygame.KEYUP.</a:t>
            </a:r>
            <a:endParaRPr sz="1600">
              <a:solidFill>
                <a:srgbClr val="363636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rgbClr val="363636"/>
              </a:solidFill>
              <a:highlight>
                <a:srgbClr val="FFFFFF"/>
              </a:highlight>
            </a:endParaRPr>
          </a:p>
          <a:p>
            <a:pPr marL="76200" marR="76200" lvl="0" indent="0" algn="l" rtl="0">
              <a:lnSpc>
                <a:spcPct val="130000"/>
              </a:lnSpc>
              <a:spcBef>
                <a:spcPts val="15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rgbClr val="363636"/>
              </a:solidFill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3" name="Google Shape;603;g8abca141d8_0_39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50" y="0"/>
            <a:ext cx="91403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604" name="Google Shape;604;g8abca141d8_0_396"/>
          <p:cNvSpPr/>
          <p:nvPr/>
        </p:nvSpPr>
        <p:spPr>
          <a:xfrm>
            <a:off x="346881" y="232275"/>
            <a:ext cx="7296000" cy="4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</a:pPr>
            <a:r>
              <a:rPr lang="ru" sz="3000"/>
              <a:t>события клавиатуры</a:t>
            </a:r>
            <a:endParaRPr sz="2900" b="1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05" name="Google Shape;605;g8abca141d8_0_396"/>
          <p:cNvCxnSpPr/>
          <p:nvPr/>
        </p:nvCxnSpPr>
        <p:spPr>
          <a:xfrm>
            <a:off x="733481" y="731165"/>
            <a:ext cx="470700" cy="0"/>
          </a:xfrm>
          <a:prstGeom prst="straightConnector1">
            <a:avLst/>
          </a:prstGeom>
          <a:noFill/>
          <a:ln w="88900" cap="flat" cmpd="sng">
            <a:solidFill>
              <a:srgbClr val="F26751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607" name="Google Shape;607;g8abca141d8_0_396"/>
          <p:cNvSpPr txBox="1"/>
          <p:nvPr/>
        </p:nvSpPr>
        <p:spPr>
          <a:xfrm>
            <a:off x="346875" y="1341225"/>
            <a:ext cx="8628600" cy="34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8" name="Google Shape;608;g8abca141d8_0_396"/>
          <p:cNvSpPr txBox="1"/>
          <p:nvPr/>
        </p:nvSpPr>
        <p:spPr>
          <a:xfrm>
            <a:off x="346875" y="992350"/>
            <a:ext cx="7927500" cy="330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700">
                <a:solidFill>
                  <a:srgbClr val="363636"/>
                </a:solidFill>
                <a:highlight>
                  <a:srgbClr val="FFFFFF"/>
                </a:highlight>
              </a:rPr>
              <a:t>У обоих типов событий клавиатуры есть атрибуты key и mod. В key записывается конкретная клавиша, которая была нажата или отжата. В mod – клавиши-модификаторы (Shift, Ctrl и др.), которые были зажаты в момент нажатия или отжатия обычной клавиши. У событий KEYDOWN также есть поле unicode, куда записывается символ нажатой клавиши (тип данных str).</a:t>
            </a:r>
            <a:endParaRPr sz="1700">
              <a:solidFill>
                <a:srgbClr val="363636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700">
                <a:solidFill>
                  <a:srgbClr val="363636"/>
                </a:solidFill>
                <a:highlight>
                  <a:srgbClr val="FFFFFF"/>
                </a:highlight>
              </a:rPr>
              <a:t>Рассмотрим, как это работает. Пусть в центре окна имеется круг, который можно двигать по горизонтали клавишами стрелок клавиатуры:</a:t>
            </a:r>
            <a:endParaRPr sz="1700">
              <a:solidFill>
                <a:srgbClr val="363636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700">
                <a:solidFill>
                  <a:srgbClr val="363636"/>
                </a:solidFill>
                <a:highlight>
                  <a:srgbClr val="FFFFFF"/>
                </a:highlight>
              </a:rPr>
              <a:t>listing1</a:t>
            </a:r>
            <a:endParaRPr sz="1700">
              <a:solidFill>
                <a:srgbClr val="363636"/>
              </a:solidFill>
              <a:highlight>
                <a:srgbClr val="FFFFFF"/>
              </a:highlight>
            </a:endParaRPr>
          </a:p>
          <a:p>
            <a:pPr marL="76200" marR="76200" lvl="0" indent="0" algn="l" rtl="0">
              <a:lnSpc>
                <a:spcPct val="130000"/>
              </a:lnSpc>
              <a:spcBef>
                <a:spcPts val="15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rgbClr val="363636"/>
              </a:solidFill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3" name="Google Shape;613;g8abca141d8_0_4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50" y="0"/>
            <a:ext cx="91403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614" name="Google Shape;614;g8abca141d8_0_432"/>
          <p:cNvSpPr/>
          <p:nvPr/>
        </p:nvSpPr>
        <p:spPr>
          <a:xfrm>
            <a:off x="346881" y="232275"/>
            <a:ext cx="7296000" cy="4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</a:pPr>
            <a:r>
              <a:rPr lang="ru" sz="3000"/>
              <a:t>события клавиатуры</a:t>
            </a:r>
            <a:endParaRPr sz="2900" b="1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15" name="Google Shape;615;g8abca141d8_0_432"/>
          <p:cNvCxnSpPr/>
          <p:nvPr/>
        </p:nvCxnSpPr>
        <p:spPr>
          <a:xfrm>
            <a:off x="733481" y="731165"/>
            <a:ext cx="470700" cy="0"/>
          </a:xfrm>
          <a:prstGeom prst="straightConnector1">
            <a:avLst/>
          </a:prstGeom>
          <a:noFill/>
          <a:ln w="88900" cap="flat" cmpd="sng">
            <a:solidFill>
              <a:srgbClr val="F26751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617" name="Google Shape;617;g8abca141d8_0_432"/>
          <p:cNvSpPr txBox="1"/>
          <p:nvPr/>
        </p:nvSpPr>
        <p:spPr>
          <a:xfrm>
            <a:off x="346875" y="1341225"/>
            <a:ext cx="8628600" cy="34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8" name="Google Shape;618;g8abca141d8_0_432"/>
          <p:cNvSpPr txBox="1"/>
          <p:nvPr/>
        </p:nvSpPr>
        <p:spPr>
          <a:xfrm>
            <a:off x="388200" y="919800"/>
            <a:ext cx="7927500" cy="330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363636"/>
                </a:solidFill>
                <a:highlight>
                  <a:srgbClr val="FFFFFF"/>
                </a:highlight>
              </a:rPr>
              <a:t>В цикле обработки событий теперь проверяется не только событие выхода, но также нажатие клавиш. Сначала необходимо проверить тип, потому что не у всех событий есть атрибут key. Если сразу начать проверять key, то сгенерируется ошибка по той причине, что могло произойти множество событий. Например, движение мыши, у которого нет поля key. Соответственно, попытка взять значение из несуществующего поля (i.key) приведет к генерации исключения.</a:t>
            </a:r>
            <a:endParaRPr>
              <a:solidFill>
                <a:srgbClr val="363636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363636"/>
                </a:solidFill>
                <a:highlight>
                  <a:srgbClr val="FFFFFF"/>
                </a:highlight>
              </a:rPr>
              <a:t>Часто проверку и типа и клавиши записывают в одно логическое выражение (</a:t>
            </a:r>
            <a:r>
              <a:rPr lang="ru">
                <a:solidFill>
                  <a:srgbClr val="363636"/>
                </a:solidFill>
                <a:highlight>
                  <a:srgbClr val="F2F2F2"/>
                </a:highlight>
                <a:latin typeface="Courier New"/>
                <a:ea typeface="Courier New"/>
                <a:cs typeface="Courier New"/>
                <a:sym typeface="Courier New"/>
              </a:rPr>
              <a:t>i.</a:t>
            </a:r>
            <a:r>
              <a:rPr lang="ru">
                <a:solidFill>
                  <a:srgbClr val="008000"/>
                </a:solidFill>
                <a:highlight>
                  <a:srgbClr val="F2F2F2"/>
                </a:highlight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ru">
                <a:solidFill>
                  <a:srgbClr val="363636"/>
                </a:solidFill>
                <a:highlight>
                  <a:srgbClr val="F2F2F2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>
                <a:solidFill>
                  <a:srgbClr val="66CC66"/>
                </a:solidFill>
                <a:highlight>
                  <a:srgbClr val="F2F2F2"/>
                </a:highlight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lang="ru">
                <a:solidFill>
                  <a:srgbClr val="363636"/>
                </a:solidFill>
                <a:highlight>
                  <a:srgbClr val="F2F2F2"/>
                </a:highlight>
                <a:latin typeface="Courier New"/>
                <a:ea typeface="Courier New"/>
                <a:cs typeface="Courier New"/>
                <a:sym typeface="Courier New"/>
              </a:rPr>
              <a:t> pygame.</a:t>
            </a:r>
            <a:r>
              <a:rPr lang="ru">
                <a:solidFill>
                  <a:schemeClr val="dk1"/>
                </a:solidFill>
                <a:highlight>
                  <a:srgbClr val="F2F2F2"/>
                </a:highlight>
                <a:latin typeface="Courier New"/>
                <a:ea typeface="Courier New"/>
                <a:cs typeface="Courier New"/>
                <a:sym typeface="Courier New"/>
              </a:rPr>
              <a:t>KEYDOWN</a:t>
            </a:r>
            <a:r>
              <a:rPr lang="ru">
                <a:solidFill>
                  <a:srgbClr val="363636"/>
                </a:solidFill>
                <a:highlight>
                  <a:srgbClr val="F2F2F2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b="1">
                <a:solidFill>
                  <a:srgbClr val="FF7700"/>
                </a:solidFill>
                <a:highlight>
                  <a:srgbClr val="F2F2F2"/>
                </a:highlight>
                <a:latin typeface="Courier New"/>
                <a:ea typeface="Courier New"/>
                <a:cs typeface="Courier New"/>
                <a:sym typeface="Courier New"/>
              </a:rPr>
              <a:t>and</a:t>
            </a:r>
            <a:r>
              <a:rPr lang="ru">
                <a:solidFill>
                  <a:srgbClr val="363636"/>
                </a:solidFill>
                <a:highlight>
                  <a:srgbClr val="F2F2F2"/>
                </a:highlight>
                <a:latin typeface="Courier New"/>
                <a:ea typeface="Courier New"/>
                <a:cs typeface="Courier New"/>
                <a:sym typeface="Courier New"/>
              </a:rPr>
              <a:t> i.</a:t>
            </a:r>
            <a:r>
              <a:rPr lang="ru">
                <a:solidFill>
                  <a:schemeClr val="dk1"/>
                </a:solidFill>
                <a:highlight>
                  <a:srgbClr val="F2F2F2"/>
                </a:highlight>
                <a:latin typeface="Courier New"/>
                <a:ea typeface="Courier New"/>
                <a:cs typeface="Courier New"/>
                <a:sym typeface="Courier New"/>
              </a:rPr>
              <a:t>key</a:t>
            </a:r>
            <a:r>
              <a:rPr lang="ru">
                <a:solidFill>
                  <a:srgbClr val="363636"/>
                </a:solidFill>
                <a:highlight>
                  <a:srgbClr val="F2F2F2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>
                <a:solidFill>
                  <a:srgbClr val="66CC66"/>
                </a:solidFill>
                <a:highlight>
                  <a:srgbClr val="F2F2F2"/>
                </a:highlight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lang="ru">
                <a:solidFill>
                  <a:srgbClr val="363636"/>
                </a:solidFill>
                <a:highlight>
                  <a:srgbClr val="F2F2F2"/>
                </a:highlight>
                <a:latin typeface="Courier New"/>
                <a:ea typeface="Courier New"/>
                <a:cs typeface="Courier New"/>
                <a:sym typeface="Courier New"/>
              </a:rPr>
              <a:t> pygame.</a:t>
            </a:r>
            <a:r>
              <a:rPr lang="ru">
                <a:solidFill>
                  <a:schemeClr val="dk1"/>
                </a:solidFill>
                <a:highlight>
                  <a:srgbClr val="F2F2F2"/>
                </a:highlight>
                <a:latin typeface="Courier New"/>
                <a:ea typeface="Courier New"/>
                <a:cs typeface="Courier New"/>
                <a:sym typeface="Courier New"/>
              </a:rPr>
              <a:t>K_LEFT</a:t>
            </a:r>
            <a:r>
              <a:rPr lang="ru">
                <a:solidFill>
                  <a:srgbClr val="363636"/>
                </a:solidFill>
                <a:highlight>
                  <a:srgbClr val="FFFFFF"/>
                </a:highlight>
              </a:rPr>
              <a:t>). В Python так можно делать потому, что если первая часть сложного выражения возвращает ложь, то вторая часть уже не проверяется.</a:t>
            </a:r>
            <a:endParaRPr>
              <a:solidFill>
                <a:srgbClr val="363636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363636"/>
                </a:solidFill>
                <a:highlight>
                  <a:srgbClr val="FFFFFF"/>
                </a:highlight>
              </a:rPr>
              <a:t>Если какая-либо клавиша была нажата, то проверяется, какая именно. В данном случае обрабатываются только две клавиши. В зависимости от этого меняется значение координаты </a:t>
            </a:r>
            <a:r>
              <a:rPr lang="ru" i="1">
                <a:solidFill>
                  <a:srgbClr val="363636"/>
                </a:solidFill>
                <a:highlight>
                  <a:srgbClr val="FFFFFF"/>
                </a:highlight>
              </a:rPr>
              <a:t>x</a:t>
            </a:r>
            <a:r>
              <a:rPr lang="ru">
                <a:solidFill>
                  <a:srgbClr val="363636"/>
                </a:solidFill>
                <a:highlight>
                  <a:srgbClr val="FFFFFF"/>
                </a:highlight>
              </a:rPr>
              <a:t>.</a:t>
            </a:r>
            <a:endParaRPr>
              <a:solidFill>
                <a:srgbClr val="363636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rgbClr val="363636"/>
              </a:solidFill>
              <a:highlight>
                <a:srgbClr val="FFFFFF"/>
              </a:highlight>
            </a:endParaRPr>
          </a:p>
          <a:p>
            <a:pPr marL="76200" marR="76200" lvl="0" indent="0" algn="l" rtl="0">
              <a:lnSpc>
                <a:spcPct val="130000"/>
              </a:lnSpc>
              <a:spcBef>
                <a:spcPts val="15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rgbClr val="363636"/>
              </a:solidFill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3" name="Google Shape;623;g8abca141d8_0_48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50" y="0"/>
            <a:ext cx="91403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624" name="Google Shape;624;g8abca141d8_0_484"/>
          <p:cNvSpPr/>
          <p:nvPr/>
        </p:nvSpPr>
        <p:spPr>
          <a:xfrm>
            <a:off x="346881" y="232275"/>
            <a:ext cx="7296000" cy="4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</a:pPr>
            <a:r>
              <a:rPr lang="ru" sz="3000"/>
              <a:t>события клавиатуры</a:t>
            </a:r>
            <a:endParaRPr sz="2900" b="1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25" name="Google Shape;625;g8abca141d8_0_484"/>
          <p:cNvCxnSpPr/>
          <p:nvPr/>
        </p:nvCxnSpPr>
        <p:spPr>
          <a:xfrm>
            <a:off x="733481" y="731165"/>
            <a:ext cx="470700" cy="0"/>
          </a:xfrm>
          <a:prstGeom prst="straightConnector1">
            <a:avLst/>
          </a:prstGeom>
          <a:noFill/>
          <a:ln w="88900" cap="flat" cmpd="sng">
            <a:solidFill>
              <a:srgbClr val="F26751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627" name="Google Shape;627;g8abca141d8_0_484"/>
          <p:cNvSpPr txBox="1"/>
          <p:nvPr/>
        </p:nvSpPr>
        <p:spPr>
          <a:xfrm>
            <a:off x="346875" y="1341225"/>
            <a:ext cx="8628600" cy="34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8" name="Google Shape;628;g8abca141d8_0_484"/>
          <p:cNvSpPr txBox="1"/>
          <p:nvPr/>
        </p:nvSpPr>
        <p:spPr>
          <a:xfrm>
            <a:off x="388200" y="919800"/>
            <a:ext cx="7927500" cy="330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>
                <a:solidFill>
                  <a:srgbClr val="363636"/>
                </a:solidFill>
                <a:highlight>
                  <a:srgbClr val="FFFFFF"/>
                </a:highlight>
              </a:rPr>
              <a:t>Проблема данного кода в том, что при выполнении программы, чтобы круг двигался, надо постоянно нажимать и отжимать клавиши. Если просто зажать их на длительный период, то объект не будет постоянно двигаться. Он сместиться только одноразово на 3 пикселя.</a:t>
            </a:r>
            <a:endParaRPr sz="1800">
              <a:solidFill>
                <a:srgbClr val="363636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>
                <a:solidFill>
                  <a:srgbClr val="363636"/>
                </a:solidFill>
                <a:highlight>
                  <a:srgbClr val="FFFFFF"/>
                </a:highlight>
              </a:rPr>
              <a:t>Так происходит потому, что событие нажатия на клавишу происходит один раз, сколь долго бы ее не держали. Это событие было забрано из очереди функцией get() и обработано. Его больше нет. Поэтому приходится генерировать новое событие, еще раз нажимая на клавишу.</a:t>
            </a:r>
            <a:endParaRPr sz="1800">
              <a:solidFill>
                <a:srgbClr val="363636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363636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rgbClr val="363636"/>
              </a:solidFill>
              <a:highlight>
                <a:srgbClr val="FFFFFF"/>
              </a:highlight>
            </a:endParaRPr>
          </a:p>
          <a:p>
            <a:pPr marL="76200" marR="76200" lvl="0" indent="0" algn="l" rtl="0">
              <a:lnSpc>
                <a:spcPct val="130000"/>
              </a:lnSpc>
              <a:spcBef>
                <a:spcPts val="15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rgbClr val="363636"/>
              </a:solidFill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3" name="Google Shape;633;g8abca141d8_0_49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50" y="0"/>
            <a:ext cx="91403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634" name="Google Shape;634;g8abca141d8_0_493"/>
          <p:cNvSpPr/>
          <p:nvPr/>
        </p:nvSpPr>
        <p:spPr>
          <a:xfrm>
            <a:off x="346881" y="232275"/>
            <a:ext cx="7296000" cy="4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</a:pPr>
            <a:r>
              <a:rPr lang="ru" sz="3000"/>
              <a:t>события клавиатуры</a:t>
            </a:r>
            <a:endParaRPr sz="2900" b="1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35" name="Google Shape;635;g8abca141d8_0_493"/>
          <p:cNvCxnSpPr/>
          <p:nvPr/>
        </p:nvCxnSpPr>
        <p:spPr>
          <a:xfrm>
            <a:off x="733481" y="731165"/>
            <a:ext cx="470700" cy="0"/>
          </a:xfrm>
          <a:prstGeom prst="straightConnector1">
            <a:avLst/>
          </a:prstGeom>
          <a:noFill/>
          <a:ln w="88900" cap="flat" cmpd="sng">
            <a:solidFill>
              <a:srgbClr val="F26751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637" name="Google Shape;637;g8abca141d8_0_493"/>
          <p:cNvSpPr txBox="1"/>
          <p:nvPr/>
        </p:nvSpPr>
        <p:spPr>
          <a:xfrm>
            <a:off x="346875" y="1341225"/>
            <a:ext cx="8628600" cy="34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8" name="Google Shape;638;g8abca141d8_0_493"/>
          <p:cNvSpPr txBox="1"/>
          <p:nvPr/>
        </p:nvSpPr>
        <p:spPr>
          <a:xfrm>
            <a:off x="388200" y="919800"/>
            <a:ext cx="7927500" cy="330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rgbClr val="363636"/>
                </a:solidFill>
                <a:highlight>
                  <a:srgbClr val="FFFFFF"/>
                </a:highlight>
              </a:rPr>
              <a:t>Как быть, если по логике вещей надо, чтобы шар двигался до тех пор, пока клавиша зажата? Когда же она отпускается, шар должен останавливаться. Первое, что надо сделать, – это перенести изменение координаты </a:t>
            </a:r>
            <a:r>
              <a:rPr lang="ru" sz="1600" i="1">
                <a:solidFill>
                  <a:srgbClr val="363636"/>
                </a:solidFill>
                <a:highlight>
                  <a:srgbClr val="FFFFFF"/>
                </a:highlight>
              </a:rPr>
              <a:t>x</a:t>
            </a:r>
            <a:r>
              <a:rPr lang="ru" sz="1600">
                <a:solidFill>
                  <a:srgbClr val="363636"/>
                </a:solidFill>
                <a:highlight>
                  <a:srgbClr val="FFFFFF"/>
                </a:highlight>
              </a:rPr>
              <a:t> в основную ветку главного цикла while. В таком случае на каждой его итерации координата будет меняться, а значит шар двигаться постоянно.</a:t>
            </a:r>
            <a:endParaRPr sz="1600">
              <a:solidFill>
                <a:srgbClr val="363636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rgbClr val="363636"/>
                </a:solidFill>
                <a:highlight>
                  <a:srgbClr val="FFFFFF"/>
                </a:highlight>
              </a:rPr>
              <a:t>Во-вторых, в цикле обработки событий нам придется следить не только за нажатием клавиши, но и ее отжатием. Когда клавиша нажимается, какая-либо переменная, играющая роль флага, должна принимать одно значение, когда клавиша отпускается эта же переменная должна принимать другое значение.</a:t>
            </a:r>
            <a:endParaRPr sz="1600">
              <a:solidFill>
                <a:srgbClr val="363636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rgbClr val="363636"/>
                </a:solidFill>
                <a:highlight>
                  <a:srgbClr val="FFFFFF"/>
                </a:highlight>
              </a:rPr>
              <a:t>В основном теле while надо проверять значение этой переменной и в зависимости от него менять или не менять значение координаты.</a:t>
            </a:r>
            <a:endParaRPr sz="1600">
              <a:solidFill>
                <a:srgbClr val="363636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363636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rgbClr val="363636"/>
              </a:solidFill>
              <a:highlight>
                <a:srgbClr val="FFFFFF"/>
              </a:highlight>
            </a:endParaRPr>
          </a:p>
          <a:p>
            <a:pPr marL="76200" marR="76200" lvl="0" indent="0" algn="l" rtl="0">
              <a:lnSpc>
                <a:spcPct val="130000"/>
              </a:lnSpc>
              <a:spcBef>
                <a:spcPts val="15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rgbClr val="363636"/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3" name="Google Shape;643;g8abca141d8_0_50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50" y="0"/>
            <a:ext cx="91403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644" name="Google Shape;644;g8abca141d8_0_502"/>
          <p:cNvSpPr/>
          <p:nvPr/>
        </p:nvSpPr>
        <p:spPr>
          <a:xfrm>
            <a:off x="346881" y="232275"/>
            <a:ext cx="7296000" cy="4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</a:pPr>
            <a:r>
              <a:rPr lang="ru" sz="3000"/>
              <a:t>события мыши</a:t>
            </a:r>
            <a:endParaRPr sz="2900" b="1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45" name="Google Shape;645;g8abca141d8_0_502"/>
          <p:cNvCxnSpPr/>
          <p:nvPr/>
        </p:nvCxnSpPr>
        <p:spPr>
          <a:xfrm>
            <a:off x="733481" y="731165"/>
            <a:ext cx="470700" cy="0"/>
          </a:xfrm>
          <a:prstGeom prst="straightConnector1">
            <a:avLst/>
          </a:prstGeom>
          <a:noFill/>
          <a:ln w="88900" cap="flat" cmpd="sng">
            <a:solidFill>
              <a:srgbClr val="F26751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647" name="Google Shape;647;g8abca141d8_0_502"/>
          <p:cNvSpPr txBox="1"/>
          <p:nvPr/>
        </p:nvSpPr>
        <p:spPr>
          <a:xfrm>
            <a:off x="346875" y="1341225"/>
            <a:ext cx="8628600" cy="34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8" name="Google Shape;648;g8abca141d8_0_502"/>
          <p:cNvSpPr txBox="1"/>
          <p:nvPr/>
        </p:nvSpPr>
        <p:spPr>
          <a:xfrm>
            <a:off x="388200" y="919800"/>
            <a:ext cx="7927500" cy="330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700">
                <a:solidFill>
                  <a:srgbClr val="363636"/>
                </a:solidFill>
                <a:latin typeface="Roboto"/>
                <a:ea typeface="Roboto"/>
                <a:cs typeface="Roboto"/>
                <a:sym typeface="Roboto"/>
              </a:rPr>
              <a:t>В Pygame обрабатываются три типа событий мыши:</a:t>
            </a:r>
            <a:endParaRPr sz="1700">
              <a:solidFill>
                <a:srgbClr val="36363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3655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363636"/>
              </a:buClr>
              <a:buSzPts val="1700"/>
              <a:buChar char="●"/>
            </a:pPr>
            <a:r>
              <a:rPr lang="ru" sz="1700">
                <a:solidFill>
                  <a:srgbClr val="363636"/>
                </a:solidFill>
                <a:latin typeface="Roboto"/>
                <a:ea typeface="Roboto"/>
                <a:cs typeface="Roboto"/>
                <a:sym typeface="Roboto"/>
              </a:rPr>
              <a:t>нажатие кнопки (значение свойства </a:t>
            </a:r>
            <a:r>
              <a:rPr lang="ru" sz="1700" b="1">
                <a:solidFill>
                  <a:srgbClr val="363636"/>
                </a:solidFill>
                <a:latin typeface="Roboto"/>
                <a:ea typeface="Roboto"/>
                <a:cs typeface="Roboto"/>
                <a:sym typeface="Roboto"/>
              </a:rPr>
              <a:t>type</a:t>
            </a:r>
            <a:r>
              <a:rPr lang="ru" sz="1700">
                <a:solidFill>
                  <a:srgbClr val="363636"/>
                </a:solidFill>
                <a:latin typeface="Roboto"/>
                <a:ea typeface="Roboto"/>
                <a:cs typeface="Roboto"/>
                <a:sym typeface="Roboto"/>
              </a:rPr>
              <a:t> события соответствует константе pygame.MOUSEBUTTONDOWN),</a:t>
            </a:r>
            <a:endParaRPr sz="1700">
              <a:solidFill>
                <a:srgbClr val="36363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ts val="1700"/>
              <a:buFont typeface="Roboto"/>
              <a:buChar char="●"/>
            </a:pPr>
            <a:r>
              <a:rPr lang="ru" sz="1700">
                <a:solidFill>
                  <a:srgbClr val="363636"/>
                </a:solidFill>
                <a:latin typeface="Roboto"/>
                <a:ea typeface="Roboto"/>
                <a:cs typeface="Roboto"/>
                <a:sym typeface="Roboto"/>
              </a:rPr>
              <a:t>отпускание кнопки (MOUSEBUTTONUP),</a:t>
            </a:r>
            <a:endParaRPr sz="1700">
              <a:solidFill>
                <a:srgbClr val="36363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ts val="1700"/>
              <a:buFont typeface="Roboto"/>
              <a:buChar char="●"/>
            </a:pPr>
            <a:r>
              <a:rPr lang="ru" sz="1700">
                <a:solidFill>
                  <a:srgbClr val="363636"/>
                </a:solidFill>
                <a:latin typeface="Roboto"/>
                <a:ea typeface="Roboto"/>
                <a:cs typeface="Roboto"/>
                <a:sym typeface="Roboto"/>
              </a:rPr>
              <a:t>перемещение мыши (MOUSEMOTION).</a:t>
            </a:r>
            <a:endParaRPr sz="1700">
              <a:solidFill>
                <a:srgbClr val="36363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700">
                <a:solidFill>
                  <a:srgbClr val="363636"/>
                </a:solidFill>
                <a:latin typeface="Roboto"/>
                <a:ea typeface="Roboto"/>
                <a:cs typeface="Roboto"/>
                <a:sym typeface="Roboto"/>
              </a:rPr>
              <a:t>Какая именно кнопка была нажата, записывается в другое свойство события – </a:t>
            </a:r>
            <a:r>
              <a:rPr lang="ru" sz="1700" b="1">
                <a:solidFill>
                  <a:srgbClr val="363636"/>
                </a:solidFill>
                <a:latin typeface="Roboto"/>
                <a:ea typeface="Roboto"/>
                <a:cs typeface="Roboto"/>
                <a:sym typeface="Roboto"/>
              </a:rPr>
              <a:t>button</a:t>
            </a:r>
            <a:r>
              <a:rPr lang="ru" sz="1700">
                <a:solidFill>
                  <a:srgbClr val="363636"/>
                </a:solidFill>
                <a:latin typeface="Roboto"/>
                <a:ea typeface="Roboto"/>
                <a:cs typeface="Roboto"/>
                <a:sym typeface="Roboto"/>
              </a:rPr>
              <a:t>. Для левой кнопки это число 1, для средней – 2, для правой – 3, для прокручивания вперед – 4, для прокручивания назад – 5. У событий MOUSEMOTION вместо button используется свойство buttons, в которое записывается состояние трех кнопок мыши (кортеж из трех элементов). </a:t>
            </a:r>
            <a:endParaRPr sz="1700">
              <a:solidFill>
                <a:srgbClr val="36363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3" name="Google Shape;653;g8abca141d8_0_5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50" y="0"/>
            <a:ext cx="91403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654" name="Google Shape;654;g8abca141d8_0_539"/>
          <p:cNvSpPr/>
          <p:nvPr/>
        </p:nvSpPr>
        <p:spPr>
          <a:xfrm>
            <a:off x="346881" y="232275"/>
            <a:ext cx="7296000" cy="4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</a:pPr>
            <a:r>
              <a:rPr lang="ru" sz="3000"/>
              <a:t>события мыши</a:t>
            </a:r>
            <a:endParaRPr sz="2900" b="1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55" name="Google Shape;655;g8abca141d8_0_539"/>
          <p:cNvCxnSpPr/>
          <p:nvPr/>
        </p:nvCxnSpPr>
        <p:spPr>
          <a:xfrm>
            <a:off x="733481" y="731165"/>
            <a:ext cx="470700" cy="0"/>
          </a:xfrm>
          <a:prstGeom prst="straightConnector1">
            <a:avLst/>
          </a:prstGeom>
          <a:noFill/>
          <a:ln w="88900" cap="flat" cmpd="sng">
            <a:solidFill>
              <a:srgbClr val="F26751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657" name="Google Shape;657;g8abca141d8_0_539"/>
          <p:cNvSpPr txBox="1"/>
          <p:nvPr/>
        </p:nvSpPr>
        <p:spPr>
          <a:xfrm>
            <a:off x="346875" y="1341225"/>
            <a:ext cx="8628600" cy="34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8" name="Google Shape;658;g8abca141d8_0_539"/>
          <p:cNvSpPr txBox="1"/>
          <p:nvPr/>
        </p:nvSpPr>
        <p:spPr>
          <a:xfrm>
            <a:off x="388200" y="919800"/>
            <a:ext cx="7927500" cy="330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700">
                <a:solidFill>
                  <a:srgbClr val="363636"/>
                </a:solidFill>
                <a:latin typeface="Roboto"/>
                <a:ea typeface="Roboto"/>
                <a:cs typeface="Roboto"/>
                <a:sym typeface="Roboto"/>
              </a:rPr>
              <a:t>Другим атрибутом мышиных типов событий является свойство </a:t>
            </a:r>
            <a:r>
              <a:rPr lang="ru" sz="1700" b="1">
                <a:solidFill>
                  <a:srgbClr val="363636"/>
                </a:solidFill>
                <a:latin typeface="Roboto"/>
                <a:ea typeface="Roboto"/>
                <a:cs typeface="Roboto"/>
                <a:sym typeface="Roboto"/>
              </a:rPr>
              <a:t>pos</a:t>
            </a:r>
            <a:r>
              <a:rPr lang="ru" sz="1700">
                <a:solidFill>
                  <a:srgbClr val="363636"/>
                </a:solidFill>
                <a:latin typeface="Roboto"/>
                <a:ea typeface="Roboto"/>
                <a:cs typeface="Roboto"/>
                <a:sym typeface="Roboto"/>
              </a:rPr>
              <a:t>, в которое записываются координаты происшествия (кортеж из двух чисел).</a:t>
            </a:r>
            <a:endParaRPr sz="1700">
              <a:solidFill>
                <a:srgbClr val="36363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700">
                <a:solidFill>
                  <a:srgbClr val="363636"/>
                </a:solidFill>
                <a:latin typeface="Roboto"/>
                <a:ea typeface="Roboto"/>
                <a:cs typeface="Roboto"/>
                <a:sym typeface="Roboto"/>
              </a:rPr>
              <a:t>Таким образом, если вы нажали правую кнопку мыши точно в середине окна размером 200x200, то будет создан объект типа Event с полями event.type = pygame.MOUSEBUTTONDOWN, event.button = 3, event.pos = (100, 100).</a:t>
            </a:r>
            <a:endParaRPr sz="1700">
              <a:solidFill>
                <a:srgbClr val="36363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700">
                <a:solidFill>
                  <a:srgbClr val="363636"/>
                </a:solidFill>
                <a:latin typeface="Roboto"/>
                <a:ea typeface="Roboto"/>
                <a:cs typeface="Roboto"/>
                <a:sym typeface="Roboto"/>
              </a:rPr>
              <a:t>У событий MOUSEMOTION есть еще один атрибут – </a:t>
            </a:r>
            <a:r>
              <a:rPr lang="ru" sz="1700" b="1">
                <a:solidFill>
                  <a:srgbClr val="363636"/>
                </a:solidFill>
                <a:latin typeface="Roboto"/>
                <a:ea typeface="Roboto"/>
                <a:cs typeface="Roboto"/>
                <a:sym typeface="Roboto"/>
              </a:rPr>
              <a:t>rel</a:t>
            </a:r>
            <a:r>
              <a:rPr lang="ru" sz="1700">
                <a:solidFill>
                  <a:srgbClr val="363636"/>
                </a:solidFill>
                <a:latin typeface="Roboto"/>
                <a:ea typeface="Roboto"/>
                <a:cs typeface="Roboto"/>
                <a:sym typeface="Roboto"/>
              </a:rPr>
              <a:t>. Он показывает относительное смещение по обоим осям. С помощью него, например, можно отслеживать скорость движения мыши.</a:t>
            </a:r>
            <a:endParaRPr sz="1700">
              <a:solidFill>
                <a:srgbClr val="36363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700">
                <a:solidFill>
                  <a:srgbClr val="363636"/>
                </a:solidFill>
                <a:latin typeface="Roboto"/>
                <a:ea typeface="Roboto"/>
                <a:cs typeface="Roboto"/>
                <a:sym typeface="Roboto"/>
              </a:rPr>
              <a:t>Код ниже создает фигуры в местах клика мыши. Нажатие средней кнопки очищает поверхность.</a:t>
            </a:r>
            <a:endParaRPr sz="1900">
              <a:solidFill>
                <a:srgbClr val="363636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rgbClr val="363636"/>
              </a:solidFill>
              <a:highlight>
                <a:srgbClr val="FFFFFF"/>
              </a:highlight>
            </a:endParaRPr>
          </a:p>
          <a:p>
            <a:pPr marL="76200" marR="76200" lvl="0" indent="0" algn="l" rtl="0">
              <a:lnSpc>
                <a:spcPct val="130000"/>
              </a:lnSpc>
              <a:spcBef>
                <a:spcPts val="15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rgbClr val="363636"/>
              </a:solidFill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3" name="Google Shape;663;g8abca141d8_0_5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50" y="0"/>
            <a:ext cx="91403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664" name="Google Shape;664;g8abca141d8_0_521"/>
          <p:cNvSpPr/>
          <p:nvPr/>
        </p:nvSpPr>
        <p:spPr>
          <a:xfrm>
            <a:off x="346881" y="232275"/>
            <a:ext cx="7296000" cy="4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</a:pPr>
            <a:r>
              <a:rPr lang="ru" sz="3000"/>
              <a:t>события мыши</a:t>
            </a:r>
            <a:endParaRPr sz="2900" b="1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65" name="Google Shape;665;g8abca141d8_0_521"/>
          <p:cNvCxnSpPr/>
          <p:nvPr/>
        </p:nvCxnSpPr>
        <p:spPr>
          <a:xfrm>
            <a:off x="733481" y="731165"/>
            <a:ext cx="470700" cy="0"/>
          </a:xfrm>
          <a:prstGeom prst="straightConnector1">
            <a:avLst/>
          </a:prstGeom>
          <a:noFill/>
          <a:ln w="88900" cap="flat" cmpd="sng">
            <a:solidFill>
              <a:srgbClr val="F26751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667" name="Google Shape;667;g8abca141d8_0_521"/>
          <p:cNvSpPr txBox="1"/>
          <p:nvPr/>
        </p:nvSpPr>
        <p:spPr>
          <a:xfrm>
            <a:off x="346875" y="1341225"/>
            <a:ext cx="8628600" cy="34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8" name="Google Shape;668;g8abca141d8_0_521"/>
          <p:cNvSpPr txBox="1"/>
          <p:nvPr/>
        </p:nvSpPr>
        <p:spPr>
          <a:xfrm>
            <a:off x="388200" y="919800"/>
            <a:ext cx="7927500" cy="330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363636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rgbClr val="363636"/>
              </a:solidFill>
              <a:highlight>
                <a:srgbClr val="FFFFFF"/>
              </a:highlight>
            </a:endParaRPr>
          </a:p>
          <a:p>
            <a:pPr marL="76200" marR="76200" lvl="0" indent="0" algn="l" rtl="0">
              <a:lnSpc>
                <a:spcPct val="130000"/>
              </a:lnSpc>
              <a:spcBef>
                <a:spcPts val="15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rgbClr val="363636"/>
              </a:solidFill>
            </a:endParaRPr>
          </a:p>
        </p:txBody>
      </p:sp>
      <p:pic>
        <p:nvPicPr>
          <p:cNvPr id="669" name="Google Shape;669;g8abca141d8_0_521" descr="Прорисовка фигур в местах клика мышью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80975" y="731175"/>
            <a:ext cx="4825850" cy="396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4" name="Google Shape;674;g8abca141d8_0_5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50" y="0"/>
            <a:ext cx="91403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675" name="Google Shape;675;g8abca141d8_0_530"/>
          <p:cNvSpPr/>
          <p:nvPr/>
        </p:nvSpPr>
        <p:spPr>
          <a:xfrm>
            <a:off x="346881" y="232275"/>
            <a:ext cx="7296000" cy="4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</a:pPr>
            <a:r>
              <a:rPr lang="ru" sz="3000"/>
              <a:t>события мыши</a:t>
            </a:r>
            <a:endParaRPr sz="2900" b="1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76" name="Google Shape;676;g8abca141d8_0_530"/>
          <p:cNvCxnSpPr/>
          <p:nvPr/>
        </p:nvCxnSpPr>
        <p:spPr>
          <a:xfrm>
            <a:off x="733481" y="731165"/>
            <a:ext cx="470700" cy="0"/>
          </a:xfrm>
          <a:prstGeom prst="straightConnector1">
            <a:avLst/>
          </a:prstGeom>
          <a:noFill/>
          <a:ln w="88900" cap="flat" cmpd="sng">
            <a:solidFill>
              <a:srgbClr val="F26751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678" name="Google Shape;678;g8abca141d8_0_530"/>
          <p:cNvSpPr txBox="1"/>
          <p:nvPr/>
        </p:nvSpPr>
        <p:spPr>
          <a:xfrm>
            <a:off x="346875" y="1341225"/>
            <a:ext cx="8628600" cy="34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9" name="Google Shape;679;g8abca141d8_0_530"/>
          <p:cNvSpPr txBox="1"/>
          <p:nvPr/>
        </p:nvSpPr>
        <p:spPr>
          <a:xfrm>
            <a:off x="388200" y="919800"/>
            <a:ext cx="7927500" cy="330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700">
                <a:solidFill>
                  <a:srgbClr val="363636"/>
                </a:solidFill>
                <a:latin typeface="Roboto"/>
                <a:ea typeface="Roboto"/>
                <a:cs typeface="Roboto"/>
                <a:sym typeface="Roboto"/>
              </a:rPr>
              <a:t>Функция mouse.get_pressed() возвращает трехэлементный кортеж. Первый элемент (с индексом 0) соответствует левой кнопке мыши, второй – средней, третий – правой. Если значение элемента равно единице, значит, кнопка нажата. Если нулю, значит – нет. Так выражение pressed[0] есть истина, если под нулевым индексом содержится единица.</a:t>
            </a:r>
            <a:endParaRPr sz="1700">
              <a:solidFill>
                <a:srgbClr val="36363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700">
                <a:solidFill>
                  <a:srgbClr val="363636"/>
                </a:solidFill>
                <a:latin typeface="Roboto"/>
                <a:ea typeface="Roboto"/>
                <a:cs typeface="Roboto"/>
                <a:sym typeface="Roboto"/>
              </a:rPr>
              <a:t>Чтобы скрыть курсор (например, в игре, где управление осуществляется исключительно клавиатурой), надо воспользоваться функцией pygame.mouse.set_visible(), передав в качестве аргумента False.</a:t>
            </a:r>
            <a:endParaRPr sz="1700">
              <a:solidFill>
                <a:srgbClr val="36363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700">
                <a:solidFill>
                  <a:srgbClr val="363636"/>
                </a:solidFill>
                <a:latin typeface="Roboto"/>
                <a:ea typeface="Roboto"/>
                <a:cs typeface="Roboto"/>
                <a:sym typeface="Roboto"/>
              </a:rPr>
              <a:t>Так можно привязать графический объект к курсору (в данном случае привязывается квадрат):</a:t>
            </a:r>
            <a:endParaRPr sz="19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4" name="Google Shape;684;g8abca141d8_0_5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50" y="0"/>
            <a:ext cx="91403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685" name="Google Shape;685;g8abca141d8_0_511"/>
          <p:cNvSpPr/>
          <p:nvPr/>
        </p:nvSpPr>
        <p:spPr>
          <a:xfrm>
            <a:off x="346881" y="232275"/>
            <a:ext cx="7296000" cy="4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</a:pPr>
            <a:r>
              <a:rPr lang="ru" sz="3000"/>
              <a:t>события мыши</a:t>
            </a:r>
            <a:endParaRPr sz="2900" b="1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86" name="Google Shape;686;g8abca141d8_0_511"/>
          <p:cNvCxnSpPr/>
          <p:nvPr/>
        </p:nvCxnSpPr>
        <p:spPr>
          <a:xfrm>
            <a:off x="733481" y="731165"/>
            <a:ext cx="470700" cy="0"/>
          </a:xfrm>
          <a:prstGeom prst="straightConnector1">
            <a:avLst/>
          </a:prstGeom>
          <a:noFill/>
          <a:ln w="88900" cap="flat" cmpd="sng">
            <a:solidFill>
              <a:srgbClr val="F26751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688" name="Google Shape;688;g8abca141d8_0_511"/>
          <p:cNvSpPr txBox="1"/>
          <p:nvPr/>
        </p:nvSpPr>
        <p:spPr>
          <a:xfrm>
            <a:off x="346875" y="1341225"/>
            <a:ext cx="8628600" cy="34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9" name="Google Shape;689;g8abca141d8_0_511"/>
          <p:cNvSpPr txBox="1"/>
          <p:nvPr/>
        </p:nvSpPr>
        <p:spPr>
          <a:xfrm>
            <a:off x="388200" y="919800"/>
            <a:ext cx="7927500" cy="330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000">
                <a:solidFill>
                  <a:srgbClr val="363636"/>
                </a:solidFill>
                <a:latin typeface="Roboto"/>
                <a:ea typeface="Roboto"/>
                <a:cs typeface="Roboto"/>
                <a:sym typeface="Roboto"/>
              </a:rPr>
              <a:t>Функцией get_pos() мы можем считывать позицию курсора, даже если он не виден. Далее в этой позиции рисуем фигуру в каждом кадре.</a:t>
            </a:r>
            <a:endParaRPr sz="2000">
              <a:solidFill>
                <a:srgbClr val="36363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000">
                <a:solidFill>
                  <a:srgbClr val="363636"/>
                </a:solidFill>
                <a:latin typeface="Roboto"/>
                <a:ea typeface="Roboto"/>
                <a:cs typeface="Roboto"/>
                <a:sym typeface="Roboto"/>
              </a:rPr>
              <a:t>Функция get_focused() проверяет, находится ли курсор в фокусе окна игры. Если не делать эту проверку, то при выходе курсора за пределы окна, квадрат будет постоянно прорисовываться у края окна, где произошел выход, т. е. не будет исчезать.</a:t>
            </a:r>
            <a:endParaRPr sz="2000">
              <a:solidFill>
                <a:srgbClr val="36363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rgbClr val="363636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363636"/>
                </a:solidFill>
              </a:rPr>
              <a:t>		 	 	 		</a:t>
            </a:r>
            <a:endParaRPr sz="1200">
              <a:solidFill>
                <a:srgbClr val="363636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363636"/>
                </a:solidFill>
              </a:rPr>
              <a:t>		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" name="Google Shape;229;g8abca141d8_0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50" y="0"/>
            <a:ext cx="91403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g8abca141d8_0_0"/>
          <p:cNvSpPr/>
          <p:nvPr/>
        </p:nvSpPr>
        <p:spPr>
          <a:xfrm>
            <a:off x="346866" y="232275"/>
            <a:ext cx="4264800" cy="4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</a:pPr>
            <a:r>
              <a:rPr lang="ru" sz="3000"/>
              <a:t>Создание окна</a:t>
            </a:r>
            <a:endParaRPr sz="2900" b="1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31" name="Google Shape;231;g8abca141d8_0_0"/>
          <p:cNvCxnSpPr/>
          <p:nvPr/>
        </p:nvCxnSpPr>
        <p:spPr>
          <a:xfrm>
            <a:off x="733481" y="731165"/>
            <a:ext cx="470700" cy="0"/>
          </a:xfrm>
          <a:prstGeom prst="straightConnector1">
            <a:avLst/>
          </a:prstGeom>
          <a:noFill/>
          <a:ln w="88900" cap="flat" cmpd="sng">
            <a:solidFill>
              <a:srgbClr val="F26751"/>
            </a:solidFill>
            <a:prstDash val="solid"/>
            <a:miter lim="400000"/>
            <a:headEnd type="none" w="sm" len="sm"/>
            <a:tailEnd type="none" w="sm" len="sm"/>
          </a:ln>
        </p:spPr>
      </p:cxnSp>
      <p:pic>
        <p:nvPicPr>
          <p:cNvPr id="232" name="Google Shape;232;g8abca141d8_0_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090969" y="297488"/>
            <a:ext cx="1707534" cy="377080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g8abca141d8_0_0"/>
          <p:cNvSpPr txBox="1"/>
          <p:nvPr/>
        </p:nvSpPr>
        <p:spPr>
          <a:xfrm>
            <a:off x="346875" y="1341225"/>
            <a:ext cx="8628600" cy="34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g8abca141d8_0_0"/>
          <p:cNvSpPr txBox="1"/>
          <p:nvPr/>
        </p:nvSpPr>
        <p:spPr>
          <a:xfrm>
            <a:off x="346875" y="992350"/>
            <a:ext cx="6005100" cy="39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600" b="1">
                <a:solidFill>
                  <a:srgbClr val="FF7700"/>
                </a:solidFill>
                <a:highlight>
                  <a:srgbClr val="F2F2F2"/>
                </a:highlight>
              </a:rPr>
              <a:t>import</a:t>
            </a:r>
            <a:r>
              <a:rPr lang="ru" sz="2600">
                <a:solidFill>
                  <a:srgbClr val="222222"/>
                </a:solidFill>
                <a:highlight>
                  <a:srgbClr val="F2F2F2"/>
                </a:highlight>
              </a:rPr>
              <a:t> pygame </a:t>
            </a:r>
            <a:endParaRPr sz="2600">
              <a:solidFill>
                <a:srgbClr val="222222"/>
              </a:solidFill>
              <a:highlight>
                <a:srgbClr val="F2F2F2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600">
                <a:solidFill>
                  <a:srgbClr val="222222"/>
                </a:solidFill>
                <a:highlight>
                  <a:srgbClr val="F2F2F2"/>
                </a:highlight>
              </a:rPr>
              <a:t>pygame.</a:t>
            </a:r>
            <a:r>
              <a:rPr lang="ru" sz="2600">
                <a:solidFill>
                  <a:schemeClr val="dk1"/>
                </a:solidFill>
                <a:highlight>
                  <a:srgbClr val="F2F2F2"/>
                </a:highlight>
              </a:rPr>
              <a:t>init()</a:t>
            </a:r>
            <a:endParaRPr sz="2600">
              <a:solidFill>
                <a:schemeClr val="dk1"/>
              </a:solidFill>
              <a:highlight>
                <a:srgbClr val="F2F2F2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600">
              <a:solidFill>
                <a:schemeClr val="dk1"/>
              </a:solidFill>
              <a:highlight>
                <a:srgbClr val="F2F2F2"/>
              </a:highlight>
            </a:endParaRPr>
          </a:p>
          <a:p>
            <a:pPr marL="76200" marR="76200" lvl="0" indent="0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600">
                <a:solidFill>
                  <a:srgbClr val="222222"/>
                </a:solidFill>
                <a:highlight>
                  <a:srgbClr val="F2F2F2"/>
                </a:highlight>
              </a:rPr>
              <a:t>pygame.</a:t>
            </a:r>
            <a:r>
              <a:rPr lang="ru" sz="2600">
                <a:solidFill>
                  <a:schemeClr val="dk1"/>
                </a:solidFill>
                <a:highlight>
                  <a:srgbClr val="F2F2F2"/>
                </a:highlight>
              </a:rPr>
              <a:t>display</a:t>
            </a:r>
            <a:r>
              <a:rPr lang="ru" sz="2600">
                <a:solidFill>
                  <a:srgbClr val="222222"/>
                </a:solidFill>
                <a:highlight>
                  <a:srgbClr val="F2F2F2"/>
                </a:highlight>
              </a:rPr>
              <a:t>.</a:t>
            </a:r>
            <a:r>
              <a:rPr lang="ru" sz="2600">
                <a:solidFill>
                  <a:schemeClr val="dk1"/>
                </a:solidFill>
                <a:highlight>
                  <a:srgbClr val="F2F2F2"/>
                </a:highlight>
              </a:rPr>
              <a:t>set_mode((</a:t>
            </a:r>
            <a:r>
              <a:rPr lang="ru" sz="2600">
                <a:solidFill>
                  <a:srgbClr val="FF4500"/>
                </a:solidFill>
                <a:highlight>
                  <a:srgbClr val="F2F2F2"/>
                </a:highlight>
              </a:rPr>
              <a:t>600</a:t>
            </a:r>
            <a:r>
              <a:rPr lang="ru" sz="2600">
                <a:solidFill>
                  <a:srgbClr val="66CC66"/>
                </a:solidFill>
                <a:highlight>
                  <a:srgbClr val="F2F2F2"/>
                </a:highlight>
              </a:rPr>
              <a:t>,</a:t>
            </a:r>
            <a:r>
              <a:rPr lang="ru" sz="2600">
                <a:solidFill>
                  <a:srgbClr val="222222"/>
                </a:solidFill>
                <a:highlight>
                  <a:srgbClr val="F2F2F2"/>
                </a:highlight>
              </a:rPr>
              <a:t> </a:t>
            </a:r>
            <a:r>
              <a:rPr lang="ru" sz="2600">
                <a:solidFill>
                  <a:srgbClr val="FF4500"/>
                </a:solidFill>
                <a:highlight>
                  <a:srgbClr val="F2F2F2"/>
                </a:highlight>
              </a:rPr>
              <a:t>400</a:t>
            </a:r>
            <a:r>
              <a:rPr lang="ru" sz="2600">
                <a:solidFill>
                  <a:schemeClr val="dk1"/>
                </a:solidFill>
                <a:highlight>
                  <a:srgbClr val="F2F2F2"/>
                </a:highlight>
              </a:rPr>
              <a:t>))</a:t>
            </a:r>
            <a:endParaRPr sz="2600">
              <a:solidFill>
                <a:schemeClr val="dk1"/>
              </a:solidFill>
              <a:highlight>
                <a:srgbClr val="F2F2F2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600">
              <a:solidFill>
                <a:srgbClr val="363636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600">
                <a:solidFill>
                  <a:srgbClr val="363636"/>
                </a:solidFill>
              </a:rPr>
              <a:t>Если выполнить этот код, то появится окно размером 600x400 пикселей и сразу закроется.</a:t>
            </a:r>
            <a:endParaRPr sz="2600">
              <a:solidFill>
                <a:srgbClr val="363636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5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>
              <a:solidFill>
                <a:schemeClr val="dk1"/>
              </a:solidFill>
            </a:endParaRPr>
          </a:p>
        </p:txBody>
      </p:sp>
      <p:pic>
        <p:nvPicPr>
          <p:cNvPr id="235" name="Google Shape;235;g8abca141d8_0_0"/>
          <p:cNvPicPr preferRelativeResize="0"/>
          <p:nvPr/>
        </p:nvPicPr>
        <p:blipFill rotWithShape="1">
          <a:blip r:embed="rId5">
            <a:alphaModFix/>
          </a:blip>
          <a:srcRect l="4740" r="13938" b="5213"/>
          <a:stretch/>
        </p:blipFill>
        <p:spPr>
          <a:xfrm>
            <a:off x="4572000" y="-2350"/>
            <a:ext cx="4572001" cy="24937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" name="Google Shape;240;g8abca141d8_0_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50" y="0"/>
            <a:ext cx="91403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g8abca141d8_0_18"/>
          <p:cNvSpPr/>
          <p:nvPr/>
        </p:nvSpPr>
        <p:spPr>
          <a:xfrm>
            <a:off x="346866" y="232275"/>
            <a:ext cx="4264800" cy="4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</a:pPr>
            <a:r>
              <a:rPr lang="ru" sz="3000"/>
              <a:t>set_mode()</a:t>
            </a:r>
            <a:endParaRPr sz="2900" b="1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42" name="Google Shape;242;g8abca141d8_0_18"/>
          <p:cNvCxnSpPr/>
          <p:nvPr/>
        </p:nvCxnSpPr>
        <p:spPr>
          <a:xfrm>
            <a:off x="733481" y="731165"/>
            <a:ext cx="470700" cy="0"/>
          </a:xfrm>
          <a:prstGeom prst="straightConnector1">
            <a:avLst/>
          </a:prstGeom>
          <a:noFill/>
          <a:ln w="88900" cap="flat" cmpd="sng">
            <a:solidFill>
              <a:srgbClr val="F26751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244" name="Google Shape;244;g8abca141d8_0_18"/>
          <p:cNvSpPr txBox="1"/>
          <p:nvPr/>
        </p:nvSpPr>
        <p:spPr>
          <a:xfrm>
            <a:off x="346875" y="1341225"/>
            <a:ext cx="8628600" cy="34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g8abca141d8_0_18"/>
          <p:cNvSpPr txBox="1"/>
          <p:nvPr/>
        </p:nvSpPr>
        <p:spPr>
          <a:xfrm>
            <a:off x="346875" y="992350"/>
            <a:ext cx="8386800" cy="39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200">
                <a:solidFill>
                  <a:srgbClr val="363636"/>
                </a:solidFill>
                <a:latin typeface="Roboto"/>
                <a:ea typeface="Roboto"/>
                <a:cs typeface="Roboto"/>
                <a:sym typeface="Roboto"/>
              </a:rPr>
              <a:t>Функция set_mode() принимает три аргумента – размер в виде кортежа из двух целых чисел, флаги и глубину цвета. Их можно не указывать. В этом случае окно займет весь экран, цветовая глубина будет соответствовать системной. Обычно указывают только первый аргумент – размер окна.</a:t>
            </a:r>
            <a:endParaRPr sz="2200">
              <a:solidFill>
                <a:srgbClr val="36363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200">
                <a:solidFill>
                  <a:srgbClr val="363636"/>
                </a:solidFill>
                <a:latin typeface="Roboto"/>
                <a:ea typeface="Roboto"/>
                <a:cs typeface="Roboto"/>
                <a:sym typeface="Roboto"/>
              </a:rPr>
              <a:t>Флаги предназначены для переключения на аппаратное ускорение, полноэкранный режим, отключения рамки окна и др. Например, команда </a:t>
            </a:r>
            <a:r>
              <a:rPr lang="ru" sz="2200">
                <a:solidFill>
                  <a:srgbClr val="363636"/>
                </a:solidFill>
                <a:highlight>
                  <a:srgbClr val="F2F2F2"/>
                </a:highlight>
                <a:latin typeface="Roboto"/>
                <a:ea typeface="Roboto"/>
                <a:cs typeface="Roboto"/>
                <a:sym typeface="Roboto"/>
              </a:rPr>
              <a:t>pygame.</a:t>
            </a:r>
            <a:r>
              <a:rPr lang="ru" sz="2200">
                <a:solidFill>
                  <a:schemeClr val="dk1"/>
                </a:solidFill>
                <a:highlight>
                  <a:srgbClr val="F2F2F2"/>
                </a:highlight>
                <a:latin typeface="Roboto"/>
                <a:ea typeface="Roboto"/>
                <a:cs typeface="Roboto"/>
                <a:sym typeface="Roboto"/>
              </a:rPr>
              <a:t>display</a:t>
            </a:r>
            <a:r>
              <a:rPr lang="ru" sz="2200">
                <a:solidFill>
                  <a:srgbClr val="363636"/>
                </a:solidFill>
                <a:highlight>
                  <a:srgbClr val="F2F2F2"/>
                </a:highlight>
                <a:latin typeface="Roboto"/>
                <a:ea typeface="Roboto"/>
                <a:cs typeface="Roboto"/>
                <a:sym typeface="Roboto"/>
              </a:rPr>
              <a:t>.</a:t>
            </a:r>
            <a:r>
              <a:rPr lang="ru" sz="2200">
                <a:solidFill>
                  <a:schemeClr val="dk1"/>
                </a:solidFill>
                <a:highlight>
                  <a:srgbClr val="F2F2F2"/>
                </a:highlight>
                <a:latin typeface="Roboto"/>
                <a:ea typeface="Roboto"/>
                <a:cs typeface="Roboto"/>
                <a:sym typeface="Roboto"/>
              </a:rPr>
              <a:t>set_mode((</a:t>
            </a:r>
            <a:r>
              <a:rPr lang="ru" sz="2200">
                <a:solidFill>
                  <a:srgbClr val="FF4500"/>
                </a:solidFill>
                <a:highlight>
                  <a:srgbClr val="F2F2F2"/>
                </a:highlight>
                <a:latin typeface="Roboto"/>
                <a:ea typeface="Roboto"/>
                <a:cs typeface="Roboto"/>
                <a:sym typeface="Roboto"/>
              </a:rPr>
              <a:t>640</a:t>
            </a:r>
            <a:r>
              <a:rPr lang="ru" sz="2200">
                <a:solidFill>
                  <a:srgbClr val="66CC66"/>
                </a:solidFill>
                <a:highlight>
                  <a:srgbClr val="F2F2F2"/>
                </a:highlight>
                <a:latin typeface="Roboto"/>
                <a:ea typeface="Roboto"/>
                <a:cs typeface="Roboto"/>
                <a:sym typeface="Roboto"/>
              </a:rPr>
              <a:t>,</a:t>
            </a:r>
            <a:r>
              <a:rPr lang="ru" sz="2200">
                <a:solidFill>
                  <a:srgbClr val="363636"/>
                </a:solidFill>
                <a:highlight>
                  <a:srgbClr val="F2F2F2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" sz="2200">
                <a:solidFill>
                  <a:srgbClr val="FF4500"/>
                </a:solidFill>
                <a:highlight>
                  <a:srgbClr val="F2F2F2"/>
                </a:highlight>
                <a:latin typeface="Roboto"/>
                <a:ea typeface="Roboto"/>
                <a:cs typeface="Roboto"/>
                <a:sym typeface="Roboto"/>
              </a:rPr>
              <a:t>560</a:t>
            </a:r>
            <a:r>
              <a:rPr lang="ru" sz="2200">
                <a:solidFill>
                  <a:schemeClr val="dk1"/>
                </a:solidFill>
                <a:highlight>
                  <a:srgbClr val="F2F2F2"/>
                </a:highlight>
                <a:latin typeface="Roboto"/>
                <a:ea typeface="Roboto"/>
                <a:cs typeface="Roboto"/>
                <a:sym typeface="Roboto"/>
              </a:rPr>
              <a:t>)</a:t>
            </a:r>
            <a:r>
              <a:rPr lang="ru" sz="2200">
                <a:solidFill>
                  <a:srgbClr val="66CC66"/>
                </a:solidFill>
                <a:highlight>
                  <a:srgbClr val="F2F2F2"/>
                </a:highlight>
                <a:latin typeface="Roboto"/>
                <a:ea typeface="Roboto"/>
                <a:cs typeface="Roboto"/>
                <a:sym typeface="Roboto"/>
              </a:rPr>
              <a:t>,</a:t>
            </a:r>
            <a:r>
              <a:rPr lang="ru" sz="2200">
                <a:solidFill>
                  <a:srgbClr val="363636"/>
                </a:solidFill>
                <a:highlight>
                  <a:srgbClr val="F2F2F2"/>
                </a:highlight>
                <a:latin typeface="Roboto"/>
                <a:ea typeface="Roboto"/>
                <a:cs typeface="Roboto"/>
                <a:sym typeface="Roboto"/>
              </a:rPr>
              <a:t> pygame.</a:t>
            </a:r>
            <a:r>
              <a:rPr lang="ru" sz="2200">
                <a:solidFill>
                  <a:schemeClr val="dk1"/>
                </a:solidFill>
                <a:highlight>
                  <a:srgbClr val="F2F2F2"/>
                </a:highlight>
                <a:latin typeface="Roboto"/>
                <a:ea typeface="Roboto"/>
                <a:cs typeface="Roboto"/>
                <a:sym typeface="Roboto"/>
              </a:rPr>
              <a:t>RESIZABLE)</a:t>
            </a:r>
            <a:r>
              <a:rPr lang="ru" sz="2200">
                <a:solidFill>
                  <a:srgbClr val="363636"/>
                </a:solidFill>
                <a:latin typeface="Roboto"/>
                <a:ea typeface="Roboto"/>
                <a:cs typeface="Roboto"/>
                <a:sym typeface="Roboto"/>
              </a:rPr>
              <a:t> делает окно изменяемым в размерах.</a:t>
            </a:r>
            <a:endParaRPr sz="2200">
              <a:solidFill>
                <a:srgbClr val="36363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600" b="1">
              <a:solidFill>
                <a:srgbClr val="FF7700"/>
              </a:solidFill>
              <a:highlight>
                <a:srgbClr val="F2F2F2"/>
              </a:highlight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5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0" name="Google Shape;250;g8abca141d8_0_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50" y="0"/>
            <a:ext cx="91403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g8abca141d8_0_27"/>
          <p:cNvSpPr/>
          <p:nvPr/>
        </p:nvSpPr>
        <p:spPr>
          <a:xfrm>
            <a:off x="346866" y="232275"/>
            <a:ext cx="4264800" cy="4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</a:pPr>
            <a:r>
              <a:rPr lang="ru" sz="3000"/>
              <a:t>Pygame.locals</a:t>
            </a:r>
            <a:endParaRPr sz="2900" b="1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52" name="Google Shape;252;g8abca141d8_0_27"/>
          <p:cNvCxnSpPr/>
          <p:nvPr/>
        </p:nvCxnSpPr>
        <p:spPr>
          <a:xfrm>
            <a:off x="733481" y="731165"/>
            <a:ext cx="470700" cy="0"/>
          </a:xfrm>
          <a:prstGeom prst="straightConnector1">
            <a:avLst/>
          </a:prstGeom>
          <a:noFill/>
          <a:ln w="88900" cap="flat" cmpd="sng">
            <a:solidFill>
              <a:srgbClr val="F26751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254" name="Google Shape;254;g8abca141d8_0_27"/>
          <p:cNvSpPr txBox="1"/>
          <p:nvPr/>
        </p:nvSpPr>
        <p:spPr>
          <a:xfrm>
            <a:off x="346875" y="1341225"/>
            <a:ext cx="8628600" cy="34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g8abca141d8_0_27"/>
          <p:cNvSpPr txBox="1"/>
          <p:nvPr/>
        </p:nvSpPr>
        <p:spPr>
          <a:xfrm>
            <a:off x="346875" y="992350"/>
            <a:ext cx="8386800" cy="39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000">
                <a:solidFill>
                  <a:srgbClr val="363636"/>
                </a:solidFill>
              </a:rPr>
              <a:t>Выражение вида pygame.RESIZABLE </a:t>
            </a:r>
            <a:endParaRPr sz="2000">
              <a:solidFill>
                <a:srgbClr val="363636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000">
                <a:solidFill>
                  <a:srgbClr val="363636"/>
                </a:solidFill>
              </a:rPr>
              <a:t>обозначает обращение к той или иной константе, определенной в модуле pygame. </a:t>
            </a:r>
            <a:endParaRPr sz="2000">
              <a:solidFill>
                <a:srgbClr val="363636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000">
                <a:solidFill>
                  <a:srgbClr val="363636"/>
                </a:solidFill>
              </a:rPr>
              <a:t>Часто можно встретить код, в котором перед константами не пишется имя модуля pygame.QUIT -&gt; QUIT</a:t>
            </a:r>
            <a:endParaRPr sz="2000">
              <a:solidFill>
                <a:srgbClr val="363636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000">
                <a:solidFill>
                  <a:srgbClr val="363636"/>
                </a:solidFill>
              </a:rPr>
              <a:t>В этом случае в начале программы надо импортировать не только pygame, но и содержимое модуля locals через from … import:</a:t>
            </a:r>
            <a:endParaRPr sz="2000">
              <a:solidFill>
                <a:srgbClr val="363636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000" b="1">
                <a:solidFill>
                  <a:srgbClr val="FF7700"/>
                </a:solidFill>
                <a:highlight>
                  <a:srgbClr val="F2F2F2"/>
                </a:highlight>
              </a:rPr>
              <a:t>import</a:t>
            </a:r>
            <a:r>
              <a:rPr lang="ru" sz="2000">
                <a:solidFill>
                  <a:srgbClr val="222222"/>
                </a:solidFill>
                <a:highlight>
                  <a:srgbClr val="F2F2F2"/>
                </a:highlight>
              </a:rPr>
              <a:t> pygame</a:t>
            </a:r>
            <a:endParaRPr sz="2000">
              <a:solidFill>
                <a:srgbClr val="222222"/>
              </a:solidFill>
              <a:highlight>
                <a:srgbClr val="F2F2F2"/>
              </a:highlight>
            </a:endParaRPr>
          </a:p>
          <a:p>
            <a:pPr marL="76200" marR="76200" lvl="0" indent="0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000" b="1">
                <a:solidFill>
                  <a:srgbClr val="FF7700"/>
                </a:solidFill>
                <a:highlight>
                  <a:srgbClr val="F2F2F2"/>
                </a:highlight>
              </a:rPr>
              <a:t>from</a:t>
            </a:r>
            <a:r>
              <a:rPr lang="ru" sz="2000">
                <a:solidFill>
                  <a:srgbClr val="222222"/>
                </a:solidFill>
                <a:highlight>
                  <a:srgbClr val="F2F2F2"/>
                </a:highlight>
              </a:rPr>
              <a:t> pygame.</a:t>
            </a:r>
            <a:r>
              <a:rPr lang="ru" sz="2000">
                <a:solidFill>
                  <a:srgbClr val="008000"/>
                </a:solidFill>
                <a:highlight>
                  <a:srgbClr val="F2F2F2"/>
                </a:highlight>
              </a:rPr>
              <a:t>locals</a:t>
            </a:r>
            <a:r>
              <a:rPr lang="ru" sz="2000">
                <a:solidFill>
                  <a:srgbClr val="222222"/>
                </a:solidFill>
                <a:highlight>
                  <a:srgbClr val="F2F2F2"/>
                </a:highlight>
              </a:rPr>
              <a:t> </a:t>
            </a:r>
            <a:r>
              <a:rPr lang="ru" sz="2000" b="1">
                <a:solidFill>
                  <a:srgbClr val="FF7700"/>
                </a:solidFill>
                <a:highlight>
                  <a:srgbClr val="F2F2F2"/>
                </a:highlight>
              </a:rPr>
              <a:t>import</a:t>
            </a:r>
            <a:r>
              <a:rPr lang="ru" sz="2000">
                <a:solidFill>
                  <a:srgbClr val="222222"/>
                </a:solidFill>
                <a:highlight>
                  <a:srgbClr val="F2F2F2"/>
                </a:highlight>
              </a:rPr>
              <a:t> *</a:t>
            </a:r>
            <a:endParaRPr sz="3000">
              <a:solidFill>
                <a:srgbClr val="36363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600" b="1">
              <a:solidFill>
                <a:srgbClr val="FF7700"/>
              </a:solidFill>
              <a:highlight>
                <a:srgbClr val="F2F2F2"/>
              </a:highlight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5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0" name="Google Shape;260;g8abca141d8_0_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50" y="0"/>
            <a:ext cx="91403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g8abca141d8_0_36"/>
          <p:cNvSpPr/>
          <p:nvPr/>
        </p:nvSpPr>
        <p:spPr>
          <a:xfrm>
            <a:off x="346866" y="232275"/>
            <a:ext cx="4264800" cy="4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</a:pPr>
            <a:r>
              <a:rPr lang="ru" sz="3000"/>
              <a:t>Set_mode()</a:t>
            </a:r>
            <a:endParaRPr sz="2900" b="1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62" name="Google Shape;262;g8abca141d8_0_36"/>
          <p:cNvCxnSpPr/>
          <p:nvPr/>
        </p:nvCxnSpPr>
        <p:spPr>
          <a:xfrm>
            <a:off x="733481" y="731165"/>
            <a:ext cx="470700" cy="0"/>
          </a:xfrm>
          <a:prstGeom prst="straightConnector1">
            <a:avLst/>
          </a:prstGeom>
          <a:noFill/>
          <a:ln w="88900" cap="flat" cmpd="sng">
            <a:solidFill>
              <a:srgbClr val="F26751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264" name="Google Shape;264;g8abca141d8_0_36"/>
          <p:cNvSpPr txBox="1"/>
          <p:nvPr/>
        </p:nvSpPr>
        <p:spPr>
          <a:xfrm>
            <a:off x="346875" y="1341225"/>
            <a:ext cx="8628600" cy="34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g8abca141d8_0_36"/>
          <p:cNvSpPr txBox="1"/>
          <p:nvPr/>
        </p:nvSpPr>
        <p:spPr>
          <a:xfrm>
            <a:off x="346875" y="992350"/>
            <a:ext cx="8386800" cy="39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000">
                <a:solidFill>
                  <a:srgbClr val="363636"/>
                </a:solidFill>
              </a:rPr>
              <a:t>Функция set_mode() возвращает объект типа Surface (поверхность). В программе может быть множество объектов данного класса, но тот, что возвращает set_mode() особенный. Его называют display surface, что можно перевести как экранная (дисплейная) поверхность. Она главная.</a:t>
            </a:r>
            <a:endParaRPr sz="2000">
              <a:solidFill>
                <a:srgbClr val="363636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800">
              <a:solidFill>
                <a:srgbClr val="363636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600" b="1">
              <a:solidFill>
                <a:srgbClr val="FF7700"/>
              </a:solidFill>
              <a:highlight>
                <a:srgbClr val="F2F2F2"/>
              </a:highlight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5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0" name="Google Shape;270;g8abca141d8_0_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50" y="0"/>
            <a:ext cx="91403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g8abca141d8_0_45"/>
          <p:cNvSpPr/>
          <p:nvPr/>
        </p:nvSpPr>
        <p:spPr>
          <a:xfrm>
            <a:off x="346866" y="232275"/>
            <a:ext cx="4264800" cy="4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</a:pPr>
            <a:r>
              <a:rPr lang="ru" sz="3000"/>
              <a:t>update() flip()</a:t>
            </a:r>
            <a:endParaRPr sz="2900" b="1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72" name="Google Shape;272;g8abca141d8_0_45"/>
          <p:cNvCxnSpPr/>
          <p:nvPr/>
        </p:nvCxnSpPr>
        <p:spPr>
          <a:xfrm>
            <a:off x="733481" y="731165"/>
            <a:ext cx="470700" cy="0"/>
          </a:xfrm>
          <a:prstGeom prst="straightConnector1">
            <a:avLst/>
          </a:prstGeom>
          <a:noFill/>
          <a:ln w="88900" cap="flat" cmpd="sng">
            <a:solidFill>
              <a:srgbClr val="F26751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274" name="Google Shape;274;g8abca141d8_0_45"/>
          <p:cNvSpPr txBox="1"/>
          <p:nvPr/>
        </p:nvSpPr>
        <p:spPr>
          <a:xfrm>
            <a:off x="346875" y="1341225"/>
            <a:ext cx="8628600" cy="34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g8abca141d8_0_45"/>
          <p:cNvSpPr txBox="1"/>
          <p:nvPr/>
        </p:nvSpPr>
        <p:spPr>
          <a:xfrm>
            <a:off x="378600" y="1002675"/>
            <a:ext cx="8386800" cy="39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000">
                <a:solidFill>
                  <a:srgbClr val="363636"/>
                </a:solidFill>
                <a:latin typeface="Roboto"/>
                <a:ea typeface="Roboto"/>
                <a:cs typeface="Roboto"/>
                <a:sym typeface="Roboto"/>
              </a:rPr>
              <a:t>Все отображается на ней с помощью функции pygame.display.update() или родственной pygame.display.flip(), и именно эту поверхность мы видим на экране монитора. </a:t>
            </a:r>
            <a:endParaRPr sz="2000">
              <a:solidFill>
                <a:srgbClr val="36363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000">
                <a:solidFill>
                  <a:srgbClr val="363636"/>
                </a:solidFill>
                <a:latin typeface="Roboto"/>
                <a:ea typeface="Roboto"/>
                <a:cs typeface="Roboto"/>
                <a:sym typeface="Roboto"/>
              </a:rPr>
              <a:t> update() и flip() модуля display обновляют содержимое окна игры. Это значит, что каждому пикселю заново устанавливается цвет. </a:t>
            </a:r>
            <a:endParaRPr sz="2000">
              <a:solidFill>
                <a:srgbClr val="36363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000">
                <a:solidFill>
                  <a:srgbClr val="363636"/>
                </a:solidFill>
                <a:latin typeface="Roboto"/>
                <a:ea typeface="Roboto"/>
                <a:cs typeface="Roboto"/>
                <a:sym typeface="Roboto"/>
              </a:rPr>
              <a:t>Если функции update() не передавать аргументы, то будут обновляться значения всей поверхности окна. Однако можно передать более мелкую прямоугольную область или список таковых. В этом случае обновляться будут только они.</a:t>
            </a:r>
            <a:endParaRPr sz="2000">
              <a:solidFill>
                <a:srgbClr val="36363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600" b="1">
              <a:solidFill>
                <a:srgbClr val="FF7700"/>
              </a:solidFill>
              <a:highlight>
                <a:srgbClr val="F2F2F2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>
              <a:solidFill>
                <a:srgbClr val="36363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3744</Words>
  <Application>Microsoft Office PowerPoint</Application>
  <PresentationFormat>Экран (16:9)</PresentationFormat>
  <Paragraphs>346</Paragraphs>
  <Slides>49</Slides>
  <Notes>49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49</vt:i4>
      </vt:variant>
    </vt:vector>
  </HeadingPairs>
  <TitlesOfParts>
    <vt:vector size="55" baseType="lpstr">
      <vt:lpstr>Arial</vt:lpstr>
      <vt:lpstr>Helvetica Neue</vt:lpstr>
      <vt:lpstr>Roboto</vt:lpstr>
      <vt:lpstr>Helvetica Neue Light</vt:lpstr>
      <vt:lpstr>Courier New</vt:lpstr>
      <vt:lpstr>White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Александр Л. Соколов</dc:creator>
  <cp:lastModifiedBy>Александр АС. Соколов</cp:lastModifiedBy>
  <cp:revision>2</cp:revision>
  <dcterms:modified xsi:type="dcterms:W3CDTF">2024-02-10T09:01:42Z</dcterms:modified>
</cp:coreProperties>
</file>