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79" r:id="rId2"/>
    <p:sldId id="259" r:id="rId3"/>
    <p:sldId id="281" r:id="rId4"/>
    <p:sldId id="283" r:id="rId5"/>
    <p:sldId id="284" r:id="rId6"/>
    <p:sldId id="285" r:id="rId7"/>
    <p:sldId id="287" r:id="rId8"/>
    <p:sldId id="289" r:id="rId9"/>
    <p:sldId id="290" r:id="rId10"/>
    <p:sldId id="291" r:id="rId11"/>
    <p:sldId id="292" r:id="rId12"/>
    <p:sldId id="294" r:id="rId13"/>
    <p:sldId id="295" r:id="rId14"/>
    <p:sldId id="30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4660"/>
  </p:normalViewPr>
  <p:slideViewPr>
    <p:cSldViewPr>
      <p:cViewPr varScale="1">
        <p:scale>
          <a:sx n="119" d="100"/>
          <a:sy n="119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CD78C-13F8-45E0-95BE-388F5B868B2F}" type="datetimeFigureOut">
              <a:rPr lang="ru-RU" smtClean="0"/>
              <a:pPr/>
              <a:t>20.02.2024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1301B-5D75-4166-A00A-DA6A5E8318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0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9FBC91-9DB1-4F9B-92EA-8523CAE20597}" type="datetimeFigureOut">
              <a:rPr lang="ru-RU" smtClean="0"/>
              <a:pPr/>
              <a:t>20.02.2024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edg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10" Type="http://schemas.openxmlformats.org/officeDocument/2006/relationships/image" Target="../media/image3.jpeg"/><Relationship Id="rId4" Type="http://schemas.openxmlformats.org/officeDocument/2006/relationships/slide" Target="slide4.xml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slide" Target="slide1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49.jpeg"/><Relationship Id="rId7" Type="http://schemas.openxmlformats.org/officeDocument/2006/relationships/image" Target="../media/image53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11" Type="http://schemas.openxmlformats.org/officeDocument/2006/relationships/image" Target="../media/image57.jpeg"/><Relationship Id="rId5" Type="http://schemas.openxmlformats.org/officeDocument/2006/relationships/image" Target="../media/image51.jpeg"/><Relationship Id="rId10" Type="http://schemas.openxmlformats.org/officeDocument/2006/relationships/image" Target="../media/image56.jpeg"/><Relationship Id="rId4" Type="http://schemas.openxmlformats.org/officeDocument/2006/relationships/image" Target="../media/image50.jpeg"/><Relationship Id="rId9" Type="http://schemas.openxmlformats.org/officeDocument/2006/relationships/image" Target="../media/image5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slide" Target="slide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8.jpeg"/><Relationship Id="rId7" Type="http://schemas.openxmlformats.org/officeDocument/2006/relationships/slide" Target="slide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slide" Target="slide1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slide" Target="slide1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9852" y="2840752"/>
            <a:ext cx="648072" cy="5040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овина рамки 13"/>
          <p:cNvSpPr/>
          <p:nvPr/>
        </p:nvSpPr>
        <p:spPr>
          <a:xfrm rot="16200000">
            <a:off x="750067" y="5607859"/>
            <a:ext cx="571504" cy="150019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оловина рамки 14"/>
          <p:cNvSpPr/>
          <p:nvPr/>
        </p:nvSpPr>
        <p:spPr>
          <a:xfrm rot="5400000" flipH="1">
            <a:off x="8108149" y="5607859"/>
            <a:ext cx="571504" cy="150019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39552" y="461831"/>
            <a:ext cx="7992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Компьютерная игра или видеоигра —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компьютерная программа, служащая для организации игрового процесса, связи с партнёрами по игре, или сама выступающая в качестве партнёра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908" y="2031491"/>
            <a:ext cx="83084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развития компьютерных игр: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Первые экземпляры игр.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Начало распространения игр.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Приставочный бум. Массовое распространение домашних компьютеров.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Рассвет сетевых и онлайн-игр.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Мобильные устройства. Социальные сети.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Свобода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творчество.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11" name="Рисунок 10" descr="Эволюция видеоигр">
            <a:hlinkClick r:id="rId8" action="ppaction://hlinksldjump"/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63888" y="4681558"/>
            <a:ext cx="5429250" cy="167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Объект 4" descr="Эволюция видеоигр"/>
          <p:cNvPicPr>
            <a:picLocks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63888" y="6357958"/>
            <a:ext cx="5429250" cy="2095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54354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im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188640"/>
            <a:ext cx="4729708" cy="27943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163188" y="3025851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Sims</a:t>
            </a:r>
            <a:r>
              <a:rPr lang="ru-RU" dirty="0"/>
              <a:t> (2000 год)</a:t>
            </a:r>
          </a:p>
        </p:txBody>
      </p:sp>
      <p:pic>
        <p:nvPicPr>
          <p:cNvPr id="8" name="Рисунок 7" descr="Morrowin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395183"/>
            <a:ext cx="3744416" cy="27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717718" y="6136751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Morrowind</a:t>
            </a:r>
            <a:r>
              <a:rPr lang="ru-RU" dirty="0"/>
              <a:t> (2002 год)</a:t>
            </a:r>
          </a:p>
        </p:txBody>
      </p:sp>
      <p:pic>
        <p:nvPicPr>
          <p:cNvPr id="10" name="Рисунок 9" descr="Warcraft_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4840" y="3395183"/>
            <a:ext cx="3577238" cy="27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5230973" y="6291662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Warcraft</a:t>
            </a:r>
            <a:r>
              <a:rPr lang="ru-RU" dirty="0"/>
              <a:t> III (2002 год)</a:t>
            </a:r>
          </a:p>
        </p:txBody>
      </p:sp>
      <p:sp>
        <p:nvSpPr>
          <p:cNvPr id="2" name="Стрелка влево 1">
            <a:hlinkClick r:id="rId5" action="ppaction://hlinksldjump"/>
          </p:cNvPr>
          <p:cNvSpPr/>
          <p:nvPr/>
        </p:nvSpPr>
        <p:spPr>
          <a:xfrm>
            <a:off x="199069" y="173352"/>
            <a:ext cx="466198" cy="35191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18875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6324" y="0"/>
            <a:ext cx="8229600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устройства. Социальные сети</a:t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N_Gage"/>
          <p:cNvPicPr>
            <a:picLocks noGrp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1906766" cy="1241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07504" y="2492896"/>
            <a:ext cx="432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Смартфон </a:t>
            </a:r>
            <a:r>
              <a:rPr lang="ru-RU" dirty="0" err="1"/>
              <a:t>Nokia</a:t>
            </a:r>
            <a:r>
              <a:rPr lang="ru-RU" dirty="0"/>
              <a:t> N-</a:t>
            </a:r>
            <a:r>
              <a:rPr lang="ru-RU" dirty="0" err="1"/>
              <a:t>Gage</a:t>
            </a:r>
            <a:r>
              <a:rPr lang="ru-RU" dirty="0"/>
              <a:t> (2003 год)</a:t>
            </a:r>
          </a:p>
        </p:txBody>
      </p:sp>
      <p:pic>
        <p:nvPicPr>
          <p:cNvPr id="6" name="Рисунок 5" descr="NFSU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11" y="1196752"/>
            <a:ext cx="3312368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431124" y="3361824"/>
            <a:ext cx="41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NFS: </a:t>
            </a:r>
            <a:r>
              <a:rPr lang="ru-RU" dirty="0" err="1"/>
              <a:t>Underground</a:t>
            </a:r>
            <a:r>
              <a:rPr lang="ru-RU" dirty="0"/>
              <a:t> (2003 год)</a:t>
            </a:r>
          </a:p>
        </p:txBody>
      </p:sp>
      <p:pic>
        <p:nvPicPr>
          <p:cNvPr id="8" name="Рисунок 7" descr="Facebook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2878420"/>
            <a:ext cx="3384674" cy="26470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107503" y="5647308"/>
            <a:ext cx="4533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Социальная сеть </a:t>
            </a:r>
            <a:r>
              <a:rPr lang="ru-RU" dirty="0" err="1"/>
              <a:t>Facebook</a:t>
            </a:r>
            <a:r>
              <a:rPr lang="ru-RU" dirty="0"/>
              <a:t> (2004 год)</a:t>
            </a:r>
          </a:p>
        </p:txBody>
      </p:sp>
      <p:pic>
        <p:nvPicPr>
          <p:cNvPr id="10" name="Рисунок 9" descr="Stea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4777" y="3870340"/>
            <a:ext cx="28575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887307" y="6165304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Сервис </a:t>
            </a:r>
            <a:r>
              <a:rPr lang="ru-RU" dirty="0" err="1"/>
              <a:t>Steam</a:t>
            </a:r>
            <a:r>
              <a:rPr lang="ru-RU" dirty="0"/>
              <a:t> (2004 год)</a:t>
            </a:r>
          </a:p>
        </p:txBody>
      </p:sp>
      <p:sp>
        <p:nvSpPr>
          <p:cNvPr id="2" name="Стрелка вправо 1">
            <a:hlinkClick r:id="rId6" action="ppaction://hlinksldjump"/>
          </p:cNvPr>
          <p:cNvSpPr/>
          <p:nvPr/>
        </p:nvSpPr>
        <p:spPr>
          <a:xfrm>
            <a:off x="8425627" y="188640"/>
            <a:ext cx="476367" cy="32336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>
            <a:hlinkClick r:id="rId7" action="ppaction://hlinksldjump"/>
          </p:cNvPr>
          <p:cNvSpPr/>
          <p:nvPr/>
        </p:nvSpPr>
        <p:spPr>
          <a:xfrm>
            <a:off x="139944" y="188640"/>
            <a:ext cx="432048" cy="32336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9245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Возрождение классики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Объект 3" descr="Kings_Bount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763" y="908720"/>
            <a:ext cx="3515181" cy="235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88361" y="334448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King's</a:t>
            </a:r>
            <a:r>
              <a:rPr lang="ru-RU" dirty="0"/>
              <a:t> </a:t>
            </a:r>
            <a:r>
              <a:rPr lang="ru-RU" dirty="0" err="1"/>
              <a:t>Bounty</a:t>
            </a:r>
            <a:r>
              <a:rPr lang="ru-RU" dirty="0"/>
              <a:t> (2008 год)</a:t>
            </a:r>
          </a:p>
        </p:txBody>
      </p:sp>
      <p:pic>
        <p:nvPicPr>
          <p:cNvPr id="6" name="Рисунок 5" descr="Starcraft_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908720"/>
            <a:ext cx="3600400" cy="2337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716016" y="3246704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Starcraft</a:t>
            </a:r>
            <a:r>
              <a:rPr lang="ru-RU" dirty="0"/>
              <a:t> II (2010 год)</a:t>
            </a:r>
          </a:p>
        </p:txBody>
      </p:sp>
      <p:pic>
        <p:nvPicPr>
          <p:cNvPr id="8" name="Рисунок 7" descr="Heavy_Rai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09" y="3726324"/>
            <a:ext cx="3621962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1115616" y="6008447"/>
            <a:ext cx="333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Heavy</a:t>
            </a:r>
            <a:r>
              <a:rPr lang="ru-RU" dirty="0"/>
              <a:t> </a:t>
            </a:r>
            <a:r>
              <a:rPr lang="ru-RU" dirty="0" err="1"/>
              <a:t>Rain</a:t>
            </a:r>
            <a:r>
              <a:rPr lang="ru-RU" dirty="0"/>
              <a:t> (2010 год)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33891" y="6010470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Tanks</a:t>
            </a:r>
            <a:r>
              <a:rPr lang="en-US" dirty="0" smtClean="0"/>
              <a:t> (2010 </a:t>
            </a:r>
            <a:r>
              <a:rPr lang="ru-RU" dirty="0" smtClean="0"/>
              <a:t>год)</a:t>
            </a:r>
            <a:endParaRPr lang="ru-RU" dirty="0"/>
          </a:p>
        </p:txBody>
      </p:sp>
      <p:pic>
        <p:nvPicPr>
          <p:cNvPr id="4098" name="Picture 2" descr="AMX 30 1er prototype - комфортная девятка World of Tank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7105" y="3726528"/>
            <a:ext cx="3609311" cy="213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лево 1">
            <a:hlinkClick r:id="rId6" action="ppaction://hlinksldjump"/>
          </p:cNvPr>
          <p:cNvSpPr/>
          <p:nvPr/>
        </p:nvSpPr>
        <p:spPr>
          <a:xfrm>
            <a:off x="167073" y="188640"/>
            <a:ext cx="648072" cy="36156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9034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Свобода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творчество</a:t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Minecraf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3528392" cy="25969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15816" y="3613666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Minecraft</a:t>
            </a:r>
            <a:r>
              <a:rPr lang="ru-RU" dirty="0"/>
              <a:t> (2011 год)</a:t>
            </a:r>
          </a:p>
        </p:txBody>
      </p:sp>
      <p:pic>
        <p:nvPicPr>
          <p:cNvPr id="6" name="Рисунок 5" descr="Skyri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994" y="980728"/>
            <a:ext cx="3600400" cy="2632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5076056" y="3661391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Skyrim</a:t>
            </a:r>
            <a:r>
              <a:rPr lang="ru-RU" dirty="0"/>
              <a:t> (2011 год)</a:t>
            </a:r>
          </a:p>
        </p:txBody>
      </p:sp>
      <p:pic>
        <p:nvPicPr>
          <p:cNvPr id="8" name="Рисунок 7" descr="Far_Cry_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8901" y="4004505"/>
            <a:ext cx="3960440" cy="23192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2816834" y="6341714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Far</a:t>
            </a:r>
            <a:r>
              <a:rPr lang="ru-RU" dirty="0"/>
              <a:t> </a:t>
            </a:r>
            <a:r>
              <a:rPr lang="ru-RU" dirty="0" err="1"/>
              <a:t>Cry</a:t>
            </a:r>
            <a:r>
              <a:rPr lang="ru-RU" dirty="0"/>
              <a:t> 3 (2012 год)</a:t>
            </a:r>
          </a:p>
        </p:txBody>
      </p:sp>
      <p:sp>
        <p:nvSpPr>
          <p:cNvPr id="2" name="Стрелка влево 1">
            <a:hlinkClick r:id="rId5" action="ppaction://hlinksldjump"/>
          </p:cNvPr>
          <p:cNvSpPr/>
          <p:nvPr/>
        </p:nvSpPr>
        <p:spPr>
          <a:xfrm>
            <a:off x="111760" y="188640"/>
            <a:ext cx="643816" cy="36933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1463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Аркады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Головоломки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Гонки</a:t>
            </a:r>
          </a:p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Квесты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ММОРПГ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РПГ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Симуляторы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</a:t>
            </a:r>
          </a:p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Шутеры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Файтинг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1166" y="2580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современных компьютерных игр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Виды, типы и разновидности современных компьютерных игр (11 фото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4464496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Виды, типы и разновидности современных компьютерных игр (11 фото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5889" y="1241043"/>
            <a:ext cx="5309485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Виды, типы и разновидности современных компьютерных игр (11 фото)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0219" y="1313534"/>
            <a:ext cx="5165155" cy="351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Виды, типы и разновидности современных компьютерных игр (11 фото)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4210" y="1313534"/>
            <a:ext cx="5221164" cy="348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Виды, типы и разновидности современных компьютерных игр (11 фото)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0219" y="1313534"/>
            <a:ext cx="5146333" cy="343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Виды, типы и разновидности современных компьютерных игр (11 фото)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7770" y="1340768"/>
            <a:ext cx="5094044" cy="348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Виды, типы и разновидности современных компьютерных игр (11 фото)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4579" y="1323030"/>
            <a:ext cx="5230795" cy="350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Виды, типы и разновидности современных компьютерных игр (11 фото)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0955" y="1241043"/>
            <a:ext cx="5476329" cy="371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Виды, типы и разновидности современных компьютерных игр (11 фото)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0955" y="1250637"/>
            <a:ext cx="5476329" cy="381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Виды, типы и разновидности современных компьютерных игр (11 фото)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857" y="1241042"/>
            <a:ext cx="5626946" cy="413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81650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429684" cy="14287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 игр.</a:t>
            </a:r>
            <a:b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OX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441" y="980729"/>
            <a:ext cx="2870329" cy="23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n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9460" y="980729"/>
            <a:ext cx="2871522" cy="234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99592" y="348952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OXO (1952 </a:t>
            </a:r>
            <a:r>
              <a:rPr lang="ru-RU" dirty="0"/>
              <a:t>год)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08213" y="3489526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Tennis for Two (1958 </a:t>
            </a:r>
            <a:r>
              <a:rPr lang="en-US" dirty="0" err="1"/>
              <a:t>год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030" name="Picture 6" descr="Spacew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3858858"/>
            <a:ext cx="30480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034865" y="6374963"/>
            <a:ext cx="25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Spacewar</a:t>
            </a:r>
            <a:r>
              <a:rPr lang="en-US" dirty="0"/>
              <a:t>! (1962 </a:t>
            </a:r>
            <a:r>
              <a:rPr lang="ru-RU" dirty="0"/>
              <a:t>год)</a:t>
            </a:r>
          </a:p>
        </p:txBody>
      </p:sp>
      <p:sp>
        <p:nvSpPr>
          <p:cNvPr id="4" name="Стрелка влево 3">
            <a:hlinkClick r:id="rId5" action="ppaction://hlinksldjump"/>
          </p:cNvPr>
          <p:cNvSpPr/>
          <p:nvPr/>
        </p:nvSpPr>
        <p:spPr>
          <a:xfrm>
            <a:off x="179512" y="116632"/>
            <a:ext cx="720080" cy="36004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игр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Объект 3" descr="Po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3" y="980728"/>
            <a:ext cx="3240361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60391" y="3296146"/>
            <a:ext cx="407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Игровой автомат </a:t>
            </a:r>
            <a:r>
              <a:rPr lang="ru-RU" dirty="0" err="1"/>
              <a:t>Pong</a:t>
            </a:r>
            <a:r>
              <a:rPr lang="ru-RU" dirty="0"/>
              <a:t> (1972 год)</a:t>
            </a:r>
          </a:p>
        </p:txBody>
      </p:sp>
      <p:pic>
        <p:nvPicPr>
          <p:cNvPr id="6" name="Рисунок 5" descr="Pong_Gam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1855" y="908720"/>
            <a:ext cx="3096344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5453103" y="328219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Pong</a:t>
            </a:r>
            <a:r>
              <a:rPr lang="ru-RU" dirty="0"/>
              <a:t> (1972 год)</a:t>
            </a:r>
          </a:p>
        </p:txBody>
      </p:sp>
      <p:pic>
        <p:nvPicPr>
          <p:cNvPr id="8" name="Рисунок 7" descr="Maze_Wa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3761522"/>
            <a:ext cx="1944216" cy="217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Tank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008" y="3850144"/>
            <a:ext cx="4089400" cy="1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5474127" y="5927055"/>
            <a:ext cx="320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Игра </a:t>
            </a:r>
            <a:r>
              <a:rPr lang="ru-RU" dirty="0" err="1"/>
              <a:t>Tank</a:t>
            </a:r>
            <a:r>
              <a:rPr lang="ru-RU" dirty="0"/>
              <a:t> (1974 год)</a:t>
            </a:r>
          </a:p>
          <a:p>
            <a:r>
              <a:rPr lang="ru-RU" dirty="0"/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9796" y="601755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Maze</a:t>
            </a:r>
            <a:r>
              <a:rPr lang="ru-RU" dirty="0"/>
              <a:t> </a:t>
            </a:r>
            <a:r>
              <a:rPr lang="ru-RU" dirty="0" err="1"/>
              <a:t>War</a:t>
            </a:r>
            <a:r>
              <a:rPr lang="ru-RU" dirty="0"/>
              <a:t> (1974 год)</a:t>
            </a:r>
          </a:p>
          <a:p>
            <a:endParaRPr lang="ru-RU" dirty="0"/>
          </a:p>
        </p:txBody>
      </p:sp>
      <p:sp>
        <p:nvSpPr>
          <p:cNvPr id="11" name="Стрелка влево 10">
            <a:hlinkClick r:id="rId6" action="ppaction://hlinksldjump"/>
          </p:cNvPr>
          <p:cNvSpPr/>
          <p:nvPr/>
        </p:nvSpPr>
        <p:spPr>
          <a:xfrm>
            <a:off x="152909" y="97861"/>
            <a:ext cx="596887" cy="33847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7244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5192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Приставочный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Atari_260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653" y="1057052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98629" y="3493253"/>
            <a:ext cx="393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Приставка </a:t>
            </a:r>
            <a:r>
              <a:rPr lang="ru-RU" dirty="0" err="1"/>
              <a:t>Atari</a:t>
            </a:r>
            <a:r>
              <a:rPr lang="ru-RU" dirty="0"/>
              <a:t> 2600 (1977 год)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18861" y="3493253"/>
            <a:ext cx="377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Space</a:t>
            </a:r>
            <a:r>
              <a:rPr lang="ru-RU" dirty="0"/>
              <a:t> </a:t>
            </a:r>
            <a:r>
              <a:rPr lang="ru-RU" dirty="0" err="1"/>
              <a:t>Invaders</a:t>
            </a:r>
            <a:r>
              <a:rPr lang="ru-RU" dirty="0"/>
              <a:t> (1978 год)</a:t>
            </a:r>
          </a:p>
        </p:txBody>
      </p:sp>
      <p:pic>
        <p:nvPicPr>
          <p:cNvPr id="7" name="Рисунок 6" descr="Space_Invader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1052736"/>
            <a:ext cx="3025749" cy="2290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Asteroids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681" y="3897034"/>
            <a:ext cx="3095603" cy="2127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361324" y="6092244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Автомат </a:t>
            </a:r>
            <a:r>
              <a:rPr lang="ru-RU" dirty="0" err="1"/>
              <a:t>Asteroids</a:t>
            </a:r>
            <a:r>
              <a:rPr lang="ru-RU" dirty="0"/>
              <a:t> (1979 год)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78976" y="6089180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Автомат </a:t>
            </a:r>
            <a:r>
              <a:rPr lang="ru-RU" dirty="0" err="1"/>
              <a:t>Pacman</a:t>
            </a:r>
            <a:r>
              <a:rPr lang="ru-RU" dirty="0"/>
              <a:t> (1980 год)</a:t>
            </a:r>
          </a:p>
        </p:txBody>
      </p:sp>
      <p:pic>
        <p:nvPicPr>
          <p:cNvPr id="11" name="Рисунок 10" descr="Pacma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6761" y="3862585"/>
            <a:ext cx="3097757" cy="21624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Стрелка вправо 1">
            <a:hlinkClick r:id="rId6" action="ppaction://hlinksldjump"/>
          </p:cNvPr>
          <p:cNvSpPr/>
          <p:nvPr/>
        </p:nvSpPr>
        <p:spPr>
          <a:xfrm>
            <a:off x="8460432" y="202312"/>
            <a:ext cx="476760" cy="3445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>
            <a:hlinkClick r:id="rId7" action="ppaction://hlinksldjump"/>
          </p:cNvPr>
          <p:cNvSpPr/>
          <p:nvPr/>
        </p:nvSpPr>
        <p:spPr>
          <a:xfrm>
            <a:off x="137860" y="116632"/>
            <a:ext cx="446927" cy="31076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861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Game_Watch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536504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11560" y="4941168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Game&amp;Watch</a:t>
            </a:r>
            <a:r>
              <a:rPr lang="ru-RU" dirty="0"/>
              <a:t> (1980 год)</a:t>
            </a:r>
          </a:p>
        </p:txBody>
      </p:sp>
      <p:pic>
        <p:nvPicPr>
          <p:cNvPr id="6" name="Рисунок 5" descr="Vol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7" y="1628800"/>
            <a:ext cx="3816424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5266635" y="4941168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Ну, погоди! (1986 год)</a:t>
            </a:r>
          </a:p>
        </p:txBody>
      </p:sp>
      <p:sp>
        <p:nvSpPr>
          <p:cNvPr id="2" name="Стрелка влево 1">
            <a:hlinkClick r:id="rId4" action="ppaction://hlinksldjump"/>
          </p:cNvPr>
          <p:cNvSpPr/>
          <p:nvPr/>
        </p:nvSpPr>
        <p:spPr>
          <a:xfrm>
            <a:off x="107504" y="116632"/>
            <a:ext cx="432048" cy="43204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>
            <a:hlinkClick r:id="rId5" action="ppaction://hlinksldjump"/>
          </p:cNvPr>
          <p:cNvSpPr/>
          <p:nvPr/>
        </p:nvSpPr>
        <p:spPr>
          <a:xfrm>
            <a:off x="8522929" y="188640"/>
            <a:ext cx="413025" cy="3600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3761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ommodore_6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25004"/>
            <a:ext cx="3384376" cy="2574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35916" y="2912507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Компьютер </a:t>
            </a:r>
            <a:r>
              <a:rPr lang="ru-RU" dirty="0" err="1"/>
              <a:t>Commodore</a:t>
            </a:r>
            <a:r>
              <a:rPr lang="ru-RU" dirty="0"/>
              <a:t> 64 (1982 год)</a:t>
            </a:r>
          </a:p>
        </p:txBody>
      </p:sp>
      <p:pic>
        <p:nvPicPr>
          <p:cNvPr id="6" name="Рисунок 5" descr="ZX Spectr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6482" y="255743"/>
            <a:ext cx="3322587" cy="24877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716016" y="2912497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Компьютер ZX </a:t>
            </a:r>
            <a:r>
              <a:rPr lang="ru-RU" dirty="0" err="1"/>
              <a:t>Spectrum</a:t>
            </a:r>
            <a:r>
              <a:rPr lang="ru-RU" dirty="0"/>
              <a:t> (1982 год)</a:t>
            </a:r>
          </a:p>
        </p:txBody>
      </p:sp>
      <p:pic>
        <p:nvPicPr>
          <p:cNvPr id="9" name="Рисунок 8" descr="NE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359" y="3429000"/>
            <a:ext cx="28575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64851" y="5748516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Приставка NES (1983 год)</a:t>
            </a:r>
          </a:p>
        </p:txBody>
      </p:sp>
      <p:pic>
        <p:nvPicPr>
          <p:cNvPr id="11" name="Рисунок 10" descr="Tetris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3889" y="3964676"/>
            <a:ext cx="2713484" cy="19685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 11"/>
          <p:cNvSpPr/>
          <p:nvPr/>
        </p:nvSpPr>
        <p:spPr>
          <a:xfrm>
            <a:off x="2910072" y="6144759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Tetris</a:t>
            </a:r>
            <a:r>
              <a:rPr lang="ru-RU" dirty="0"/>
              <a:t> на IBM PC (1986 год)</a:t>
            </a:r>
          </a:p>
        </p:txBody>
      </p:sp>
      <p:pic>
        <p:nvPicPr>
          <p:cNvPr id="13" name="Объект 3" descr="Battle_City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6213" y="3403565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5895995" y="5775427"/>
            <a:ext cx="324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Battle</a:t>
            </a:r>
            <a:r>
              <a:rPr lang="ru-RU" dirty="0"/>
              <a:t> </a:t>
            </a:r>
            <a:r>
              <a:rPr lang="ru-RU" dirty="0" err="1"/>
              <a:t>City</a:t>
            </a:r>
            <a:r>
              <a:rPr lang="ru-RU" dirty="0"/>
              <a:t> (1985 год)</a:t>
            </a:r>
          </a:p>
        </p:txBody>
      </p:sp>
      <p:sp>
        <p:nvSpPr>
          <p:cNvPr id="2" name="Стрелка влево 1">
            <a:hlinkClick r:id="rId7" action="ppaction://hlinksldjump"/>
          </p:cNvPr>
          <p:cNvSpPr/>
          <p:nvPr/>
        </p:nvSpPr>
        <p:spPr>
          <a:xfrm>
            <a:off x="73105" y="52331"/>
            <a:ext cx="478611" cy="3965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вправо 2">
            <a:hlinkClick r:id="rId8" action="ppaction://hlinksldjump"/>
          </p:cNvPr>
          <p:cNvSpPr/>
          <p:nvPr/>
        </p:nvSpPr>
        <p:spPr>
          <a:xfrm>
            <a:off x="8645790" y="105818"/>
            <a:ext cx="438532" cy="3439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18533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 звука.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трёхмерной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графике.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Объект 3" descr="Maniac_Mans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2884374" cy="22032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06890" y="3635606"/>
            <a:ext cx="39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Maniac</a:t>
            </a:r>
            <a:r>
              <a:rPr lang="ru-RU" dirty="0"/>
              <a:t> </a:t>
            </a:r>
            <a:r>
              <a:rPr lang="ru-RU" dirty="0" err="1"/>
              <a:t>Mansion</a:t>
            </a:r>
            <a:r>
              <a:rPr lang="ru-RU" dirty="0"/>
              <a:t> (1987 год)</a:t>
            </a:r>
          </a:p>
        </p:txBody>
      </p:sp>
      <p:pic>
        <p:nvPicPr>
          <p:cNvPr id="6" name="Рисунок 5" descr="Sega_Mega_Driv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28575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204336" y="3616036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Приставка </a:t>
            </a:r>
            <a:r>
              <a:rPr lang="ru-RU" dirty="0" err="1"/>
              <a:t>Sega</a:t>
            </a:r>
            <a:r>
              <a:rPr lang="ru-RU" dirty="0"/>
              <a:t> </a:t>
            </a:r>
            <a:r>
              <a:rPr lang="ru-RU" dirty="0" err="1"/>
              <a:t>Mega</a:t>
            </a:r>
            <a:r>
              <a:rPr lang="ru-RU" dirty="0"/>
              <a:t> </a:t>
            </a:r>
            <a:r>
              <a:rPr lang="ru-RU" dirty="0" err="1"/>
              <a:t>Drive</a:t>
            </a:r>
            <a:r>
              <a:rPr lang="ru-RU" dirty="0"/>
              <a:t> (1988 год)</a:t>
            </a:r>
          </a:p>
        </p:txBody>
      </p:sp>
      <p:pic>
        <p:nvPicPr>
          <p:cNvPr id="10" name="Рисунок 9" descr="Playstatio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1" y="3985368"/>
            <a:ext cx="2744433" cy="203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455739" y="6134493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Приставка </a:t>
            </a:r>
            <a:r>
              <a:rPr lang="ru-RU" dirty="0" err="1"/>
              <a:t>Sony</a:t>
            </a:r>
            <a:r>
              <a:rPr lang="ru-RU" dirty="0"/>
              <a:t> </a:t>
            </a:r>
            <a:r>
              <a:rPr lang="ru-RU" dirty="0" err="1"/>
              <a:t>Playstation</a:t>
            </a:r>
            <a:r>
              <a:rPr lang="ru-RU" dirty="0"/>
              <a:t> (1994 год)</a:t>
            </a:r>
          </a:p>
        </p:txBody>
      </p:sp>
      <p:pic>
        <p:nvPicPr>
          <p:cNvPr id="12" name="Объект 3" descr="Wolfenstein_3D"/>
          <p:cNvPicPr>
            <a:picLocks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9350" y="4133588"/>
            <a:ext cx="3048000" cy="20009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201327" y="6140720"/>
            <a:ext cx="380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Wolfenstein</a:t>
            </a:r>
            <a:r>
              <a:rPr lang="ru-RU" dirty="0"/>
              <a:t> 3D (1992 год)</a:t>
            </a:r>
          </a:p>
        </p:txBody>
      </p:sp>
      <p:sp>
        <p:nvSpPr>
          <p:cNvPr id="2" name="Стрелка вправо 1">
            <a:hlinkClick r:id="rId6" action="ppaction://hlinksldjump"/>
          </p:cNvPr>
          <p:cNvSpPr/>
          <p:nvPr/>
        </p:nvSpPr>
        <p:spPr>
          <a:xfrm>
            <a:off x="8448310" y="116632"/>
            <a:ext cx="504056" cy="3479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>
            <a:hlinkClick r:id="rId7" action="ppaction://hlinksldjump"/>
          </p:cNvPr>
          <p:cNvSpPr/>
          <p:nvPr/>
        </p:nvSpPr>
        <p:spPr>
          <a:xfrm>
            <a:off x="132920" y="116632"/>
            <a:ext cx="502149" cy="34794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2573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Warcraf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427177"/>
            <a:ext cx="3491508" cy="2646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148064" y="3271364"/>
            <a:ext cx="3042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Warcraft</a:t>
            </a:r>
            <a:r>
              <a:rPr lang="ru-RU" dirty="0"/>
              <a:t> (1994 год)</a:t>
            </a:r>
          </a:p>
        </p:txBody>
      </p:sp>
      <p:pic>
        <p:nvPicPr>
          <p:cNvPr id="6" name="Рисунок 5" descr="NF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495" y="3789041"/>
            <a:ext cx="3289548" cy="23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23528" y="6236662"/>
            <a:ext cx="382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</a:t>
            </a:r>
            <a:r>
              <a:rPr lang="en-US" dirty="0"/>
              <a:t> Need for Speed (1995 </a:t>
            </a:r>
            <a:r>
              <a:rPr lang="ru-RU" dirty="0"/>
              <a:t>год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" name="Рисунок 7" descr="Tomb_Rid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064" y="3789041"/>
            <a:ext cx="3275484" cy="23287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5292080" y="6259114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Tomb</a:t>
            </a:r>
            <a:r>
              <a:rPr lang="ru-RU" dirty="0"/>
              <a:t> </a:t>
            </a:r>
            <a:r>
              <a:rPr lang="ru-RU" dirty="0" err="1"/>
              <a:t>Rider</a:t>
            </a:r>
            <a:r>
              <a:rPr lang="ru-RU" dirty="0"/>
              <a:t> (1996 год)</a:t>
            </a:r>
          </a:p>
        </p:txBody>
      </p:sp>
      <p:pic>
        <p:nvPicPr>
          <p:cNvPr id="10" name="Рисунок 9" descr="Mortal_Komba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495" y="404664"/>
            <a:ext cx="3289548" cy="266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379633" y="3285610"/>
            <a:ext cx="37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Mortal</a:t>
            </a:r>
            <a:r>
              <a:rPr lang="ru-RU" dirty="0"/>
              <a:t> </a:t>
            </a:r>
            <a:r>
              <a:rPr lang="ru-RU" dirty="0" err="1"/>
              <a:t>Kombat</a:t>
            </a:r>
            <a:r>
              <a:rPr lang="ru-RU" dirty="0"/>
              <a:t> (1992 год)</a:t>
            </a:r>
          </a:p>
        </p:txBody>
      </p:sp>
      <p:sp>
        <p:nvSpPr>
          <p:cNvPr id="2" name="Стрелка влево 1">
            <a:hlinkClick r:id="rId6" action="ppaction://hlinksldjump"/>
          </p:cNvPr>
          <p:cNvSpPr/>
          <p:nvPr/>
        </p:nvSpPr>
        <p:spPr>
          <a:xfrm>
            <a:off x="127605" y="90744"/>
            <a:ext cx="504056" cy="25200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6392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71002" y="-5843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Рассвет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и онлайн-игр.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Ultim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3192016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95536" y="3427402"/>
            <a:ext cx="3632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Ultima</a:t>
            </a:r>
            <a:r>
              <a:rPr lang="ru-RU" dirty="0"/>
              <a:t> </a:t>
            </a:r>
            <a:r>
              <a:rPr lang="ru-RU" dirty="0" err="1"/>
              <a:t>Online</a:t>
            </a:r>
            <a:r>
              <a:rPr lang="ru-RU" dirty="0"/>
              <a:t> (1997 год)</a:t>
            </a:r>
          </a:p>
          <a:p>
            <a:r>
              <a:rPr lang="ru-RU" dirty="0"/>
              <a:t> </a:t>
            </a:r>
          </a:p>
        </p:txBody>
      </p:sp>
      <p:pic>
        <p:nvPicPr>
          <p:cNvPr id="6" name="Рисунок 5" descr="Half_Lif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980728"/>
            <a:ext cx="3271169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973604" y="342900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Half-Life</a:t>
            </a:r>
            <a:r>
              <a:rPr lang="ru-RU" dirty="0"/>
              <a:t> (1998 год)</a:t>
            </a:r>
          </a:p>
        </p:txBody>
      </p:sp>
      <p:pic>
        <p:nvPicPr>
          <p:cNvPr id="8" name="Рисунок 7" descr="Shenmue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3780673"/>
            <a:ext cx="3168352" cy="2342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730990" y="6120467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Shenmue</a:t>
            </a:r>
            <a:r>
              <a:rPr lang="ru-RU" dirty="0"/>
              <a:t> (1999 год)</a:t>
            </a:r>
          </a:p>
        </p:txBody>
      </p:sp>
      <p:pic>
        <p:nvPicPr>
          <p:cNvPr id="10" name="Рисунок 9" descr="Heroes_III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39" y="3764798"/>
            <a:ext cx="3271169" cy="2374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987704" y="6147345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Heroes</a:t>
            </a:r>
            <a:r>
              <a:rPr lang="ru-RU" dirty="0"/>
              <a:t> III (1999 год)</a:t>
            </a:r>
          </a:p>
        </p:txBody>
      </p:sp>
      <p:sp>
        <p:nvSpPr>
          <p:cNvPr id="2" name="Стрелка вправо 1">
            <a:hlinkClick r:id="rId6" action="ppaction://hlinksldjump"/>
          </p:cNvPr>
          <p:cNvSpPr/>
          <p:nvPr/>
        </p:nvSpPr>
        <p:spPr>
          <a:xfrm>
            <a:off x="8455235" y="116632"/>
            <a:ext cx="504057" cy="25156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>
            <a:hlinkClick r:id="rId7" action="ppaction://hlinksldjump"/>
          </p:cNvPr>
          <p:cNvSpPr/>
          <p:nvPr/>
        </p:nvSpPr>
        <p:spPr>
          <a:xfrm>
            <a:off x="155801" y="116632"/>
            <a:ext cx="479470" cy="25156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8396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1256</TotalTime>
  <Words>443</Words>
  <Application>Microsoft Office PowerPoint</Application>
  <PresentationFormat>Экран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Презентация PowerPoint</vt:lpstr>
      <vt:lpstr>I. Первые экземпляры игр. </vt:lpstr>
      <vt:lpstr>II. Начало распространения игр </vt:lpstr>
      <vt:lpstr>III. Приставочный бум.</vt:lpstr>
      <vt:lpstr>Презентация PowerPoint</vt:lpstr>
      <vt:lpstr>Презентация PowerPoint</vt:lpstr>
      <vt:lpstr>  Развитие графики и звука.  Переход к трёхмерной графике.  </vt:lpstr>
      <vt:lpstr>Презентация PowerPoint</vt:lpstr>
      <vt:lpstr>IV. Рассвет сетевых и онлайн-игр.</vt:lpstr>
      <vt:lpstr>Презентация PowerPoint</vt:lpstr>
      <vt:lpstr> V. Мобильные устройства. Социальные сети </vt:lpstr>
      <vt:lpstr>Возрождение классики </vt:lpstr>
      <vt:lpstr>VI. Свобода и творчество </vt:lpstr>
      <vt:lpstr>Классификация современных компьютерных игр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Александр АС. Соколов</cp:lastModifiedBy>
  <cp:revision>107</cp:revision>
  <dcterms:created xsi:type="dcterms:W3CDTF">2014-02-09T14:04:08Z</dcterms:created>
  <dcterms:modified xsi:type="dcterms:W3CDTF">2024-02-20T06:59:20Z</dcterms:modified>
</cp:coreProperties>
</file>